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7" r:id="rId4"/>
    <p:sldId id="307" r:id="rId5"/>
    <p:sldId id="308" r:id="rId6"/>
    <p:sldId id="309" r:id="rId7"/>
    <p:sldId id="270" r:id="rId8"/>
    <p:sldId id="269" r:id="rId9"/>
    <p:sldId id="271" r:id="rId10"/>
    <p:sldId id="272" r:id="rId11"/>
    <p:sldId id="273" r:id="rId12"/>
    <p:sldId id="314" r:id="rId13"/>
    <p:sldId id="313" r:id="rId14"/>
    <p:sldId id="312" r:id="rId15"/>
    <p:sldId id="311" r:id="rId16"/>
    <p:sldId id="310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7954B-40B5-4C8E-ACCC-D97958B122F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0112-2B27-4C59-A46B-CC841BA6E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60112-2B27-4C59-A46B-CC841BA6ED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C3A4-6062-444C-9A3D-90DBD381AB29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0402-3587-4B91-88AC-AB72A3E3F0DF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EF31-3C1E-48AD-B531-90458E5AF9B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1F58-A1F0-4E71-A5B0-9316075DBF4A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4CC11C21-2A17-4D34-B226-F1AC3F20D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5746-51B6-48B2-A806-D68615B6BBCF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C679-F026-448E-8E46-D2FFD0767E74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96F5-A516-43DA-AC25-28EBF34CD5C4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EA0E-0007-43A3-84DF-7A3A4BEFF418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3447-9B20-48A9-92CB-831FED69A7D3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3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531-0D6F-4515-8E62-6B27FC8EB540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6FB-3B63-46B3-82C5-32CD82FBEFAC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89FE-6FA7-4C71-95F1-27DAD4B4DCD0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1C21-2A17-4D34-B226-F1AC3F20D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25775"/>
            <a:ext cx="7772400" cy="1470025"/>
          </a:xfrm>
        </p:spPr>
        <p:txBody>
          <a:bodyPr/>
          <a:lstStyle/>
          <a:p>
            <a:r>
              <a:rPr lang="en-US" b="1" smtClean="0"/>
              <a:t>CHƯƠNG TRÌNH CON</a:t>
            </a:r>
            <a:endParaRPr lang="en-US" b="1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1371600"/>
            <a:ext cx="6781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Lập Trình Hệ Thống Nhúng</a:t>
            </a:r>
            <a:endParaRPr lang="en-US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b="1" smtClean="0">
                <a:solidFill>
                  <a:schemeClr val="tx1"/>
                </a:solidFill>
              </a:rPr>
              <a:t>Chương 3 – Bài 4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14600" y="4800600"/>
            <a:ext cx="5638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Bộ môn: Kỹ thuật máy tính</a:t>
            </a:r>
          </a:p>
          <a:p>
            <a:pPr algn="just">
              <a:spcBef>
                <a:spcPts val="0"/>
              </a:spcBef>
            </a:pPr>
            <a:r>
              <a:rPr lang="en-US" sz="2400" smtClean="0">
                <a:solidFill>
                  <a:schemeClr val="tx1"/>
                </a:solidFill>
              </a:rPr>
              <a:t>Khoa CNTT - HVKTMM</a:t>
            </a:r>
          </a:p>
        </p:txBody>
      </p:sp>
    </p:spTree>
    <p:extLst>
      <p:ext uri="{BB962C8B-B14F-4D97-AF65-F5344CB8AC3E}">
        <p14:creationId xmlns:p14="http://schemas.microsoft.com/office/powerpoint/2010/main" val="18462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Truyền theo thanh ghi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Truyền tham chiếu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31" y="1724025"/>
            <a:ext cx="6340669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97" y="3428999"/>
            <a:ext cx="6332203" cy="312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Số lượng các thanh ghi có hạn</a:t>
            </a:r>
          </a:p>
          <a:p>
            <a:pPr algn="just">
              <a:buFont typeface="Symbol"/>
              <a:buChar char="Þ"/>
            </a:pPr>
            <a:r>
              <a:rPr lang="en-US" smtClean="0"/>
              <a:t>Giá trị trong các thanh ghi dễ bị ghi đè khi gọi các thủ tục lồng nhau</a:t>
            </a:r>
          </a:p>
          <a:p>
            <a:pPr algn="just"/>
            <a:r>
              <a:rPr lang="en-US" smtClean="0"/>
              <a:t>Ngăn xếp là một vùng nhớ theo cấu trúc LIFO</a:t>
            </a:r>
          </a:p>
          <a:p>
            <a:pPr algn="just"/>
            <a:r>
              <a:rPr lang="en-US" smtClean="0"/>
              <a:t>3 bước chính sử dụng ngăn xếp</a:t>
            </a:r>
          </a:p>
          <a:p>
            <a:pPr lvl="1" algn="just"/>
            <a:r>
              <a:rPr lang="en-US" smtClean="0"/>
              <a:t>creation</a:t>
            </a:r>
            <a:r>
              <a:rPr lang="en-US"/>
              <a:t>: the calling program stacks the arguments before calling </a:t>
            </a:r>
            <a:r>
              <a:rPr lang="en-US" smtClean="0"/>
              <a:t>the procedure</a:t>
            </a:r>
            <a:r>
              <a:rPr lang="en-US"/>
              <a:t>;</a:t>
            </a:r>
          </a:p>
          <a:p>
            <a:pPr lvl="1" algn="just"/>
            <a:r>
              <a:rPr lang="en-US" smtClean="0"/>
              <a:t>use</a:t>
            </a:r>
            <a:r>
              <a:rPr lang="en-US"/>
              <a:t>: access to arguments is carried out with the help of the indirect </a:t>
            </a:r>
            <a:r>
              <a:rPr lang="en-US" smtClean="0"/>
              <a:t>indexed addressing </a:t>
            </a:r>
            <a:r>
              <a:rPr lang="en-US"/>
              <a:t>mode [Rn + #offset];</a:t>
            </a:r>
          </a:p>
          <a:p>
            <a:pPr lvl="1" algn="just"/>
            <a:r>
              <a:rPr lang="en-US" smtClean="0"/>
              <a:t>disappearance</a:t>
            </a:r>
            <a:r>
              <a:rPr lang="en-US"/>
              <a:t>: this means removing the arguments when they are no longer </a:t>
            </a:r>
            <a:r>
              <a:rPr lang="en-US" smtClean="0"/>
              <a:t>of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Ví dụ khai báo và sử dụng ngăn xếp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705600" cy="421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3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sz="2800"/>
              <a:t>Passing arguments by value: the caller unstacks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47800" y="76200"/>
            <a:ext cx="7467600" cy="6726183"/>
            <a:chOff x="1447800" y="76200"/>
            <a:chExt cx="7467600" cy="672618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76200"/>
              <a:ext cx="4876800" cy="6726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5562600"/>
              <a:ext cx="1828800" cy="118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Left Arrow 4"/>
            <p:cNvSpPr/>
            <p:nvPr/>
          </p:nvSpPr>
          <p:spPr>
            <a:xfrm>
              <a:off x="3276600" y="6096000"/>
              <a:ext cx="762000" cy="381000"/>
            </a:xfrm>
            <a:prstGeom prst="leftArrow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Arguments passed by values on a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850062" cy="484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2872782" cy="1143000"/>
          </a:xfrm>
        </p:spPr>
        <p:txBody>
          <a:bodyPr>
            <a:normAutofit fontScale="90000"/>
          </a:bodyPr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2362200" cy="4525963"/>
          </a:xfrm>
        </p:spPr>
        <p:txBody>
          <a:bodyPr>
            <a:normAutofit/>
          </a:bodyPr>
          <a:lstStyle/>
          <a:p>
            <a:r>
              <a:rPr lang="en-US" sz="2800"/>
              <a:t>Passing arguments by reference: the called unstack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82" y="33866"/>
            <a:ext cx="6059551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bằng ngăn xếp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Arguments passed by reference on a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7162800" cy="476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8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cục bộ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Simple reservation of local </a:t>
            </a:r>
            <a:r>
              <a:rPr lang="en-US" smtClean="0"/>
              <a:t>data</a:t>
            </a:r>
          </a:p>
          <a:p>
            <a:r>
              <a:rPr lang="en-US"/>
              <a:t>The different steps in the management of the user stack for the management </a:t>
            </a:r>
            <a:r>
              <a:rPr lang="en-US" smtClean="0"/>
              <a:t>of local </a:t>
            </a:r>
            <a:r>
              <a:rPr lang="en-US"/>
              <a:t>variables are:</a:t>
            </a:r>
          </a:p>
          <a:p>
            <a:pPr lvl="1"/>
            <a:r>
              <a:rPr lang="en-US" smtClean="0"/>
              <a:t>Creation</a:t>
            </a:r>
            <a:r>
              <a:rPr lang="en-US"/>
              <a:t>: let us take the case of four local variables: one of 32 bits, one </a:t>
            </a:r>
            <a:r>
              <a:rPr lang="en-US" smtClean="0"/>
              <a:t>of 16 </a:t>
            </a:r>
            <a:r>
              <a:rPr lang="en-US"/>
              <a:t>bits, and two of 8 bits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Use</a:t>
            </a:r>
            <a:r>
              <a:rPr lang="en-US"/>
              <a:t>: we distribute these 8 bytes at will between the various local variables. </a:t>
            </a:r>
            <a:endParaRPr lang="en-US" smtClean="0"/>
          </a:p>
          <a:p>
            <a:pPr lvl="1"/>
            <a:r>
              <a:rPr lang="en-US"/>
              <a:t> Removal: this is carried out by an offset towards the top of the stack that </a:t>
            </a:r>
            <a:r>
              <a:rPr lang="en-US" smtClean="0"/>
              <a:t>is used </a:t>
            </a:r>
            <a:r>
              <a:rPr lang="en-US"/>
              <a:t>to fill the 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Erasing of local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629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54" y="3416299"/>
            <a:ext cx="6615545" cy="333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/>
              <a:t>Relative place of local variables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3526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Định nghĩa và sử dụng  </a:t>
            </a:r>
          </a:p>
          <a:p>
            <a:r>
              <a:rPr lang="en-US" smtClean="0"/>
              <a:t>Truyền tham số</a:t>
            </a:r>
            <a:endParaRPr lang="en-US"/>
          </a:p>
          <a:p>
            <a:r>
              <a:rPr lang="en-US" smtClean="0"/>
              <a:t>Dữ liệu cục bộ</a:t>
            </a:r>
          </a:p>
          <a:p>
            <a:r>
              <a:rPr lang="en-US" smtClean="0"/>
              <a:t>Tổng kết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Call to the Max_Four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5562600" cy="459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800600" cy="1143000"/>
          </a:xfrm>
        </p:spPr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495800" cy="4525963"/>
          </a:xfrm>
        </p:spPr>
        <p:txBody>
          <a:bodyPr>
            <a:normAutofit/>
          </a:bodyPr>
          <a:lstStyle/>
          <a:p>
            <a:r>
              <a:rPr lang="en-US" sz="2800"/>
              <a:t>Body of the Max_Four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297320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9062"/>
            <a:ext cx="3997643" cy="66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279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Max_Four: evolution of the user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67740"/>
            <a:ext cx="4495800" cy="405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65" y="1981201"/>
            <a:ext cx="4512335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4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Using a chained </a:t>
            </a:r>
            <a:r>
              <a:rPr lang="en-US" sz="2800" smtClean="0"/>
              <a:t>list</a:t>
            </a:r>
          </a:p>
          <a:p>
            <a:pPr lvl="1"/>
            <a:r>
              <a:rPr lang="en-US" sz="2400"/>
              <a:t>Fixed point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7485"/>
            <a:ext cx="6019800" cy="468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1143000"/>
          </a:xfrm>
        </p:spPr>
        <p:txBody>
          <a:bodyPr/>
          <a:lstStyle/>
          <a:p>
            <a:r>
              <a:rPr lang="en-US"/>
              <a:t>Dữ liệu cục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2800"/>
              <a:t>Relative place of local variable locales on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2209800" cy="592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0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>
              <a:cs typeface="Arial" pitchFamily="34" charset="0"/>
            </a:endParaRP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Khái niệm</a:t>
            </a:r>
          </a:p>
          <a:p>
            <a:pPr lvl="1"/>
            <a:r>
              <a:rPr lang="en-US" smtClean="0"/>
              <a:t>Chương trình con là một tập các lệnh được thiết kế như một dịch vụ cụ thể, thường được dùng nhiều lần trong chương trình</a:t>
            </a:r>
            <a:endParaRPr lang="en-US"/>
          </a:p>
          <a:p>
            <a:pPr lvl="1"/>
            <a:r>
              <a:rPr lang="en-US" smtClean="0"/>
              <a:t>Thường kết thúc bằng chỉ thị </a:t>
            </a:r>
            <a:r>
              <a:rPr lang="en-US" i="1" smtClean="0"/>
              <a:t>BX LR</a:t>
            </a:r>
          </a:p>
          <a:p>
            <a:r>
              <a:rPr lang="en-US" smtClean="0"/>
              <a:t>Định nghĩa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4267758"/>
            <a:ext cx="3400425" cy="205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57400"/>
          </a:xfrm>
        </p:spPr>
        <p:txBody>
          <a:bodyPr>
            <a:normAutofit/>
          </a:bodyPr>
          <a:lstStyle/>
          <a:p>
            <a:r>
              <a:rPr lang="en-US" sz="2800"/>
              <a:t>Gọi chương trình con</a:t>
            </a:r>
          </a:p>
          <a:p>
            <a:pPr lvl="1"/>
            <a:r>
              <a:rPr lang="en-US" sz="2400" smtClean="0"/>
              <a:t>Được gọi thông qua chỉ thị </a:t>
            </a:r>
            <a:r>
              <a:rPr lang="en-US" sz="2400" b="1" i="1" smtClean="0"/>
              <a:t>BL</a:t>
            </a:r>
            <a:r>
              <a:rPr lang="en-US" sz="2400" smtClean="0"/>
              <a:t> </a:t>
            </a:r>
            <a:r>
              <a:rPr lang="en-US" sz="2400"/>
              <a:t>(Branch and Link</a:t>
            </a:r>
            <a:r>
              <a:rPr lang="en-US" sz="2400" smtClean="0"/>
              <a:t>)</a:t>
            </a:r>
          </a:p>
          <a:p>
            <a:r>
              <a:rPr lang="en-US" sz="2800" smtClean="0"/>
              <a:t>Lời gọi lồng nhau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7010400" cy="38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nghĩa và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0596"/>
            <a:ext cx="6360064" cy="51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Định nghĩa và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 (tiếp)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65755"/>
            <a:ext cx="6553200" cy="41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4171136"/>
            <a:ext cx="685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tham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Truyền giá trị và truyền tham chiếu</a:t>
            </a:r>
          </a:p>
          <a:p>
            <a:r>
              <a:rPr lang="en-US" smtClean="0"/>
              <a:t>Truyền theo thanh ghi chung</a:t>
            </a:r>
          </a:p>
          <a:p>
            <a:r>
              <a:rPr lang="en-US" smtClean="0"/>
              <a:t>Truyền bằng ngăn xếp</a:t>
            </a:r>
          </a:p>
          <a:p>
            <a:r>
              <a:rPr lang="en-US" smtClean="0"/>
              <a:t>Truyền theo ngăn xếp hệ thống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giá trị và truyền tham chiếu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Mỗi tham số có thể được truyền theo giá trị hoặc tham chiếu</a:t>
            </a:r>
          </a:p>
          <a:p>
            <a:pPr lvl="1"/>
            <a:r>
              <a:rPr lang="en-US" smtClean="0"/>
              <a:t>Truyền theo giá trị: một bản sao (copy) của dữ liệu sẽ được cung cấp khi gọi hàm</a:t>
            </a:r>
          </a:p>
          <a:p>
            <a:pPr lvl="1"/>
            <a:r>
              <a:rPr lang="en-US" smtClean="0"/>
              <a:t>Truyền bằng tham chiếu: địa chỉ của vùng nhớ chứa dữ liệu sẽ được truyền cho chương trình con</a:t>
            </a:r>
          </a:p>
          <a:p>
            <a:pPr lvl="2"/>
            <a:r>
              <a:rPr lang="en-US" smtClean="0"/>
              <a:t>Có thể thay đổi giá trị của dữ liệu ở tại địa chỉ truyền vào đó.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theo thanh ghi </a:t>
            </a:r>
            <a:r>
              <a:rPr lang="en-US" smtClean="0"/>
              <a:t>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mtClean="0"/>
              <a:t>Truyền giá trị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1C21-2A17-4D34-B226-F1AC3F20DC1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897"/>
            <a:ext cx="6400800" cy="45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596</Words>
  <Application>Microsoft Office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CHƯƠNG TRÌNH CON</vt:lpstr>
      <vt:lpstr>Nội dung</vt:lpstr>
      <vt:lpstr>Định nghĩa và sử dụng</vt:lpstr>
      <vt:lpstr>Định nghĩa và sử dụng</vt:lpstr>
      <vt:lpstr>Định nghĩa và sử dụng</vt:lpstr>
      <vt:lpstr>Định nghĩa và sử dụng</vt:lpstr>
      <vt:lpstr>Truyền tham số</vt:lpstr>
      <vt:lpstr>Truyền giá trị và truyền tham chiếu</vt:lpstr>
      <vt:lpstr>Truyền theo thanh ghi chung</vt:lpstr>
      <vt:lpstr>Truyền theo thanh ghi chung</vt:lpstr>
      <vt:lpstr>Truyền bằng ngăn xếp</vt:lpstr>
      <vt:lpstr>Truyền bằng ngăn xếp</vt:lpstr>
      <vt:lpstr>Truyền bằng ngăn xếp</vt:lpstr>
      <vt:lpstr>Truyền bằng ngăn xếp</vt:lpstr>
      <vt:lpstr>Truyền bằng ngăn xếp</vt:lpstr>
      <vt:lpstr>Truyền bằng ngăn xếp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Dữ liệu cục bộ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Windows User</dc:creator>
  <cp:lastModifiedBy>d2p</cp:lastModifiedBy>
  <cp:revision>106</cp:revision>
  <dcterms:created xsi:type="dcterms:W3CDTF">2014-07-11T21:36:01Z</dcterms:created>
  <dcterms:modified xsi:type="dcterms:W3CDTF">2016-09-27T06:02:53Z</dcterms:modified>
</cp:coreProperties>
</file>