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handoutMasterIdLst>
    <p:handoutMasterId r:id="rId52"/>
  </p:handoutMasterIdLst>
  <p:sldIdLst>
    <p:sldId id="256" r:id="rId2"/>
    <p:sldId id="340" r:id="rId3"/>
    <p:sldId id="520" r:id="rId4"/>
    <p:sldId id="477" r:id="rId5"/>
    <p:sldId id="478" r:id="rId6"/>
    <p:sldId id="479" r:id="rId7"/>
    <p:sldId id="480" r:id="rId8"/>
    <p:sldId id="481" r:id="rId9"/>
    <p:sldId id="482" r:id="rId10"/>
    <p:sldId id="483" r:id="rId11"/>
    <p:sldId id="521" r:id="rId12"/>
    <p:sldId id="484" r:id="rId13"/>
    <p:sldId id="485" r:id="rId14"/>
    <p:sldId id="486" r:id="rId15"/>
    <p:sldId id="487" r:id="rId16"/>
    <p:sldId id="488" r:id="rId17"/>
    <p:sldId id="489" r:id="rId18"/>
    <p:sldId id="490" r:id="rId19"/>
    <p:sldId id="491" r:id="rId20"/>
    <p:sldId id="492" r:id="rId21"/>
    <p:sldId id="493" r:id="rId22"/>
    <p:sldId id="494" r:id="rId23"/>
    <p:sldId id="522" r:id="rId24"/>
    <p:sldId id="509" r:id="rId25"/>
    <p:sldId id="510" r:id="rId26"/>
    <p:sldId id="495" r:id="rId27"/>
    <p:sldId id="496" r:id="rId28"/>
    <p:sldId id="497" r:id="rId29"/>
    <p:sldId id="498" r:id="rId30"/>
    <p:sldId id="499" r:id="rId31"/>
    <p:sldId id="500" r:id="rId32"/>
    <p:sldId id="523" r:id="rId33"/>
    <p:sldId id="502" r:id="rId34"/>
    <p:sldId id="511" r:id="rId35"/>
    <p:sldId id="512" r:id="rId36"/>
    <p:sldId id="513" r:id="rId37"/>
    <p:sldId id="514" r:id="rId38"/>
    <p:sldId id="515" r:id="rId39"/>
    <p:sldId id="517" r:id="rId40"/>
    <p:sldId id="518" r:id="rId41"/>
    <p:sldId id="519" r:id="rId42"/>
    <p:sldId id="516" r:id="rId43"/>
    <p:sldId id="524" r:id="rId44"/>
    <p:sldId id="504" r:id="rId45"/>
    <p:sldId id="505" r:id="rId46"/>
    <p:sldId id="506" r:id="rId47"/>
    <p:sldId id="507" r:id="rId48"/>
    <p:sldId id="508" r:id="rId49"/>
    <p:sldId id="476" r:id="rId5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D18A7AC-CC46-4EAB-B0B6-D84F15B463C9}">
          <p14:sldIdLst>
            <p14:sldId id="256"/>
            <p14:sldId id="340"/>
          </p14:sldIdLst>
        </p14:section>
        <p14:section name="Khái niệm DL và TT" id="{7E86B26D-8E72-45BE-A2D2-7E7BD00C95A2}">
          <p14:sldIdLst>
            <p14:sldId id="520"/>
            <p14:sldId id="477"/>
            <p14:sldId id="478"/>
            <p14:sldId id="479"/>
            <p14:sldId id="480"/>
            <p14:sldId id="481"/>
            <p14:sldId id="482"/>
            <p14:sldId id="483"/>
          </p14:sldIdLst>
        </p14:section>
        <p14:section name="Biểu diễn TT" id="{6CAF0D50-173A-46A9-B08D-5732C04B16EE}">
          <p14:sldIdLst>
            <p14:sldId id="521"/>
            <p14:sldId id="484"/>
            <p14:sldId id="485"/>
            <p14:sldId id="486"/>
            <p14:sldId id="487"/>
            <p14:sldId id="488"/>
            <p14:sldId id="489"/>
            <p14:sldId id="490"/>
            <p14:sldId id="491"/>
            <p14:sldId id="492"/>
            <p14:sldId id="493"/>
            <p14:sldId id="494"/>
          </p14:sldIdLst>
        </p14:section>
        <p14:section name="Tinh chỉnh" id="{DB0E77E4-3640-4F99-84A5-2E8F0EF937AD}">
          <p14:sldIdLst>
            <p14:sldId id="522"/>
            <p14:sldId id="509"/>
            <p14:sldId id="510"/>
            <p14:sldId id="495"/>
            <p14:sldId id="496"/>
            <p14:sldId id="497"/>
            <p14:sldId id="498"/>
            <p14:sldId id="499"/>
            <p14:sldId id="500"/>
          </p14:sldIdLst>
        </p14:section>
        <p14:section name="Độ phức tạp" id="{2A2466F6-E3B1-437D-8F54-C3124F012C0D}">
          <p14:sldIdLst>
            <p14:sldId id="523"/>
            <p14:sldId id="502"/>
            <p14:sldId id="511"/>
            <p14:sldId id="512"/>
            <p14:sldId id="513"/>
            <p14:sldId id="514"/>
            <p14:sldId id="515"/>
            <p14:sldId id="517"/>
            <p14:sldId id="518"/>
            <p14:sldId id="519"/>
            <p14:sldId id="516"/>
          </p14:sldIdLst>
        </p14:section>
        <p14:section name="Bài tập" id="{1FD46B0D-C937-4192-AAB9-F44AF61649BD}">
          <p14:sldIdLst>
            <p14:sldId id="524"/>
            <p14:sldId id="504"/>
            <p14:sldId id="505"/>
            <p14:sldId id="506"/>
            <p14:sldId id="507"/>
            <p14:sldId id="508"/>
          </p14:sldIdLst>
        </p14:section>
        <p14:section name="End" id="{E0497787-B268-4D81-B3CB-62CD58F3B5BC}">
          <p14:sldIdLst>
            <p14:sldId id="47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uyen Tuan Anh" initials="NT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00FF"/>
    <a:srgbClr val="0A01C3"/>
    <a:srgbClr val="0000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7920" autoAdjust="0"/>
  </p:normalViewPr>
  <p:slideViewPr>
    <p:cSldViewPr>
      <p:cViewPr varScale="1">
        <p:scale>
          <a:sx n="53" d="100"/>
          <a:sy n="53" d="100"/>
        </p:scale>
        <p:origin x="1836"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49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Khái niệm kiểu dữ liệu và giải thuật</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smtClean="0"/>
            <a:t>Biểu diễn giải thuật</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smtClean="0"/>
            <a:t>Tinh chỉnh từng bước</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610E3ED-BDF5-4BD1-9F05-AD4A3282A0AE}">
      <dgm:prSet/>
      <dgm:spPr/>
      <dgm:t>
        <a:bodyPr/>
        <a:lstStyle/>
        <a:p>
          <a:r>
            <a:rPr lang="vi-VN" noProof="0" smtClean="0"/>
            <a:t>Bài tập</a:t>
          </a:r>
          <a:endParaRPr lang="vi-VN" noProof="0" dirty="0"/>
        </a:p>
      </dgm:t>
    </dgm:pt>
    <dgm:pt modelId="{7E906082-3B63-4A66-9913-FC4ACC3801B8}" type="parTrans" cxnId="{6C7C9FCB-5712-420A-96FB-9D61BC098CF6}">
      <dgm:prSet/>
      <dgm:spPr/>
      <dgm:t>
        <a:bodyPr/>
        <a:lstStyle/>
        <a:p>
          <a:endParaRPr lang="en-US"/>
        </a:p>
      </dgm:t>
    </dgm:pt>
    <dgm:pt modelId="{A3313D5A-40AC-4B12-9F97-DBDE929083B3}" type="sibTrans" cxnId="{6C7C9FCB-5712-420A-96FB-9D61BC098CF6}">
      <dgm:prSet/>
      <dgm:spPr/>
      <dgm:t>
        <a:bodyPr/>
        <a:lstStyle/>
        <a:p>
          <a:endParaRPr lang="en-US"/>
        </a:p>
      </dgm:t>
    </dgm:pt>
    <dgm:pt modelId="{3607B6A4-F054-4B53-8CCC-4E960904C990}">
      <dgm:prSet/>
      <dgm:spPr/>
      <dgm:t>
        <a:bodyPr/>
        <a:lstStyle/>
        <a:p>
          <a:r>
            <a:rPr lang="vi-VN" noProof="0" smtClean="0"/>
            <a:t>4</a:t>
          </a:r>
          <a:endParaRPr lang="vi-VN" noProof="0" dirty="0"/>
        </a:p>
      </dgm:t>
    </dgm:pt>
    <dgm:pt modelId="{33578669-A865-4F22-98CA-7E8916D39D84}" type="parTrans" cxnId="{4CA46185-4B1C-4C9B-8A99-8EC96097BB75}">
      <dgm:prSet/>
      <dgm:spPr/>
      <dgm:t>
        <a:bodyPr/>
        <a:lstStyle/>
        <a:p>
          <a:endParaRPr lang="en-US"/>
        </a:p>
      </dgm:t>
    </dgm:pt>
    <dgm:pt modelId="{BC9F31EF-1941-4E42-B70C-17310EE546C4}" type="sibTrans" cxnId="{4CA46185-4B1C-4C9B-8A99-8EC96097BB75}">
      <dgm:prSet/>
      <dgm:spPr/>
      <dgm:t>
        <a:bodyPr/>
        <a:lstStyle/>
        <a:p>
          <a:endParaRPr lang="en-US"/>
        </a:p>
      </dgm:t>
    </dgm:pt>
    <dgm:pt modelId="{5BCEE872-783F-4148-96CD-F18BB38B1295}">
      <dgm:prSet/>
      <dgm:spPr/>
      <dgm:t>
        <a:bodyPr/>
        <a:lstStyle/>
        <a:p>
          <a:r>
            <a:rPr lang="vi-VN" noProof="0" smtClean="0"/>
            <a:t>Độ phức tạp của thuật toán</a:t>
          </a:r>
          <a:endParaRPr lang="vi-VN" noProof="0" dirty="0"/>
        </a:p>
      </dgm:t>
    </dgm:pt>
    <dgm:pt modelId="{C86DB835-E51D-40F2-A894-93D1EBF79E51}" type="parTrans" cxnId="{0ABABC33-AD0E-40E0-9CEE-60C49DBFA33B}">
      <dgm:prSet/>
      <dgm:spPr/>
      <dgm:t>
        <a:bodyPr/>
        <a:lstStyle/>
        <a:p>
          <a:endParaRPr lang="en-US"/>
        </a:p>
      </dgm:t>
    </dgm:pt>
    <dgm:pt modelId="{A23A40AF-1A32-4994-8604-7623F184EFF3}" type="sibTrans" cxnId="{0ABABC33-AD0E-40E0-9CEE-60C49DBFA33B}">
      <dgm:prSet/>
      <dgm:spPr/>
      <dgm:t>
        <a:bodyPr/>
        <a:lstStyle/>
        <a:p>
          <a:endParaRPr lang="en-US"/>
        </a:p>
      </dgm:t>
    </dgm:pt>
    <dgm:pt modelId="{C071B504-FCE3-4C9B-801C-C9470EB73D9D}">
      <dgm:prSet/>
      <dgm:spPr/>
      <dgm:t>
        <a:bodyPr/>
        <a:lstStyle/>
        <a:p>
          <a:r>
            <a:rPr lang="vi-VN" noProof="0" smtClean="0"/>
            <a:t>5</a:t>
          </a:r>
          <a:endParaRPr lang="vi-VN" noProof="0" dirty="0"/>
        </a:p>
      </dgm:t>
    </dgm:pt>
    <dgm:pt modelId="{CE0E91F5-6D5C-4A2B-981F-94B9F7429A18}" type="parTrans" cxnId="{4335F8F2-020C-423C-AF19-30D9B39FAC06}">
      <dgm:prSet/>
      <dgm:spPr/>
      <dgm:t>
        <a:bodyPr/>
        <a:lstStyle/>
        <a:p>
          <a:endParaRPr lang="en-US"/>
        </a:p>
      </dgm:t>
    </dgm:pt>
    <dgm:pt modelId="{572181DF-A52A-4300-BA01-A5E118140D79}" type="sibTrans" cxnId="{4335F8F2-020C-423C-AF19-30D9B39FAC06}">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B5775390-C9D2-4E44-B162-8809B0B9DD89}" type="pres">
      <dgm:prSet presAssocID="{983822D8-F065-4159-AEFB-B129090EF164}" presName="sp" presStyleCnt="0"/>
      <dgm:spPr/>
    </dgm:pt>
    <dgm:pt modelId="{D06BD13B-6881-4ABF-A62B-3A0E01A876CF}" type="pres">
      <dgm:prSet presAssocID="{3607B6A4-F054-4B53-8CCC-4E960904C990}" presName="composite" presStyleCnt="0"/>
      <dgm:spPr/>
    </dgm:pt>
    <dgm:pt modelId="{4D408732-DFF5-4637-96FC-E5D2D5183580}" type="pres">
      <dgm:prSet presAssocID="{3607B6A4-F054-4B53-8CCC-4E960904C990}" presName="desTx" presStyleLbl="fgAccFollowNode1" presStyleIdx="3" presStyleCnt="5">
        <dgm:presLayoutVars>
          <dgm:bulletEnabled val="1"/>
        </dgm:presLayoutVars>
      </dgm:prSet>
      <dgm:spPr/>
      <dgm:t>
        <a:bodyPr/>
        <a:lstStyle/>
        <a:p>
          <a:endParaRPr lang="en-US"/>
        </a:p>
      </dgm:t>
    </dgm:pt>
    <dgm:pt modelId="{F1EFFB0D-3CC9-4E93-B942-CE07446F2C76}" type="pres">
      <dgm:prSet presAssocID="{3607B6A4-F054-4B53-8CCC-4E960904C990}" presName="labelTx" presStyleLbl="node1" presStyleIdx="3" presStyleCnt="5">
        <dgm:presLayoutVars>
          <dgm:chMax val="0"/>
          <dgm:chPref val="0"/>
          <dgm:bulletEnabled val="1"/>
        </dgm:presLayoutVars>
      </dgm:prSet>
      <dgm:spPr/>
      <dgm:t>
        <a:bodyPr/>
        <a:lstStyle/>
        <a:p>
          <a:endParaRPr lang="en-US"/>
        </a:p>
      </dgm:t>
    </dgm:pt>
    <dgm:pt modelId="{C9A62666-C194-4223-93C7-A82718BC5836}" type="pres">
      <dgm:prSet presAssocID="{BC9F31EF-1941-4E42-B70C-17310EE546C4}" presName="sp" presStyleCnt="0"/>
      <dgm:spPr/>
    </dgm:pt>
    <dgm:pt modelId="{862F1F52-0829-4760-BD87-F4C5498E98A7}" type="pres">
      <dgm:prSet presAssocID="{C071B504-FCE3-4C9B-801C-C9470EB73D9D}" presName="composite" presStyleCnt="0"/>
      <dgm:spPr/>
    </dgm:pt>
    <dgm:pt modelId="{B0B8811F-0FC9-4262-89F1-B79EC5C24D98}" type="pres">
      <dgm:prSet presAssocID="{C071B504-FCE3-4C9B-801C-C9470EB73D9D}" presName="desTx" presStyleLbl="fgAccFollowNode1" presStyleIdx="4" presStyleCnt="5">
        <dgm:presLayoutVars>
          <dgm:bulletEnabled val="1"/>
        </dgm:presLayoutVars>
      </dgm:prSet>
      <dgm:spPr/>
      <dgm:t>
        <a:bodyPr/>
        <a:lstStyle/>
        <a:p>
          <a:endParaRPr lang="en-US"/>
        </a:p>
      </dgm:t>
    </dgm:pt>
    <dgm:pt modelId="{C21A8E9C-9DDA-4652-B8FB-F8FD8BEC0B80}" type="pres">
      <dgm:prSet presAssocID="{C071B504-FCE3-4C9B-801C-C9470EB73D9D}" presName="labelTx" presStyleLbl="node1" presStyleIdx="4" presStyleCnt="5">
        <dgm:presLayoutVars>
          <dgm:chMax val="0"/>
          <dgm:chPref val="0"/>
          <dgm:bulletEnabled val="1"/>
        </dgm:presLayoutVars>
      </dgm:prSet>
      <dgm:spPr/>
      <dgm:t>
        <a:bodyPr/>
        <a:lstStyle/>
        <a:p>
          <a:endParaRPr lang="en-US"/>
        </a:p>
      </dgm:t>
    </dgm:pt>
  </dgm:ptLst>
  <dgm:cxnLst>
    <dgm:cxn modelId="{CED0B9D0-E2DC-4CB1-A2C1-36298657AC7B}" type="presOf" srcId="{6C03E07F-ECFB-4D2F-BA96-D23DA7C5AC73}" destId="{7D701CF5-2CC3-48B9-A656-E2968A10AA3B}" srcOrd="0" destOrd="0" presId="urn:diagrams.loki3.com/NumberedList"/>
    <dgm:cxn modelId="{314C4E73-477B-4DFC-A12A-BEB22C372D5A}" type="presOf" srcId="{8C66E9B3-B12D-4C23-A273-982D7F969BBC}" destId="{BDFB8683-95A4-4BBF-9344-3A0D69314DBB}" srcOrd="0" destOrd="0" presId="urn:diagrams.loki3.com/NumberedList"/>
    <dgm:cxn modelId="{89F6AEB2-4790-487C-AC1B-D20A20054F51}" type="presOf" srcId="{9EA58EC5-7D69-4397-8093-5A4FCBD369E8}" destId="{A08A9154-0BEB-4230-91C9-16FAC1EF6E1C}" srcOrd="0" destOrd="0" presId="urn:diagrams.loki3.com/NumberedList"/>
    <dgm:cxn modelId="{F93D4259-2501-4923-B7AD-9F1A242C7A97}" type="presOf" srcId="{B610E3ED-BDF5-4BD1-9F05-AD4A3282A0AE}" destId="{B0B8811F-0FC9-4262-89F1-B79EC5C24D98}" srcOrd="0" destOrd="0" presId="urn:diagrams.loki3.com/NumberedList"/>
    <dgm:cxn modelId="{AB0F1D63-B964-4501-B89D-B149A8B3B1DA}" type="presOf" srcId="{05513209-78F1-448C-82FA-B2785EC23FA2}" destId="{45392A94-85D4-4213-B167-8FDD4035D4D9}" srcOrd="0" destOrd="0" presId="urn:diagrams.loki3.com/NumberedList"/>
    <dgm:cxn modelId="{7D7FD465-892C-4158-9E77-991F152410B7}" type="presOf" srcId="{5BCEE872-783F-4148-96CD-F18BB38B1295}" destId="{4D408732-DFF5-4637-96FC-E5D2D5183580}"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4F6400C3-53EC-42A6-81C8-2BBE562DF315}" srcId="{759FDF1A-46CB-4DD6-A232-39900ACE14DF}" destId="{374B3CF0-3CBE-41CF-A774-9FD3C3CD3C85}" srcOrd="0" destOrd="0" parTransId="{38C67DDF-74A4-4E44-94A7-EDCA9B1C90CC}" sibTransId="{20A933C1-1145-4ADB-BD4B-02D3F506EC76}"/>
    <dgm:cxn modelId="{4238E7EC-BEE6-437A-B2A2-866D39F88A5B}" type="presOf" srcId="{B388406D-A38C-4897-9997-1C63D79E763E}" destId="{20BEFA03-6951-4A7C-A59E-41DEF89A1A38}" srcOrd="0" destOrd="0" presId="urn:diagrams.loki3.com/NumberedList"/>
    <dgm:cxn modelId="{4335F8F2-020C-423C-AF19-30D9B39FAC06}" srcId="{8C66E9B3-B12D-4C23-A273-982D7F969BBC}" destId="{C071B504-FCE3-4C9B-801C-C9470EB73D9D}" srcOrd="4" destOrd="0" parTransId="{CE0E91F5-6D5C-4A2B-981F-94B9F7429A18}" sibTransId="{572181DF-A52A-4300-BA01-A5E118140D79}"/>
    <dgm:cxn modelId="{EE26D499-E3C7-4874-A873-C7C102CF342B}" type="presOf" srcId="{374B3CF0-3CBE-41CF-A774-9FD3C3CD3C85}" destId="{5012D0F9-E426-4C44-85B1-B5D15A7B4879}" srcOrd="0" destOrd="0" presId="urn:diagrams.loki3.com/NumberedList"/>
    <dgm:cxn modelId="{BC8C42DE-1FE3-47D5-B6B5-91571D0EB19A}" type="presOf" srcId="{759FDF1A-46CB-4DD6-A232-39900ACE14DF}" destId="{52D715E9-012B-492D-85DB-CC49546E7451}" srcOrd="0" destOrd="0" presId="urn:diagrams.loki3.com/NumberedList"/>
    <dgm:cxn modelId="{0ABABC33-AD0E-40E0-9CEE-60C49DBFA33B}" srcId="{3607B6A4-F054-4B53-8CCC-4E960904C990}" destId="{5BCEE872-783F-4148-96CD-F18BB38B1295}" srcOrd="0" destOrd="0" parTransId="{C86DB835-E51D-40F2-A894-93D1EBF79E51}" sibTransId="{A23A40AF-1A32-4994-8604-7623F184EFF3}"/>
    <dgm:cxn modelId="{6C7C9FCB-5712-420A-96FB-9D61BC098CF6}" srcId="{C071B504-FCE3-4C9B-801C-C9470EB73D9D}" destId="{B610E3ED-BDF5-4BD1-9F05-AD4A3282A0AE}" srcOrd="0" destOrd="0" parTransId="{7E906082-3B63-4A66-9913-FC4ACC3801B8}" sibTransId="{A3313D5A-40AC-4B12-9F97-DBDE929083B3}"/>
    <dgm:cxn modelId="{4CA46185-4B1C-4C9B-8A99-8EC96097BB75}" srcId="{8C66E9B3-B12D-4C23-A273-982D7F969BBC}" destId="{3607B6A4-F054-4B53-8CCC-4E960904C990}" srcOrd="3" destOrd="0" parTransId="{33578669-A865-4F22-98CA-7E8916D39D84}" sibTransId="{BC9F31EF-1941-4E42-B70C-17310EE546C4}"/>
    <dgm:cxn modelId="{1C7B2439-98A6-4A2B-BDB8-438079493C67}" srcId="{8C66E9B3-B12D-4C23-A273-982D7F969BBC}" destId="{759FDF1A-46CB-4DD6-A232-39900ACE14DF}" srcOrd="1" destOrd="0" parTransId="{EBD1FDD3-F3E1-4EF5-AB02-3A05A129FFE4}" sibTransId="{840B7BEC-A424-4364-B52E-A493DF1255BE}"/>
    <dgm:cxn modelId="{7DF5E18B-2026-447E-AB91-8B25EA160832}" srcId="{05513209-78F1-448C-82FA-B2785EC23FA2}" destId="{B388406D-A38C-4897-9997-1C63D79E763E}" srcOrd="0" destOrd="0" parTransId="{9E7AD46F-351F-4B97-AC90-E076FD4E6933}" sibTransId="{E85FB0A1-4C99-4BB0-9523-6FA580C26C5B}"/>
    <dgm:cxn modelId="{4C048470-4DD5-4C68-B38D-D17FD3A41AB5}" srcId="{8C66E9B3-B12D-4C23-A273-982D7F969BBC}" destId="{05513209-78F1-448C-82FA-B2785EC23FA2}" srcOrd="2" destOrd="0" parTransId="{2125FF98-D378-4F2A-ACEE-140F8B68D66F}" sibTransId="{983822D8-F065-4159-AEFB-B129090EF164}"/>
    <dgm:cxn modelId="{31229E79-5BB9-4AF6-8263-211627F9631A}" type="presOf" srcId="{3607B6A4-F054-4B53-8CCC-4E960904C990}" destId="{F1EFFB0D-3CC9-4E93-B942-CE07446F2C76}"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CDB84BA5-F0A6-4CD8-8E44-588ED210F1CB}" type="presOf" srcId="{C071B504-FCE3-4C9B-801C-C9470EB73D9D}" destId="{C21A8E9C-9DDA-4652-B8FB-F8FD8BEC0B80}"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22241164-C438-40B8-91BE-A1B573DC5E75}" type="presParOf" srcId="{BDFB8683-95A4-4BBF-9344-3A0D69314DBB}" destId="{B5775390-C9D2-4E44-B162-8809B0B9DD89}" srcOrd="5" destOrd="0" presId="urn:diagrams.loki3.com/NumberedList"/>
    <dgm:cxn modelId="{634E69F9-E3E8-4DD4-83A1-2203C63F5506}" type="presParOf" srcId="{BDFB8683-95A4-4BBF-9344-3A0D69314DBB}" destId="{D06BD13B-6881-4ABF-A62B-3A0E01A876CF}" srcOrd="6" destOrd="0" presId="urn:diagrams.loki3.com/NumberedList"/>
    <dgm:cxn modelId="{B6B9EE53-51D2-47D2-BA08-4BFD527336FA}" type="presParOf" srcId="{D06BD13B-6881-4ABF-A62B-3A0E01A876CF}" destId="{4D408732-DFF5-4637-96FC-E5D2D5183580}" srcOrd="0" destOrd="0" presId="urn:diagrams.loki3.com/NumberedList"/>
    <dgm:cxn modelId="{9E270EA2-B2E5-4816-B127-C04F8D0740DD}" type="presParOf" srcId="{D06BD13B-6881-4ABF-A62B-3A0E01A876CF}" destId="{F1EFFB0D-3CC9-4E93-B942-CE07446F2C76}" srcOrd="1" destOrd="0" presId="urn:diagrams.loki3.com/NumberedList"/>
    <dgm:cxn modelId="{D70109B2-746B-414D-B5A2-0EBDB0EA74D3}" type="presParOf" srcId="{BDFB8683-95A4-4BBF-9344-3A0D69314DBB}" destId="{C9A62666-C194-4223-93C7-A82718BC5836}" srcOrd="7" destOrd="0" presId="urn:diagrams.loki3.com/NumberedList"/>
    <dgm:cxn modelId="{8FC49758-8697-4370-A0C3-7B2C240904D5}" type="presParOf" srcId="{BDFB8683-95A4-4BBF-9344-3A0D69314DBB}" destId="{862F1F52-0829-4760-BD87-F4C5498E98A7}" srcOrd="8" destOrd="0" presId="urn:diagrams.loki3.com/NumberedList"/>
    <dgm:cxn modelId="{FD4C8B8C-C916-4A4B-8851-A368426C5B7D}" type="presParOf" srcId="{862F1F52-0829-4760-BD87-F4C5498E98A7}" destId="{B0B8811F-0FC9-4262-89F1-B79EC5C24D98}" srcOrd="0" destOrd="0" presId="urn:diagrams.loki3.com/NumberedList"/>
    <dgm:cxn modelId="{E7952B32-A01C-46C5-82C4-FED21798762A}" type="presParOf" srcId="{862F1F52-0829-4760-BD87-F4C5498E98A7}" destId="{C21A8E9C-9DDA-4652-B8FB-F8FD8BEC0B80}"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a:solidFill>
          <a:srgbClr val="00FF00"/>
        </a:solidFill>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a:solidFill>
          <a:srgbClr val="00FF00"/>
        </a:solidFill>
      </dgm:spPr>
      <dgm:t>
        <a:bodyPr/>
        <a:lstStyle/>
        <a:p>
          <a:r>
            <a:rPr lang="vi-VN" b="0" noProof="0" smtClean="0"/>
            <a:t>Khái niệm kiểu dữ liệu và giải thuật</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smtClean="0"/>
            <a:t>Biểu diễn giải thuật</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smtClean="0"/>
            <a:t>Tinh chỉnh từng bước</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610E3ED-BDF5-4BD1-9F05-AD4A3282A0AE}">
      <dgm:prSet/>
      <dgm:spPr/>
      <dgm:t>
        <a:bodyPr/>
        <a:lstStyle/>
        <a:p>
          <a:r>
            <a:rPr lang="vi-VN" noProof="0" smtClean="0"/>
            <a:t>Bài tập</a:t>
          </a:r>
          <a:endParaRPr lang="vi-VN" noProof="0" dirty="0"/>
        </a:p>
      </dgm:t>
    </dgm:pt>
    <dgm:pt modelId="{7E906082-3B63-4A66-9913-FC4ACC3801B8}" type="parTrans" cxnId="{6C7C9FCB-5712-420A-96FB-9D61BC098CF6}">
      <dgm:prSet/>
      <dgm:spPr/>
      <dgm:t>
        <a:bodyPr/>
        <a:lstStyle/>
        <a:p>
          <a:endParaRPr lang="en-US"/>
        </a:p>
      </dgm:t>
    </dgm:pt>
    <dgm:pt modelId="{A3313D5A-40AC-4B12-9F97-DBDE929083B3}" type="sibTrans" cxnId="{6C7C9FCB-5712-420A-96FB-9D61BC098CF6}">
      <dgm:prSet/>
      <dgm:spPr/>
      <dgm:t>
        <a:bodyPr/>
        <a:lstStyle/>
        <a:p>
          <a:endParaRPr lang="en-US"/>
        </a:p>
      </dgm:t>
    </dgm:pt>
    <dgm:pt modelId="{3607B6A4-F054-4B53-8CCC-4E960904C990}">
      <dgm:prSet/>
      <dgm:spPr/>
      <dgm:t>
        <a:bodyPr/>
        <a:lstStyle/>
        <a:p>
          <a:r>
            <a:rPr lang="vi-VN" noProof="0" smtClean="0"/>
            <a:t>4</a:t>
          </a:r>
          <a:endParaRPr lang="vi-VN" noProof="0" dirty="0"/>
        </a:p>
      </dgm:t>
    </dgm:pt>
    <dgm:pt modelId="{33578669-A865-4F22-98CA-7E8916D39D84}" type="parTrans" cxnId="{4CA46185-4B1C-4C9B-8A99-8EC96097BB75}">
      <dgm:prSet/>
      <dgm:spPr/>
      <dgm:t>
        <a:bodyPr/>
        <a:lstStyle/>
        <a:p>
          <a:endParaRPr lang="en-US"/>
        </a:p>
      </dgm:t>
    </dgm:pt>
    <dgm:pt modelId="{BC9F31EF-1941-4E42-B70C-17310EE546C4}" type="sibTrans" cxnId="{4CA46185-4B1C-4C9B-8A99-8EC96097BB75}">
      <dgm:prSet/>
      <dgm:spPr/>
      <dgm:t>
        <a:bodyPr/>
        <a:lstStyle/>
        <a:p>
          <a:endParaRPr lang="en-US"/>
        </a:p>
      </dgm:t>
    </dgm:pt>
    <dgm:pt modelId="{5BCEE872-783F-4148-96CD-F18BB38B1295}">
      <dgm:prSet/>
      <dgm:spPr/>
      <dgm:t>
        <a:bodyPr/>
        <a:lstStyle/>
        <a:p>
          <a:r>
            <a:rPr lang="vi-VN" noProof="0" smtClean="0"/>
            <a:t>Độ phức tạp của thuật toán</a:t>
          </a:r>
          <a:endParaRPr lang="vi-VN" noProof="0" dirty="0"/>
        </a:p>
      </dgm:t>
    </dgm:pt>
    <dgm:pt modelId="{C86DB835-E51D-40F2-A894-93D1EBF79E51}" type="parTrans" cxnId="{0ABABC33-AD0E-40E0-9CEE-60C49DBFA33B}">
      <dgm:prSet/>
      <dgm:spPr/>
      <dgm:t>
        <a:bodyPr/>
        <a:lstStyle/>
        <a:p>
          <a:endParaRPr lang="en-US"/>
        </a:p>
      </dgm:t>
    </dgm:pt>
    <dgm:pt modelId="{A23A40AF-1A32-4994-8604-7623F184EFF3}" type="sibTrans" cxnId="{0ABABC33-AD0E-40E0-9CEE-60C49DBFA33B}">
      <dgm:prSet/>
      <dgm:spPr/>
      <dgm:t>
        <a:bodyPr/>
        <a:lstStyle/>
        <a:p>
          <a:endParaRPr lang="en-US"/>
        </a:p>
      </dgm:t>
    </dgm:pt>
    <dgm:pt modelId="{C071B504-FCE3-4C9B-801C-C9470EB73D9D}">
      <dgm:prSet/>
      <dgm:spPr/>
      <dgm:t>
        <a:bodyPr/>
        <a:lstStyle/>
        <a:p>
          <a:r>
            <a:rPr lang="vi-VN" noProof="0" smtClean="0"/>
            <a:t>5</a:t>
          </a:r>
          <a:endParaRPr lang="vi-VN" noProof="0" dirty="0"/>
        </a:p>
      </dgm:t>
    </dgm:pt>
    <dgm:pt modelId="{CE0E91F5-6D5C-4A2B-981F-94B9F7429A18}" type="parTrans" cxnId="{4335F8F2-020C-423C-AF19-30D9B39FAC06}">
      <dgm:prSet/>
      <dgm:spPr/>
      <dgm:t>
        <a:bodyPr/>
        <a:lstStyle/>
        <a:p>
          <a:endParaRPr lang="en-US"/>
        </a:p>
      </dgm:t>
    </dgm:pt>
    <dgm:pt modelId="{572181DF-A52A-4300-BA01-A5E118140D79}" type="sibTrans" cxnId="{4335F8F2-020C-423C-AF19-30D9B39FAC06}">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B5775390-C9D2-4E44-B162-8809B0B9DD89}" type="pres">
      <dgm:prSet presAssocID="{983822D8-F065-4159-AEFB-B129090EF164}" presName="sp" presStyleCnt="0"/>
      <dgm:spPr/>
    </dgm:pt>
    <dgm:pt modelId="{D06BD13B-6881-4ABF-A62B-3A0E01A876CF}" type="pres">
      <dgm:prSet presAssocID="{3607B6A4-F054-4B53-8CCC-4E960904C990}" presName="composite" presStyleCnt="0"/>
      <dgm:spPr/>
    </dgm:pt>
    <dgm:pt modelId="{4D408732-DFF5-4637-96FC-E5D2D5183580}" type="pres">
      <dgm:prSet presAssocID="{3607B6A4-F054-4B53-8CCC-4E960904C990}" presName="desTx" presStyleLbl="fgAccFollowNode1" presStyleIdx="3" presStyleCnt="5">
        <dgm:presLayoutVars>
          <dgm:bulletEnabled val="1"/>
        </dgm:presLayoutVars>
      </dgm:prSet>
      <dgm:spPr/>
      <dgm:t>
        <a:bodyPr/>
        <a:lstStyle/>
        <a:p>
          <a:endParaRPr lang="en-US"/>
        </a:p>
      </dgm:t>
    </dgm:pt>
    <dgm:pt modelId="{F1EFFB0D-3CC9-4E93-B942-CE07446F2C76}" type="pres">
      <dgm:prSet presAssocID="{3607B6A4-F054-4B53-8CCC-4E960904C990}" presName="labelTx" presStyleLbl="node1" presStyleIdx="3" presStyleCnt="5">
        <dgm:presLayoutVars>
          <dgm:chMax val="0"/>
          <dgm:chPref val="0"/>
          <dgm:bulletEnabled val="1"/>
        </dgm:presLayoutVars>
      </dgm:prSet>
      <dgm:spPr/>
      <dgm:t>
        <a:bodyPr/>
        <a:lstStyle/>
        <a:p>
          <a:endParaRPr lang="en-US"/>
        </a:p>
      </dgm:t>
    </dgm:pt>
    <dgm:pt modelId="{C9A62666-C194-4223-93C7-A82718BC5836}" type="pres">
      <dgm:prSet presAssocID="{BC9F31EF-1941-4E42-B70C-17310EE546C4}" presName="sp" presStyleCnt="0"/>
      <dgm:spPr/>
    </dgm:pt>
    <dgm:pt modelId="{862F1F52-0829-4760-BD87-F4C5498E98A7}" type="pres">
      <dgm:prSet presAssocID="{C071B504-FCE3-4C9B-801C-C9470EB73D9D}" presName="composite" presStyleCnt="0"/>
      <dgm:spPr/>
    </dgm:pt>
    <dgm:pt modelId="{B0B8811F-0FC9-4262-89F1-B79EC5C24D98}" type="pres">
      <dgm:prSet presAssocID="{C071B504-FCE3-4C9B-801C-C9470EB73D9D}" presName="desTx" presStyleLbl="fgAccFollowNode1" presStyleIdx="4" presStyleCnt="5">
        <dgm:presLayoutVars>
          <dgm:bulletEnabled val="1"/>
        </dgm:presLayoutVars>
      </dgm:prSet>
      <dgm:spPr/>
      <dgm:t>
        <a:bodyPr/>
        <a:lstStyle/>
        <a:p>
          <a:endParaRPr lang="en-US"/>
        </a:p>
      </dgm:t>
    </dgm:pt>
    <dgm:pt modelId="{C21A8E9C-9DDA-4652-B8FB-F8FD8BEC0B80}" type="pres">
      <dgm:prSet presAssocID="{C071B504-FCE3-4C9B-801C-C9470EB73D9D}" presName="labelTx" presStyleLbl="node1" presStyleIdx="4" presStyleCnt="5">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7D7FD465-892C-4158-9E77-991F152410B7}" type="presOf" srcId="{5BCEE872-783F-4148-96CD-F18BB38B1295}" destId="{4D408732-DFF5-4637-96FC-E5D2D5183580}" srcOrd="0" destOrd="0" presId="urn:diagrams.loki3.com/NumberedList"/>
    <dgm:cxn modelId="{BC8C42DE-1FE3-47D5-B6B5-91571D0EB19A}" type="presOf" srcId="{759FDF1A-46CB-4DD6-A232-39900ACE14DF}" destId="{52D715E9-012B-492D-85DB-CC49546E7451}"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CDB84BA5-F0A6-4CD8-8E44-588ED210F1CB}" type="presOf" srcId="{C071B504-FCE3-4C9B-801C-C9470EB73D9D}" destId="{C21A8E9C-9DDA-4652-B8FB-F8FD8BEC0B80}" srcOrd="0" destOrd="0" presId="urn:diagrams.loki3.com/NumberedList"/>
    <dgm:cxn modelId="{F93D4259-2501-4923-B7AD-9F1A242C7A97}" type="presOf" srcId="{B610E3ED-BDF5-4BD1-9F05-AD4A3282A0AE}" destId="{B0B8811F-0FC9-4262-89F1-B79EC5C24D98}" srcOrd="0" destOrd="0" presId="urn:diagrams.loki3.com/NumberedList"/>
    <dgm:cxn modelId="{89F6AEB2-4790-487C-AC1B-D20A20054F51}" type="presOf" srcId="{9EA58EC5-7D69-4397-8093-5A4FCBD369E8}" destId="{A08A9154-0BEB-4230-91C9-16FAC1EF6E1C}" srcOrd="0" destOrd="0" presId="urn:diagrams.loki3.com/NumberedList"/>
    <dgm:cxn modelId="{31229E79-5BB9-4AF6-8263-211627F9631A}" type="presOf" srcId="{3607B6A4-F054-4B53-8CCC-4E960904C990}" destId="{F1EFFB0D-3CC9-4E93-B942-CE07446F2C76}"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4335F8F2-020C-423C-AF19-30D9B39FAC06}" srcId="{8C66E9B3-B12D-4C23-A273-982D7F969BBC}" destId="{C071B504-FCE3-4C9B-801C-C9470EB73D9D}" srcOrd="4" destOrd="0" parTransId="{CE0E91F5-6D5C-4A2B-981F-94B9F7429A18}" sibTransId="{572181DF-A52A-4300-BA01-A5E118140D79}"/>
    <dgm:cxn modelId="{4238E7EC-BEE6-437A-B2A2-866D39F88A5B}"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4CA46185-4B1C-4C9B-8A99-8EC96097BB75}" srcId="{8C66E9B3-B12D-4C23-A273-982D7F969BBC}" destId="{3607B6A4-F054-4B53-8CCC-4E960904C990}" srcOrd="3" destOrd="0" parTransId="{33578669-A865-4F22-98CA-7E8916D39D84}" sibTransId="{BC9F31EF-1941-4E42-B70C-17310EE546C4}"/>
    <dgm:cxn modelId="{6C7C9FCB-5712-420A-96FB-9D61BC098CF6}" srcId="{C071B504-FCE3-4C9B-801C-C9470EB73D9D}" destId="{B610E3ED-BDF5-4BD1-9F05-AD4A3282A0AE}" srcOrd="0" destOrd="0" parTransId="{7E906082-3B63-4A66-9913-FC4ACC3801B8}" sibTransId="{A3313D5A-40AC-4B12-9F97-DBDE929083B3}"/>
    <dgm:cxn modelId="{0ABABC33-AD0E-40E0-9CEE-60C49DBFA33B}" srcId="{3607B6A4-F054-4B53-8CCC-4E960904C990}" destId="{5BCEE872-783F-4148-96CD-F18BB38B1295}" srcOrd="0" destOrd="0" parTransId="{C86DB835-E51D-40F2-A894-93D1EBF79E51}" sibTransId="{A23A40AF-1A32-4994-8604-7623F184EFF3}"/>
    <dgm:cxn modelId="{1C7B2439-98A6-4A2B-BDB8-438079493C67}" srcId="{8C66E9B3-B12D-4C23-A273-982D7F969BBC}" destId="{759FDF1A-46CB-4DD6-A232-39900ACE14DF}" srcOrd="1"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22241164-C438-40B8-91BE-A1B573DC5E75}" type="presParOf" srcId="{BDFB8683-95A4-4BBF-9344-3A0D69314DBB}" destId="{B5775390-C9D2-4E44-B162-8809B0B9DD89}" srcOrd="5" destOrd="0" presId="urn:diagrams.loki3.com/NumberedList"/>
    <dgm:cxn modelId="{634E69F9-E3E8-4DD4-83A1-2203C63F5506}" type="presParOf" srcId="{BDFB8683-95A4-4BBF-9344-3A0D69314DBB}" destId="{D06BD13B-6881-4ABF-A62B-3A0E01A876CF}" srcOrd="6" destOrd="0" presId="urn:diagrams.loki3.com/NumberedList"/>
    <dgm:cxn modelId="{B6B9EE53-51D2-47D2-BA08-4BFD527336FA}" type="presParOf" srcId="{D06BD13B-6881-4ABF-A62B-3A0E01A876CF}" destId="{4D408732-DFF5-4637-96FC-E5D2D5183580}" srcOrd="0" destOrd="0" presId="urn:diagrams.loki3.com/NumberedList"/>
    <dgm:cxn modelId="{9E270EA2-B2E5-4816-B127-C04F8D0740DD}" type="presParOf" srcId="{D06BD13B-6881-4ABF-A62B-3A0E01A876CF}" destId="{F1EFFB0D-3CC9-4E93-B942-CE07446F2C76}" srcOrd="1" destOrd="0" presId="urn:diagrams.loki3.com/NumberedList"/>
    <dgm:cxn modelId="{D70109B2-746B-414D-B5A2-0EBDB0EA74D3}" type="presParOf" srcId="{BDFB8683-95A4-4BBF-9344-3A0D69314DBB}" destId="{C9A62666-C194-4223-93C7-A82718BC5836}" srcOrd="7" destOrd="0" presId="urn:diagrams.loki3.com/NumberedList"/>
    <dgm:cxn modelId="{8FC49758-8697-4370-A0C3-7B2C240904D5}" type="presParOf" srcId="{BDFB8683-95A4-4BBF-9344-3A0D69314DBB}" destId="{862F1F52-0829-4760-BD87-F4C5498E98A7}" srcOrd="8" destOrd="0" presId="urn:diagrams.loki3.com/NumberedList"/>
    <dgm:cxn modelId="{FD4C8B8C-C916-4A4B-8851-A368426C5B7D}" type="presParOf" srcId="{862F1F52-0829-4760-BD87-F4C5498E98A7}" destId="{B0B8811F-0FC9-4262-89F1-B79EC5C24D98}" srcOrd="0" destOrd="0" presId="urn:diagrams.loki3.com/NumberedList"/>
    <dgm:cxn modelId="{E7952B32-A01C-46C5-82C4-FED21798762A}" type="presParOf" srcId="{862F1F52-0829-4760-BD87-F4C5498E98A7}" destId="{C21A8E9C-9DDA-4652-B8FB-F8FD8BEC0B80}"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Khái niệm kiểu dữ liệu và giải thuật</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a:solidFill>
          <a:srgbClr val="00FF00"/>
        </a:solidFill>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a:solidFill>
          <a:srgbClr val="00FF00"/>
        </a:solidFill>
      </dgm:spPr>
      <dgm:t>
        <a:bodyPr/>
        <a:lstStyle/>
        <a:p>
          <a:r>
            <a:rPr lang="vi-VN" noProof="0" smtClean="0"/>
            <a:t>Biểu diễn giải thuật</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smtClean="0"/>
            <a:t>Tinh chỉnh từng bước</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610E3ED-BDF5-4BD1-9F05-AD4A3282A0AE}">
      <dgm:prSet/>
      <dgm:spPr/>
      <dgm:t>
        <a:bodyPr/>
        <a:lstStyle/>
        <a:p>
          <a:r>
            <a:rPr lang="vi-VN" noProof="0" smtClean="0"/>
            <a:t>Bài tập</a:t>
          </a:r>
          <a:endParaRPr lang="vi-VN" noProof="0" dirty="0"/>
        </a:p>
      </dgm:t>
    </dgm:pt>
    <dgm:pt modelId="{7E906082-3B63-4A66-9913-FC4ACC3801B8}" type="parTrans" cxnId="{6C7C9FCB-5712-420A-96FB-9D61BC098CF6}">
      <dgm:prSet/>
      <dgm:spPr/>
      <dgm:t>
        <a:bodyPr/>
        <a:lstStyle/>
        <a:p>
          <a:endParaRPr lang="en-US"/>
        </a:p>
      </dgm:t>
    </dgm:pt>
    <dgm:pt modelId="{A3313D5A-40AC-4B12-9F97-DBDE929083B3}" type="sibTrans" cxnId="{6C7C9FCB-5712-420A-96FB-9D61BC098CF6}">
      <dgm:prSet/>
      <dgm:spPr/>
      <dgm:t>
        <a:bodyPr/>
        <a:lstStyle/>
        <a:p>
          <a:endParaRPr lang="en-US"/>
        </a:p>
      </dgm:t>
    </dgm:pt>
    <dgm:pt modelId="{3607B6A4-F054-4B53-8CCC-4E960904C990}">
      <dgm:prSet/>
      <dgm:spPr/>
      <dgm:t>
        <a:bodyPr/>
        <a:lstStyle/>
        <a:p>
          <a:r>
            <a:rPr lang="vi-VN" noProof="0" smtClean="0"/>
            <a:t>4</a:t>
          </a:r>
          <a:endParaRPr lang="vi-VN" noProof="0" dirty="0"/>
        </a:p>
      </dgm:t>
    </dgm:pt>
    <dgm:pt modelId="{33578669-A865-4F22-98CA-7E8916D39D84}" type="parTrans" cxnId="{4CA46185-4B1C-4C9B-8A99-8EC96097BB75}">
      <dgm:prSet/>
      <dgm:spPr/>
      <dgm:t>
        <a:bodyPr/>
        <a:lstStyle/>
        <a:p>
          <a:endParaRPr lang="en-US"/>
        </a:p>
      </dgm:t>
    </dgm:pt>
    <dgm:pt modelId="{BC9F31EF-1941-4E42-B70C-17310EE546C4}" type="sibTrans" cxnId="{4CA46185-4B1C-4C9B-8A99-8EC96097BB75}">
      <dgm:prSet/>
      <dgm:spPr/>
      <dgm:t>
        <a:bodyPr/>
        <a:lstStyle/>
        <a:p>
          <a:endParaRPr lang="en-US"/>
        </a:p>
      </dgm:t>
    </dgm:pt>
    <dgm:pt modelId="{5BCEE872-783F-4148-96CD-F18BB38B1295}">
      <dgm:prSet/>
      <dgm:spPr/>
      <dgm:t>
        <a:bodyPr/>
        <a:lstStyle/>
        <a:p>
          <a:r>
            <a:rPr lang="vi-VN" noProof="0" smtClean="0"/>
            <a:t>Độ phức tạp của thuật toán</a:t>
          </a:r>
          <a:endParaRPr lang="vi-VN" noProof="0" dirty="0"/>
        </a:p>
      </dgm:t>
    </dgm:pt>
    <dgm:pt modelId="{C86DB835-E51D-40F2-A894-93D1EBF79E51}" type="parTrans" cxnId="{0ABABC33-AD0E-40E0-9CEE-60C49DBFA33B}">
      <dgm:prSet/>
      <dgm:spPr/>
      <dgm:t>
        <a:bodyPr/>
        <a:lstStyle/>
        <a:p>
          <a:endParaRPr lang="en-US"/>
        </a:p>
      </dgm:t>
    </dgm:pt>
    <dgm:pt modelId="{A23A40AF-1A32-4994-8604-7623F184EFF3}" type="sibTrans" cxnId="{0ABABC33-AD0E-40E0-9CEE-60C49DBFA33B}">
      <dgm:prSet/>
      <dgm:spPr/>
      <dgm:t>
        <a:bodyPr/>
        <a:lstStyle/>
        <a:p>
          <a:endParaRPr lang="en-US"/>
        </a:p>
      </dgm:t>
    </dgm:pt>
    <dgm:pt modelId="{C071B504-FCE3-4C9B-801C-C9470EB73D9D}">
      <dgm:prSet/>
      <dgm:spPr/>
      <dgm:t>
        <a:bodyPr/>
        <a:lstStyle/>
        <a:p>
          <a:r>
            <a:rPr lang="vi-VN" noProof="0" smtClean="0"/>
            <a:t>5</a:t>
          </a:r>
          <a:endParaRPr lang="vi-VN" noProof="0" dirty="0"/>
        </a:p>
      </dgm:t>
    </dgm:pt>
    <dgm:pt modelId="{CE0E91F5-6D5C-4A2B-981F-94B9F7429A18}" type="parTrans" cxnId="{4335F8F2-020C-423C-AF19-30D9B39FAC06}">
      <dgm:prSet/>
      <dgm:spPr/>
      <dgm:t>
        <a:bodyPr/>
        <a:lstStyle/>
        <a:p>
          <a:endParaRPr lang="en-US"/>
        </a:p>
      </dgm:t>
    </dgm:pt>
    <dgm:pt modelId="{572181DF-A52A-4300-BA01-A5E118140D79}" type="sibTrans" cxnId="{4335F8F2-020C-423C-AF19-30D9B39FAC06}">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B5775390-C9D2-4E44-B162-8809B0B9DD89}" type="pres">
      <dgm:prSet presAssocID="{983822D8-F065-4159-AEFB-B129090EF164}" presName="sp" presStyleCnt="0"/>
      <dgm:spPr/>
    </dgm:pt>
    <dgm:pt modelId="{D06BD13B-6881-4ABF-A62B-3A0E01A876CF}" type="pres">
      <dgm:prSet presAssocID="{3607B6A4-F054-4B53-8CCC-4E960904C990}" presName="composite" presStyleCnt="0"/>
      <dgm:spPr/>
    </dgm:pt>
    <dgm:pt modelId="{4D408732-DFF5-4637-96FC-E5D2D5183580}" type="pres">
      <dgm:prSet presAssocID="{3607B6A4-F054-4B53-8CCC-4E960904C990}" presName="desTx" presStyleLbl="fgAccFollowNode1" presStyleIdx="3" presStyleCnt="5">
        <dgm:presLayoutVars>
          <dgm:bulletEnabled val="1"/>
        </dgm:presLayoutVars>
      </dgm:prSet>
      <dgm:spPr/>
      <dgm:t>
        <a:bodyPr/>
        <a:lstStyle/>
        <a:p>
          <a:endParaRPr lang="en-US"/>
        </a:p>
      </dgm:t>
    </dgm:pt>
    <dgm:pt modelId="{F1EFFB0D-3CC9-4E93-B942-CE07446F2C76}" type="pres">
      <dgm:prSet presAssocID="{3607B6A4-F054-4B53-8CCC-4E960904C990}" presName="labelTx" presStyleLbl="node1" presStyleIdx="3" presStyleCnt="5">
        <dgm:presLayoutVars>
          <dgm:chMax val="0"/>
          <dgm:chPref val="0"/>
          <dgm:bulletEnabled val="1"/>
        </dgm:presLayoutVars>
      </dgm:prSet>
      <dgm:spPr/>
      <dgm:t>
        <a:bodyPr/>
        <a:lstStyle/>
        <a:p>
          <a:endParaRPr lang="en-US"/>
        </a:p>
      </dgm:t>
    </dgm:pt>
    <dgm:pt modelId="{C9A62666-C194-4223-93C7-A82718BC5836}" type="pres">
      <dgm:prSet presAssocID="{BC9F31EF-1941-4E42-B70C-17310EE546C4}" presName="sp" presStyleCnt="0"/>
      <dgm:spPr/>
    </dgm:pt>
    <dgm:pt modelId="{862F1F52-0829-4760-BD87-F4C5498E98A7}" type="pres">
      <dgm:prSet presAssocID="{C071B504-FCE3-4C9B-801C-C9470EB73D9D}" presName="composite" presStyleCnt="0"/>
      <dgm:spPr/>
    </dgm:pt>
    <dgm:pt modelId="{B0B8811F-0FC9-4262-89F1-B79EC5C24D98}" type="pres">
      <dgm:prSet presAssocID="{C071B504-FCE3-4C9B-801C-C9470EB73D9D}" presName="desTx" presStyleLbl="fgAccFollowNode1" presStyleIdx="4" presStyleCnt="5">
        <dgm:presLayoutVars>
          <dgm:bulletEnabled val="1"/>
        </dgm:presLayoutVars>
      </dgm:prSet>
      <dgm:spPr/>
      <dgm:t>
        <a:bodyPr/>
        <a:lstStyle/>
        <a:p>
          <a:endParaRPr lang="en-US"/>
        </a:p>
      </dgm:t>
    </dgm:pt>
    <dgm:pt modelId="{C21A8E9C-9DDA-4652-B8FB-F8FD8BEC0B80}" type="pres">
      <dgm:prSet presAssocID="{C071B504-FCE3-4C9B-801C-C9470EB73D9D}" presName="labelTx" presStyleLbl="node1" presStyleIdx="4" presStyleCnt="5">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7D7FD465-892C-4158-9E77-991F152410B7}" type="presOf" srcId="{5BCEE872-783F-4148-96CD-F18BB38B1295}" destId="{4D408732-DFF5-4637-96FC-E5D2D5183580}" srcOrd="0" destOrd="0" presId="urn:diagrams.loki3.com/NumberedList"/>
    <dgm:cxn modelId="{BC8C42DE-1FE3-47D5-B6B5-91571D0EB19A}" type="presOf" srcId="{759FDF1A-46CB-4DD6-A232-39900ACE14DF}" destId="{52D715E9-012B-492D-85DB-CC49546E7451}"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CDB84BA5-F0A6-4CD8-8E44-588ED210F1CB}" type="presOf" srcId="{C071B504-FCE3-4C9B-801C-C9470EB73D9D}" destId="{C21A8E9C-9DDA-4652-B8FB-F8FD8BEC0B80}" srcOrd="0" destOrd="0" presId="urn:diagrams.loki3.com/NumberedList"/>
    <dgm:cxn modelId="{F93D4259-2501-4923-B7AD-9F1A242C7A97}" type="presOf" srcId="{B610E3ED-BDF5-4BD1-9F05-AD4A3282A0AE}" destId="{B0B8811F-0FC9-4262-89F1-B79EC5C24D98}" srcOrd="0" destOrd="0" presId="urn:diagrams.loki3.com/NumberedList"/>
    <dgm:cxn modelId="{89F6AEB2-4790-487C-AC1B-D20A20054F51}" type="presOf" srcId="{9EA58EC5-7D69-4397-8093-5A4FCBD369E8}" destId="{A08A9154-0BEB-4230-91C9-16FAC1EF6E1C}" srcOrd="0" destOrd="0" presId="urn:diagrams.loki3.com/NumberedList"/>
    <dgm:cxn modelId="{31229E79-5BB9-4AF6-8263-211627F9631A}" type="presOf" srcId="{3607B6A4-F054-4B53-8CCC-4E960904C990}" destId="{F1EFFB0D-3CC9-4E93-B942-CE07446F2C76}"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4335F8F2-020C-423C-AF19-30D9B39FAC06}" srcId="{8C66E9B3-B12D-4C23-A273-982D7F969BBC}" destId="{C071B504-FCE3-4C9B-801C-C9470EB73D9D}" srcOrd="4" destOrd="0" parTransId="{CE0E91F5-6D5C-4A2B-981F-94B9F7429A18}" sibTransId="{572181DF-A52A-4300-BA01-A5E118140D79}"/>
    <dgm:cxn modelId="{4238E7EC-BEE6-437A-B2A2-866D39F88A5B}"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4CA46185-4B1C-4C9B-8A99-8EC96097BB75}" srcId="{8C66E9B3-B12D-4C23-A273-982D7F969BBC}" destId="{3607B6A4-F054-4B53-8CCC-4E960904C990}" srcOrd="3" destOrd="0" parTransId="{33578669-A865-4F22-98CA-7E8916D39D84}" sibTransId="{BC9F31EF-1941-4E42-B70C-17310EE546C4}"/>
    <dgm:cxn modelId="{6C7C9FCB-5712-420A-96FB-9D61BC098CF6}" srcId="{C071B504-FCE3-4C9B-801C-C9470EB73D9D}" destId="{B610E3ED-BDF5-4BD1-9F05-AD4A3282A0AE}" srcOrd="0" destOrd="0" parTransId="{7E906082-3B63-4A66-9913-FC4ACC3801B8}" sibTransId="{A3313D5A-40AC-4B12-9F97-DBDE929083B3}"/>
    <dgm:cxn modelId="{0ABABC33-AD0E-40E0-9CEE-60C49DBFA33B}" srcId="{3607B6A4-F054-4B53-8CCC-4E960904C990}" destId="{5BCEE872-783F-4148-96CD-F18BB38B1295}" srcOrd="0" destOrd="0" parTransId="{C86DB835-E51D-40F2-A894-93D1EBF79E51}" sibTransId="{A23A40AF-1A32-4994-8604-7623F184EFF3}"/>
    <dgm:cxn modelId="{1C7B2439-98A6-4A2B-BDB8-438079493C67}" srcId="{8C66E9B3-B12D-4C23-A273-982D7F969BBC}" destId="{759FDF1A-46CB-4DD6-A232-39900ACE14DF}" srcOrd="1"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22241164-C438-40B8-91BE-A1B573DC5E75}" type="presParOf" srcId="{BDFB8683-95A4-4BBF-9344-3A0D69314DBB}" destId="{B5775390-C9D2-4E44-B162-8809B0B9DD89}" srcOrd="5" destOrd="0" presId="urn:diagrams.loki3.com/NumberedList"/>
    <dgm:cxn modelId="{634E69F9-E3E8-4DD4-83A1-2203C63F5506}" type="presParOf" srcId="{BDFB8683-95A4-4BBF-9344-3A0D69314DBB}" destId="{D06BD13B-6881-4ABF-A62B-3A0E01A876CF}" srcOrd="6" destOrd="0" presId="urn:diagrams.loki3.com/NumberedList"/>
    <dgm:cxn modelId="{B6B9EE53-51D2-47D2-BA08-4BFD527336FA}" type="presParOf" srcId="{D06BD13B-6881-4ABF-A62B-3A0E01A876CF}" destId="{4D408732-DFF5-4637-96FC-E5D2D5183580}" srcOrd="0" destOrd="0" presId="urn:diagrams.loki3.com/NumberedList"/>
    <dgm:cxn modelId="{9E270EA2-B2E5-4816-B127-C04F8D0740DD}" type="presParOf" srcId="{D06BD13B-6881-4ABF-A62B-3A0E01A876CF}" destId="{F1EFFB0D-3CC9-4E93-B942-CE07446F2C76}" srcOrd="1" destOrd="0" presId="urn:diagrams.loki3.com/NumberedList"/>
    <dgm:cxn modelId="{D70109B2-746B-414D-B5A2-0EBDB0EA74D3}" type="presParOf" srcId="{BDFB8683-95A4-4BBF-9344-3A0D69314DBB}" destId="{C9A62666-C194-4223-93C7-A82718BC5836}" srcOrd="7" destOrd="0" presId="urn:diagrams.loki3.com/NumberedList"/>
    <dgm:cxn modelId="{8FC49758-8697-4370-A0C3-7B2C240904D5}" type="presParOf" srcId="{BDFB8683-95A4-4BBF-9344-3A0D69314DBB}" destId="{862F1F52-0829-4760-BD87-F4C5498E98A7}" srcOrd="8" destOrd="0" presId="urn:diagrams.loki3.com/NumberedList"/>
    <dgm:cxn modelId="{FD4C8B8C-C916-4A4B-8851-A368426C5B7D}" type="presParOf" srcId="{862F1F52-0829-4760-BD87-F4C5498E98A7}" destId="{B0B8811F-0FC9-4262-89F1-B79EC5C24D98}" srcOrd="0" destOrd="0" presId="urn:diagrams.loki3.com/NumberedList"/>
    <dgm:cxn modelId="{E7952B32-A01C-46C5-82C4-FED21798762A}" type="presParOf" srcId="{862F1F52-0829-4760-BD87-F4C5498E98A7}" destId="{C21A8E9C-9DDA-4652-B8FB-F8FD8BEC0B80}"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628C62FD-600E-4722-9A55-3D862FA71EE9}" type="doc">
      <dgm:prSet loTypeId="urn:microsoft.com/office/officeart/2005/8/layout/pyramid2" loCatId="list" qsTypeId="urn:microsoft.com/office/officeart/2005/8/quickstyle/3d2" qsCatId="3D" csTypeId="urn:microsoft.com/office/officeart/2005/8/colors/accent1_2" csCatId="accent1"/>
      <dgm:spPr/>
      <dgm:t>
        <a:bodyPr/>
        <a:lstStyle/>
        <a:p>
          <a:endParaRPr lang="en-US"/>
        </a:p>
      </dgm:t>
    </dgm:pt>
    <dgm:pt modelId="{19117087-05BA-41EC-A035-6721A9771E6C}">
      <dgm:prSet/>
      <dgm:spPr/>
      <dgm:t>
        <a:bodyPr/>
        <a:lstStyle/>
        <a:p>
          <a:pPr rtl="0"/>
          <a:r>
            <a:rPr lang="vi-VN" smtClean="0"/>
            <a:t>Ngôn ngữ tự nhiên</a:t>
          </a:r>
          <a:endParaRPr lang="en-US"/>
        </a:p>
      </dgm:t>
    </dgm:pt>
    <dgm:pt modelId="{E133061B-3B46-4906-8483-D074210848FF}" type="parTrans" cxnId="{0F2F538A-97A7-4F46-AB45-F1CADCAF9327}">
      <dgm:prSet/>
      <dgm:spPr/>
      <dgm:t>
        <a:bodyPr/>
        <a:lstStyle/>
        <a:p>
          <a:endParaRPr lang="en-US"/>
        </a:p>
      </dgm:t>
    </dgm:pt>
    <dgm:pt modelId="{C334F1AB-81B7-4727-A1BF-DEA629C45F04}" type="sibTrans" cxnId="{0F2F538A-97A7-4F46-AB45-F1CADCAF9327}">
      <dgm:prSet/>
      <dgm:spPr/>
      <dgm:t>
        <a:bodyPr/>
        <a:lstStyle/>
        <a:p>
          <a:endParaRPr lang="en-US"/>
        </a:p>
      </dgm:t>
    </dgm:pt>
    <dgm:pt modelId="{E8641EF9-5F37-4D5F-A89C-1A1761E133B4}">
      <dgm:prSet/>
      <dgm:spPr/>
      <dgm:t>
        <a:bodyPr/>
        <a:lstStyle/>
        <a:p>
          <a:pPr rtl="0"/>
          <a:r>
            <a:rPr lang="vi-VN" smtClean="0"/>
            <a:t>Sơ đồ khối</a:t>
          </a:r>
          <a:endParaRPr lang="en-US"/>
        </a:p>
      </dgm:t>
    </dgm:pt>
    <dgm:pt modelId="{CD4396AD-C089-4CEE-8A78-8F92C1D448C3}" type="parTrans" cxnId="{D95046E2-E10A-4C3A-9FDF-620738143F18}">
      <dgm:prSet/>
      <dgm:spPr/>
      <dgm:t>
        <a:bodyPr/>
        <a:lstStyle/>
        <a:p>
          <a:endParaRPr lang="en-US"/>
        </a:p>
      </dgm:t>
    </dgm:pt>
    <dgm:pt modelId="{F3CD51DD-07AE-431D-8D4B-86AAA4ACDFE5}" type="sibTrans" cxnId="{D95046E2-E10A-4C3A-9FDF-620738143F18}">
      <dgm:prSet/>
      <dgm:spPr/>
      <dgm:t>
        <a:bodyPr/>
        <a:lstStyle/>
        <a:p>
          <a:endParaRPr lang="en-US"/>
        </a:p>
      </dgm:t>
    </dgm:pt>
    <dgm:pt modelId="{D5CFA084-BBF1-499D-879F-5AD376FA6429}">
      <dgm:prSet/>
      <dgm:spPr/>
      <dgm:t>
        <a:bodyPr/>
        <a:lstStyle/>
        <a:p>
          <a:pPr rtl="0"/>
          <a:r>
            <a:rPr lang="vi-VN" smtClean="0"/>
            <a:t>Giả mã</a:t>
          </a:r>
          <a:endParaRPr lang="en-US"/>
        </a:p>
      </dgm:t>
    </dgm:pt>
    <dgm:pt modelId="{B9A34805-A5C9-4B33-A191-81A9C5C8F9D1}" type="parTrans" cxnId="{8EFC84B9-4952-4A3E-BCAD-75BF1ADB57E1}">
      <dgm:prSet/>
      <dgm:spPr/>
      <dgm:t>
        <a:bodyPr/>
        <a:lstStyle/>
        <a:p>
          <a:endParaRPr lang="en-US"/>
        </a:p>
      </dgm:t>
    </dgm:pt>
    <dgm:pt modelId="{E4770331-7073-4366-9322-12DB8546DA87}" type="sibTrans" cxnId="{8EFC84B9-4952-4A3E-BCAD-75BF1ADB57E1}">
      <dgm:prSet/>
      <dgm:spPr/>
      <dgm:t>
        <a:bodyPr/>
        <a:lstStyle/>
        <a:p>
          <a:endParaRPr lang="en-US"/>
        </a:p>
      </dgm:t>
    </dgm:pt>
    <dgm:pt modelId="{EF94140D-A028-492B-903A-BD2891AAE917}">
      <dgm:prSet/>
      <dgm:spPr/>
      <dgm:t>
        <a:bodyPr/>
        <a:lstStyle/>
        <a:p>
          <a:pPr rtl="0"/>
          <a:r>
            <a:rPr lang="vi-VN" smtClean="0"/>
            <a:t>Ngôn ngữ lập trình</a:t>
          </a:r>
          <a:endParaRPr lang="en-US"/>
        </a:p>
      </dgm:t>
    </dgm:pt>
    <dgm:pt modelId="{8E449D8A-B98B-4CF0-ADA1-D91844DC7A43}" type="parTrans" cxnId="{C50249D8-E005-46E6-8D6F-6932094FE9D1}">
      <dgm:prSet/>
      <dgm:spPr/>
      <dgm:t>
        <a:bodyPr/>
        <a:lstStyle/>
        <a:p>
          <a:endParaRPr lang="en-US"/>
        </a:p>
      </dgm:t>
    </dgm:pt>
    <dgm:pt modelId="{854FAA2C-F6CD-4E20-B22A-D4EA3FF8EFB7}" type="sibTrans" cxnId="{C50249D8-E005-46E6-8D6F-6932094FE9D1}">
      <dgm:prSet/>
      <dgm:spPr/>
      <dgm:t>
        <a:bodyPr/>
        <a:lstStyle/>
        <a:p>
          <a:endParaRPr lang="en-US"/>
        </a:p>
      </dgm:t>
    </dgm:pt>
    <dgm:pt modelId="{C34494FB-4583-4F95-9775-BB9E5CC421CF}" type="pres">
      <dgm:prSet presAssocID="{628C62FD-600E-4722-9A55-3D862FA71EE9}" presName="compositeShape" presStyleCnt="0">
        <dgm:presLayoutVars>
          <dgm:dir/>
          <dgm:resizeHandles/>
        </dgm:presLayoutVars>
      </dgm:prSet>
      <dgm:spPr/>
      <dgm:t>
        <a:bodyPr/>
        <a:lstStyle/>
        <a:p>
          <a:endParaRPr lang="en-US"/>
        </a:p>
      </dgm:t>
    </dgm:pt>
    <dgm:pt modelId="{5608BA86-73BB-4DA0-9A60-9757122DDE67}" type="pres">
      <dgm:prSet presAssocID="{628C62FD-600E-4722-9A55-3D862FA71EE9}" presName="pyramid" presStyleLbl="node1" presStyleIdx="0" presStyleCnt="1"/>
      <dgm:spPr/>
    </dgm:pt>
    <dgm:pt modelId="{10914FB9-AEE2-4FCA-8F7C-8C60875900CB}" type="pres">
      <dgm:prSet presAssocID="{628C62FD-600E-4722-9A55-3D862FA71EE9}" presName="theList" presStyleCnt="0"/>
      <dgm:spPr/>
    </dgm:pt>
    <dgm:pt modelId="{66A57A02-CE0F-429C-A7E8-0515765D870E}" type="pres">
      <dgm:prSet presAssocID="{19117087-05BA-41EC-A035-6721A9771E6C}" presName="aNode" presStyleLbl="fgAcc1" presStyleIdx="0" presStyleCnt="4">
        <dgm:presLayoutVars>
          <dgm:bulletEnabled val="1"/>
        </dgm:presLayoutVars>
      </dgm:prSet>
      <dgm:spPr/>
      <dgm:t>
        <a:bodyPr/>
        <a:lstStyle/>
        <a:p>
          <a:endParaRPr lang="en-US"/>
        </a:p>
      </dgm:t>
    </dgm:pt>
    <dgm:pt modelId="{4E216DC2-B9E2-4734-B010-6D21F941BAB5}" type="pres">
      <dgm:prSet presAssocID="{19117087-05BA-41EC-A035-6721A9771E6C}" presName="aSpace" presStyleCnt="0"/>
      <dgm:spPr/>
    </dgm:pt>
    <dgm:pt modelId="{EF5530F9-E9A2-440F-AE1B-B92F6E9AAA86}" type="pres">
      <dgm:prSet presAssocID="{E8641EF9-5F37-4D5F-A89C-1A1761E133B4}" presName="aNode" presStyleLbl="fgAcc1" presStyleIdx="1" presStyleCnt="4">
        <dgm:presLayoutVars>
          <dgm:bulletEnabled val="1"/>
        </dgm:presLayoutVars>
      </dgm:prSet>
      <dgm:spPr/>
      <dgm:t>
        <a:bodyPr/>
        <a:lstStyle/>
        <a:p>
          <a:endParaRPr lang="en-US"/>
        </a:p>
      </dgm:t>
    </dgm:pt>
    <dgm:pt modelId="{7EF7D748-BE85-47C9-AE4B-4AD398EA1800}" type="pres">
      <dgm:prSet presAssocID="{E8641EF9-5F37-4D5F-A89C-1A1761E133B4}" presName="aSpace" presStyleCnt="0"/>
      <dgm:spPr/>
    </dgm:pt>
    <dgm:pt modelId="{75325012-197D-4AFD-81A0-2D8DD47D91AC}" type="pres">
      <dgm:prSet presAssocID="{D5CFA084-BBF1-499D-879F-5AD376FA6429}" presName="aNode" presStyleLbl="fgAcc1" presStyleIdx="2" presStyleCnt="4">
        <dgm:presLayoutVars>
          <dgm:bulletEnabled val="1"/>
        </dgm:presLayoutVars>
      </dgm:prSet>
      <dgm:spPr/>
      <dgm:t>
        <a:bodyPr/>
        <a:lstStyle/>
        <a:p>
          <a:endParaRPr lang="en-US"/>
        </a:p>
      </dgm:t>
    </dgm:pt>
    <dgm:pt modelId="{91694EE7-E167-4110-A212-0FD1C1C03CA9}" type="pres">
      <dgm:prSet presAssocID="{D5CFA084-BBF1-499D-879F-5AD376FA6429}" presName="aSpace" presStyleCnt="0"/>
      <dgm:spPr/>
    </dgm:pt>
    <dgm:pt modelId="{23606C51-FBCA-4E27-BEF9-8001921CE643}" type="pres">
      <dgm:prSet presAssocID="{EF94140D-A028-492B-903A-BD2891AAE917}" presName="aNode" presStyleLbl="fgAcc1" presStyleIdx="3" presStyleCnt="4">
        <dgm:presLayoutVars>
          <dgm:bulletEnabled val="1"/>
        </dgm:presLayoutVars>
      </dgm:prSet>
      <dgm:spPr/>
      <dgm:t>
        <a:bodyPr/>
        <a:lstStyle/>
        <a:p>
          <a:endParaRPr lang="en-US"/>
        </a:p>
      </dgm:t>
    </dgm:pt>
    <dgm:pt modelId="{19D4E413-339B-41E4-8321-C30C1D37D60F}" type="pres">
      <dgm:prSet presAssocID="{EF94140D-A028-492B-903A-BD2891AAE917}" presName="aSpace" presStyleCnt="0"/>
      <dgm:spPr/>
    </dgm:pt>
  </dgm:ptLst>
  <dgm:cxnLst>
    <dgm:cxn modelId="{1A13701F-62CC-4BF1-8222-4D3545F94E9A}" type="presOf" srcId="{EF94140D-A028-492B-903A-BD2891AAE917}" destId="{23606C51-FBCA-4E27-BEF9-8001921CE643}" srcOrd="0" destOrd="0" presId="urn:microsoft.com/office/officeart/2005/8/layout/pyramid2"/>
    <dgm:cxn modelId="{8537695E-2CAE-4F58-B4D0-1499C9BADF5C}" type="presOf" srcId="{E8641EF9-5F37-4D5F-A89C-1A1761E133B4}" destId="{EF5530F9-E9A2-440F-AE1B-B92F6E9AAA86}" srcOrd="0" destOrd="0" presId="urn:microsoft.com/office/officeart/2005/8/layout/pyramid2"/>
    <dgm:cxn modelId="{0F2F538A-97A7-4F46-AB45-F1CADCAF9327}" srcId="{628C62FD-600E-4722-9A55-3D862FA71EE9}" destId="{19117087-05BA-41EC-A035-6721A9771E6C}" srcOrd="0" destOrd="0" parTransId="{E133061B-3B46-4906-8483-D074210848FF}" sibTransId="{C334F1AB-81B7-4727-A1BF-DEA629C45F04}"/>
    <dgm:cxn modelId="{D95046E2-E10A-4C3A-9FDF-620738143F18}" srcId="{628C62FD-600E-4722-9A55-3D862FA71EE9}" destId="{E8641EF9-5F37-4D5F-A89C-1A1761E133B4}" srcOrd="1" destOrd="0" parTransId="{CD4396AD-C089-4CEE-8A78-8F92C1D448C3}" sibTransId="{F3CD51DD-07AE-431D-8D4B-86AAA4ACDFE5}"/>
    <dgm:cxn modelId="{C50249D8-E005-46E6-8D6F-6932094FE9D1}" srcId="{628C62FD-600E-4722-9A55-3D862FA71EE9}" destId="{EF94140D-A028-492B-903A-BD2891AAE917}" srcOrd="3" destOrd="0" parTransId="{8E449D8A-B98B-4CF0-ADA1-D91844DC7A43}" sibTransId="{854FAA2C-F6CD-4E20-B22A-D4EA3FF8EFB7}"/>
    <dgm:cxn modelId="{67BD9522-A0E7-4475-B327-287837B2AA52}" type="presOf" srcId="{D5CFA084-BBF1-499D-879F-5AD376FA6429}" destId="{75325012-197D-4AFD-81A0-2D8DD47D91AC}" srcOrd="0" destOrd="0" presId="urn:microsoft.com/office/officeart/2005/8/layout/pyramid2"/>
    <dgm:cxn modelId="{8EFC84B9-4952-4A3E-BCAD-75BF1ADB57E1}" srcId="{628C62FD-600E-4722-9A55-3D862FA71EE9}" destId="{D5CFA084-BBF1-499D-879F-5AD376FA6429}" srcOrd="2" destOrd="0" parTransId="{B9A34805-A5C9-4B33-A191-81A9C5C8F9D1}" sibTransId="{E4770331-7073-4366-9322-12DB8546DA87}"/>
    <dgm:cxn modelId="{C24887B4-01B4-4624-8922-D9BB6CBF7770}" type="presOf" srcId="{628C62FD-600E-4722-9A55-3D862FA71EE9}" destId="{C34494FB-4583-4F95-9775-BB9E5CC421CF}" srcOrd="0" destOrd="0" presId="urn:microsoft.com/office/officeart/2005/8/layout/pyramid2"/>
    <dgm:cxn modelId="{214FA06A-59DE-4E4D-9358-9BE1674177F7}" type="presOf" srcId="{19117087-05BA-41EC-A035-6721A9771E6C}" destId="{66A57A02-CE0F-429C-A7E8-0515765D870E}" srcOrd="0" destOrd="0" presId="urn:microsoft.com/office/officeart/2005/8/layout/pyramid2"/>
    <dgm:cxn modelId="{9034BC7B-4E65-4E8A-B042-4BE230F3DB8E}" type="presParOf" srcId="{C34494FB-4583-4F95-9775-BB9E5CC421CF}" destId="{5608BA86-73BB-4DA0-9A60-9757122DDE67}" srcOrd="0" destOrd="0" presId="urn:microsoft.com/office/officeart/2005/8/layout/pyramid2"/>
    <dgm:cxn modelId="{0C640D83-8FDE-461B-B8FA-EF0A46B20D9B}" type="presParOf" srcId="{C34494FB-4583-4F95-9775-BB9E5CC421CF}" destId="{10914FB9-AEE2-4FCA-8F7C-8C60875900CB}" srcOrd="1" destOrd="0" presId="urn:microsoft.com/office/officeart/2005/8/layout/pyramid2"/>
    <dgm:cxn modelId="{61104EF4-53DA-41C6-8E05-5EC51B752637}" type="presParOf" srcId="{10914FB9-AEE2-4FCA-8F7C-8C60875900CB}" destId="{66A57A02-CE0F-429C-A7E8-0515765D870E}" srcOrd="0" destOrd="0" presId="urn:microsoft.com/office/officeart/2005/8/layout/pyramid2"/>
    <dgm:cxn modelId="{5AFE9D04-E47D-44E3-B3D1-C5CD0933A3A4}" type="presParOf" srcId="{10914FB9-AEE2-4FCA-8F7C-8C60875900CB}" destId="{4E216DC2-B9E2-4734-B010-6D21F941BAB5}" srcOrd="1" destOrd="0" presId="urn:microsoft.com/office/officeart/2005/8/layout/pyramid2"/>
    <dgm:cxn modelId="{8212D245-0999-462A-AA21-4BFC1FD0F4CA}" type="presParOf" srcId="{10914FB9-AEE2-4FCA-8F7C-8C60875900CB}" destId="{EF5530F9-E9A2-440F-AE1B-B92F6E9AAA86}" srcOrd="2" destOrd="0" presId="urn:microsoft.com/office/officeart/2005/8/layout/pyramid2"/>
    <dgm:cxn modelId="{D3F9DD4D-B248-4C74-8AB2-3C7D6AABA108}" type="presParOf" srcId="{10914FB9-AEE2-4FCA-8F7C-8C60875900CB}" destId="{7EF7D748-BE85-47C9-AE4B-4AD398EA1800}" srcOrd="3" destOrd="0" presId="urn:microsoft.com/office/officeart/2005/8/layout/pyramid2"/>
    <dgm:cxn modelId="{F9CFDDB5-D5EA-4FEE-B9E4-B24FAB71D7A3}" type="presParOf" srcId="{10914FB9-AEE2-4FCA-8F7C-8C60875900CB}" destId="{75325012-197D-4AFD-81A0-2D8DD47D91AC}" srcOrd="4" destOrd="0" presId="urn:microsoft.com/office/officeart/2005/8/layout/pyramid2"/>
    <dgm:cxn modelId="{0BB9C090-E15A-45D2-A6F9-C63AA74CF79D}" type="presParOf" srcId="{10914FB9-AEE2-4FCA-8F7C-8C60875900CB}" destId="{91694EE7-E167-4110-A212-0FD1C1C03CA9}" srcOrd="5" destOrd="0" presId="urn:microsoft.com/office/officeart/2005/8/layout/pyramid2"/>
    <dgm:cxn modelId="{806C18C7-F34D-4C71-81E9-42A1AB07EBC5}" type="presParOf" srcId="{10914FB9-AEE2-4FCA-8F7C-8C60875900CB}" destId="{23606C51-FBCA-4E27-BEF9-8001921CE643}" srcOrd="6" destOrd="0" presId="urn:microsoft.com/office/officeart/2005/8/layout/pyramid2"/>
    <dgm:cxn modelId="{57A1834B-3609-4354-B78A-4B75B1DF524B}" type="presParOf" srcId="{10914FB9-AEE2-4FCA-8F7C-8C60875900CB}" destId="{19D4E413-339B-41E4-8321-C30C1D37D60F}"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Khái niệm kiểu dữ liệu và giải thuật</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smtClean="0"/>
            <a:t>Biểu diễn giải thuật</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a:solidFill>
          <a:srgbClr val="00FF00"/>
        </a:solidFill>
      </dgm:spPr>
      <dgm:t>
        <a:bodyPr/>
        <a:lstStyle/>
        <a:p>
          <a:r>
            <a:rPr lang="vi-VN" noProof="0" smtClean="0"/>
            <a:t>Tinh chỉnh từng bước</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a:solidFill>
          <a:srgbClr val="00FF00"/>
        </a:solidFill>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610E3ED-BDF5-4BD1-9F05-AD4A3282A0AE}">
      <dgm:prSet/>
      <dgm:spPr/>
      <dgm:t>
        <a:bodyPr/>
        <a:lstStyle/>
        <a:p>
          <a:r>
            <a:rPr lang="vi-VN" noProof="0" smtClean="0"/>
            <a:t>Bài tập</a:t>
          </a:r>
          <a:endParaRPr lang="vi-VN" noProof="0" dirty="0"/>
        </a:p>
      </dgm:t>
    </dgm:pt>
    <dgm:pt modelId="{7E906082-3B63-4A66-9913-FC4ACC3801B8}" type="parTrans" cxnId="{6C7C9FCB-5712-420A-96FB-9D61BC098CF6}">
      <dgm:prSet/>
      <dgm:spPr/>
      <dgm:t>
        <a:bodyPr/>
        <a:lstStyle/>
        <a:p>
          <a:endParaRPr lang="en-US"/>
        </a:p>
      </dgm:t>
    </dgm:pt>
    <dgm:pt modelId="{A3313D5A-40AC-4B12-9F97-DBDE929083B3}" type="sibTrans" cxnId="{6C7C9FCB-5712-420A-96FB-9D61BC098CF6}">
      <dgm:prSet/>
      <dgm:spPr/>
      <dgm:t>
        <a:bodyPr/>
        <a:lstStyle/>
        <a:p>
          <a:endParaRPr lang="en-US"/>
        </a:p>
      </dgm:t>
    </dgm:pt>
    <dgm:pt modelId="{3607B6A4-F054-4B53-8CCC-4E960904C990}">
      <dgm:prSet/>
      <dgm:spPr/>
      <dgm:t>
        <a:bodyPr/>
        <a:lstStyle/>
        <a:p>
          <a:r>
            <a:rPr lang="vi-VN" noProof="0" smtClean="0"/>
            <a:t>4</a:t>
          </a:r>
          <a:endParaRPr lang="vi-VN" noProof="0" dirty="0"/>
        </a:p>
      </dgm:t>
    </dgm:pt>
    <dgm:pt modelId="{33578669-A865-4F22-98CA-7E8916D39D84}" type="parTrans" cxnId="{4CA46185-4B1C-4C9B-8A99-8EC96097BB75}">
      <dgm:prSet/>
      <dgm:spPr/>
      <dgm:t>
        <a:bodyPr/>
        <a:lstStyle/>
        <a:p>
          <a:endParaRPr lang="en-US"/>
        </a:p>
      </dgm:t>
    </dgm:pt>
    <dgm:pt modelId="{BC9F31EF-1941-4E42-B70C-17310EE546C4}" type="sibTrans" cxnId="{4CA46185-4B1C-4C9B-8A99-8EC96097BB75}">
      <dgm:prSet/>
      <dgm:spPr/>
      <dgm:t>
        <a:bodyPr/>
        <a:lstStyle/>
        <a:p>
          <a:endParaRPr lang="en-US"/>
        </a:p>
      </dgm:t>
    </dgm:pt>
    <dgm:pt modelId="{5BCEE872-783F-4148-96CD-F18BB38B1295}">
      <dgm:prSet/>
      <dgm:spPr/>
      <dgm:t>
        <a:bodyPr/>
        <a:lstStyle/>
        <a:p>
          <a:r>
            <a:rPr lang="vi-VN" noProof="0" smtClean="0"/>
            <a:t>Độ phức tạp của thuật toán</a:t>
          </a:r>
          <a:endParaRPr lang="vi-VN" noProof="0" dirty="0"/>
        </a:p>
      </dgm:t>
    </dgm:pt>
    <dgm:pt modelId="{C86DB835-E51D-40F2-A894-93D1EBF79E51}" type="parTrans" cxnId="{0ABABC33-AD0E-40E0-9CEE-60C49DBFA33B}">
      <dgm:prSet/>
      <dgm:spPr/>
      <dgm:t>
        <a:bodyPr/>
        <a:lstStyle/>
        <a:p>
          <a:endParaRPr lang="en-US"/>
        </a:p>
      </dgm:t>
    </dgm:pt>
    <dgm:pt modelId="{A23A40AF-1A32-4994-8604-7623F184EFF3}" type="sibTrans" cxnId="{0ABABC33-AD0E-40E0-9CEE-60C49DBFA33B}">
      <dgm:prSet/>
      <dgm:spPr/>
      <dgm:t>
        <a:bodyPr/>
        <a:lstStyle/>
        <a:p>
          <a:endParaRPr lang="en-US"/>
        </a:p>
      </dgm:t>
    </dgm:pt>
    <dgm:pt modelId="{C071B504-FCE3-4C9B-801C-C9470EB73D9D}">
      <dgm:prSet/>
      <dgm:spPr/>
      <dgm:t>
        <a:bodyPr/>
        <a:lstStyle/>
        <a:p>
          <a:r>
            <a:rPr lang="vi-VN" noProof="0" smtClean="0"/>
            <a:t>5</a:t>
          </a:r>
          <a:endParaRPr lang="vi-VN" noProof="0" dirty="0"/>
        </a:p>
      </dgm:t>
    </dgm:pt>
    <dgm:pt modelId="{CE0E91F5-6D5C-4A2B-981F-94B9F7429A18}" type="parTrans" cxnId="{4335F8F2-020C-423C-AF19-30D9B39FAC06}">
      <dgm:prSet/>
      <dgm:spPr/>
      <dgm:t>
        <a:bodyPr/>
        <a:lstStyle/>
        <a:p>
          <a:endParaRPr lang="en-US"/>
        </a:p>
      </dgm:t>
    </dgm:pt>
    <dgm:pt modelId="{572181DF-A52A-4300-BA01-A5E118140D79}" type="sibTrans" cxnId="{4335F8F2-020C-423C-AF19-30D9B39FAC06}">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B5775390-C9D2-4E44-B162-8809B0B9DD89}" type="pres">
      <dgm:prSet presAssocID="{983822D8-F065-4159-AEFB-B129090EF164}" presName="sp" presStyleCnt="0"/>
      <dgm:spPr/>
    </dgm:pt>
    <dgm:pt modelId="{D06BD13B-6881-4ABF-A62B-3A0E01A876CF}" type="pres">
      <dgm:prSet presAssocID="{3607B6A4-F054-4B53-8CCC-4E960904C990}" presName="composite" presStyleCnt="0"/>
      <dgm:spPr/>
    </dgm:pt>
    <dgm:pt modelId="{4D408732-DFF5-4637-96FC-E5D2D5183580}" type="pres">
      <dgm:prSet presAssocID="{3607B6A4-F054-4B53-8CCC-4E960904C990}" presName="desTx" presStyleLbl="fgAccFollowNode1" presStyleIdx="3" presStyleCnt="5">
        <dgm:presLayoutVars>
          <dgm:bulletEnabled val="1"/>
        </dgm:presLayoutVars>
      </dgm:prSet>
      <dgm:spPr/>
      <dgm:t>
        <a:bodyPr/>
        <a:lstStyle/>
        <a:p>
          <a:endParaRPr lang="en-US"/>
        </a:p>
      </dgm:t>
    </dgm:pt>
    <dgm:pt modelId="{F1EFFB0D-3CC9-4E93-B942-CE07446F2C76}" type="pres">
      <dgm:prSet presAssocID="{3607B6A4-F054-4B53-8CCC-4E960904C990}" presName="labelTx" presStyleLbl="node1" presStyleIdx="3" presStyleCnt="5">
        <dgm:presLayoutVars>
          <dgm:chMax val="0"/>
          <dgm:chPref val="0"/>
          <dgm:bulletEnabled val="1"/>
        </dgm:presLayoutVars>
      </dgm:prSet>
      <dgm:spPr/>
      <dgm:t>
        <a:bodyPr/>
        <a:lstStyle/>
        <a:p>
          <a:endParaRPr lang="en-US"/>
        </a:p>
      </dgm:t>
    </dgm:pt>
    <dgm:pt modelId="{C9A62666-C194-4223-93C7-A82718BC5836}" type="pres">
      <dgm:prSet presAssocID="{BC9F31EF-1941-4E42-B70C-17310EE546C4}" presName="sp" presStyleCnt="0"/>
      <dgm:spPr/>
    </dgm:pt>
    <dgm:pt modelId="{862F1F52-0829-4760-BD87-F4C5498E98A7}" type="pres">
      <dgm:prSet presAssocID="{C071B504-FCE3-4C9B-801C-C9470EB73D9D}" presName="composite" presStyleCnt="0"/>
      <dgm:spPr/>
    </dgm:pt>
    <dgm:pt modelId="{B0B8811F-0FC9-4262-89F1-B79EC5C24D98}" type="pres">
      <dgm:prSet presAssocID="{C071B504-FCE3-4C9B-801C-C9470EB73D9D}" presName="desTx" presStyleLbl="fgAccFollowNode1" presStyleIdx="4" presStyleCnt="5">
        <dgm:presLayoutVars>
          <dgm:bulletEnabled val="1"/>
        </dgm:presLayoutVars>
      </dgm:prSet>
      <dgm:spPr/>
      <dgm:t>
        <a:bodyPr/>
        <a:lstStyle/>
        <a:p>
          <a:endParaRPr lang="en-US"/>
        </a:p>
      </dgm:t>
    </dgm:pt>
    <dgm:pt modelId="{C21A8E9C-9DDA-4652-B8FB-F8FD8BEC0B80}" type="pres">
      <dgm:prSet presAssocID="{C071B504-FCE3-4C9B-801C-C9470EB73D9D}" presName="labelTx" presStyleLbl="node1" presStyleIdx="4" presStyleCnt="5">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7D7FD465-892C-4158-9E77-991F152410B7}" type="presOf" srcId="{5BCEE872-783F-4148-96CD-F18BB38B1295}" destId="{4D408732-DFF5-4637-96FC-E5D2D5183580}" srcOrd="0" destOrd="0" presId="urn:diagrams.loki3.com/NumberedList"/>
    <dgm:cxn modelId="{BC8C42DE-1FE3-47D5-B6B5-91571D0EB19A}" type="presOf" srcId="{759FDF1A-46CB-4DD6-A232-39900ACE14DF}" destId="{52D715E9-012B-492D-85DB-CC49546E7451}"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CDB84BA5-F0A6-4CD8-8E44-588ED210F1CB}" type="presOf" srcId="{C071B504-FCE3-4C9B-801C-C9470EB73D9D}" destId="{C21A8E9C-9DDA-4652-B8FB-F8FD8BEC0B80}" srcOrd="0" destOrd="0" presId="urn:diagrams.loki3.com/NumberedList"/>
    <dgm:cxn modelId="{F93D4259-2501-4923-B7AD-9F1A242C7A97}" type="presOf" srcId="{B610E3ED-BDF5-4BD1-9F05-AD4A3282A0AE}" destId="{B0B8811F-0FC9-4262-89F1-B79EC5C24D98}" srcOrd="0" destOrd="0" presId="urn:diagrams.loki3.com/NumberedList"/>
    <dgm:cxn modelId="{89F6AEB2-4790-487C-AC1B-D20A20054F51}" type="presOf" srcId="{9EA58EC5-7D69-4397-8093-5A4FCBD369E8}" destId="{A08A9154-0BEB-4230-91C9-16FAC1EF6E1C}" srcOrd="0" destOrd="0" presId="urn:diagrams.loki3.com/NumberedList"/>
    <dgm:cxn modelId="{31229E79-5BB9-4AF6-8263-211627F9631A}" type="presOf" srcId="{3607B6A4-F054-4B53-8CCC-4E960904C990}" destId="{F1EFFB0D-3CC9-4E93-B942-CE07446F2C76}"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4335F8F2-020C-423C-AF19-30D9B39FAC06}" srcId="{8C66E9B3-B12D-4C23-A273-982D7F969BBC}" destId="{C071B504-FCE3-4C9B-801C-C9470EB73D9D}" srcOrd="4" destOrd="0" parTransId="{CE0E91F5-6D5C-4A2B-981F-94B9F7429A18}" sibTransId="{572181DF-A52A-4300-BA01-A5E118140D79}"/>
    <dgm:cxn modelId="{4238E7EC-BEE6-437A-B2A2-866D39F88A5B}"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4CA46185-4B1C-4C9B-8A99-8EC96097BB75}" srcId="{8C66E9B3-B12D-4C23-A273-982D7F969BBC}" destId="{3607B6A4-F054-4B53-8CCC-4E960904C990}" srcOrd="3" destOrd="0" parTransId="{33578669-A865-4F22-98CA-7E8916D39D84}" sibTransId="{BC9F31EF-1941-4E42-B70C-17310EE546C4}"/>
    <dgm:cxn modelId="{6C7C9FCB-5712-420A-96FB-9D61BC098CF6}" srcId="{C071B504-FCE3-4C9B-801C-C9470EB73D9D}" destId="{B610E3ED-BDF5-4BD1-9F05-AD4A3282A0AE}" srcOrd="0" destOrd="0" parTransId="{7E906082-3B63-4A66-9913-FC4ACC3801B8}" sibTransId="{A3313D5A-40AC-4B12-9F97-DBDE929083B3}"/>
    <dgm:cxn modelId="{0ABABC33-AD0E-40E0-9CEE-60C49DBFA33B}" srcId="{3607B6A4-F054-4B53-8CCC-4E960904C990}" destId="{5BCEE872-783F-4148-96CD-F18BB38B1295}" srcOrd="0" destOrd="0" parTransId="{C86DB835-E51D-40F2-A894-93D1EBF79E51}" sibTransId="{A23A40AF-1A32-4994-8604-7623F184EFF3}"/>
    <dgm:cxn modelId="{1C7B2439-98A6-4A2B-BDB8-438079493C67}" srcId="{8C66E9B3-B12D-4C23-A273-982D7F969BBC}" destId="{759FDF1A-46CB-4DD6-A232-39900ACE14DF}" srcOrd="1"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22241164-C438-40B8-91BE-A1B573DC5E75}" type="presParOf" srcId="{BDFB8683-95A4-4BBF-9344-3A0D69314DBB}" destId="{B5775390-C9D2-4E44-B162-8809B0B9DD89}" srcOrd="5" destOrd="0" presId="urn:diagrams.loki3.com/NumberedList"/>
    <dgm:cxn modelId="{634E69F9-E3E8-4DD4-83A1-2203C63F5506}" type="presParOf" srcId="{BDFB8683-95A4-4BBF-9344-3A0D69314DBB}" destId="{D06BD13B-6881-4ABF-A62B-3A0E01A876CF}" srcOrd="6" destOrd="0" presId="urn:diagrams.loki3.com/NumberedList"/>
    <dgm:cxn modelId="{B6B9EE53-51D2-47D2-BA08-4BFD527336FA}" type="presParOf" srcId="{D06BD13B-6881-4ABF-A62B-3A0E01A876CF}" destId="{4D408732-DFF5-4637-96FC-E5D2D5183580}" srcOrd="0" destOrd="0" presId="urn:diagrams.loki3.com/NumberedList"/>
    <dgm:cxn modelId="{9E270EA2-B2E5-4816-B127-C04F8D0740DD}" type="presParOf" srcId="{D06BD13B-6881-4ABF-A62B-3A0E01A876CF}" destId="{F1EFFB0D-3CC9-4E93-B942-CE07446F2C76}" srcOrd="1" destOrd="0" presId="urn:diagrams.loki3.com/NumberedList"/>
    <dgm:cxn modelId="{D70109B2-746B-414D-B5A2-0EBDB0EA74D3}" type="presParOf" srcId="{BDFB8683-95A4-4BBF-9344-3A0D69314DBB}" destId="{C9A62666-C194-4223-93C7-A82718BC5836}" srcOrd="7" destOrd="0" presId="urn:diagrams.loki3.com/NumberedList"/>
    <dgm:cxn modelId="{8FC49758-8697-4370-A0C3-7B2C240904D5}" type="presParOf" srcId="{BDFB8683-95A4-4BBF-9344-3A0D69314DBB}" destId="{862F1F52-0829-4760-BD87-F4C5498E98A7}" srcOrd="8" destOrd="0" presId="urn:diagrams.loki3.com/NumberedList"/>
    <dgm:cxn modelId="{FD4C8B8C-C916-4A4B-8851-A368426C5B7D}" type="presParOf" srcId="{862F1F52-0829-4760-BD87-F4C5498E98A7}" destId="{B0B8811F-0FC9-4262-89F1-B79EC5C24D98}" srcOrd="0" destOrd="0" presId="urn:diagrams.loki3.com/NumberedList"/>
    <dgm:cxn modelId="{E7952B32-A01C-46C5-82C4-FED21798762A}" type="presParOf" srcId="{862F1F52-0829-4760-BD87-F4C5498E98A7}" destId="{C21A8E9C-9DDA-4652-B8FB-F8FD8BEC0B80}"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Khái niệm kiểu dữ liệu và giải thuật</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smtClean="0"/>
            <a:t>Biểu diễn giải thuật</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smtClean="0"/>
            <a:t>Tinh chỉnh từng bước</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610E3ED-BDF5-4BD1-9F05-AD4A3282A0AE}">
      <dgm:prSet/>
      <dgm:spPr/>
      <dgm:t>
        <a:bodyPr/>
        <a:lstStyle/>
        <a:p>
          <a:r>
            <a:rPr lang="vi-VN" noProof="0" smtClean="0"/>
            <a:t>Bài tập</a:t>
          </a:r>
          <a:endParaRPr lang="vi-VN" noProof="0" dirty="0"/>
        </a:p>
      </dgm:t>
    </dgm:pt>
    <dgm:pt modelId="{7E906082-3B63-4A66-9913-FC4ACC3801B8}" type="parTrans" cxnId="{6C7C9FCB-5712-420A-96FB-9D61BC098CF6}">
      <dgm:prSet/>
      <dgm:spPr/>
      <dgm:t>
        <a:bodyPr/>
        <a:lstStyle/>
        <a:p>
          <a:endParaRPr lang="en-US"/>
        </a:p>
      </dgm:t>
    </dgm:pt>
    <dgm:pt modelId="{A3313D5A-40AC-4B12-9F97-DBDE929083B3}" type="sibTrans" cxnId="{6C7C9FCB-5712-420A-96FB-9D61BC098CF6}">
      <dgm:prSet/>
      <dgm:spPr/>
      <dgm:t>
        <a:bodyPr/>
        <a:lstStyle/>
        <a:p>
          <a:endParaRPr lang="en-US"/>
        </a:p>
      </dgm:t>
    </dgm:pt>
    <dgm:pt modelId="{3607B6A4-F054-4B53-8CCC-4E960904C990}">
      <dgm:prSet/>
      <dgm:spPr>
        <a:solidFill>
          <a:srgbClr val="00FF00"/>
        </a:solidFill>
      </dgm:spPr>
      <dgm:t>
        <a:bodyPr/>
        <a:lstStyle/>
        <a:p>
          <a:r>
            <a:rPr lang="vi-VN" noProof="0" smtClean="0"/>
            <a:t>4</a:t>
          </a:r>
          <a:endParaRPr lang="vi-VN" noProof="0" dirty="0"/>
        </a:p>
      </dgm:t>
    </dgm:pt>
    <dgm:pt modelId="{33578669-A865-4F22-98CA-7E8916D39D84}" type="parTrans" cxnId="{4CA46185-4B1C-4C9B-8A99-8EC96097BB75}">
      <dgm:prSet/>
      <dgm:spPr/>
      <dgm:t>
        <a:bodyPr/>
        <a:lstStyle/>
        <a:p>
          <a:endParaRPr lang="en-US"/>
        </a:p>
      </dgm:t>
    </dgm:pt>
    <dgm:pt modelId="{BC9F31EF-1941-4E42-B70C-17310EE546C4}" type="sibTrans" cxnId="{4CA46185-4B1C-4C9B-8A99-8EC96097BB75}">
      <dgm:prSet/>
      <dgm:spPr/>
      <dgm:t>
        <a:bodyPr/>
        <a:lstStyle/>
        <a:p>
          <a:endParaRPr lang="en-US"/>
        </a:p>
      </dgm:t>
    </dgm:pt>
    <dgm:pt modelId="{5BCEE872-783F-4148-96CD-F18BB38B1295}">
      <dgm:prSet/>
      <dgm:spPr>
        <a:solidFill>
          <a:srgbClr val="00FF00"/>
        </a:solidFill>
      </dgm:spPr>
      <dgm:t>
        <a:bodyPr/>
        <a:lstStyle/>
        <a:p>
          <a:r>
            <a:rPr lang="vi-VN" noProof="0" smtClean="0"/>
            <a:t>Độ phức tạp của thuật toán</a:t>
          </a:r>
          <a:endParaRPr lang="vi-VN" noProof="0" dirty="0"/>
        </a:p>
      </dgm:t>
    </dgm:pt>
    <dgm:pt modelId="{C86DB835-E51D-40F2-A894-93D1EBF79E51}" type="parTrans" cxnId="{0ABABC33-AD0E-40E0-9CEE-60C49DBFA33B}">
      <dgm:prSet/>
      <dgm:spPr/>
      <dgm:t>
        <a:bodyPr/>
        <a:lstStyle/>
        <a:p>
          <a:endParaRPr lang="en-US"/>
        </a:p>
      </dgm:t>
    </dgm:pt>
    <dgm:pt modelId="{A23A40AF-1A32-4994-8604-7623F184EFF3}" type="sibTrans" cxnId="{0ABABC33-AD0E-40E0-9CEE-60C49DBFA33B}">
      <dgm:prSet/>
      <dgm:spPr/>
      <dgm:t>
        <a:bodyPr/>
        <a:lstStyle/>
        <a:p>
          <a:endParaRPr lang="en-US"/>
        </a:p>
      </dgm:t>
    </dgm:pt>
    <dgm:pt modelId="{C071B504-FCE3-4C9B-801C-C9470EB73D9D}">
      <dgm:prSet/>
      <dgm:spPr/>
      <dgm:t>
        <a:bodyPr/>
        <a:lstStyle/>
        <a:p>
          <a:r>
            <a:rPr lang="vi-VN" noProof="0" smtClean="0"/>
            <a:t>5</a:t>
          </a:r>
          <a:endParaRPr lang="vi-VN" noProof="0" dirty="0"/>
        </a:p>
      </dgm:t>
    </dgm:pt>
    <dgm:pt modelId="{CE0E91F5-6D5C-4A2B-981F-94B9F7429A18}" type="parTrans" cxnId="{4335F8F2-020C-423C-AF19-30D9B39FAC06}">
      <dgm:prSet/>
      <dgm:spPr/>
      <dgm:t>
        <a:bodyPr/>
        <a:lstStyle/>
        <a:p>
          <a:endParaRPr lang="en-US"/>
        </a:p>
      </dgm:t>
    </dgm:pt>
    <dgm:pt modelId="{572181DF-A52A-4300-BA01-A5E118140D79}" type="sibTrans" cxnId="{4335F8F2-020C-423C-AF19-30D9B39FAC06}">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B5775390-C9D2-4E44-B162-8809B0B9DD89}" type="pres">
      <dgm:prSet presAssocID="{983822D8-F065-4159-AEFB-B129090EF164}" presName="sp" presStyleCnt="0"/>
      <dgm:spPr/>
    </dgm:pt>
    <dgm:pt modelId="{D06BD13B-6881-4ABF-A62B-3A0E01A876CF}" type="pres">
      <dgm:prSet presAssocID="{3607B6A4-F054-4B53-8CCC-4E960904C990}" presName="composite" presStyleCnt="0"/>
      <dgm:spPr/>
    </dgm:pt>
    <dgm:pt modelId="{4D408732-DFF5-4637-96FC-E5D2D5183580}" type="pres">
      <dgm:prSet presAssocID="{3607B6A4-F054-4B53-8CCC-4E960904C990}" presName="desTx" presStyleLbl="fgAccFollowNode1" presStyleIdx="3" presStyleCnt="5">
        <dgm:presLayoutVars>
          <dgm:bulletEnabled val="1"/>
        </dgm:presLayoutVars>
      </dgm:prSet>
      <dgm:spPr/>
      <dgm:t>
        <a:bodyPr/>
        <a:lstStyle/>
        <a:p>
          <a:endParaRPr lang="en-US"/>
        </a:p>
      </dgm:t>
    </dgm:pt>
    <dgm:pt modelId="{F1EFFB0D-3CC9-4E93-B942-CE07446F2C76}" type="pres">
      <dgm:prSet presAssocID="{3607B6A4-F054-4B53-8CCC-4E960904C990}" presName="labelTx" presStyleLbl="node1" presStyleIdx="3" presStyleCnt="5">
        <dgm:presLayoutVars>
          <dgm:chMax val="0"/>
          <dgm:chPref val="0"/>
          <dgm:bulletEnabled val="1"/>
        </dgm:presLayoutVars>
      </dgm:prSet>
      <dgm:spPr/>
      <dgm:t>
        <a:bodyPr/>
        <a:lstStyle/>
        <a:p>
          <a:endParaRPr lang="en-US"/>
        </a:p>
      </dgm:t>
    </dgm:pt>
    <dgm:pt modelId="{C9A62666-C194-4223-93C7-A82718BC5836}" type="pres">
      <dgm:prSet presAssocID="{BC9F31EF-1941-4E42-B70C-17310EE546C4}" presName="sp" presStyleCnt="0"/>
      <dgm:spPr/>
    </dgm:pt>
    <dgm:pt modelId="{862F1F52-0829-4760-BD87-F4C5498E98A7}" type="pres">
      <dgm:prSet presAssocID="{C071B504-FCE3-4C9B-801C-C9470EB73D9D}" presName="composite" presStyleCnt="0"/>
      <dgm:spPr/>
    </dgm:pt>
    <dgm:pt modelId="{B0B8811F-0FC9-4262-89F1-B79EC5C24D98}" type="pres">
      <dgm:prSet presAssocID="{C071B504-FCE3-4C9B-801C-C9470EB73D9D}" presName="desTx" presStyleLbl="fgAccFollowNode1" presStyleIdx="4" presStyleCnt="5">
        <dgm:presLayoutVars>
          <dgm:bulletEnabled val="1"/>
        </dgm:presLayoutVars>
      </dgm:prSet>
      <dgm:spPr/>
      <dgm:t>
        <a:bodyPr/>
        <a:lstStyle/>
        <a:p>
          <a:endParaRPr lang="en-US"/>
        </a:p>
      </dgm:t>
    </dgm:pt>
    <dgm:pt modelId="{C21A8E9C-9DDA-4652-B8FB-F8FD8BEC0B80}" type="pres">
      <dgm:prSet presAssocID="{C071B504-FCE3-4C9B-801C-C9470EB73D9D}" presName="labelTx" presStyleLbl="node1" presStyleIdx="4" presStyleCnt="5">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7D7FD465-892C-4158-9E77-991F152410B7}" type="presOf" srcId="{5BCEE872-783F-4148-96CD-F18BB38B1295}" destId="{4D408732-DFF5-4637-96FC-E5D2D5183580}" srcOrd="0" destOrd="0" presId="urn:diagrams.loki3.com/NumberedList"/>
    <dgm:cxn modelId="{BC8C42DE-1FE3-47D5-B6B5-91571D0EB19A}" type="presOf" srcId="{759FDF1A-46CB-4DD6-A232-39900ACE14DF}" destId="{52D715E9-012B-492D-85DB-CC49546E7451}"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CDB84BA5-F0A6-4CD8-8E44-588ED210F1CB}" type="presOf" srcId="{C071B504-FCE3-4C9B-801C-C9470EB73D9D}" destId="{C21A8E9C-9DDA-4652-B8FB-F8FD8BEC0B80}" srcOrd="0" destOrd="0" presId="urn:diagrams.loki3.com/NumberedList"/>
    <dgm:cxn modelId="{F93D4259-2501-4923-B7AD-9F1A242C7A97}" type="presOf" srcId="{B610E3ED-BDF5-4BD1-9F05-AD4A3282A0AE}" destId="{B0B8811F-0FC9-4262-89F1-B79EC5C24D98}" srcOrd="0" destOrd="0" presId="urn:diagrams.loki3.com/NumberedList"/>
    <dgm:cxn modelId="{89F6AEB2-4790-487C-AC1B-D20A20054F51}" type="presOf" srcId="{9EA58EC5-7D69-4397-8093-5A4FCBD369E8}" destId="{A08A9154-0BEB-4230-91C9-16FAC1EF6E1C}" srcOrd="0" destOrd="0" presId="urn:diagrams.loki3.com/NumberedList"/>
    <dgm:cxn modelId="{31229E79-5BB9-4AF6-8263-211627F9631A}" type="presOf" srcId="{3607B6A4-F054-4B53-8CCC-4E960904C990}" destId="{F1EFFB0D-3CC9-4E93-B942-CE07446F2C76}"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4335F8F2-020C-423C-AF19-30D9B39FAC06}" srcId="{8C66E9B3-B12D-4C23-A273-982D7F969BBC}" destId="{C071B504-FCE3-4C9B-801C-C9470EB73D9D}" srcOrd="4" destOrd="0" parTransId="{CE0E91F5-6D5C-4A2B-981F-94B9F7429A18}" sibTransId="{572181DF-A52A-4300-BA01-A5E118140D79}"/>
    <dgm:cxn modelId="{4238E7EC-BEE6-437A-B2A2-866D39F88A5B}"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4CA46185-4B1C-4C9B-8A99-8EC96097BB75}" srcId="{8C66E9B3-B12D-4C23-A273-982D7F969BBC}" destId="{3607B6A4-F054-4B53-8CCC-4E960904C990}" srcOrd="3" destOrd="0" parTransId="{33578669-A865-4F22-98CA-7E8916D39D84}" sibTransId="{BC9F31EF-1941-4E42-B70C-17310EE546C4}"/>
    <dgm:cxn modelId="{6C7C9FCB-5712-420A-96FB-9D61BC098CF6}" srcId="{C071B504-FCE3-4C9B-801C-C9470EB73D9D}" destId="{B610E3ED-BDF5-4BD1-9F05-AD4A3282A0AE}" srcOrd="0" destOrd="0" parTransId="{7E906082-3B63-4A66-9913-FC4ACC3801B8}" sibTransId="{A3313D5A-40AC-4B12-9F97-DBDE929083B3}"/>
    <dgm:cxn modelId="{0ABABC33-AD0E-40E0-9CEE-60C49DBFA33B}" srcId="{3607B6A4-F054-4B53-8CCC-4E960904C990}" destId="{5BCEE872-783F-4148-96CD-F18BB38B1295}" srcOrd="0" destOrd="0" parTransId="{C86DB835-E51D-40F2-A894-93D1EBF79E51}" sibTransId="{A23A40AF-1A32-4994-8604-7623F184EFF3}"/>
    <dgm:cxn modelId="{1C7B2439-98A6-4A2B-BDB8-438079493C67}" srcId="{8C66E9B3-B12D-4C23-A273-982D7F969BBC}" destId="{759FDF1A-46CB-4DD6-A232-39900ACE14DF}" srcOrd="1"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22241164-C438-40B8-91BE-A1B573DC5E75}" type="presParOf" srcId="{BDFB8683-95A4-4BBF-9344-3A0D69314DBB}" destId="{B5775390-C9D2-4E44-B162-8809B0B9DD89}" srcOrd="5" destOrd="0" presId="urn:diagrams.loki3.com/NumberedList"/>
    <dgm:cxn modelId="{634E69F9-E3E8-4DD4-83A1-2203C63F5506}" type="presParOf" srcId="{BDFB8683-95A4-4BBF-9344-3A0D69314DBB}" destId="{D06BD13B-6881-4ABF-A62B-3A0E01A876CF}" srcOrd="6" destOrd="0" presId="urn:diagrams.loki3.com/NumberedList"/>
    <dgm:cxn modelId="{B6B9EE53-51D2-47D2-BA08-4BFD527336FA}" type="presParOf" srcId="{D06BD13B-6881-4ABF-A62B-3A0E01A876CF}" destId="{4D408732-DFF5-4637-96FC-E5D2D5183580}" srcOrd="0" destOrd="0" presId="urn:diagrams.loki3.com/NumberedList"/>
    <dgm:cxn modelId="{9E270EA2-B2E5-4816-B127-C04F8D0740DD}" type="presParOf" srcId="{D06BD13B-6881-4ABF-A62B-3A0E01A876CF}" destId="{F1EFFB0D-3CC9-4E93-B942-CE07446F2C76}" srcOrd="1" destOrd="0" presId="urn:diagrams.loki3.com/NumberedList"/>
    <dgm:cxn modelId="{D70109B2-746B-414D-B5A2-0EBDB0EA74D3}" type="presParOf" srcId="{BDFB8683-95A4-4BBF-9344-3A0D69314DBB}" destId="{C9A62666-C194-4223-93C7-A82718BC5836}" srcOrd="7" destOrd="0" presId="urn:diagrams.loki3.com/NumberedList"/>
    <dgm:cxn modelId="{8FC49758-8697-4370-A0C3-7B2C240904D5}" type="presParOf" srcId="{BDFB8683-95A4-4BBF-9344-3A0D69314DBB}" destId="{862F1F52-0829-4760-BD87-F4C5498E98A7}" srcOrd="8" destOrd="0" presId="urn:diagrams.loki3.com/NumberedList"/>
    <dgm:cxn modelId="{FD4C8B8C-C916-4A4B-8851-A368426C5B7D}" type="presParOf" srcId="{862F1F52-0829-4760-BD87-F4C5498E98A7}" destId="{B0B8811F-0FC9-4262-89F1-B79EC5C24D98}" srcOrd="0" destOrd="0" presId="urn:diagrams.loki3.com/NumberedList"/>
    <dgm:cxn modelId="{E7952B32-A01C-46C5-82C4-FED21798762A}" type="presParOf" srcId="{862F1F52-0829-4760-BD87-F4C5498E98A7}" destId="{C21A8E9C-9DDA-4652-B8FB-F8FD8BEC0B80}"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Khái niệm kiểu dữ liệu và giải thuật</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smtClean="0"/>
            <a:t>Biểu diễn giải thuật</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smtClean="0"/>
            <a:t>Tinh chỉnh từng bước</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610E3ED-BDF5-4BD1-9F05-AD4A3282A0AE}">
      <dgm:prSet/>
      <dgm:spPr>
        <a:solidFill>
          <a:srgbClr val="00FF00"/>
        </a:solidFill>
      </dgm:spPr>
      <dgm:t>
        <a:bodyPr/>
        <a:lstStyle/>
        <a:p>
          <a:r>
            <a:rPr lang="vi-VN" noProof="0" smtClean="0"/>
            <a:t>Bài tập</a:t>
          </a:r>
          <a:endParaRPr lang="vi-VN" noProof="0" dirty="0"/>
        </a:p>
      </dgm:t>
    </dgm:pt>
    <dgm:pt modelId="{7E906082-3B63-4A66-9913-FC4ACC3801B8}" type="parTrans" cxnId="{6C7C9FCB-5712-420A-96FB-9D61BC098CF6}">
      <dgm:prSet/>
      <dgm:spPr/>
      <dgm:t>
        <a:bodyPr/>
        <a:lstStyle/>
        <a:p>
          <a:endParaRPr lang="en-US"/>
        </a:p>
      </dgm:t>
    </dgm:pt>
    <dgm:pt modelId="{A3313D5A-40AC-4B12-9F97-DBDE929083B3}" type="sibTrans" cxnId="{6C7C9FCB-5712-420A-96FB-9D61BC098CF6}">
      <dgm:prSet/>
      <dgm:spPr/>
      <dgm:t>
        <a:bodyPr/>
        <a:lstStyle/>
        <a:p>
          <a:endParaRPr lang="en-US"/>
        </a:p>
      </dgm:t>
    </dgm:pt>
    <dgm:pt modelId="{3607B6A4-F054-4B53-8CCC-4E960904C990}">
      <dgm:prSet/>
      <dgm:spPr/>
      <dgm:t>
        <a:bodyPr/>
        <a:lstStyle/>
        <a:p>
          <a:r>
            <a:rPr lang="vi-VN" noProof="0" smtClean="0"/>
            <a:t>4</a:t>
          </a:r>
          <a:endParaRPr lang="vi-VN" noProof="0" dirty="0"/>
        </a:p>
      </dgm:t>
    </dgm:pt>
    <dgm:pt modelId="{33578669-A865-4F22-98CA-7E8916D39D84}" type="parTrans" cxnId="{4CA46185-4B1C-4C9B-8A99-8EC96097BB75}">
      <dgm:prSet/>
      <dgm:spPr/>
      <dgm:t>
        <a:bodyPr/>
        <a:lstStyle/>
        <a:p>
          <a:endParaRPr lang="en-US"/>
        </a:p>
      </dgm:t>
    </dgm:pt>
    <dgm:pt modelId="{BC9F31EF-1941-4E42-B70C-17310EE546C4}" type="sibTrans" cxnId="{4CA46185-4B1C-4C9B-8A99-8EC96097BB75}">
      <dgm:prSet/>
      <dgm:spPr/>
      <dgm:t>
        <a:bodyPr/>
        <a:lstStyle/>
        <a:p>
          <a:endParaRPr lang="en-US"/>
        </a:p>
      </dgm:t>
    </dgm:pt>
    <dgm:pt modelId="{5BCEE872-783F-4148-96CD-F18BB38B1295}">
      <dgm:prSet/>
      <dgm:spPr/>
      <dgm:t>
        <a:bodyPr/>
        <a:lstStyle/>
        <a:p>
          <a:r>
            <a:rPr lang="vi-VN" noProof="0" smtClean="0"/>
            <a:t>Độ phức tạp của thuật toán</a:t>
          </a:r>
          <a:endParaRPr lang="vi-VN" noProof="0" dirty="0"/>
        </a:p>
      </dgm:t>
    </dgm:pt>
    <dgm:pt modelId="{C86DB835-E51D-40F2-A894-93D1EBF79E51}" type="parTrans" cxnId="{0ABABC33-AD0E-40E0-9CEE-60C49DBFA33B}">
      <dgm:prSet/>
      <dgm:spPr/>
      <dgm:t>
        <a:bodyPr/>
        <a:lstStyle/>
        <a:p>
          <a:endParaRPr lang="en-US"/>
        </a:p>
      </dgm:t>
    </dgm:pt>
    <dgm:pt modelId="{A23A40AF-1A32-4994-8604-7623F184EFF3}" type="sibTrans" cxnId="{0ABABC33-AD0E-40E0-9CEE-60C49DBFA33B}">
      <dgm:prSet/>
      <dgm:spPr/>
      <dgm:t>
        <a:bodyPr/>
        <a:lstStyle/>
        <a:p>
          <a:endParaRPr lang="en-US"/>
        </a:p>
      </dgm:t>
    </dgm:pt>
    <dgm:pt modelId="{C071B504-FCE3-4C9B-801C-C9470EB73D9D}">
      <dgm:prSet/>
      <dgm:spPr>
        <a:solidFill>
          <a:srgbClr val="00FF00"/>
        </a:solidFill>
      </dgm:spPr>
      <dgm:t>
        <a:bodyPr/>
        <a:lstStyle/>
        <a:p>
          <a:r>
            <a:rPr lang="vi-VN" noProof="0" smtClean="0"/>
            <a:t>5</a:t>
          </a:r>
          <a:endParaRPr lang="vi-VN" noProof="0" dirty="0"/>
        </a:p>
      </dgm:t>
    </dgm:pt>
    <dgm:pt modelId="{CE0E91F5-6D5C-4A2B-981F-94B9F7429A18}" type="parTrans" cxnId="{4335F8F2-020C-423C-AF19-30D9B39FAC06}">
      <dgm:prSet/>
      <dgm:spPr/>
      <dgm:t>
        <a:bodyPr/>
        <a:lstStyle/>
        <a:p>
          <a:endParaRPr lang="en-US"/>
        </a:p>
      </dgm:t>
    </dgm:pt>
    <dgm:pt modelId="{572181DF-A52A-4300-BA01-A5E118140D79}" type="sibTrans" cxnId="{4335F8F2-020C-423C-AF19-30D9B39FAC06}">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B5775390-C9D2-4E44-B162-8809B0B9DD89}" type="pres">
      <dgm:prSet presAssocID="{983822D8-F065-4159-AEFB-B129090EF164}" presName="sp" presStyleCnt="0"/>
      <dgm:spPr/>
    </dgm:pt>
    <dgm:pt modelId="{D06BD13B-6881-4ABF-A62B-3A0E01A876CF}" type="pres">
      <dgm:prSet presAssocID="{3607B6A4-F054-4B53-8CCC-4E960904C990}" presName="composite" presStyleCnt="0"/>
      <dgm:spPr/>
    </dgm:pt>
    <dgm:pt modelId="{4D408732-DFF5-4637-96FC-E5D2D5183580}" type="pres">
      <dgm:prSet presAssocID="{3607B6A4-F054-4B53-8CCC-4E960904C990}" presName="desTx" presStyleLbl="fgAccFollowNode1" presStyleIdx="3" presStyleCnt="5">
        <dgm:presLayoutVars>
          <dgm:bulletEnabled val="1"/>
        </dgm:presLayoutVars>
      </dgm:prSet>
      <dgm:spPr/>
      <dgm:t>
        <a:bodyPr/>
        <a:lstStyle/>
        <a:p>
          <a:endParaRPr lang="en-US"/>
        </a:p>
      </dgm:t>
    </dgm:pt>
    <dgm:pt modelId="{F1EFFB0D-3CC9-4E93-B942-CE07446F2C76}" type="pres">
      <dgm:prSet presAssocID="{3607B6A4-F054-4B53-8CCC-4E960904C990}" presName="labelTx" presStyleLbl="node1" presStyleIdx="3" presStyleCnt="5">
        <dgm:presLayoutVars>
          <dgm:chMax val="0"/>
          <dgm:chPref val="0"/>
          <dgm:bulletEnabled val="1"/>
        </dgm:presLayoutVars>
      </dgm:prSet>
      <dgm:spPr/>
      <dgm:t>
        <a:bodyPr/>
        <a:lstStyle/>
        <a:p>
          <a:endParaRPr lang="en-US"/>
        </a:p>
      </dgm:t>
    </dgm:pt>
    <dgm:pt modelId="{C9A62666-C194-4223-93C7-A82718BC5836}" type="pres">
      <dgm:prSet presAssocID="{BC9F31EF-1941-4E42-B70C-17310EE546C4}" presName="sp" presStyleCnt="0"/>
      <dgm:spPr/>
    </dgm:pt>
    <dgm:pt modelId="{862F1F52-0829-4760-BD87-F4C5498E98A7}" type="pres">
      <dgm:prSet presAssocID="{C071B504-FCE3-4C9B-801C-C9470EB73D9D}" presName="composite" presStyleCnt="0"/>
      <dgm:spPr/>
    </dgm:pt>
    <dgm:pt modelId="{B0B8811F-0FC9-4262-89F1-B79EC5C24D98}" type="pres">
      <dgm:prSet presAssocID="{C071B504-FCE3-4C9B-801C-C9470EB73D9D}" presName="desTx" presStyleLbl="fgAccFollowNode1" presStyleIdx="4" presStyleCnt="5">
        <dgm:presLayoutVars>
          <dgm:bulletEnabled val="1"/>
        </dgm:presLayoutVars>
      </dgm:prSet>
      <dgm:spPr/>
      <dgm:t>
        <a:bodyPr/>
        <a:lstStyle/>
        <a:p>
          <a:endParaRPr lang="en-US"/>
        </a:p>
      </dgm:t>
    </dgm:pt>
    <dgm:pt modelId="{C21A8E9C-9DDA-4652-B8FB-F8FD8BEC0B80}" type="pres">
      <dgm:prSet presAssocID="{C071B504-FCE3-4C9B-801C-C9470EB73D9D}" presName="labelTx" presStyleLbl="node1" presStyleIdx="4" presStyleCnt="5">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7D7FD465-892C-4158-9E77-991F152410B7}" type="presOf" srcId="{5BCEE872-783F-4148-96CD-F18BB38B1295}" destId="{4D408732-DFF5-4637-96FC-E5D2D5183580}" srcOrd="0" destOrd="0" presId="urn:diagrams.loki3.com/NumberedList"/>
    <dgm:cxn modelId="{BC8C42DE-1FE3-47D5-B6B5-91571D0EB19A}" type="presOf" srcId="{759FDF1A-46CB-4DD6-A232-39900ACE14DF}" destId="{52D715E9-012B-492D-85DB-CC49546E7451}"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CDB84BA5-F0A6-4CD8-8E44-588ED210F1CB}" type="presOf" srcId="{C071B504-FCE3-4C9B-801C-C9470EB73D9D}" destId="{C21A8E9C-9DDA-4652-B8FB-F8FD8BEC0B80}" srcOrd="0" destOrd="0" presId="urn:diagrams.loki3.com/NumberedList"/>
    <dgm:cxn modelId="{F93D4259-2501-4923-B7AD-9F1A242C7A97}" type="presOf" srcId="{B610E3ED-BDF5-4BD1-9F05-AD4A3282A0AE}" destId="{B0B8811F-0FC9-4262-89F1-B79EC5C24D98}" srcOrd="0" destOrd="0" presId="urn:diagrams.loki3.com/NumberedList"/>
    <dgm:cxn modelId="{89F6AEB2-4790-487C-AC1B-D20A20054F51}" type="presOf" srcId="{9EA58EC5-7D69-4397-8093-5A4FCBD369E8}" destId="{A08A9154-0BEB-4230-91C9-16FAC1EF6E1C}" srcOrd="0" destOrd="0" presId="urn:diagrams.loki3.com/NumberedList"/>
    <dgm:cxn modelId="{31229E79-5BB9-4AF6-8263-211627F9631A}" type="presOf" srcId="{3607B6A4-F054-4B53-8CCC-4E960904C990}" destId="{F1EFFB0D-3CC9-4E93-B942-CE07446F2C76}"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4335F8F2-020C-423C-AF19-30D9B39FAC06}" srcId="{8C66E9B3-B12D-4C23-A273-982D7F969BBC}" destId="{C071B504-FCE3-4C9B-801C-C9470EB73D9D}" srcOrd="4" destOrd="0" parTransId="{CE0E91F5-6D5C-4A2B-981F-94B9F7429A18}" sibTransId="{572181DF-A52A-4300-BA01-A5E118140D79}"/>
    <dgm:cxn modelId="{4238E7EC-BEE6-437A-B2A2-866D39F88A5B}"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4CA46185-4B1C-4C9B-8A99-8EC96097BB75}" srcId="{8C66E9B3-B12D-4C23-A273-982D7F969BBC}" destId="{3607B6A4-F054-4B53-8CCC-4E960904C990}" srcOrd="3" destOrd="0" parTransId="{33578669-A865-4F22-98CA-7E8916D39D84}" sibTransId="{BC9F31EF-1941-4E42-B70C-17310EE546C4}"/>
    <dgm:cxn modelId="{6C7C9FCB-5712-420A-96FB-9D61BC098CF6}" srcId="{C071B504-FCE3-4C9B-801C-C9470EB73D9D}" destId="{B610E3ED-BDF5-4BD1-9F05-AD4A3282A0AE}" srcOrd="0" destOrd="0" parTransId="{7E906082-3B63-4A66-9913-FC4ACC3801B8}" sibTransId="{A3313D5A-40AC-4B12-9F97-DBDE929083B3}"/>
    <dgm:cxn modelId="{0ABABC33-AD0E-40E0-9CEE-60C49DBFA33B}" srcId="{3607B6A4-F054-4B53-8CCC-4E960904C990}" destId="{5BCEE872-783F-4148-96CD-F18BB38B1295}" srcOrd="0" destOrd="0" parTransId="{C86DB835-E51D-40F2-A894-93D1EBF79E51}" sibTransId="{A23A40AF-1A32-4994-8604-7623F184EFF3}"/>
    <dgm:cxn modelId="{1C7B2439-98A6-4A2B-BDB8-438079493C67}" srcId="{8C66E9B3-B12D-4C23-A273-982D7F969BBC}" destId="{759FDF1A-46CB-4DD6-A232-39900ACE14DF}" srcOrd="1"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22241164-C438-40B8-91BE-A1B573DC5E75}" type="presParOf" srcId="{BDFB8683-95A4-4BBF-9344-3A0D69314DBB}" destId="{B5775390-C9D2-4E44-B162-8809B0B9DD89}" srcOrd="5" destOrd="0" presId="urn:diagrams.loki3.com/NumberedList"/>
    <dgm:cxn modelId="{634E69F9-E3E8-4DD4-83A1-2203C63F5506}" type="presParOf" srcId="{BDFB8683-95A4-4BBF-9344-3A0D69314DBB}" destId="{D06BD13B-6881-4ABF-A62B-3A0E01A876CF}" srcOrd="6" destOrd="0" presId="urn:diagrams.loki3.com/NumberedList"/>
    <dgm:cxn modelId="{B6B9EE53-51D2-47D2-BA08-4BFD527336FA}" type="presParOf" srcId="{D06BD13B-6881-4ABF-A62B-3A0E01A876CF}" destId="{4D408732-DFF5-4637-96FC-E5D2D5183580}" srcOrd="0" destOrd="0" presId="urn:diagrams.loki3.com/NumberedList"/>
    <dgm:cxn modelId="{9E270EA2-B2E5-4816-B127-C04F8D0740DD}" type="presParOf" srcId="{D06BD13B-6881-4ABF-A62B-3A0E01A876CF}" destId="{F1EFFB0D-3CC9-4E93-B942-CE07446F2C76}" srcOrd="1" destOrd="0" presId="urn:diagrams.loki3.com/NumberedList"/>
    <dgm:cxn modelId="{D70109B2-746B-414D-B5A2-0EBDB0EA74D3}" type="presParOf" srcId="{BDFB8683-95A4-4BBF-9344-3A0D69314DBB}" destId="{C9A62666-C194-4223-93C7-A82718BC5836}" srcOrd="7" destOrd="0" presId="urn:diagrams.loki3.com/NumberedList"/>
    <dgm:cxn modelId="{8FC49758-8697-4370-A0C3-7B2C240904D5}" type="presParOf" srcId="{BDFB8683-95A4-4BBF-9344-3A0D69314DBB}" destId="{862F1F52-0829-4760-BD87-F4C5498E98A7}" srcOrd="8" destOrd="0" presId="urn:diagrams.loki3.com/NumberedList"/>
    <dgm:cxn modelId="{FD4C8B8C-C916-4A4B-8851-A368426C5B7D}" type="presParOf" srcId="{862F1F52-0829-4760-BD87-F4C5498E98A7}" destId="{B0B8811F-0FC9-4262-89F1-B79EC5C24D98}" srcOrd="0" destOrd="0" presId="urn:diagrams.loki3.com/NumberedList"/>
    <dgm:cxn modelId="{E7952B32-A01C-46C5-82C4-FED21798762A}" type="presParOf" srcId="{862F1F52-0829-4760-BD87-F4C5498E98A7}" destId="{C21A8E9C-9DDA-4652-B8FB-F8FD8BEC0B80}"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001527" y="-2909940"/>
          <a:ext cx="1601145" cy="7617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5260" tIns="116840" rIns="175260" bIns="116840" numCol="1" spcCol="1270" anchor="ctr" anchorCtr="0">
          <a:noAutofit/>
        </a:bodyPr>
        <a:lstStyle/>
        <a:p>
          <a:pPr lvl="0" algn="l" defTabSz="2044700">
            <a:lnSpc>
              <a:spcPct val="90000"/>
            </a:lnSpc>
            <a:spcBef>
              <a:spcPct val="0"/>
            </a:spcBef>
            <a:spcAft>
              <a:spcPct val="35000"/>
            </a:spcAft>
          </a:pPr>
          <a:r>
            <a:rPr lang="vi-VN" sz="4600" b="0" kern="1200" noProof="0" smtClean="0"/>
            <a:t>Khái niệm kiểu dữ liệu và giải thuật</a:t>
          </a:r>
          <a:endParaRPr lang="vi-VN" sz="4600" b="0" kern="1200" noProof="0" dirty="0"/>
        </a:p>
      </dsp:txBody>
      <dsp:txXfrm rot="-5400000">
        <a:off x="993600" y="176148"/>
        <a:ext cx="7538839" cy="1444823"/>
      </dsp:txXfrm>
    </dsp:sp>
    <dsp:sp modelId="{7D701CF5-2CC3-48B9-A656-E2968A10AA3B}">
      <dsp:nvSpPr>
        <dsp:cNvPr id="0" name=""/>
        <dsp:cNvSpPr/>
      </dsp:nvSpPr>
      <dsp:spPr>
        <a:xfrm>
          <a:off x="0" y="484560"/>
          <a:ext cx="828000" cy="82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b="1" kern="1200" noProof="0" smtClean="0"/>
            <a:t>1</a:t>
          </a:r>
          <a:endParaRPr lang="vi-VN" sz="4400" b="1" kern="1200" noProof="0"/>
        </a:p>
      </dsp:txBody>
      <dsp:txXfrm>
        <a:off x="121258" y="605818"/>
        <a:ext cx="585484" cy="585484"/>
      </dsp:txXfrm>
    </dsp:sp>
    <dsp:sp modelId="{5012D0F9-E426-4C44-85B1-B5D15A7B4879}">
      <dsp:nvSpPr>
        <dsp:cNvPr id="0" name=""/>
        <dsp:cNvSpPr/>
      </dsp:nvSpPr>
      <dsp:spPr>
        <a:xfrm rot="5400000">
          <a:off x="4309440" y="-1451107"/>
          <a:ext cx="985320" cy="7617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5260" tIns="116840" rIns="175260" bIns="116840" numCol="1" spcCol="1270" anchor="ctr" anchorCtr="0">
          <a:noAutofit/>
        </a:bodyPr>
        <a:lstStyle/>
        <a:p>
          <a:pPr lvl="0" algn="l" defTabSz="2044700">
            <a:lnSpc>
              <a:spcPct val="90000"/>
            </a:lnSpc>
            <a:spcBef>
              <a:spcPct val="0"/>
            </a:spcBef>
            <a:spcAft>
              <a:spcPct val="35000"/>
            </a:spcAft>
          </a:pPr>
          <a:r>
            <a:rPr lang="vi-VN" sz="4600" kern="1200" noProof="0" smtClean="0"/>
            <a:t>Biểu diễn giải thuật</a:t>
          </a:r>
          <a:endParaRPr lang="vi-VN" sz="4600" kern="1200" noProof="0" dirty="0"/>
        </a:p>
      </dsp:txBody>
      <dsp:txXfrm rot="-5400000">
        <a:off x="993601" y="1912831"/>
        <a:ext cx="7568901" cy="889122"/>
      </dsp:txXfrm>
    </dsp:sp>
    <dsp:sp modelId="{52D715E9-012B-492D-85DB-CC49546E7451}">
      <dsp:nvSpPr>
        <dsp:cNvPr id="0" name=""/>
        <dsp:cNvSpPr/>
      </dsp:nvSpPr>
      <dsp:spPr>
        <a:xfrm>
          <a:off x="0" y="1943392"/>
          <a:ext cx="828000" cy="82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kern="1200" noProof="0" dirty="0" smtClean="0"/>
            <a:t>2</a:t>
          </a:r>
          <a:endParaRPr lang="vi-VN" sz="4400" kern="1200" noProof="0" dirty="0"/>
        </a:p>
      </dsp:txBody>
      <dsp:txXfrm>
        <a:off x="121258" y="2064650"/>
        <a:ext cx="585484" cy="585484"/>
      </dsp:txXfrm>
    </dsp:sp>
    <dsp:sp modelId="{20BEFA03-6951-4A7C-A59E-41DEF89A1A38}">
      <dsp:nvSpPr>
        <dsp:cNvPr id="0" name=""/>
        <dsp:cNvSpPr/>
      </dsp:nvSpPr>
      <dsp:spPr>
        <a:xfrm rot="5400000">
          <a:off x="4309440" y="-300187"/>
          <a:ext cx="985320" cy="7617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5260" tIns="116840" rIns="175260" bIns="116840" numCol="1" spcCol="1270" anchor="ctr" anchorCtr="0">
          <a:noAutofit/>
        </a:bodyPr>
        <a:lstStyle/>
        <a:p>
          <a:pPr lvl="0" algn="l" defTabSz="2044700">
            <a:lnSpc>
              <a:spcPct val="90000"/>
            </a:lnSpc>
            <a:spcBef>
              <a:spcPct val="0"/>
            </a:spcBef>
            <a:spcAft>
              <a:spcPct val="35000"/>
            </a:spcAft>
          </a:pPr>
          <a:r>
            <a:rPr lang="vi-VN" sz="4600" kern="1200" noProof="0" smtClean="0"/>
            <a:t>Tinh chỉnh từng bước</a:t>
          </a:r>
          <a:endParaRPr lang="vi-VN" sz="4600" kern="1200" noProof="0" dirty="0"/>
        </a:p>
      </dsp:txBody>
      <dsp:txXfrm rot="-5400000">
        <a:off x="993601" y="3063751"/>
        <a:ext cx="7568901" cy="889122"/>
      </dsp:txXfrm>
    </dsp:sp>
    <dsp:sp modelId="{45392A94-85D4-4213-B167-8FDD4035D4D9}">
      <dsp:nvSpPr>
        <dsp:cNvPr id="0" name=""/>
        <dsp:cNvSpPr/>
      </dsp:nvSpPr>
      <dsp:spPr>
        <a:xfrm>
          <a:off x="0" y="3094312"/>
          <a:ext cx="828000" cy="82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kern="1200" noProof="0" dirty="0" smtClean="0"/>
            <a:t>3</a:t>
          </a:r>
          <a:endParaRPr lang="vi-VN" sz="4400" kern="1200" noProof="0" dirty="0"/>
        </a:p>
      </dsp:txBody>
      <dsp:txXfrm>
        <a:off x="121258" y="3215570"/>
        <a:ext cx="585484" cy="585484"/>
      </dsp:txXfrm>
    </dsp:sp>
    <dsp:sp modelId="{4D408732-DFF5-4637-96FC-E5D2D5183580}">
      <dsp:nvSpPr>
        <dsp:cNvPr id="0" name=""/>
        <dsp:cNvSpPr/>
      </dsp:nvSpPr>
      <dsp:spPr>
        <a:xfrm rot="5400000">
          <a:off x="4309440" y="850732"/>
          <a:ext cx="985320" cy="7617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5260" tIns="116840" rIns="175260" bIns="116840" numCol="1" spcCol="1270" anchor="ctr" anchorCtr="0">
          <a:noAutofit/>
        </a:bodyPr>
        <a:lstStyle/>
        <a:p>
          <a:pPr lvl="0" algn="l" defTabSz="2044700">
            <a:lnSpc>
              <a:spcPct val="90000"/>
            </a:lnSpc>
            <a:spcBef>
              <a:spcPct val="0"/>
            </a:spcBef>
            <a:spcAft>
              <a:spcPct val="35000"/>
            </a:spcAft>
          </a:pPr>
          <a:r>
            <a:rPr lang="vi-VN" sz="4600" kern="1200" noProof="0" smtClean="0"/>
            <a:t>Độ phức tạp của thuật toán</a:t>
          </a:r>
          <a:endParaRPr lang="vi-VN" sz="4600" kern="1200" noProof="0" dirty="0"/>
        </a:p>
      </dsp:txBody>
      <dsp:txXfrm rot="-5400000">
        <a:off x="993601" y="4214671"/>
        <a:ext cx="7568901" cy="889122"/>
      </dsp:txXfrm>
    </dsp:sp>
    <dsp:sp modelId="{F1EFFB0D-3CC9-4E93-B942-CE07446F2C76}">
      <dsp:nvSpPr>
        <dsp:cNvPr id="0" name=""/>
        <dsp:cNvSpPr/>
      </dsp:nvSpPr>
      <dsp:spPr>
        <a:xfrm>
          <a:off x="0" y="4245232"/>
          <a:ext cx="828000" cy="82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kern="1200" noProof="0" smtClean="0"/>
            <a:t>4</a:t>
          </a:r>
          <a:endParaRPr lang="vi-VN" sz="4400" kern="1200" noProof="0" dirty="0"/>
        </a:p>
      </dsp:txBody>
      <dsp:txXfrm>
        <a:off x="121258" y="4366490"/>
        <a:ext cx="585484" cy="585484"/>
      </dsp:txXfrm>
    </dsp:sp>
    <dsp:sp modelId="{B0B8811F-0FC9-4262-89F1-B79EC5C24D98}">
      <dsp:nvSpPr>
        <dsp:cNvPr id="0" name=""/>
        <dsp:cNvSpPr/>
      </dsp:nvSpPr>
      <dsp:spPr>
        <a:xfrm rot="5400000">
          <a:off x="4309440" y="2001652"/>
          <a:ext cx="985320" cy="7617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5260" tIns="116840" rIns="175260" bIns="116840" numCol="1" spcCol="1270" anchor="ctr" anchorCtr="0">
          <a:noAutofit/>
        </a:bodyPr>
        <a:lstStyle/>
        <a:p>
          <a:pPr lvl="0" algn="l" defTabSz="2044700">
            <a:lnSpc>
              <a:spcPct val="90000"/>
            </a:lnSpc>
            <a:spcBef>
              <a:spcPct val="0"/>
            </a:spcBef>
            <a:spcAft>
              <a:spcPct val="35000"/>
            </a:spcAft>
          </a:pPr>
          <a:r>
            <a:rPr lang="vi-VN" sz="4600" kern="1200" noProof="0" smtClean="0"/>
            <a:t>Bài tập</a:t>
          </a:r>
          <a:endParaRPr lang="vi-VN" sz="4600" kern="1200" noProof="0" dirty="0"/>
        </a:p>
      </dsp:txBody>
      <dsp:txXfrm rot="-5400000">
        <a:off x="993601" y="5365591"/>
        <a:ext cx="7568901" cy="889122"/>
      </dsp:txXfrm>
    </dsp:sp>
    <dsp:sp modelId="{C21A8E9C-9DDA-4652-B8FB-F8FD8BEC0B80}">
      <dsp:nvSpPr>
        <dsp:cNvPr id="0" name=""/>
        <dsp:cNvSpPr/>
      </dsp:nvSpPr>
      <dsp:spPr>
        <a:xfrm>
          <a:off x="0" y="5396152"/>
          <a:ext cx="828000" cy="82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kern="1200" noProof="0" smtClean="0"/>
            <a:t>5</a:t>
          </a:r>
          <a:endParaRPr lang="vi-VN" sz="4400" kern="1200" noProof="0" dirty="0"/>
        </a:p>
      </dsp:txBody>
      <dsp:txXfrm>
        <a:off x="121258" y="5517410"/>
        <a:ext cx="585484" cy="5854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001527" y="-2909940"/>
          <a:ext cx="1601145" cy="76170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5260" tIns="116840" rIns="175260" bIns="116840" numCol="1" spcCol="1270" anchor="ctr" anchorCtr="0">
          <a:noAutofit/>
        </a:bodyPr>
        <a:lstStyle/>
        <a:p>
          <a:pPr lvl="0" algn="l" defTabSz="2044700">
            <a:lnSpc>
              <a:spcPct val="90000"/>
            </a:lnSpc>
            <a:spcBef>
              <a:spcPct val="0"/>
            </a:spcBef>
            <a:spcAft>
              <a:spcPct val="35000"/>
            </a:spcAft>
          </a:pPr>
          <a:r>
            <a:rPr lang="vi-VN" sz="4600" b="0" kern="1200" noProof="0" smtClean="0"/>
            <a:t>Khái niệm kiểu dữ liệu và giải thuật</a:t>
          </a:r>
          <a:endParaRPr lang="vi-VN" sz="4600" b="0" kern="1200" noProof="0" dirty="0"/>
        </a:p>
      </dsp:txBody>
      <dsp:txXfrm rot="-5400000">
        <a:off x="993600" y="176148"/>
        <a:ext cx="7538839" cy="1444823"/>
      </dsp:txXfrm>
    </dsp:sp>
    <dsp:sp modelId="{7D701CF5-2CC3-48B9-A656-E2968A10AA3B}">
      <dsp:nvSpPr>
        <dsp:cNvPr id="0" name=""/>
        <dsp:cNvSpPr/>
      </dsp:nvSpPr>
      <dsp:spPr>
        <a:xfrm>
          <a:off x="0" y="484560"/>
          <a:ext cx="828000" cy="828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b="1" kern="1200" noProof="0" smtClean="0"/>
            <a:t>1</a:t>
          </a:r>
          <a:endParaRPr lang="vi-VN" sz="4400" b="1" kern="1200" noProof="0"/>
        </a:p>
      </dsp:txBody>
      <dsp:txXfrm>
        <a:off x="121258" y="605818"/>
        <a:ext cx="585484" cy="585484"/>
      </dsp:txXfrm>
    </dsp:sp>
    <dsp:sp modelId="{5012D0F9-E426-4C44-85B1-B5D15A7B4879}">
      <dsp:nvSpPr>
        <dsp:cNvPr id="0" name=""/>
        <dsp:cNvSpPr/>
      </dsp:nvSpPr>
      <dsp:spPr>
        <a:xfrm rot="5400000">
          <a:off x="4309440" y="-1451107"/>
          <a:ext cx="985320" cy="7617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5260" tIns="116840" rIns="175260" bIns="116840" numCol="1" spcCol="1270" anchor="ctr" anchorCtr="0">
          <a:noAutofit/>
        </a:bodyPr>
        <a:lstStyle/>
        <a:p>
          <a:pPr lvl="0" algn="l" defTabSz="2044700">
            <a:lnSpc>
              <a:spcPct val="90000"/>
            </a:lnSpc>
            <a:spcBef>
              <a:spcPct val="0"/>
            </a:spcBef>
            <a:spcAft>
              <a:spcPct val="35000"/>
            </a:spcAft>
          </a:pPr>
          <a:r>
            <a:rPr lang="vi-VN" sz="4600" kern="1200" noProof="0" smtClean="0"/>
            <a:t>Biểu diễn giải thuật</a:t>
          </a:r>
          <a:endParaRPr lang="vi-VN" sz="4600" kern="1200" noProof="0" dirty="0"/>
        </a:p>
      </dsp:txBody>
      <dsp:txXfrm rot="-5400000">
        <a:off x="993601" y="1912831"/>
        <a:ext cx="7568901" cy="889122"/>
      </dsp:txXfrm>
    </dsp:sp>
    <dsp:sp modelId="{52D715E9-012B-492D-85DB-CC49546E7451}">
      <dsp:nvSpPr>
        <dsp:cNvPr id="0" name=""/>
        <dsp:cNvSpPr/>
      </dsp:nvSpPr>
      <dsp:spPr>
        <a:xfrm>
          <a:off x="0" y="1943392"/>
          <a:ext cx="828000" cy="82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kern="1200" noProof="0" dirty="0" smtClean="0"/>
            <a:t>2</a:t>
          </a:r>
          <a:endParaRPr lang="vi-VN" sz="4400" kern="1200" noProof="0" dirty="0"/>
        </a:p>
      </dsp:txBody>
      <dsp:txXfrm>
        <a:off x="121258" y="2064650"/>
        <a:ext cx="585484" cy="585484"/>
      </dsp:txXfrm>
    </dsp:sp>
    <dsp:sp modelId="{20BEFA03-6951-4A7C-A59E-41DEF89A1A38}">
      <dsp:nvSpPr>
        <dsp:cNvPr id="0" name=""/>
        <dsp:cNvSpPr/>
      </dsp:nvSpPr>
      <dsp:spPr>
        <a:xfrm rot="5400000">
          <a:off x="4309440" y="-300187"/>
          <a:ext cx="985320" cy="7617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5260" tIns="116840" rIns="175260" bIns="116840" numCol="1" spcCol="1270" anchor="ctr" anchorCtr="0">
          <a:noAutofit/>
        </a:bodyPr>
        <a:lstStyle/>
        <a:p>
          <a:pPr lvl="0" algn="l" defTabSz="2044700">
            <a:lnSpc>
              <a:spcPct val="90000"/>
            </a:lnSpc>
            <a:spcBef>
              <a:spcPct val="0"/>
            </a:spcBef>
            <a:spcAft>
              <a:spcPct val="35000"/>
            </a:spcAft>
          </a:pPr>
          <a:r>
            <a:rPr lang="vi-VN" sz="4600" kern="1200" noProof="0" smtClean="0"/>
            <a:t>Tinh chỉnh từng bước</a:t>
          </a:r>
          <a:endParaRPr lang="vi-VN" sz="4600" kern="1200" noProof="0" dirty="0"/>
        </a:p>
      </dsp:txBody>
      <dsp:txXfrm rot="-5400000">
        <a:off x="993601" y="3063751"/>
        <a:ext cx="7568901" cy="889122"/>
      </dsp:txXfrm>
    </dsp:sp>
    <dsp:sp modelId="{45392A94-85D4-4213-B167-8FDD4035D4D9}">
      <dsp:nvSpPr>
        <dsp:cNvPr id="0" name=""/>
        <dsp:cNvSpPr/>
      </dsp:nvSpPr>
      <dsp:spPr>
        <a:xfrm>
          <a:off x="0" y="3094312"/>
          <a:ext cx="828000" cy="82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kern="1200" noProof="0" dirty="0" smtClean="0"/>
            <a:t>3</a:t>
          </a:r>
          <a:endParaRPr lang="vi-VN" sz="4400" kern="1200" noProof="0" dirty="0"/>
        </a:p>
      </dsp:txBody>
      <dsp:txXfrm>
        <a:off x="121258" y="3215570"/>
        <a:ext cx="585484" cy="585484"/>
      </dsp:txXfrm>
    </dsp:sp>
    <dsp:sp modelId="{4D408732-DFF5-4637-96FC-E5D2D5183580}">
      <dsp:nvSpPr>
        <dsp:cNvPr id="0" name=""/>
        <dsp:cNvSpPr/>
      </dsp:nvSpPr>
      <dsp:spPr>
        <a:xfrm rot="5400000">
          <a:off x="4309440" y="850732"/>
          <a:ext cx="985320" cy="7617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5260" tIns="116840" rIns="175260" bIns="116840" numCol="1" spcCol="1270" anchor="ctr" anchorCtr="0">
          <a:noAutofit/>
        </a:bodyPr>
        <a:lstStyle/>
        <a:p>
          <a:pPr lvl="0" algn="l" defTabSz="2044700">
            <a:lnSpc>
              <a:spcPct val="90000"/>
            </a:lnSpc>
            <a:spcBef>
              <a:spcPct val="0"/>
            </a:spcBef>
            <a:spcAft>
              <a:spcPct val="35000"/>
            </a:spcAft>
          </a:pPr>
          <a:r>
            <a:rPr lang="vi-VN" sz="4600" kern="1200" noProof="0" smtClean="0"/>
            <a:t>Độ phức tạp của thuật toán</a:t>
          </a:r>
          <a:endParaRPr lang="vi-VN" sz="4600" kern="1200" noProof="0" dirty="0"/>
        </a:p>
      </dsp:txBody>
      <dsp:txXfrm rot="-5400000">
        <a:off x="993601" y="4214671"/>
        <a:ext cx="7568901" cy="889122"/>
      </dsp:txXfrm>
    </dsp:sp>
    <dsp:sp modelId="{F1EFFB0D-3CC9-4E93-B942-CE07446F2C76}">
      <dsp:nvSpPr>
        <dsp:cNvPr id="0" name=""/>
        <dsp:cNvSpPr/>
      </dsp:nvSpPr>
      <dsp:spPr>
        <a:xfrm>
          <a:off x="0" y="4245232"/>
          <a:ext cx="828000" cy="82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kern="1200" noProof="0" smtClean="0"/>
            <a:t>4</a:t>
          </a:r>
          <a:endParaRPr lang="vi-VN" sz="4400" kern="1200" noProof="0" dirty="0"/>
        </a:p>
      </dsp:txBody>
      <dsp:txXfrm>
        <a:off x="121258" y="4366490"/>
        <a:ext cx="585484" cy="585484"/>
      </dsp:txXfrm>
    </dsp:sp>
    <dsp:sp modelId="{B0B8811F-0FC9-4262-89F1-B79EC5C24D98}">
      <dsp:nvSpPr>
        <dsp:cNvPr id="0" name=""/>
        <dsp:cNvSpPr/>
      </dsp:nvSpPr>
      <dsp:spPr>
        <a:xfrm rot="5400000">
          <a:off x="4309440" y="2001652"/>
          <a:ext cx="985320" cy="7617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5260" tIns="116840" rIns="175260" bIns="116840" numCol="1" spcCol="1270" anchor="ctr" anchorCtr="0">
          <a:noAutofit/>
        </a:bodyPr>
        <a:lstStyle/>
        <a:p>
          <a:pPr lvl="0" algn="l" defTabSz="2044700">
            <a:lnSpc>
              <a:spcPct val="90000"/>
            </a:lnSpc>
            <a:spcBef>
              <a:spcPct val="0"/>
            </a:spcBef>
            <a:spcAft>
              <a:spcPct val="35000"/>
            </a:spcAft>
          </a:pPr>
          <a:r>
            <a:rPr lang="vi-VN" sz="4600" kern="1200" noProof="0" smtClean="0"/>
            <a:t>Bài tập</a:t>
          </a:r>
          <a:endParaRPr lang="vi-VN" sz="4600" kern="1200" noProof="0" dirty="0"/>
        </a:p>
      </dsp:txBody>
      <dsp:txXfrm rot="-5400000">
        <a:off x="993601" y="5365591"/>
        <a:ext cx="7568901" cy="889122"/>
      </dsp:txXfrm>
    </dsp:sp>
    <dsp:sp modelId="{C21A8E9C-9DDA-4652-B8FB-F8FD8BEC0B80}">
      <dsp:nvSpPr>
        <dsp:cNvPr id="0" name=""/>
        <dsp:cNvSpPr/>
      </dsp:nvSpPr>
      <dsp:spPr>
        <a:xfrm>
          <a:off x="0" y="5396152"/>
          <a:ext cx="828000" cy="82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kern="1200" noProof="0" smtClean="0"/>
            <a:t>5</a:t>
          </a:r>
          <a:endParaRPr lang="vi-VN" sz="4400" kern="1200" noProof="0" dirty="0"/>
        </a:p>
      </dsp:txBody>
      <dsp:txXfrm>
        <a:off x="121258" y="5517410"/>
        <a:ext cx="585484" cy="5854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001527" y="-2909940"/>
          <a:ext cx="1601145" cy="7617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5260" tIns="116840" rIns="175260" bIns="116840" numCol="1" spcCol="1270" anchor="ctr" anchorCtr="0">
          <a:noAutofit/>
        </a:bodyPr>
        <a:lstStyle/>
        <a:p>
          <a:pPr lvl="0" algn="l" defTabSz="2044700">
            <a:lnSpc>
              <a:spcPct val="90000"/>
            </a:lnSpc>
            <a:spcBef>
              <a:spcPct val="0"/>
            </a:spcBef>
            <a:spcAft>
              <a:spcPct val="35000"/>
            </a:spcAft>
          </a:pPr>
          <a:r>
            <a:rPr lang="vi-VN" sz="4600" b="0" kern="1200" noProof="0" smtClean="0"/>
            <a:t>Khái niệm kiểu dữ liệu và giải thuật</a:t>
          </a:r>
          <a:endParaRPr lang="vi-VN" sz="4600" b="0" kern="1200" noProof="0" dirty="0"/>
        </a:p>
      </dsp:txBody>
      <dsp:txXfrm rot="-5400000">
        <a:off x="993600" y="176148"/>
        <a:ext cx="7538839" cy="1444823"/>
      </dsp:txXfrm>
    </dsp:sp>
    <dsp:sp modelId="{7D701CF5-2CC3-48B9-A656-E2968A10AA3B}">
      <dsp:nvSpPr>
        <dsp:cNvPr id="0" name=""/>
        <dsp:cNvSpPr/>
      </dsp:nvSpPr>
      <dsp:spPr>
        <a:xfrm>
          <a:off x="0" y="484560"/>
          <a:ext cx="828000" cy="82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b="1" kern="1200" noProof="0" smtClean="0"/>
            <a:t>1</a:t>
          </a:r>
          <a:endParaRPr lang="vi-VN" sz="4400" b="1" kern="1200" noProof="0"/>
        </a:p>
      </dsp:txBody>
      <dsp:txXfrm>
        <a:off x="121258" y="605818"/>
        <a:ext cx="585484" cy="585484"/>
      </dsp:txXfrm>
    </dsp:sp>
    <dsp:sp modelId="{5012D0F9-E426-4C44-85B1-B5D15A7B4879}">
      <dsp:nvSpPr>
        <dsp:cNvPr id="0" name=""/>
        <dsp:cNvSpPr/>
      </dsp:nvSpPr>
      <dsp:spPr>
        <a:xfrm rot="5400000">
          <a:off x="4309440" y="-1451107"/>
          <a:ext cx="985320" cy="76170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5260" tIns="116840" rIns="175260" bIns="116840" numCol="1" spcCol="1270" anchor="ctr" anchorCtr="0">
          <a:noAutofit/>
        </a:bodyPr>
        <a:lstStyle/>
        <a:p>
          <a:pPr lvl="0" algn="l" defTabSz="2044700">
            <a:lnSpc>
              <a:spcPct val="90000"/>
            </a:lnSpc>
            <a:spcBef>
              <a:spcPct val="0"/>
            </a:spcBef>
            <a:spcAft>
              <a:spcPct val="35000"/>
            </a:spcAft>
          </a:pPr>
          <a:r>
            <a:rPr lang="vi-VN" sz="4600" kern="1200" noProof="0" smtClean="0"/>
            <a:t>Biểu diễn giải thuật</a:t>
          </a:r>
          <a:endParaRPr lang="vi-VN" sz="4600" kern="1200" noProof="0" dirty="0"/>
        </a:p>
      </dsp:txBody>
      <dsp:txXfrm rot="-5400000">
        <a:off x="993601" y="1912831"/>
        <a:ext cx="7568901" cy="889122"/>
      </dsp:txXfrm>
    </dsp:sp>
    <dsp:sp modelId="{52D715E9-012B-492D-85DB-CC49546E7451}">
      <dsp:nvSpPr>
        <dsp:cNvPr id="0" name=""/>
        <dsp:cNvSpPr/>
      </dsp:nvSpPr>
      <dsp:spPr>
        <a:xfrm>
          <a:off x="0" y="1943392"/>
          <a:ext cx="828000" cy="828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kern="1200" noProof="0" dirty="0" smtClean="0"/>
            <a:t>2</a:t>
          </a:r>
          <a:endParaRPr lang="vi-VN" sz="4400" kern="1200" noProof="0" dirty="0"/>
        </a:p>
      </dsp:txBody>
      <dsp:txXfrm>
        <a:off x="121258" y="2064650"/>
        <a:ext cx="585484" cy="585484"/>
      </dsp:txXfrm>
    </dsp:sp>
    <dsp:sp modelId="{20BEFA03-6951-4A7C-A59E-41DEF89A1A38}">
      <dsp:nvSpPr>
        <dsp:cNvPr id="0" name=""/>
        <dsp:cNvSpPr/>
      </dsp:nvSpPr>
      <dsp:spPr>
        <a:xfrm rot="5400000">
          <a:off x="4309440" y="-300187"/>
          <a:ext cx="985320" cy="7617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5260" tIns="116840" rIns="175260" bIns="116840" numCol="1" spcCol="1270" anchor="ctr" anchorCtr="0">
          <a:noAutofit/>
        </a:bodyPr>
        <a:lstStyle/>
        <a:p>
          <a:pPr lvl="0" algn="l" defTabSz="2044700">
            <a:lnSpc>
              <a:spcPct val="90000"/>
            </a:lnSpc>
            <a:spcBef>
              <a:spcPct val="0"/>
            </a:spcBef>
            <a:spcAft>
              <a:spcPct val="35000"/>
            </a:spcAft>
          </a:pPr>
          <a:r>
            <a:rPr lang="vi-VN" sz="4600" kern="1200" noProof="0" smtClean="0"/>
            <a:t>Tinh chỉnh từng bước</a:t>
          </a:r>
          <a:endParaRPr lang="vi-VN" sz="4600" kern="1200" noProof="0" dirty="0"/>
        </a:p>
      </dsp:txBody>
      <dsp:txXfrm rot="-5400000">
        <a:off x="993601" y="3063751"/>
        <a:ext cx="7568901" cy="889122"/>
      </dsp:txXfrm>
    </dsp:sp>
    <dsp:sp modelId="{45392A94-85D4-4213-B167-8FDD4035D4D9}">
      <dsp:nvSpPr>
        <dsp:cNvPr id="0" name=""/>
        <dsp:cNvSpPr/>
      </dsp:nvSpPr>
      <dsp:spPr>
        <a:xfrm>
          <a:off x="0" y="3094312"/>
          <a:ext cx="828000" cy="82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kern="1200" noProof="0" dirty="0" smtClean="0"/>
            <a:t>3</a:t>
          </a:r>
          <a:endParaRPr lang="vi-VN" sz="4400" kern="1200" noProof="0" dirty="0"/>
        </a:p>
      </dsp:txBody>
      <dsp:txXfrm>
        <a:off x="121258" y="3215570"/>
        <a:ext cx="585484" cy="585484"/>
      </dsp:txXfrm>
    </dsp:sp>
    <dsp:sp modelId="{4D408732-DFF5-4637-96FC-E5D2D5183580}">
      <dsp:nvSpPr>
        <dsp:cNvPr id="0" name=""/>
        <dsp:cNvSpPr/>
      </dsp:nvSpPr>
      <dsp:spPr>
        <a:xfrm rot="5400000">
          <a:off x="4309440" y="850732"/>
          <a:ext cx="985320" cy="7617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5260" tIns="116840" rIns="175260" bIns="116840" numCol="1" spcCol="1270" anchor="ctr" anchorCtr="0">
          <a:noAutofit/>
        </a:bodyPr>
        <a:lstStyle/>
        <a:p>
          <a:pPr lvl="0" algn="l" defTabSz="2044700">
            <a:lnSpc>
              <a:spcPct val="90000"/>
            </a:lnSpc>
            <a:spcBef>
              <a:spcPct val="0"/>
            </a:spcBef>
            <a:spcAft>
              <a:spcPct val="35000"/>
            </a:spcAft>
          </a:pPr>
          <a:r>
            <a:rPr lang="vi-VN" sz="4600" kern="1200" noProof="0" smtClean="0"/>
            <a:t>Độ phức tạp của thuật toán</a:t>
          </a:r>
          <a:endParaRPr lang="vi-VN" sz="4600" kern="1200" noProof="0" dirty="0"/>
        </a:p>
      </dsp:txBody>
      <dsp:txXfrm rot="-5400000">
        <a:off x="993601" y="4214671"/>
        <a:ext cx="7568901" cy="889122"/>
      </dsp:txXfrm>
    </dsp:sp>
    <dsp:sp modelId="{F1EFFB0D-3CC9-4E93-B942-CE07446F2C76}">
      <dsp:nvSpPr>
        <dsp:cNvPr id="0" name=""/>
        <dsp:cNvSpPr/>
      </dsp:nvSpPr>
      <dsp:spPr>
        <a:xfrm>
          <a:off x="0" y="4245232"/>
          <a:ext cx="828000" cy="82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kern="1200" noProof="0" smtClean="0"/>
            <a:t>4</a:t>
          </a:r>
          <a:endParaRPr lang="vi-VN" sz="4400" kern="1200" noProof="0" dirty="0"/>
        </a:p>
      </dsp:txBody>
      <dsp:txXfrm>
        <a:off x="121258" y="4366490"/>
        <a:ext cx="585484" cy="585484"/>
      </dsp:txXfrm>
    </dsp:sp>
    <dsp:sp modelId="{B0B8811F-0FC9-4262-89F1-B79EC5C24D98}">
      <dsp:nvSpPr>
        <dsp:cNvPr id="0" name=""/>
        <dsp:cNvSpPr/>
      </dsp:nvSpPr>
      <dsp:spPr>
        <a:xfrm rot="5400000">
          <a:off x="4309440" y="2001652"/>
          <a:ext cx="985320" cy="7617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5260" tIns="116840" rIns="175260" bIns="116840" numCol="1" spcCol="1270" anchor="ctr" anchorCtr="0">
          <a:noAutofit/>
        </a:bodyPr>
        <a:lstStyle/>
        <a:p>
          <a:pPr lvl="0" algn="l" defTabSz="2044700">
            <a:lnSpc>
              <a:spcPct val="90000"/>
            </a:lnSpc>
            <a:spcBef>
              <a:spcPct val="0"/>
            </a:spcBef>
            <a:spcAft>
              <a:spcPct val="35000"/>
            </a:spcAft>
          </a:pPr>
          <a:r>
            <a:rPr lang="vi-VN" sz="4600" kern="1200" noProof="0" smtClean="0"/>
            <a:t>Bài tập</a:t>
          </a:r>
          <a:endParaRPr lang="vi-VN" sz="4600" kern="1200" noProof="0" dirty="0"/>
        </a:p>
      </dsp:txBody>
      <dsp:txXfrm rot="-5400000">
        <a:off x="993601" y="5365591"/>
        <a:ext cx="7568901" cy="889122"/>
      </dsp:txXfrm>
    </dsp:sp>
    <dsp:sp modelId="{C21A8E9C-9DDA-4652-B8FB-F8FD8BEC0B80}">
      <dsp:nvSpPr>
        <dsp:cNvPr id="0" name=""/>
        <dsp:cNvSpPr/>
      </dsp:nvSpPr>
      <dsp:spPr>
        <a:xfrm>
          <a:off x="0" y="5396152"/>
          <a:ext cx="828000" cy="82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kern="1200" noProof="0" smtClean="0"/>
            <a:t>5</a:t>
          </a:r>
          <a:endParaRPr lang="vi-VN" sz="4400" kern="1200" noProof="0" dirty="0"/>
        </a:p>
      </dsp:txBody>
      <dsp:txXfrm>
        <a:off x="121258" y="5517410"/>
        <a:ext cx="585484" cy="5854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08BA86-73BB-4DA0-9A60-9757122DDE67}">
      <dsp:nvSpPr>
        <dsp:cNvPr id="0" name=""/>
        <dsp:cNvSpPr/>
      </dsp:nvSpPr>
      <dsp:spPr>
        <a:xfrm>
          <a:off x="1022984" y="0"/>
          <a:ext cx="6172199" cy="6172199"/>
        </a:xfrm>
        <a:prstGeom prst="triangl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6A57A02-CE0F-429C-A7E8-0515765D870E}">
      <dsp:nvSpPr>
        <dsp:cNvPr id="0" name=""/>
        <dsp:cNvSpPr/>
      </dsp:nvSpPr>
      <dsp:spPr>
        <a:xfrm>
          <a:off x="4109084" y="617822"/>
          <a:ext cx="4011930" cy="1097012"/>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vi-VN" sz="3400" kern="1200" smtClean="0"/>
            <a:t>Ngôn ngữ tự nhiên</a:t>
          </a:r>
          <a:endParaRPr lang="en-US" sz="3400" kern="1200"/>
        </a:p>
      </dsp:txBody>
      <dsp:txXfrm>
        <a:off x="4162636" y="671374"/>
        <a:ext cx="3904826" cy="989908"/>
      </dsp:txXfrm>
    </dsp:sp>
    <dsp:sp modelId="{EF5530F9-E9A2-440F-AE1B-B92F6E9AAA86}">
      <dsp:nvSpPr>
        <dsp:cNvPr id="0" name=""/>
        <dsp:cNvSpPr/>
      </dsp:nvSpPr>
      <dsp:spPr>
        <a:xfrm>
          <a:off x="4109084" y="1851961"/>
          <a:ext cx="4011930" cy="1097012"/>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vi-VN" sz="3400" kern="1200" smtClean="0"/>
            <a:t>Sơ đồ khối</a:t>
          </a:r>
          <a:endParaRPr lang="en-US" sz="3400" kern="1200"/>
        </a:p>
      </dsp:txBody>
      <dsp:txXfrm>
        <a:off x="4162636" y="1905513"/>
        <a:ext cx="3904826" cy="989908"/>
      </dsp:txXfrm>
    </dsp:sp>
    <dsp:sp modelId="{75325012-197D-4AFD-81A0-2D8DD47D91AC}">
      <dsp:nvSpPr>
        <dsp:cNvPr id="0" name=""/>
        <dsp:cNvSpPr/>
      </dsp:nvSpPr>
      <dsp:spPr>
        <a:xfrm>
          <a:off x="4109084" y="3086100"/>
          <a:ext cx="4011930" cy="1097012"/>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vi-VN" sz="3400" kern="1200" smtClean="0"/>
            <a:t>Giả mã</a:t>
          </a:r>
          <a:endParaRPr lang="en-US" sz="3400" kern="1200"/>
        </a:p>
      </dsp:txBody>
      <dsp:txXfrm>
        <a:off x="4162636" y="3139652"/>
        <a:ext cx="3904826" cy="989908"/>
      </dsp:txXfrm>
    </dsp:sp>
    <dsp:sp modelId="{23606C51-FBCA-4E27-BEF9-8001921CE643}">
      <dsp:nvSpPr>
        <dsp:cNvPr id="0" name=""/>
        <dsp:cNvSpPr/>
      </dsp:nvSpPr>
      <dsp:spPr>
        <a:xfrm>
          <a:off x="4109084" y="4320238"/>
          <a:ext cx="4011930" cy="1097012"/>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vi-VN" sz="3400" kern="1200" smtClean="0"/>
            <a:t>Ngôn ngữ lập trình</a:t>
          </a:r>
          <a:endParaRPr lang="en-US" sz="3400" kern="1200"/>
        </a:p>
      </dsp:txBody>
      <dsp:txXfrm>
        <a:off x="4162636" y="4373790"/>
        <a:ext cx="3904826" cy="9899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001527" y="-2909940"/>
          <a:ext cx="1601145" cy="7617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5260" tIns="116840" rIns="175260" bIns="116840" numCol="1" spcCol="1270" anchor="ctr" anchorCtr="0">
          <a:noAutofit/>
        </a:bodyPr>
        <a:lstStyle/>
        <a:p>
          <a:pPr lvl="0" algn="l" defTabSz="2044700">
            <a:lnSpc>
              <a:spcPct val="90000"/>
            </a:lnSpc>
            <a:spcBef>
              <a:spcPct val="0"/>
            </a:spcBef>
            <a:spcAft>
              <a:spcPct val="35000"/>
            </a:spcAft>
          </a:pPr>
          <a:r>
            <a:rPr lang="vi-VN" sz="4600" b="0" kern="1200" noProof="0" smtClean="0"/>
            <a:t>Khái niệm kiểu dữ liệu và giải thuật</a:t>
          </a:r>
          <a:endParaRPr lang="vi-VN" sz="4600" b="0" kern="1200" noProof="0" dirty="0"/>
        </a:p>
      </dsp:txBody>
      <dsp:txXfrm rot="-5400000">
        <a:off x="993600" y="176148"/>
        <a:ext cx="7538839" cy="1444823"/>
      </dsp:txXfrm>
    </dsp:sp>
    <dsp:sp modelId="{7D701CF5-2CC3-48B9-A656-E2968A10AA3B}">
      <dsp:nvSpPr>
        <dsp:cNvPr id="0" name=""/>
        <dsp:cNvSpPr/>
      </dsp:nvSpPr>
      <dsp:spPr>
        <a:xfrm>
          <a:off x="0" y="484560"/>
          <a:ext cx="828000" cy="82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b="1" kern="1200" noProof="0" smtClean="0"/>
            <a:t>1</a:t>
          </a:r>
          <a:endParaRPr lang="vi-VN" sz="4400" b="1" kern="1200" noProof="0"/>
        </a:p>
      </dsp:txBody>
      <dsp:txXfrm>
        <a:off x="121258" y="605818"/>
        <a:ext cx="585484" cy="585484"/>
      </dsp:txXfrm>
    </dsp:sp>
    <dsp:sp modelId="{5012D0F9-E426-4C44-85B1-B5D15A7B4879}">
      <dsp:nvSpPr>
        <dsp:cNvPr id="0" name=""/>
        <dsp:cNvSpPr/>
      </dsp:nvSpPr>
      <dsp:spPr>
        <a:xfrm rot="5400000">
          <a:off x="4309440" y="-1451107"/>
          <a:ext cx="985320" cy="7617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5260" tIns="116840" rIns="175260" bIns="116840" numCol="1" spcCol="1270" anchor="ctr" anchorCtr="0">
          <a:noAutofit/>
        </a:bodyPr>
        <a:lstStyle/>
        <a:p>
          <a:pPr lvl="0" algn="l" defTabSz="2044700">
            <a:lnSpc>
              <a:spcPct val="90000"/>
            </a:lnSpc>
            <a:spcBef>
              <a:spcPct val="0"/>
            </a:spcBef>
            <a:spcAft>
              <a:spcPct val="35000"/>
            </a:spcAft>
          </a:pPr>
          <a:r>
            <a:rPr lang="vi-VN" sz="4600" kern="1200" noProof="0" smtClean="0"/>
            <a:t>Biểu diễn giải thuật</a:t>
          </a:r>
          <a:endParaRPr lang="vi-VN" sz="4600" kern="1200" noProof="0" dirty="0"/>
        </a:p>
      </dsp:txBody>
      <dsp:txXfrm rot="-5400000">
        <a:off x="993601" y="1912831"/>
        <a:ext cx="7568901" cy="889122"/>
      </dsp:txXfrm>
    </dsp:sp>
    <dsp:sp modelId="{52D715E9-012B-492D-85DB-CC49546E7451}">
      <dsp:nvSpPr>
        <dsp:cNvPr id="0" name=""/>
        <dsp:cNvSpPr/>
      </dsp:nvSpPr>
      <dsp:spPr>
        <a:xfrm>
          <a:off x="0" y="1943392"/>
          <a:ext cx="828000" cy="82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kern="1200" noProof="0" dirty="0" smtClean="0"/>
            <a:t>2</a:t>
          </a:r>
          <a:endParaRPr lang="vi-VN" sz="4400" kern="1200" noProof="0" dirty="0"/>
        </a:p>
      </dsp:txBody>
      <dsp:txXfrm>
        <a:off x="121258" y="2064650"/>
        <a:ext cx="585484" cy="585484"/>
      </dsp:txXfrm>
    </dsp:sp>
    <dsp:sp modelId="{20BEFA03-6951-4A7C-A59E-41DEF89A1A38}">
      <dsp:nvSpPr>
        <dsp:cNvPr id="0" name=""/>
        <dsp:cNvSpPr/>
      </dsp:nvSpPr>
      <dsp:spPr>
        <a:xfrm rot="5400000">
          <a:off x="4309440" y="-300187"/>
          <a:ext cx="985320" cy="76170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5260" tIns="116840" rIns="175260" bIns="116840" numCol="1" spcCol="1270" anchor="ctr" anchorCtr="0">
          <a:noAutofit/>
        </a:bodyPr>
        <a:lstStyle/>
        <a:p>
          <a:pPr lvl="0" algn="l" defTabSz="2044700">
            <a:lnSpc>
              <a:spcPct val="90000"/>
            </a:lnSpc>
            <a:spcBef>
              <a:spcPct val="0"/>
            </a:spcBef>
            <a:spcAft>
              <a:spcPct val="35000"/>
            </a:spcAft>
          </a:pPr>
          <a:r>
            <a:rPr lang="vi-VN" sz="4600" kern="1200" noProof="0" smtClean="0"/>
            <a:t>Tinh chỉnh từng bước</a:t>
          </a:r>
          <a:endParaRPr lang="vi-VN" sz="4600" kern="1200" noProof="0" dirty="0"/>
        </a:p>
      </dsp:txBody>
      <dsp:txXfrm rot="-5400000">
        <a:off x="993601" y="3063751"/>
        <a:ext cx="7568901" cy="889122"/>
      </dsp:txXfrm>
    </dsp:sp>
    <dsp:sp modelId="{45392A94-85D4-4213-B167-8FDD4035D4D9}">
      <dsp:nvSpPr>
        <dsp:cNvPr id="0" name=""/>
        <dsp:cNvSpPr/>
      </dsp:nvSpPr>
      <dsp:spPr>
        <a:xfrm>
          <a:off x="0" y="3094312"/>
          <a:ext cx="828000" cy="828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kern="1200" noProof="0" dirty="0" smtClean="0"/>
            <a:t>3</a:t>
          </a:r>
          <a:endParaRPr lang="vi-VN" sz="4400" kern="1200" noProof="0" dirty="0"/>
        </a:p>
      </dsp:txBody>
      <dsp:txXfrm>
        <a:off x="121258" y="3215570"/>
        <a:ext cx="585484" cy="585484"/>
      </dsp:txXfrm>
    </dsp:sp>
    <dsp:sp modelId="{4D408732-DFF5-4637-96FC-E5D2D5183580}">
      <dsp:nvSpPr>
        <dsp:cNvPr id="0" name=""/>
        <dsp:cNvSpPr/>
      </dsp:nvSpPr>
      <dsp:spPr>
        <a:xfrm rot="5400000">
          <a:off x="4309440" y="850732"/>
          <a:ext cx="985320" cy="7617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5260" tIns="116840" rIns="175260" bIns="116840" numCol="1" spcCol="1270" anchor="ctr" anchorCtr="0">
          <a:noAutofit/>
        </a:bodyPr>
        <a:lstStyle/>
        <a:p>
          <a:pPr lvl="0" algn="l" defTabSz="2044700">
            <a:lnSpc>
              <a:spcPct val="90000"/>
            </a:lnSpc>
            <a:spcBef>
              <a:spcPct val="0"/>
            </a:spcBef>
            <a:spcAft>
              <a:spcPct val="35000"/>
            </a:spcAft>
          </a:pPr>
          <a:r>
            <a:rPr lang="vi-VN" sz="4600" kern="1200" noProof="0" smtClean="0"/>
            <a:t>Độ phức tạp của thuật toán</a:t>
          </a:r>
          <a:endParaRPr lang="vi-VN" sz="4600" kern="1200" noProof="0" dirty="0"/>
        </a:p>
      </dsp:txBody>
      <dsp:txXfrm rot="-5400000">
        <a:off x="993601" y="4214671"/>
        <a:ext cx="7568901" cy="889122"/>
      </dsp:txXfrm>
    </dsp:sp>
    <dsp:sp modelId="{F1EFFB0D-3CC9-4E93-B942-CE07446F2C76}">
      <dsp:nvSpPr>
        <dsp:cNvPr id="0" name=""/>
        <dsp:cNvSpPr/>
      </dsp:nvSpPr>
      <dsp:spPr>
        <a:xfrm>
          <a:off x="0" y="4245232"/>
          <a:ext cx="828000" cy="82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kern="1200" noProof="0" smtClean="0"/>
            <a:t>4</a:t>
          </a:r>
          <a:endParaRPr lang="vi-VN" sz="4400" kern="1200" noProof="0" dirty="0"/>
        </a:p>
      </dsp:txBody>
      <dsp:txXfrm>
        <a:off x="121258" y="4366490"/>
        <a:ext cx="585484" cy="585484"/>
      </dsp:txXfrm>
    </dsp:sp>
    <dsp:sp modelId="{B0B8811F-0FC9-4262-89F1-B79EC5C24D98}">
      <dsp:nvSpPr>
        <dsp:cNvPr id="0" name=""/>
        <dsp:cNvSpPr/>
      </dsp:nvSpPr>
      <dsp:spPr>
        <a:xfrm rot="5400000">
          <a:off x="4309440" y="2001652"/>
          <a:ext cx="985320" cy="7617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5260" tIns="116840" rIns="175260" bIns="116840" numCol="1" spcCol="1270" anchor="ctr" anchorCtr="0">
          <a:noAutofit/>
        </a:bodyPr>
        <a:lstStyle/>
        <a:p>
          <a:pPr lvl="0" algn="l" defTabSz="2044700">
            <a:lnSpc>
              <a:spcPct val="90000"/>
            </a:lnSpc>
            <a:spcBef>
              <a:spcPct val="0"/>
            </a:spcBef>
            <a:spcAft>
              <a:spcPct val="35000"/>
            </a:spcAft>
          </a:pPr>
          <a:r>
            <a:rPr lang="vi-VN" sz="4600" kern="1200" noProof="0" smtClean="0"/>
            <a:t>Bài tập</a:t>
          </a:r>
          <a:endParaRPr lang="vi-VN" sz="4600" kern="1200" noProof="0" dirty="0"/>
        </a:p>
      </dsp:txBody>
      <dsp:txXfrm rot="-5400000">
        <a:off x="993601" y="5365591"/>
        <a:ext cx="7568901" cy="889122"/>
      </dsp:txXfrm>
    </dsp:sp>
    <dsp:sp modelId="{C21A8E9C-9DDA-4652-B8FB-F8FD8BEC0B80}">
      <dsp:nvSpPr>
        <dsp:cNvPr id="0" name=""/>
        <dsp:cNvSpPr/>
      </dsp:nvSpPr>
      <dsp:spPr>
        <a:xfrm>
          <a:off x="0" y="5396152"/>
          <a:ext cx="828000" cy="82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kern="1200" noProof="0" smtClean="0"/>
            <a:t>5</a:t>
          </a:r>
          <a:endParaRPr lang="vi-VN" sz="4400" kern="1200" noProof="0" dirty="0"/>
        </a:p>
      </dsp:txBody>
      <dsp:txXfrm>
        <a:off x="121258" y="5517410"/>
        <a:ext cx="585484" cy="58548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001527" y="-2909940"/>
          <a:ext cx="1601145" cy="7617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5260" tIns="116840" rIns="175260" bIns="116840" numCol="1" spcCol="1270" anchor="ctr" anchorCtr="0">
          <a:noAutofit/>
        </a:bodyPr>
        <a:lstStyle/>
        <a:p>
          <a:pPr lvl="0" algn="l" defTabSz="2044700">
            <a:lnSpc>
              <a:spcPct val="90000"/>
            </a:lnSpc>
            <a:spcBef>
              <a:spcPct val="0"/>
            </a:spcBef>
            <a:spcAft>
              <a:spcPct val="35000"/>
            </a:spcAft>
          </a:pPr>
          <a:r>
            <a:rPr lang="vi-VN" sz="4600" b="0" kern="1200" noProof="0" smtClean="0"/>
            <a:t>Khái niệm kiểu dữ liệu và giải thuật</a:t>
          </a:r>
          <a:endParaRPr lang="vi-VN" sz="4600" b="0" kern="1200" noProof="0" dirty="0"/>
        </a:p>
      </dsp:txBody>
      <dsp:txXfrm rot="-5400000">
        <a:off x="993600" y="176148"/>
        <a:ext cx="7538839" cy="1444823"/>
      </dsp:txXfrm>
    </dsp:sp>
    <dsp:sp modelId="{7D701CF5-2CC3-48B9-A656-E2968A10AA3B}">
      <dsp:nvSpPr>
        <dsp:cNvPr id="0" name=""/>
        <dsp:cNvSpPr/>
      </dsp:nvSpPr>
      <dsp:spPr>
        <a:xfrm>
          <a:off x="0" y="484560"/>
          <a:ext cx="828000" cy="82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b="1" kern="1200" noProof="0" smtClean="0"/>
            <a:t>1</a:t>
          </a:r>
          <a:endParaRPr lang="vi-VN" sz="4400" b="1" kern="1200" noProof="0"/>
        </a:p>
      </dsp:txBody>
      <dsp:txXfrm>
        <a:off x="121258" y="605818"/>
        <a:ext cx="585484" cy="585484"/>
      </dsp:txXfrm>
    </dsp:sp>
    <dsp:sp modelId="{5012D0F9-E426-4C44-85B1-B5D15A7B4879}">
      <dsp:nvSpPr>
        <dsp:cNvPr id="0" name=""/>
        <dsp:cNvSpPr/>
      </dsp:nvSpPr>
      <dsp:spPr>
        <a:xfrm rot="5400000">
          <a:off x="4309440" y="-1451107"/>
          <a:ext cx="985320" cy="7617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5260" tIns="116840" rIns="175260" bIns="116840" numCol="1" spcCol="1270" anchor="ctr" anchorCtr="0">
          <a:noAutofit/>
        </a:bodyPr>
        <a:lstStyle/>
        <a:p>
          <a:pPr lvl="0" algn="l" defTabSz="2044700">
            <a:lnSpc>
              <a:spcPct val="90000"/>
            </a:lnSpc>
            <a:spcBef>
              <a:spcPct val="0"/>
            </a:spcBef>
            <a:spcAft>
              <a:spcPct val="35000"/>
            </a:spcAft>
          </a:pPr>
          <a:r>
            <a:rPr lang="vi-VN" sz="4600" kern="1200" noProof="0" smtClean="0"/>
            <a:t>Biểu diễn giải thuật</a:t>
          </a:r>
          <a:endParaRPr lang="vi-VN" sz="4600" kern="1200" noProof="0" dirty="0"/>
        </a:p>
      </dsp:txBody>
      <dsp:txXfrm rot="-5400000">
        <a:off x="993601" y="1912831"/>
        <a:ext cx="7568901" cy="889122"/>
      </dsp:txXfrm>
    </dsp:sp>
    <dsp:sp modelId="{52D715E9-012B-492D-85DB-CC49546E7451}">
      <dsp:nvSpPr>
        <dsp:cNvPr id="0" name=""/>
        <dsp:cNvSpPr/>
      </dsp:nvSpPr>
      <dsp:spPr>
        <a:xfrm>
          <a:off x="0" y="1943392"/>
          <a:ext cx="828000" cy="82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kern="1200" noProof="0" dirty="0" smtClean="0"/>
            <a:t>2</a:t>
          </a:r>
          <a:endParaRPr lang="vi-VN" sz="4400" kern="1200" noProof="0" dirty="0"/>
        </a:p>
      </dsp:txBody>
      <dsp:txXfrm>
        <a:off x="121258" y="2064650"/>
        <a:ext cx="585484" cy="585484"/>
      </dsp:txXfrm>
    </dsp:sp>
    <dsp:sp modelId="{20BEFA03-6951-4A7C-A59E-41DEF89A1A38}">
      <dsp:nvSpPr>
        <dsp:cNvPr id="0" name=""/>
        <dsp:cNvSpPr/>
      </dsp:nvSpPr>
      <dsp:spPr>
        <a:xfrm rot="5400000">
          <a:off x="4309440" y="-300187"/>
          <a:ext cx="985320" cy="7617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5260" tIns="116840" rIns="175260" bIns="116840" numCol="1" spcCol="1270" anchor="ctr" anchorCtr="0">
          <a:noAutofit/>
        </a:bodyPr>
        <a:lstStyle/>
        <a:p>
          <a:pPr lvl="0" algn="l" defTabSz="2044700">
            <a:lnSpc>
              <a:spcPct val="90000"/>
            </a:lnSpc>
            <a:spcBef>
              <a:spcPct val="0"/>
            </a:spcBef>
            <a:spcAft>
              <a:spcPct val="35000"/>
            </a:spcAft>
          </a:pPr>
          <a:r>
            <a:rPr lang="vi-VN" sz="4600" kern="1200" noProof="0" smtClean="0"/>
            <a:t>Tinh chỉnh từng bước</a:t>
          </a:r>
          <a:endParaRPr lang="vi-VN" sz="4600" kern="1200" noProof="0" dirty="0"/>
        </a:p>
      </dsp:txBody>
      <dsp:txXfrm rot="-5400000">
        <a:off x="993601" y="3063751"/>
        <a:ext cx="7568901" cy="889122"/>
      </dsp:txXfrm>
    </dsp:sp>
    <dsp:sp modelId="{45392A94-85D4-4213-B167-8FDD4035D4D9}">
      <dsp:nvSpPr>
        <dsp:cNvPr id="0" name=""/>
        <dsp:cNvSpPr/>
      </dsp:nvSpPr>
      <dsp:spPr>
        <a:xfrm>
          <a:off x="0" y="3094312"/>
          <a:ext cx="828000" cy="82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kern="1200" noProof="0" dirty="0" smtClean="0"/>
            <a:t>3</a:t>
          </a:r>
          <a:endParaRPr lang="vi-VN" sz="4400" kern="1200" noProof="0" dirty="0"/>
        </a:p>
      </dsp:txBody>
      <dsp:txXfrm>
        <a:off x="121258" y="3215570"/>
        <a:ext cx="585484" cy="585484"/>
      </dsp:txXfrm>
    </dsp:sp>
    <dsp:sp modelId="{4D408732-DFF5-4637-96FC-E5D2D5183580}">
      <dsp:nvSpPr>
        <dsp:cNvPr id="0" name=""/>
        <dsp:cNvSpPr/>
      </dsp:nvSpPr>
      <dsp:spPr>
        <a:xfrm rot="5400000">
          <a:off x="4309440" y="850732"/>
          <a:ext cx="985320" cy="76170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5260" tIns="116840" rIns="175260" bIns="116840" numCol="1" spcCol="1270" anchor="ctr" anchorCtr="0">
          <a:noAutofit/>
        </a:bodyPr>
        <a:lstStyle/>
        <a:p>
          <a:pPr lvl="0" algn="l" defTabSz="2044700">
            <a:lnSpc>
              <a:spcPct val="90000"/>
            </a:lnSpc>
            <a:spcBef>
              <a:spcPct val="0"/>
            </a:spcBef>
            <a:spcAft>
              <a:spcPct val="35000"/>
            </a:spcAft>
          </a:pPr>
          <a:r>
            <a:rPr lang="vi-VN" sz="4600" kern="1200" noProof="0" smtClean="0"/>
            <a:t>Độ phức tạp của thuật toán</a:t>
          </a:r>
          <a:endParaRPr lang="vi-VN" sz="4600" kern="1200" noProof="0" dirty="0"/>
        </a:p>
      </dsp:txBody>
      <dsp:txXfrm rot="-5400000">
        <a:off x="993601" y="4214671"/>
        <a:ext cx="7568901" cy="889122"/>
      </dsp:txXfrm>
    </dsp:sp>
    <dsp:sp modelId="{F1EFFB0D-3CC9-4E93-B942-CE07446F2C76}">
      <dsp:nvSpPr>
        <dsp:cNvPr id="0" name=""/>
        <dsp:cNvSpPr/>
      </dsp:nvSpPr>
      <dsp:spPr>
        <a:xfrm>
          <a:off x="0" y="4245232"/>
          <a:ext cx="828000" cy="828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kern="1200" noProof="0" smtClean="0"/>
            <a:t>4</a:t>
          </a:r>
          <a:endParaRPr lang="vi-VN" sz="4400" kern="1200" noProof="0" dirty="0"/>
        </a:p>
      </dsp:txBody>
      <dsp:txXfrm>
        <a:off x="121258" y="4366490"/>
        <a:ext cx="585484" cy="585484"/>
      </dsp:txXfrm>
    </dsp:sp>
    <dsp:sp modelId="{B0B8811F-0FC9-4262-89F1-B79EC5C24D98}">
      <dsp:nvSpPr>
        <dsp:cNvPr id="0" name=""/>
        <dsp:cNvSpPr/>
      </dsp:nvSpPr>
      <dsp:spPr>
        <a:xfrm rot="5400000">
          <a:off x="4309440" y="2001652"/>
          <a:ext cx="985320" cy="7617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5260" tIns="116840" rIns="175260" bIns="116840" numCol="1" spcCol="1270" anchor="ctr" anchorCtr="0">
          <a:noAutofit/>
        </a:bodyPr>
        <a:lstStyle/>
        <a:p>
          <a:pPr lvl="0" algn="l" defTabSz="2044700">
            <a:lnSpc>
              <a:spcPct val="90000"/>
            </a:lnSpc>
            <a:spcBef>
              <a:spcPct val="0"/>
            </a:spcBef>
            <a:spcAft>
              <a:spcPct val="35000"/>
            </a:spcAft>
          </a:pPr>
          <a:r>
            <a:rPr lang="vi-VN" sz="4600" kern="1200" noProof="0" smtClean="0"/>
            <a:t>Bài tập</a:t>
          </a:r>
          <a:endParaRPr lang="vi-VN" sz="4600" kern="1200" noProof="0" dirty="0"/>
        </a:p>
      </dsp:txBody>
      <dsp:txXfrm rot="-5400000">
        <a:off x="993601" y="5365591"/>
        <a:ext cx="7568901" cy="889122"/>
      </dsp:txXfrm>
    </dsp:sp>
    <dsp:sp modelId="{C21A8E9C-9DDA-4652-B8FB-F8FD8BEC0B80}">
      <dsp:nvSpPr>
        <dsp:cNvPr id="0" name=""/>
        <dsp:cNvSpPr/>
      </dsp:nvSpPr>
      <dsp:spPr>
        <a:xfrm>
          <a:off x="0" y="5396152"/>
          <a:ext cx="828000" cy="82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kern="1200" noProof="0" smtClean="0"/>
            <a:t>5</a:t>
          </a:r>
          <a:endParaRPr lang="vi-VN" sz="4400" kern="1200" noProof="0" dirty="0"/>
        </a:p>
      </dsp:txBody>
      <dsp:txXfrm>
        <a:off x="121258" y="5517410"/>
        <a:ext cx="585484" cy="58548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001527" y="-2909940"/>
          <a:ext cx="1601145" cy="7617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5260" tIns="116840" rIns="175260" bIns="116840" numCol="1" spcCol="1270" anchor="ctr" anchorCtr="0">
          <a:noAutofit/>
        </a:bodyPr>
        <a:lstStyle/>
        <a:p>
          <a:pPr lvl="0" algn="l" defTabSz="2044700">
            <a:lnSpc>
              <a:spcPct val="90000"/>
            </a:lnSpc>
            <a:spcBef>
              <a:spcPct val="0"/>
            </a:spcBef>
            <a:spcAft>
              <a:spcPct val="35000"/>
            </a:spcAft>
          </a:pPr>
          <a:r>
            <a:rPr lang="vi-VN" sz="4600" b="0" kern="1200" noProof="0" smtClean="0"/>
            <a:t>Khái niệm kiểu dữ liệu và giải thuật</a:t>
          </a:r>
          <a:endParaRPr lang="vi-VN" sz="4600" b="0" kern="1200" noProof="0" dirty="0"/>
        </a:p>
      </dsp:txBody>
      <dsp:txXfrm rot="-5400000">
        <a:off x="993600" y="176148"/>
        <a:ext cx="7538839" cy="1444823"/>
      </dsp:txXfrm>
    </dsp:sp>
    <dsp:sp modelId="{7D701CF5-2CC3-48B9-A656-E2968A10AA3B}">
      <dsp:nvSpPr>
        <dsp:cNvPr id="0" name=""/>
        <dsp:cNvSpPr/>
      </dsp:nvSpPr>
      <dsp:spPr>
        <a:xfrm>
          <a:off x="0" y="484560"/>
          <a:ext cx="828000" cy="82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b="1" kern="1200" noProof="0" smtClean="0"/>
            <a:t>1</a:t>
          </a:r>
          <a:endParaRPr lang="vi-VN" sz="4400" b="1" kern="1200" noProof="0"/>
        </a:p>
      </dsp:txBody>
      <dsp:txXfrm>
        <a:off x="121258" y="605818"/>
        <a:ext cx="585484" cy="585484"/>
      </dsp:txXfrm>
    </dsp:sp>
    <dsp:sp modelId="{5012D0F9-E426-4C44-85B1-B5D15A7B4879}">
      <dsp:nvSpPr>
        <dsp:cNvPr id="0" name=""/>
        <dsp:cNvSpPr/>
      </dsp:nvSpPr>
      <dsp:spPr>
        <a:xfrm rot="5400000">
          <a:off x="4309440" y="-1451107"/>
          <a:ext cx="985320" cy="7617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5260" tIns="116840" rIns="175260" bIns="116840" numCol="1" spcCol="1270" anchor="ctr" anchorCtr="0">
          <a:noAutofit/>
        </a:bodyPr>
        <a:lstStyle/>
        <a:p>
          <a:pPr lvl="0" algn="l" defTabSz="2044700">
            <a:lnSpc>
              <a:spcPct val="90000"/>
            </a:lnSpc>
            <a:spcBef>
              <a:spcPct val="0"/>
            </a:spcBef>
            <a:spcAft>
              <a:spcPct val="35000"/>
            </a:spcAft>
          </a:pPr>
          <a:r>
            <a:rPr lang="vi-VN" sz="4600" kern="1200" noProof="0" smtClean="0"/>
            <a:t>Biểu diễn giải thuật</a:t>
          </a:r>
          <a:endParaRPr lang="vi-VN" sz="4600" kern="1200" noProof="0" dirty="0"/>
        </a:p>
      </dsp:txBody>
      <dsp:txXfrm rot="-5400000">
        <a:off x="993601" y="1912831"/>
        <a:ext cx="7568901" cy="889122"/>
      </dsp:txXfrm>
    </dsp:sp>
    <dsp:sp modelId="{52D715E9-012B-492D-85DB-CC49546E7451}">
      <dsp:nvSpPr>
        <dsp:cNvPr id="0" name=""/>
        <dsp:cNvSpPr/>
      </dsp:nvSpPr>
      <dsp:spPr>
        <a:xfrm>
          <a:off x="0" y="1943392"/>
          <a:ext cx="828000" cy="82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kern="1200" noProof="0" dirty="0" smtClean="0"/>
            <a:t>2</a:t>
          </a:r>
          <a:endParaRPr lang="vi-VN" sz="4400" kern="1200" noProof="0" dirty="0"/>
        </a:p>
      </dsp:txBody>
      <dsp:txXfrm>
        <a:off x="121258" y="2064650"/>
        <a:ext cx="585484" cy="585484"/>
      </dsp:txXfrm>
    </dsp:sp>
    <dsp:sp modelId="{20BEFA03-6951-4A7C-A59E-41DEF89A1A38}">
      <dsp:nvSpPr>
        <dsp:cNvPr id="0" name=""/>
        <dsp:cNvSpPr/>
      </dsp:nvSpPr>
      <dsp:spPr>
        <a:xfrm rot="5400000">
          <a:off x="4309440" y="-300187"/>
          <a:ext cx="985320" cy="7617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5260" tIns="116840" rIns="175260" bIns="116840" numCol="1" spcCol="1270" anchor="ctr" anchorCtr="0">
          <a:noAutofit/>
        </a:bodyPr>
        <a:lstStyle/>
        <a:p>
          <a:pPr lvl="0" algn="l" defTabSz="2044700">
            <a:lnSpc>
              <a:spcPct val="90000"/>
            </a:lnSpc>
            <a:spcBef>
              <a:spcPct val="0"/>
            </a:spcBef>
            <a:spcAft>
              <a:spcPct val="35000"/>
            </a:spcAft>
          </a:pPr>
          <a:r>
            <a:rPr lang="vi-VN" sz="4600" kern="1200" noProof="0" smtClean="0"/>
            <a:t>Tinh chỉnh từng bước</a:t>
          </a:r>
          <a:endParaRPr lang="vi-VN" sz="4600" kern="1200" noProof="0" dirty="0"/>
        </a:p>
      </dsp:txBody>
      <dsp:txXfrm rot="-5400000">
        <a:off x="993601" y="3063751"/>
        <a:ext cx="7568901" cy="889122"/>
      </dsp:txXfrm>
    </dsp:sp>
    <dsp:sp modelId="{45392A94-85D4-4213-B167-8FDD4035D4D9}">
      <dsp:nvSpPr>
        <dsp:cNvPr id="0" name=""/>
        <dsp:cNvSpPr/>
      </dsp:nvSpPr>
      <dsp:spPr>
        <a:xfrm>
          <a:off x="0" y="3094312"/>
          <a:ext cx="828000" cy="82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kern="1200" noProof="0" dirty="0" smtClean="0"/>
            <a:t>3</a:t>
          </a:r>
          <a:endParaRPr lang="vi-VN" sz="4400" kern="1200" noProof="0" dirty="0"/>
        </a:p>
      </dsp:txBody>
      <dsp:txXfrm>
        <a:off x="121258" y="3215570"/>
        <a:ext cx="585484" cy="585484"/>
      </dsp:txXfrm>
    </dsp:sp>
    <dsp:sp modelId="{4D408732-DFF5-4637-96FC-E5D2D5183580}">
      <dsp:nvSpPr>
        <dsp:cNvPr id="0" name=""/>
        <dsp:cNvSpPr/>
      </dsp:nvSpPr>
      <dsp:spPr>
        <a:xfrm rot="5400000">
          <a:off x="4309440" y="850732"/>
          <a:ext cx="985320" cy="7617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5260" tIns="116840" rIns="175260" bIns="116840" numCol="1" spcCol="1270" anchor="ctr" anchorCtr="0">
          <a:noAutofit/>
        </a:bodyPr>
        <a:lstStyle/>
        <a:p>
          <a:pPr lvl="0" algn="l" defTabSz="2044700">
            <a:lnSpc>
              <a:spcPct val="90000"/>
            </a:lnSpc>
            <a:spcBef>
              <a:spcPct val="0"/>
            </a:spcBef>
            <a:spcAft>
              <a:spcPct val="35000"/>
            </a:spcAft>
          </a:pPr>
          <a:r>
            <a:rPr lang="vi-VN" sz="4600" kern="1200" noProof="0" smtClean="0"/>
            <a:t>Độ phức tạp của thuật toán</a:t>
          </a:r>
          <a:endParaRPr lang="vi-VN" sz="4600" kern="1200" noProof="0" dirty="0"/>
        </a:p>
      </dsp:txBody>
      <dsp:txXfrm rot="-5400000">
        <a:off x="993601" y="4214671"/>
        <a:ext cx="7568901" cy="889122"/>
      </dsp:txXfrm>
    </dsp:sp>
    <dsp:sp modelId="{F1EFFB0D-3CC9-4E93-B942-CE07446F2C76}">
      <dsp:nvSpPr>
        <dsp:cNvPr id="0" name=""/>
        <dsp:cNvSpPr/>
      </dsp:nvSpPr>
      <dsp:spPr>
        <a:xfrm>
          <a:off x="0" y="4245232"/>
          <a:ext cx="828000" cy="82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kern="1200" noProof="0" smtClean="0"/>
            <a:t>4</a:t>
          </a:r>
          <a:endParaRPr lang="vi-VN" sz="4400" kern="1200" noProof="0" dirty="0"/>
        </a:p>
      </dsp:txBody>
      <dsp:txXfrm>
        <a:off x="121258" y="4366490"/>
        <a:ext cx="585484" cy="585484"/>
      </dsp:txXfrm>
    </dsp:sp>
    <dsp:sp modelId="{B0B8811F-0FC9-4262-89F1-B79EC5C24D98}">
      <dsp:nvSpPr>
        <dsp:cNvPr id="0" name=""/>
        <dsp:cNvSpPr/>
      </dsp:nvSpPr>
      <dsp:spPr>
        <a:xfrm rot="5400000">
          <a:off x="4309440" y="2001652"/>
          <a:ext cx="985320" cy="76170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5260" tIns="116840" rIns="175260" bIns="116840" numCol="1" spcCol="1270" anchor="ctr" anchorCtr="0">
          <a:noAutofit/>
        </a:bodyPr>
        <a:lstStyle/>
        <a:p>
          <a:pPr lvl="0" algn="l" defTabSz="2044700">
            <a:lnSpc>
              <a:spcPct val="90000"/>
            </a:lnSpc>
            <a:spcBef>
              <a:spcPct val="0"/>
            </a:spcBef>
            <a:spcAft>
              <a:spcPct val="35000"/>
            </a:spcAft>
          </a:pPr>
          <a:r>
            <a:rPr lang="vi-VN" sz="4600" kern="1200" noProof="0" smtClean="0"/>
            <a:t>Bài tập</a:t>
          </a:r>
          <a:endParaRPr lang="vi-VN" sz="4600" kern="1200" noProof="0" dirty="0"/>
        </a:p>
      </dsp:txBody>
      <dsp:txXfrm rot="-5400000">
        <a:off x="993601" y="5365591"/>
        <a:ext cx="7568901" cy="889122"/>
      </dsp:txXfrm>
    </dsp:sp>
    <dsp:sp modelId="{C21A8E9C-9DDA-4652-B8FB-F8FD8BEC0B80}">
      <dsp:nvSpPr>
        <dsp:cNvPr id="0" name=""/>
        <dsp:cNvSpPr/>
      </dsp:nvSpPr>
      <dsp:spPr>
        <a:xfrm>
          <a:off x="0" y="5396152"/>
          <a:ext cx="828000" cy="828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kern="1200" noProof="0" smtClean="0"/>
            <a:t>5</a:t>
          </a:r>
          <a:endParaRPr lang="vi-VN" sz="4400" kern="1200" noProof="0" dirty="0"/>
        </a:p>
      </dsp:txBody>
      <dsp:txXfrm>
        <a:off x="121258" y="5517410"/>
        <a:ext cx="585484" cy="585484"/>
      </dsp:txXfrm>
    </dsp:sp>
  </dsp:spTree>
</dsp:drawing>
</file>

<file path=ppt/diagrams/layout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2.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6.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7.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69EAC2-54E7-48A0-90A2-D840D132A8F4}" type="datetimeFigureOut">
              <a:rPr lang="ru-RU" smtClean="0"/>
              <a:t>19.01.2019</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B1A0DB-1EAA-4C53-B789-915FAA4AD919}" type="slidenum">
              <a:rPr lang="ru-RU" smtClean="0"/>
              <a:t>‹#›</a:t>
            </a:fld>
            <a:endParaRPr lang="ru-RU"/>
          </a:p>
        </p:txBody>
      </p:sp>
    </p:spTree>
    <p:extLst>
      <p:ext uri="{BB962C8B-B14F-4D97-AF65-F5344CB8AC3E}">
        <p14:creationId xmlns:p14="http://schemas.microsoft.com/office/powerpoint/2010/main" val="4054062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81965-FCAA-4097-8FD4-122EC1DCA7FF}" type="datetimeFigureOut">
              <a:rPr lang="ru-RU" smtClean="0"/>
              <a:t>19.01.2019</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F8C0C-5812-497D-B352-B5908CC200C0}" type="slidenum">
              <a:rPr lang="ru-RU" smtClean="0"/>
              <a:t>‹#›</a:t>
            </a:fld>
            <a:endParaRPr lang="ru-RU"/>
          </a:p>
        </p:txBody>
      </p:sp>
    </p:spTree>
    <p:extLst>
      <p:ext uri="{BB962C8B-B14F-4D97-AF65-F5344CB8AC3E}">
        <p14:creationId xmlns:p14="http://schemas.microsoft.com/office/powerpoint/2010/main" val="326904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a:t>
            </a:fld>
            <a:endParaRPr lang="ru-RU"/>
          </a:p>
        </p:txBody>
      </p:sp>
    </p:spTree>
    <p:extLst>
      <p:ext uri="{BB962C8B-B14F-4D97-AF65-F5344CB8AC3E}">
        <p14:creationId xmlns:p14="http://schemas.microsoft.com/office/powerpoint/2010/main" val="67617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32</a:t>
            </a:fld>
            <a:endParaRPr lang="ru-RU"/>
          </a:p>
        </p:txBody>
      </p:sp>
    </p:spTree>
    <p:extLst>
      <p:ext uri="{BB962C8B-B14F-4D97-AF65-F5344CB8AC3E}">
        <p14:creationId xmlns:p14="http://schemas.microsoft.com/office/powerpoint/2010/main" val="2104664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43</a:t>
            </a:fld>
            <a:endParaRPr lang="ru-RU"/>
          </a:p>
        </p:txBody>
      </p:sp>
    </p:spTree>
    <p:extLst>
      <p:ext uri="{BB962C8B-B14F-4D97-AF65-F5344CB8AC3E}">
        <p14:creationId xmlns:p14="http://schemas.microsoft.com/office/powerpoint/2010/main" val="3736250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3</a:t>
            </a:fld>
            <a:endParaRPr lang="ru-RU"/>
          </a:p>
        </p:txBody>
      </p:sp>
    </p:spTree>
    <p:extLst>
      <p:ext uri="{BB962C8B-B14F-4D97-AF65-F5344CB8AC3E}">
        <p14:creationId xmlns:p14="http://schemas.microsoft.com/office/powerpoint/2010/main" val="748498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6</a:t>
            </a:fld>
            <a:endParaRPr lang="en-US"/>
          </a:p>
        </p:txBody>
      </p:sp>
    </p:spTree>
    <p:extLst>
      <p:ext uri="{BB962C8B-B14F-4D97-AF65-F5344CB8AC3E}">
        <p14:creationId xmlns:p14="http://schemas.microsoft.com/office/powerpoint/2010/main" val="2542650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11</a:t>
            </a:fld>
            <a:endParaRPr lang="ru-RU"/>
          </a:p>
        </p:txBody>
      </p:sp>
    </p:spTree>
    <p:extLst>
      <p:ext uri="{BB962C8B-B14F-4D97-AF65-F5344CB8AC3E}">
        <p14:creationId xmlns:p14="http://schemas.microsoft.com/office/powerpoint/2010/main" val="1116383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15</a:t>
            </a:fld>
            <a:endParaRPr lang="ru-RU"/>
          </a:p>
        </p:txBody>
      </p:sp>
    </p:spTree>
    <p:extLst>
      <p:ext uri="{BB962C8B-B14F-4D97-AF65-F5344CB8AC3E}">
        <p14:creationId xmlns:p14="http://schemas.microsoft.com/office/powerpoint/2010/main" val="2697926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16</a:t>
            </a:fld>
            <a:endParaRPr lang="ru-RU"/>
          </a:p>
        </p:txBody>
      </p:sp>
    </p:spTree>
    <p:extLst>
      <p:ext uri="{BB962C8B-B14F-4D97-AF65-F5344CB8AC3E}">
        <p14:creationId xmlns:p14="http://schemas.microsoft.com/office/powerpoint/2010/main" val="1295317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23</a:t>
            </a:fld>
            <a:endParaRPr lang="ru-RU"/>
          </a:p>
        </p:txBody>
      </p:sp>
    </p:spTree>
    <p:extLst>
      <p:ext uri="{BB962C8B-B14F-4D97-AF65-F5344CB8AC3E}">
        <p14:creationId xmlns:p14="http://schemas.microsoft.com/office/powerpoint/2010/main" val="4131240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25</a:t>
            </a:fld>
            <a:endParaRPr lang="ru-RU"/>
          </a:p>
        </p:txBody>
      </p:sp>
    </p:spTree>
    <p:extLst>
      <p:ext uri="{BB962C8B-B14F-4D97-AF65-F5344CB8AC3E}">
        <p14:creationId xmlns:p14="http://schemas.microsoft.com/office/powerpoint/2010/main" val="4208989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chính">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96753"/>
            <a:ext cx="7772400" cy="2376264"/>
          </a:xfrm>
        </p:spPr>
        <p:txBody>
          <a:bodyPr anchor="b">
            <a:normAutofit/>
          </a:bodyPr>
          <a:lstStyle>
            <a:lvl1pPr>
              <a:defRPr sz="4000" b="1" baseline="0">
                <a:latin typeface="Arial" pitchFamily="34" charset="0"/>
                <a:cs typeface="Arial" pitchFamily="34" charset="0"/>
              </a:defRPr>
            </a:lvl1pPr>
          </a:lstStyle>
          <a:p>
            <a:r>
              <a:rPr lang="en-US" dirty="0" smtClean="0"/>
              <a:t>Click to edit Master title style</a:t>
            </a:r>
            <a:r>
              <a:rPr lang="vi-VN" dirty="0" smtClean="0"/>
              <a:t>. What should be If the title is too long?</a:t>
            </a:r>
            <a:endParaRPr lang="ru-RU" dirty="0"/>
          </a:p>
        </p:txBody>
      </p:sp>
      <p:sp>
        <p:nvSpPr>
          <p:cNvPr id="3" name="Subtitle 2"/>
          <p:cNvSpPr>
            <a:spLocks noGrp="1"/>
          </p:cNvSpPr>
          <p:nvPr>
            <p:ph type="subTitle" idx="1"/>
          </p:nvPr>
        </p:nvSpPr>
        <p:spPr>
          <a:xfrm>
            <a:off x="683568" y="3717032"/>
            <a:ext cx="7776864" cy="1080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Tree>
    <p:extLst>
      <p:ext uri="{BB962C8B-B14F-4D97-AF65-F5344CB8AC3E}">
        <p14:creationId xmlns:p14="http://schemas.microsoft.com/office/powerpoint/2010/main" val="2734556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 and Answer 3">
    <p:spTree>
      <p:nvGrpSpPr>
        <p:cNvPr id="1" name=""/>
        <p:cNvGrpSpPr/>
        <p:nvPr/>
      </p:nvGrpSpPr>
      <p:grpSpPr>
        <a:xfrm>
          <a:off x="0" y="0"/>
          <a:ext cx="0" cy="0"/>
          <a:chOff x="0" y="0"/>
          <a:chExt cx="0" cy="0"/>
        </a:xfrm>
      </p:grpSpPr>
      <p:pic>
        <p:nvPicPr>
          <p:cNvPr id="3074" name="Picture 2" descr="http://3.bp.blogspot.com/_vtyKKLw61_o/TTf-XH2pTWI/AAAAAAAAAPE/u54vJMaZa-s/s1600/question.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71800" y="76200"/>
            <a:ext cx="2997200" cy="629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465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pic>
        <p:nvPicPr>
          <p:cNvPr id="1026" name="Picture 2" descr="http://www.caridad.com/wp-content/uploads/2015/11/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10500" cy="52673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userDrawn="1"/>
        </p:nvSpPr>
        <p:spPr>
          <a:xfrm>
            <a:off x="5791200" y="6553200"/>
            <a:ext cx="3199915" cy="215444"/>
          </a:xfrm>
          <a:prstGeom prst="rect">
            <a:avLst/>
          </a:prstGeom>
          <a:noFill/>
        </p:spPr>
        <p:txBody>
          <a:bodyPr wrap="none" rtlCol="0">
            <a:spAutoFit/>
          </a:bodyPr>
          <a:lstStyle/>
          <a:p>
            <a:r>
              <a:rPr lang="vi-VN" sz="800" dirty="0" smtClean="0"/>
              <a:t>http://www.caridad.com/wp-content/uploads/2015/11/thankyou.jpg</a:t>
            </a:r>
            <a:endParaRPr lang="vi-VN" sz="800" dirty="0"/>
          </a:p>
        </p:txBody>
      </p:sp>
    </p:spTree>
    <p:extLst>
      <p:ext uri="{BB962C8B-B14F-4D97-AF65-F5344CB8AC3E}">
        <p14:creationId xmlns:p14="http://schemas.microsoft.com/office/powerpoint/2010/main" val="7161896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pic>
        <p:nvPicPr>
          <p:cNvPr id="2050" name="Picture 2" descr="http://www.emoticonswallpapers.com/images/thank-you/thank-you-glitter-pictures-01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400" y="990600"/>
            <a:ext cx="7239000" cy="48501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09903" y="6553200"/>
            <a:ext cx="4257897" cy="215444"/>
          </a:xfrm>
          <a:prstGeom prst="rect">
            <a:avLst/>
          </a:prstGeom>
          <a:noFill/>
        </p:spPr>
        <p:txBody>
          <a:bodyPr wrap="none" rtlCol="0">
            <a:spAutoFit/>
          </a:bodyPr>
          <a:lstStyle/>
          <a:p>
            <a:r>
              <a:rPr lang="vi-VN" sz="800" dirty="0" smtClean="0"/>
              <a:t>http://www.emoticonswallpapers.com/images/thank-you/thank-you-glitter-pictures-010.jpg</a:t>
            </a:r>
            <a:endParaRPr lang="vi-VN" sz="800" dirty="0"/>
          </a:p>
        </p:txBody>
      </p:sp>
    </p:spTree>
    <p:extLst>
      <p:ext uri="{BB962C8B-B14F-4D97-AF65-F5344CB8AC3E}">
        <p14:creationId xmlns:p14="http://schemas.microsoft.com/office/powerpoint/2010/main" val="41550011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3">
    <p:spTree>
      <p:nvGrpSpPr>
        <p:cNvPr id="1" name=""/>
        <p:cNvGrpSpPr/>
        <p:nvPr/>
      </p:nvGrpSpPr>
      <p:grpSpPr>
        <a:xfrm>
          <a:off x="0" y="0"/>
          <a:ext cx="0" cy="0"/>
          <a:chOff x="0" y="0"/>
          <a:chExt cx="0" cy="0"/>
        </a:xfrm>
      </p:grpSpPr>
      <p:sp>
        <p:nvSpPr>
          <p:cNvPr id="4" name="TextBox 3"/>
          <p:cNvSpPr txBox="1"/>
          <p:nvPr userDrawn="1"/>
        </p:nvSpPr>
        <p:spPr>
          <a:xfrm>
            <a:off x="5372558" y="6553200"/>
            <a:ext cx="3695242" cy="215444"/>
          </a:xfrm>
          <a:prstGeom prst="rect">
            <a:avLst/>
          </a:prstGeom>
          <a:noFill/>
        </p:spPr>
        <p:txBody>
          <a:bodyPr wrap="none" rtlCol="0">
            <a:spAutoFit/>
          </a:bodyPr>
          <a:lstStyle/>
          <a:p>
            <a:r>
              <a:rPr lang="vi-VN" sz="800" dirty="0" smtClean="0"/>
              <a:t>http://www.corydoiron.com/wp-content/uploads/2012/11/Thank-You-Kids-.jpg</a:t>
            </a:r>
            <a:endParaRPr lang="vi-VN" sz="800" dirty="0"/>
          </a:p>
        </p:txBody>
      </p:sp>
      <p:pic>
        <p:nvPicPr>
          <p:cNvPr id="3074" name="Picture 2" descr="http://www.corydoiron.com/wp-content/uploads/2012/11/Thank-You-Kids-.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761999"/>
            <a:ext cx="7772400" cy="521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654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4">
    <p:spTree>
      <p:nvGrpSpPr>
        <p:cNvPr id="1" name=""/>
        <p:cNvGrpSpPr/>
        <p:nvPr/>
      </p:nvGrpSpPr>
      <p:grpSpPr>
        <a:xfrm>
          <a:off x="0" y="0"/>
          <a:ext cx="0" cy="0"/>
          <a:chOff x="0" y="0"/>
          <a:chExt cx="0" cy="0"/>
        </a:xfrm>
      </p:grpSpPr>
      <p:sp>
        <p:nvSpPr>
          <p:cNvPr id="4" name="TextBox 3"/>
          <p:cNvSpPr txBox="1"/>
          <p:nvPr userDrawn="1"/>
        </p:nvSpPr>
        <p:spPr>
          <a:xfrm>
            <a:off x="5105400" y="6553200"/>
            <a:ext cx="3972562" cy="215444"/>
          </a:xfrm>
          <a:prstGeom prst="rect">
            <a:avLst/>
          </a:prstGeom>
          <a:noFill/>
        </p:spPr>
        <p:txBody>
          <a:bodyPr wrap="none" rtlCol="0">
            <a:spAutoFit/>
          </a:bodyPr>
          <a:lstStyle/>
          <a:p>
            <a:r>
              <a:rPr lang="vi-VN" sz="800" dirty="0" smtClean="0"/>
              <a:t>http://www.marketingyourpurpose.com/wp-content/uploads/2014/04/Thank-You.jpg</a:t>
            </a:r>
            <a:endParaRPr lang="vi-VN" sz="800" dirty="0"/>
          </a:p>
        </p:txBody>
      </p:sp>
      <p:pic>
        <p:nvPicPr>
          <p:cNvPr id="1028" name="Picture 4" descr="http://www.marketingyourpurpose.com/wp-content/uploads/2014/04/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 y="609600"/>
            <a:ext cx="7634068" cy="572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8098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5">
    <p:spTree>
      <p:nvGrpSpPr>
        <p:cNvPr id="1" name=""/>
        <p:cNvGrpSpPr/>
        <p:nvPr/>
      </p:nvGrpSpPr>
      <p:grpSpPr>
        <a:xfrm>
          <a:off x="0" y="0"/>
          <a:ext cx="0" cy="0"/>
          <a:chOff x="0" y="0"/>
          <a:chExt cx="0" cy="0"/>
        </a:xfrm>
      </p:grpSpPr>
      <p:sp>
        <p:nvSpPr>
          <p:cNvPr id="4" name="TextBox 3"/>
          <p:cNvSpPr txBox="1"/>
          <p:nvPr userDrawn="1"/>
        </p:nvSpPr>
        <p:spPr>
          <a:xfrm>
            <a:off x="6462600" y="6553200"/>
            <a:ext cx="2605200" cy="215444"/>
          </a:xfrm>
          <a:prstGeom prst="rect">
            <a:avLst/>
          </a:prstGeom>
          <a:noFill/>
        </p:spPr>
        <p:txBody>
          <a:bodyPr wrap="none" rtlCol="0">
            <a:spAutoFit/>
          </a:bodyPr>
          <a:lstStyle/>
          <a:p>
            <a:r>
              <a:rPr lang="vi-VN" sz="800" dirty="0" smtClean="0"/>
              <a:t>http://f.tqn.com/y/jobsearch/1/W/J/7/1/185275200.jpg</a:t>
            </a:r>
            <a:endParaRPr lang="vi-VN" sz="800" dirty="0"/>
          </a:p>
        </p:txBody>
      </p:sp>
      <p:pic>
        <p:nvPicPr>
          <p:cNvPr id="2050" name="Picture 2" descr="http://f.tqn.com/y/jobsearch/1/W/J/7/1/1852752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76468"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04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ục lục">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28600"/>
            <a:ext cx="8610600" cy="6400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0465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ục lục phụ 1">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1143000"/>
            <a:ext cx="8610600" cy="5334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hasCustomPrompt="1"/>
          </p:nvPr>
        </p:nvSpPr>
        <p:spPr>
          <a:xfrm>
            <a:off x="228600" y="274638"/>
            <a:ext cx="8610600" cy="792162"/>
          </a:xfrm>
        </p:spPr>
        <p:txBody>
          <a:bodyPr/>
          <a:lstStyle>
            <a:lvl1pPr>
              <a:defRPr b="1" baseline="0">
                <a:solidFill>
                  <a:srgbClr val="FF0000"/>
                </a:solidFill>
                <a:latin typeface="Calibri" pitchFamily="34" charset="0"/>
              </a:defRPr>
            </a:lvl1pPr>
          </a:lstStyle>
          <a:p>
            <a:r>
              <a:rPr lang="vi-VN" dirty="0" smtClean="0"/>
              <a:t>Tiêu đề của mục lục phụ</a:t>
            </a:r>
            <a:endParaRPr lang="en-US" dirty="0"/>
          </a:p>
        </p:txBody>
      </p:sp>
    </p:spTree>
    <p:extLst>
      <p:ext uri="{BB962C8B-B14F-4D97-AF65-F5344CB8AC3E}">
        <p14:creationId xmlns:p14="http://schemas.microsoft.com/office/powerpoint/2010/main" val="22363001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ục lục phụ 2">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 y="1676400"/>
            <a:ext cx="8382000" cy="685800"/>
          </a:xfrm>
        </p:spPr>
        <p:txBody>
          <a:bodyPr>
            <a:noAutofit/>
          </a:bodyPr>
          <a:lstStyle>
            <a:lvl1pPr marL="0" indent="0">
              <a:buNone/>
              <a:defRPr sz="4000" b="1"/>
            </a:lvl1pPr>
            <a:lvl2pPr marL="457200" indent="0">
              <a:buNone/>
              <a:defRPr/>
            </a:lvl2pPr>
          </a:lstStyle>
          <a:p>
            <a:pPr lvl="0"/>
            <a:r>
              <a:rPr lang="en-US" smtClean="0"/>
              <a:t>Edit Master text styles</a:t>
            </a:r>
          </a:p>
        </p:txBody>
      </p:sp>
      <p:sp>
        <p:nvSpPr>
          <p:cNvPr id="6" name="Text Placeholder 5"/>
          <p:cNvSpPr>
            <a:spLocks noGrp="1"/>
          </p:cNvSpPr>
          <p:nvPr>
            <p:ph type="body" sz="quarter" idx="11"/>
          </p:nvPr>
        </p:nvSpPr>
        <p:spPr>
          <a:xfrm>
            <a:off x="457200" y="2438400"/>
            <a:ext cx="8382000" cy="3124200"/>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4202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ề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685800"/>
            <a:ext cx="9144000" cy="6172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405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êu đề 2 dòng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1447800"/>
            <a:ext cx="9144000" cy="5410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1475184"/>
          </a:xfrm>
          <a:noFill/>
        </p:spPr>
        <p:txBody>
          <a:bodyPr>
            <a:noAutofit/>
          </a:bodyPr>
          <a:lstStyle>
            <a:lvl1pPr>
              <a:defRPr sz="4000" b="1" baseline="0">
                <a:solidFill>
                  <a:srgbClr val="FF0000"/>
                </a:solidFill>
                <a:latin typeface="Arial Narrow" pitchFamily="34" charset="0"/>
              </a:defRPr>
            </a:lvl1pPr>
          </a:lstStyle>
          <a:p>
            <a:r>
              <a:rPr lang="vi-VN" dirty="0" smtClean="0"/>
              <a:t>Sử dụng layout này đối với những slide có tiêu đề dài, phải thể hiện trên 2 dòng</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1447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8022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ỉ có Tiêu đề 2 dòng">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1475184"/>
          </a:xfrm>
          <a:noFill/>
        </p:spPr>
        <p:txBody>
          <a:bodyPr>
            <a:noAutofit/>
          </a:bodyPr>
          <a:lstStyle>
            <a:lvl1pPr>
              <a:defRPr sz="4000" b="1" baseline="0">
                <a:solidFill>
                  <a:srgbClr val="FF0000"/>
                </a:solidFill>
                <a:latin typeface="Arial Narrow" pitchFamily="34" charset="0"/>
              </a:defRPr>
            </a:lvl1pPr>
          </a:lstStyle>
          <a:p>
            <a:r>
              <a:rPr lang="vi-VN" dirty="0" smtClean="0"/>
              <a:t>Sử dụng layout này đối với những slide có tiêu đề dài, phải thể hiện trên 2 dòng</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1447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64053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urce Code">
    <p:spTree>
      <p:nvGrpSpPr>
        <p:cNvPr id="1" name=""/>
        <p:cNvGrpSpPr/>
        <p:nvPr/>
      </p:nvGrpSpPr>
      <p:grpSpPr>
        <a:xfrm>
          <a:off x="0" y="0"/>
          <a:ext cx="0" cy="0"/>
          <a:chOff x="0" y="0"/>
          <a:chExt cx="0" cy="0"/>
        </a:xfrm>
      </p:grpSpPr>
      <p:sp>
        <p:nvSpPr>
          <p:cNvPr id="4" name="Content Placeholder 3"/>
          <p:cNvSpPr>
            <a:spLocks noGrp="1"/>
          </p:cNvSpPr>
          <p:nvPr>
            <p:ph sz="quarter" idx="13" hasCustomPrompt="1"/>
          </p:nvPr>
        </p:nvSpPr>
        <p:spPr>
          <a:xfrm>
            <a:off x="0" y="685800"/>
            <a:ext cx="9144000" cy="6172200"/>
          </a:xfrm>
        </p:spPr>
        <p:txBody>
          <a:bodyPr>
            <a:normAutofit/>
          </a:bodyPr>
          <a:lstStyle>
            <a:lvl1pPr marL="0" indent="0" defTabSz="914400">
              <a:lnSpc>
                <a:spcPct val="100000"/>
              </a:lnSpc>
              <a:spcBef>
                <a:spcPts val="0"/>
              </a:spcBef>
              <a:spcAft>
                <a:spcPts val="0"/>
              </a:spcAft>
              <a:buNone/>
              <a:tabLst>
                <a:tab pos="463550" algn="l"/>
                <a:tab pos="914400" algn="l"/>
                <a:tab pos="1377950" algn="l"/>
                <a:tab pos="1828800" algn="l"/>
                <a:tab pos="2292350" algn="l"/>
                <a:tab pos="2743200" algn="l"/>
                <a:tab pos="3206750" algn="l"/>
                <a:tab pos="3657600" algn="l"/>
                <a:tab pos="4121150" algn="l"/>
                <a:tab pos="4572000" algn="l"/>
                <a:tab pos="5035550" algn="l"/>
                <a:tab pos="5486400" algn="l"/>
                <a:tab pos="5949950" algn="l"/>
                <a:tab pos="6400800" algn="l"/>
              </a:tabLst>
              <a:defRPr sz="3200">
                <a:latin typeface="Arial Narrow" panose="020B0606020202030204"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dirty="0" smtClean="0"/>
              <a:t>Click to edit Master text styles</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0872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ỉ có tiêu đề">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364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hấn mạnh">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6882184"/>
          </a:xfrm>
          <a:noFill/>
        </p:spPr>
        <p:txBody>
          <a:bodyPr>
            <a:noAutofit/>
          </a:bodyPr>
          <a:lstStyle>
            <a:lvl1pPr>
              <a:defRPr sz="6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spTree>
    <p:extLst>
      <p:ext uri="{BB962C8B-B14F-4D97-AF65-F5344CB8AC3E}">
        <p14:creationId xmlns:p14="http://schemas.microsoft.com/office/powerpoint/2010/main" val="38057507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and Answer 1">
    <p:spTree>
      <p:nvGrpSpPr>
        <p:cNvPr id="1" name=""/>
        <p:cNvGrpSpPr/>
        <p:nvPr/>
      </p:nvGrpSpPr>
      <p:grpSpPr>
        <a:xfrm>
          <a:off x="0" y="0"/>
          <a:ext cx="0" cy="0"/>
          <a:chOff x="0" y="0"/>
          <a:chExt cx="0" cy="0"/>
        </a:xfrm>
      </p:grpSpPr>
      <p:pic>
        <p:nvPicPr>
          <p:cNvPr id="1026" name="Picture 2" descr="http://www.princetonacademy.in/wp-content/uploads/2012/03/QNA.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33500" y="533400"/>
            <a:ext cx="6057900"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85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 and Answer 2">
    <p:spTree>
      <p:nvGrpSpPr>
        <p:cNvPr id="1" name=""/>
        <p:cNvGrpSpPr/>
        <p:nvPr/>
      </p:nvGrpSpPr>
      <p:grpSpPr>
        <a:xfrm>
          <a:off x="0" y="0"/>
          <a:ext cx="0" cy="0"/>
          <a:chOff x="0" y="0"/>
          <a:chExt cx="0" cy="0"/>
        </a:xfrm>
      </p:grpSpPr>
      <p:pic>
        <p:nvPicPr>
          <p:cNvPr id="2050" name="Picture 2" descr="http://previews.123rf.com/images/donskarpo/donskarpo1211/donskarpo121100051/16217385-questions-and-answers-red-white-black-dice-isolated-on-white-background-Stock-Phot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 y="1676399"/>
            <a:ext cx="69913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673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Luật pháp An toàn thông tin - Bài 3: Quyền sở hữu trí tuệ</a:t>
            </a:r>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BD7C-E074-4D4A-84C3-500EE5B9C190}" type="slidenum">
              <a:rPr lang="ru-RU" smtClean="0"/>
              <a:t>‹#›</a:t>
            </a:fld>
            <a:endParaRPr lang="ru-RU"/>
          </a:p>
        </p:txBody>
      </p:sp>
    </p:spTree>
    <p:extLst>
      <p:ext uri="{BB962C8B-B14F-4D97-AF65-F5344CB8AC3E}">
        <p14:creationId xmlns:p14="http://schemas.microsoft.com/office/powerpoint/2010/main" val="219068651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7" r:id="rId3"/>
    <p:sldLayoutId id="2147483668" r:id="rId4"/>
    <p:sldLayoutId id="2147483666" r:id="rId5"/>
    <p:sldLayoutId id="2147483654" r:id="rId6"/>
    <p:sldLayoutId id="2147483655" r:id="rId7"/>
    <p:sldLayoutId id="2147483656" r:id="rId8"/>
    <p:sldLayoutId id="2147483657" r:id="rId9"/>
    <p:sldLayoutId id="2147483658" r:id="rId10"/>
    <p:sldLayoutId id="2147483661" r:id="rId11"/>
    <p:sldLayoutId id="2147483662" r:id="rId12"/>
    <p:sldLayoutId id="2147483663" r:id="rId13"/>
    <p:sldLayoutId id="2147483664" r:id="rId14"/>
    <p:sldLayoutId id="2147483665" r:id="rId15"/>
    <p:sldLayoutId id="2147483650" r:id="rId16"/>
    <p:sldLayoutId id="2147483659" r:id="rId17"/>
    <p:sldLayoutId id="2147483653" r:id="rId18"/>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1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9.wmf"/><Relationship Id="rId5" Type="http://schemas.openxmlformats.org/officeDocument/2006/relationships/oleObject" Target="../embeddings/oleObject2.bin"/><Relationship Id="rId4" Type="http://schemas.openxmlformats.org/officeDocument/2006/relationships/image" Target="../media/image18.wmf"/></Relationships>
</file>

<file path=ppt/slides/_rels/slide4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14000"/>
              </a:lnSpc>
            </a:pPr>
            <a:r>
              <a:rPr lang="vi-VN" smtClean="0"/>
              <a:t>CẤU TRÚC DỮ LIỆU </a:t>
            </a:r>
            <a:br>
              <a:rPr lang="vi-VN" smtClean="0"/>
            </a:br>
            <a:r>
              <a:rPr lang="vi-VN" smtClean="0"/>
              <a:t>VÀ GIẢI THUẬT</a:t>
            </a:r>
            <a:endParaRPr lang="vi-VN" dirty="0"/>
          </a:p>
        </p:txBody>
      </p:sp>
      <p:sp>
        <p:nvSpPr>
          <p:cNvPr id="3" name="Subtitle 2"/>
          <p:cNvSpPr>
            <a:spLocks noGrp="1"/>
          </p:cNvSpPr>
          <p:nvPr>
            <p:ph type="subTitle" idx="1"/>
          </p:nvPr>
        </p:nvSpPr>
        <p:spPr/>
        <p:txBody>
          <a:bodyPr>
            <a:normAutofit/>
          </a:bodyPr>
          <a:lstStyle/>
          <a:p>
            <a:pPr>
              <a:tabLst>
                <a:tab pos="1881188" algn="l"/>
              </a:tabLst>
            </a:pPr>
            <a:r>
              <a:rPr lang="vi-VN" smtClean="0"/>
              <a:t>Bài 1. Tổng quan về giải thuật</a:t>
            </a:r>
            <a:endParaRPr lang="vi-VN" dirty="0" smtClean="0"/>
          </a:p>
        </p:txBody>
      </p:sp>
    </p:spTree>
    <p:extLst>
      <p:ext uri="{BB962C8B-B14F-4D97-AF65-F5344CB8AC3E}">
        <p14:creationId xmlns:p14="http://schemas.microsoft.com/office/powerpoint/2010/main" val="37139745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Vai trò của CTDL &amp; GT</a:t>
            </a:r>
          </a:p>
        </p:txBody>
      </p:sp>
      <p:sp>
        <p:nvSpPr>
          <p:cNvPr id="4" name="Slide Number Placeholder 3"/>
          <p:cNvSpPr>
            <a:spLocks noGrp="1"/>
          </p:cNvSpPr>
          <p:nvPr>
            <p:ph type="sldNum" sz="quarter" idx="12"/>
          </p:nvPr>
        </p:nvSpPr>
        <p:spPr/>
        <p:txBody>
          <a:bodyPr/>
          <a:lstStyle/>
          <a:p>
            <a:fld id="{3E15BD7C-E074-4D4A-84C3-500EE5B9C190}" type="slidenum">
              <a:rPr lang="ru-RU" smtClean="0"/>
              <a:pPr/>
              <a:t>10</a:t>
            </a:fld>
            <a:endParaRPr lang="ru-RU" dirty="0"/>
          </a:p>
        </p:txBody>
      </p:sp>
      <p:sp>
        <p:nvSpPr>
          <p:cNvPr id="7" name="Oval 6"/>
          <p:cNvSpPr/>
          <p:nvPr/>
        </p:nvSpPr>
        <p:spPr>
          <a:xfrm>
            <a:off x="1447800" y="1066800"/>
            <a:ext cx="5715000" cy="5562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sz="4000" b="1">
              <a:solidFill>
                <a:schemeClr val="bg1"/>
              </a:solidFill>
            </a:endParaRPr>
          </a:p>
          <a:p>
            <a:pPr algn="ctr"/>
            <a:r>
              <a:rPr lang="en-US" sz="4000" b="1">
                <a:solidFill>
                  <a:schemeClr val="bg1"/>
                </a:solidFill>
              </a:rPr>
              <a:t>Chương trình</a:t>
            </a:r>
          </a:p>
        </p:txBody>
      </p:sp>
      <p:sp>
        <p:nvSpPr>
          <p:cNvPr id="8" name="Oval 7"/>
          <p:cNvSpPr/>
          <p:nvPr/>
        </p:nvSpPr>
        <p:spPr>
          <a:xfrm>
            <a:off x="1600200" y="2362200"/>
            <a:ext cx="2590800" cy="2514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4000"/>
              <a:t>Cấu trúc dữ liệu</a:t>
            </a:r>
          </a:p>
        </p:txBody>
      </p:sp>
      <p:sp>
        <p:nvSpPr>
          <p:cNvPr id="9" name="Oval 8"/>
          <p:cNvSpPr/>
          <p:nvPr/>
        </p:nvSpPr>
        <p:spPr>
          <a:xfrm>
            <a:off x="4495800" y="2362200"/>
            <a:ext cx="2514600" cy="2514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4000"/>
              <a:t>Giải thuật</a:t>
            </a:r>
          </a:p>
        </p:txBody>
      </p:sp>
      <p:sp>
        <p:nvSpPr>
          <p:cNvPr id="10" name="Curved Down Arrow 9"/>
          <p:cNvSpPr/>
          <p:nvPr/>
        </p:nvSpPr>
        <p:spPr>
          <a:xfrm>
            <a:off x="2781300" y="1752600"/>
            <a:ext cx="3086100" cy="838200"/>
          </a:xfrm>
          <a:prstGeom prst="curved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solidFill>
                <a:schemeClr val="tx1"/>
              </a:solidFill>
            </a:endParaRPr>
          </a:p>
        </p:txBody>
      </p:sp>
      <p:sp>
        <p:nvSpPr>
          <p:cNvPr id="11" name="Curved Down Arrow 10"/>
          <p:cNvSpPr/>
          <p:nvPr/>
        </p:nvSpPr>
        <p:spPr>
          <a:xfrm rot="10800000">
            <a:off x="2933700" y="4495799"/>
            <a:ext cx="3086100" cy="838200"/>
          </a:xfrm>
          <a:prstGeom prst="curved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solidFill>
                <a:schemeClr val="tx1"/>
              </a:solidFill>
            </a:endParaRPr>
          </a:p>
        </p:txBody>
      </p:sp>
    </p:spTree>
    <p:extLst>
      <p:ext uri="{BB962C8B-B14F-4D97-AF65-F5344CB8AC3E}">
        <p14:creationId xmlns:p14="http://schemas.microsoft.com/office/powerpoint/2010/main" val="353582890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839520219"/>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414655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nvPr>
        </p:nvGraphicFramePr>
        <p:xfrm>
          <a:off x="0" y="685800"/>
          <a:ext cx="9144000" cy="617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vi-VN" dirty="0" smtClean="0"/>
              <a:t>Biểu diễn thuật toán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12</a:t>
            </a:fld>
            <a:endParaRPr lang="ru-RU" dirty="0"/>
          </a:p>
        </p:txBody>
      </p:sp>
    </p:spTree>
    <p:extLst>
      <p:ext uri="{BB962C8B-B14F-4D97-AF65-F5344CB8AC3E}">
        <p14:creationId xmlns:p14="http://schemas.microsoft.com/office/powerpoint/2010/main" val="31815210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t">
            <a:normAutofit/>
          </a:bodyPr>
          <a:lstStyle/>
          <a:p>
            <a:pPr>
              <a:buFont typeface="Wingdings" panose="05000000000000000000" pitchFamily="2" charset="2"/>
              <a:buChar char="q"/>
            </a:pPr>
            <a:r>
              <a:rPr lang="vi-VN" b="1" dirty="0" smtClean="0"/>
              <a:t>Giải </a:t>
            </a:r>
            <a:r>
              <a:rPr lang="vi-VN" b="1" dirty="0"/>
              <a:t>phương trình </a:t>
            </a:r>
            <a:r>
              <a:rPr lang="vi-VN" b="1" dirty="0" smtClean="0"/>
              <a:t>P(x</a:t>
            </a:r>
            <a:r>
              <a:rPr lang="vi-VN" b="1" dirty="0"/>
              <a:t>): ax + b = 0</a:t>
            </a:r>
          </a:p>
          <a:p>
            <a:pPr marL="466725" indent="-466725">
              <a:buFont typeface="+mj-lt"/>
              <a:buAutoNum type="arabicPeriod"/>
            </a:pPr>
            <a:r>
              <a:rPr lang="vi-VN" dirty="0"/>
              <a:t>Nếu a </a:t>
            </a:r>
            <a:r>
              <a:rPr lang="vi-VN"/>
              <a:t>= </a:t>
            </a:r>
            <a:r>
              <a:rPr lang="vi-VN" smtClean="0"/>
              <a:t>0</a:t>
            </a:r>
            <a:r>
              <a:rPr lang="en-US" smtClean="0"/>
              <a:t> </a:t>
            </a:r>
            <a:r>
              <a:rPr lang="vi-VN"/>
              <a:t>thì chuyển đến Bước 2, còn nếu a ≠ 0 thì </a:t>
            </a:r>
            <a:r>
              <a:rPr lang="vi-VN" smtClean="0"/>
              <a:t>chuyển đến Bước 3</a:t>
            </a:r>
            <a:endParaRPr lang="vi-VN" dirty="0"/>
          </a:p>
          <a:p>
            <a:pPr marL="466725" indent="-466725">
              <a:buFont typeface="+mj-lt"/>
              <a:buAutoNum type="arabicPeriod"/>
            </a:pPr>
            <a:r>
              <a:rPr lang="vi-VN" smtClean="0"/>
              <a:t>Nếu b </a:t>
            </a:r>
            <a:r>
              <a:rPr lang="vi-VN" dirty="0"/>
              <a:t>= </a:t>
            </a:r>
            <a:r>
              <a:rPr lang="vi-VN" dirty="0" smtClean="0"/>
              <a:t>0 </a:t>
            </a:r>
            <a:r>
              <a:rPr lang="vi-VN"/>
              <a:t>thì </a:t>
            </a:r>
            <a:r>
              <a:rPr lang="vi-VN" smtClean="0"/>
              <a:t>mọi x là nghiệm; còn nếu </a:t>
            </a:r>
            <a:br>
              <a:rPr lang="vi-VN" smtClean="0"/>
            </a:br>
            <a:r>
              <a:rPr lang="vi-VN" smtClean="0"/>
              <a:t>b </a:t>
            </a:r>
            <a:r>
              <a:rPr lang="vi-VN" dirty="0"/>
              <a:t>≠ </a:t>
            </a:r>
            <a:r>
              <a:rPr lang="vi-VN" dirty="0" smtClean="0"/>
              <a:t>0 </a:t>
            </a:r>
            <a:r>
              <a:rPr lang="vi-VN"/>
              <a:t>thì </a:t>
            </a:r>
            <a:r>
              <a:rPr lang="vi-VN" smtClean="0"/>
              <a:t>P(x) </a:t>
            </a:r>
            <a:r>
              <a:rPr lang="vi-VN"/>
              <a:t>vô </a:t>
            </a:r>
            <a:r>
              <a:rPr lang="vi-VN" smtClean="0"/>
              <a:t>nghiệm. Kết thúc.</a:t>
            </a:r>
            <a:endParaRPr lang="vi-VN" dirty="0"/>
          </a:p>
          <a:p>
            <a:pPr marL="466725" indent="-466725">
              <a:buFont typeface="+mj-lt"/>
              <a:buAutoNum type="arabicPeriod"/>
            </a:pPr>
            <a:r>
              <a:rPr lang="vi-VN" smtClean="0"/>
              <a:t>P(x</a:t>
            </a:r>
            <a:r>
              <a:rPr lang="vi-VN" dirty="0"/>
              <a:t>) có </a:t>
            </a:r>
            <a:r>
              <a:rPr lang="vi-VN" dirty="0" smtClean="0"/>
              <a:t>nghiệm </a:t>
            </a:r>
            <a:r>
              <a:rPr lang="vi-VN" smtClean="0"/>
              <a:t>duy nhất x </a:t>
            </a:r>
            <a:r>
              <a:rPr lang="vi-VN" dirty="0"/>
              <a:t>= </a:t>
            </a:r>
            <a:r>
              <a:rPr lang="vi-VN" smtClean="0"/>
              <a:t>-b/a. </a:t>
            </a:r>
            <a:br>
              <a:rPr lang="vi-VN" smtClean="0"/>
            </a:br>
            <a:r>
              <a:rPr lang="vi-VN" smtClean="0"/>
              <a:t>Kết thúc.</a:t>
            </a:r>
            <a:endParaRPr lang="en-US" dirty="0"/>
          </a:p>
        </p:txBody>
      </p:sp>
      <p:sp>
        <p:nvSpPr>
          <p:cNvPr id="3" name="Title 2"/>
          <p:cNvSpPr>
            <a:spLocks noGrp="1"/>
          </p:cNvSpPr>
          <p:nvPr>
            <p:ph type="title"/>
          </p:nvPr>
        </p:nvSpPr>
        <p:spPr/>
        <p:txBody>
          <a:bodyPr/>
          <a:lstStyle/>
          <a:p>
            <a:r>
              <a:rPr lang="vi-VN" smtClean="0"/>
              <a:t>Biểu diễn bằng ngôn ngữ tự nhiên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13</a:t>
            </a:fld>
            <a:endParaRPr lang="ru-RU" dirty="0"/>
          </a:p>
        </p:txBody>
      </p:sp>
    </p:spTree>
    <p:extLst>
      <p:ext uri="{BB962C8B-B14F-4D97-AF65-F5344CB8AC3E}">
        <p14:creationId xmlns:p14="http://schemas.microsoft.com/office/powerpoint/2010/main" val="28785495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Biểu diễn bằng sơ đồ khối</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14</a:t>
            </a:fld>
            <a:endParaRPr lang="ru-RU" dirty="0"/>
          </a:p>
        </p:txBody>
      </p:sp>
      <p:sp>
        <p:nvSpPr>
          <p:cNvPr id="4" name="Oval 3"/>
          <p:cNvSpPr/>
          <p:nvPr/>
        </p:nvSpPr>
        <p:spPr>
          <a:xfrm>
            <a:off x="797560" y="1118528"/>
            <a:ext cx="22860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vi-VN" sz="2400" b="1" dirty="0" smtClean="0">
                <a:solidFill>
                  <a:schemeClr val="tx1"/>
                </a:solidFill>
              </a:rPr>
              <a:t>Bắt đầu</a:t>
            </a:r>
            <a:endParaRPr lang="en-US" sz="2400" b="1" dirty="0">
              <a:solidFill>
                <a:schemeClr val="tx1"/>
              </a:solidFill>
            </a:endParaRPr>
          </a:p>
        </p:txBody>
      </p:sp>
      <p:sp>
        <p:nvSpPr>
          <p:cNvPr id="5" name="Parallelogram 4"/>
          <p:cNvSpPr/>
          <p:nvPr/>
        </p:nvSpPr>
        <p:spPr>
          <a:xfrm>
            <a:off x="797560" y="2109128"/>
            <a:ext cx="2286000" cy="457200"/>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vi-VN" sz="2400" b="1" dirty="0">
                <a:solidFill>
                  <a:schemeClr val="tx1"/>
                </a:solidFill>
              </a:rPr>
              <a:t>Nhập a, b</a:t>
            </a:r>
            <a:endParaRPr lang="en-US" sz="2400" b="1" dirty="0">
              <a:solidFill>
                <a:schemeClr val="tx1"/>
              </a:solidFill>
            </a:endParaRPr>
          </a:p>
        </p:txBody>
      </p:sp>
      <p:sp>
        <p:nvSpPr>
          <p:cNvPr id="6" name="Diamond 5"/>
          <p:cNvSpPr/>
          <p:nvPr/>
        </p:nvSpPr>
        <p:spPr>
          <a:xfrm>
            <a:off x="797560" y="3049502"/>
            <a:ext cx="2286000" cy="762000"/>
          </a:xfrm>
          <a:prstGeom prst="diamond">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vi-VN" sz="2400" b="1" dirty="0" smtClean="0">
                <a:solidFill>
                  <a:schemeClr val="tx1"/>
                </a:solidFill>
              </a:rPr>
              <a:t>a == 0</a:t>
            </a:r>
            <a:endParaRPr lang="en-US" sz="2400" b="1" dirty="0">
              <a:solidFill>
                <a:schemeClr val="tx1"/>
              </a:solidFill>
            </a:endParaRPr>
          </a:p>
        </p:txBody>
      </p:sp>
      <p:sp>
        <p:nvSpPr>
          <p:cNvPr id="7" name="Parallelogram 6"/>
          <p:cNvSpPr/>
          <p:nvPr/>
        </p:nvSpPr>
        <p:spPr>
          <a:xfrm>
            <a:off x="797560" y="4483564"/>
            <a:ext cx="2286000" cy="609600"/>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vi-VN" sz="2400" b="1" dirty="0" smtClean="0">
                <a:solidFill>
                  <a:schemeClr val="tx1"/>
                </a:solidFill>
              </a:rPr>
              <a:t>x = -b/a</a:t>
            </a:r>
            <a:endParaRPr lang="en-US" sz="2400" b="1" dirty="0">
              <a:solidFill>
                <a:schemeClr val="tx1"/>
              </a:solidFill>
            </a:endParaRPr>
          </a:p>
        </p:txBody>
      </p:sp>
      <p:sp>
        <p:nvSpPr>
          <p:cNvPr id="8" name="Oval 7"/>
          <p:cNvSpPr/>
          <p:nvPr/>
        </p:nvSpPr>
        <p:spPr>
          <a:xfrm>
            <a:off x="797560" y="5867400"/>
            <a:ext cx="22860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vi-VN" sz="2400" b="1" dirty="0" smtClean="0">
                <a:solidFill>
                  <a:schemeClr val="tx1"/>
                </a:solidFill>
              </a:rPr>
              <a:t>Kết thúc</a:t>
            </a:r>
            <a:endParaRPr lang="en-US" sz="2400" b="1" dirty="0">
              <a:solidFill>
                <a:schemeClr val="tx1"/>
              </a:solidFill>
            </a:endParaRPr>
          </a:p>
        </p:txBody>
      </p:sp>
      <p:sp>
        <p:nvSpPr>
          <p:cNvPr id="9" name="Diamond 8"/>
          <p:cNvSpPr/>
          <p:nvPr/>
        </p:nvSpPr>
        <p:spPr>
          <a:xfrm>
            <a:off x="3581400" y="3049502"/>
            <a:ext cx="2286000" cy="762000"/>
          </a:xfrm>
          <a:prstGeom prst="diamond">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vi-VN" sz="2400" b="1" dirty="0">
                <a:solidFill>
                  <a:schemeClr val="tx1"/>
                </a:solidFill>
              </a:rPr>
              <a:t>b</a:t>
            </a:r>
            <a:r>
              <a:rPr lang="vi-VN" sz="2400" b="1" dirty="0" smtClean="0">
                <a:solidFill>
                  <a:schemeClr val="tx1"/>
                </a:solidFill>
              </a:rPr>
              <a:t> == 0</a:t>
            </a:r>
            <a:endParaRPr lang="en-US" sz="2400" b="1" dirty="0">
              <a:solidFill>
                <a:schemeClr val="tx1"/>
              </a:solidFill>
            </a:endParaRPr>
          </a:p>
        </p:txBody>
      </p:sp>
      <p:sp>
        <p:nvSpPr>
          <p:cNvPr id="10" name="Parallelogram 9"/>
          <p:cNvSpPr/>
          <p:nvPr/>
        </p:nvSpPr>
        <p:spPr>
          <a:xfrm>
            <a:off x="3581400" y="4483564"/>
            <a:ext cx="2286000" cy="609600"/>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vi-VN" sz="2400" b="1" dirty="0" smtClean="0">
                <a:solidFill>
                  <a:schemeClr val="tx1"/>
                </a:solidFill>
              </a:rPr>
              <a:t>Vô nghiệm</a:t>
            </a:r>
            <a:endParaRPr lang="en-US" sz="2400" b="1" dirty="0">
              <a:solidFill>
                <a:schemeClr val="tx1"/>
              </a:solidFill>
            </a:endParaRPr>
          </a:p>
        </p:txBody>
      </p:sp>
      <p:sp>
        <p:nvSpPr>
          <p:cNvPr id="11" name="Parallelogram 10"/>
          <p:cNvSpPr/>
          <p:nvPr/>
        </p:nvSpPr>
        <p:spPr>
          <a:xfrm>
            <a:off x="6019800" y="4483564"/>
            <a:ext cx="3124201" cy="609600"/>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vi-VN" sz="2400" b="1" dirty="0" smtClean="0">
                <a:solidFill>
                  <a:schemeClr val="tx1"/>
                </a:solidFill>
              </a:rPr>
              <a:t>Mọi x là nghiệm</a:t>
            </a:r>
            <a:endParaRPr lang="en-US" sz="2400" b="1" dirty="0">
              <a:solidFill>
                <a:schemeClr val="tx1"/>
              </a:solidFill>
            </a:endParaRPr>
          </a:p>
        </p:txBody>
      </p:sp>
      <p:cxnSp>
        <p:nvCxnSpPr>
          <p:cNvPr id="13" name="Elbow Connector 12"/>
          <p:cNvCxnSpPr>
            <a:stCxn id="9" idx="3"/>
          </p:cNvCxnSpPr>
          <p:nvPr/>
        </p:nvCxnSpPr>
        <p:spPr>
          <a:xfrm>
            <a:off x="5867400" y="3430502"/>
            <a:ext cx="1755140" cy="105306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2"/>
          </p:cNvCxnSpPr>
          <p:nvPr/>
        </p:nvCxnSpPr>
        <p:spPr>
          <a:xfrm>
            <a:off x="4724400" y="3811502"/>
            <a:ext cx="0" cy="6720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2"/>
          </p:cNvCxnSpPr>
          <p:nvPr/>
        </p:nvCxnSpPr>
        <p:spPr>
          <a:xfrm>
            <a:off x="1940560" y="3811502"/>
            <a:ext cx="0" cy="6720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8" idx="0"/>
          </p:cNvCxnSpPr>
          <p:nvPr/>
        </p:nvCxnSpPr>
        <p:spPr>
          <a:xfrm>
            <a:off x="1940560" y="5093164"/>
            <a:ext cx="0" cy="7742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4"/>
            <a:endCxn id="5" idx="0"/>
          </p:cNvCxnSpPr>
          <p:nvPr/>
        </p:nvCxnSpPr>
        <p:spPr>
          <a:xfrm>
            <a:off x="1940560" y="1728128"/>
            <a:ext cx="0" cy="381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4"/>
          </p:cNvCxnSpPr>
          <p:nvPr/>
        </p:nvCxnSpPr>
        <p:spPr>
          <a:xfrm>
            <a:off x="1940560" y="2566328"/>
            <a:ext cx="0" cy="4831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3"/>
            <a:endCxn id="9" idx="1"/>
          </p:cNvCxnSpPr>
          <p:nvPr/>
        </p:nvCxnSpPr>
        <p:spPr>
          <a:xfrm>
            <a:off x="3083560" y="3430502"/>
            <a:ext cx="4978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rot="5400000">
            <a:off x="4691900" y="2341826"/>
            <a:ext cx="443462" cy="59461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724400" y="5093164"/>
            <a:ext cx="0" cy="4434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007360" y="3035196"/>
            <a:ext cx="672043" cy="369332"/>
          </a:xfrm>
          <a:prstGeom prst="rect">
            <a:avLst/>
          </a:prstGeom>
          <a:noFill/>
        </p:spPr>
        <p:txBody>
          <a:bodyPr wrap="none" rtlCol="0">
            <a:spAutoFit/>
          </a:bodyPr>
          <a:lstStyle/>
          <a:p>
            <a:r>
              <a:rPr lang="vi-VN" b="1" dirty="0" smtClean="0">
                <a:solidFill>
                  <a:srgbClr val="00B050"/>
                </a:solidFill>
              </a:rPr>
              <a:t>True</a:t>
            </a:r>
            <a:endParaRPr lang="en-US" b="1" dirty="0">
              <a:solidFill>
                <a:srgbClr val="00B050"/>
              </a:solidFill>
            </a:endParaRPr>
          </a:p>
        </p:txBody>
      </p:sp>
      <p:sp>
        <p:nvSpPr>
          <p:cNvPr id="34" name="TextBox 33"/>
          <p:cNvSpPr txBox="1"/>
          <p:nvPr/>
        </p:nvSpPr>
        <p:spPr>
          <a:xfrm>
            <a:off x="5876818" y="3035196"/>
            <a:ext cx="672043" cy="369332"/>
          </a:xfrm>
          <a:prstGeom prst="rect">
            <a:avLst/>
          </a:prstGeom>
          <a:noFill/>
        </p:spPr>
        <p:txBody>
          <a:bodyPr wrap="none" rtlCol="0">
            <a:spAutoFit/>
          </a:bodyPr>
          <a:lstStyle/>
          <a:p>
            <a:r>
              <a:rPr lang="vi-VN" b="1" dirty="0" smtClean="0">
                <a:solidFill>
                  <a:srgbClr val="00B050"/>
                </a:solidFill>
              </a:rPr>
              <a:t>True</a:t>
            </a:r>
            <a:endParaRPr lang="en-US" b="1" dirty="0">
              <a:solidFill>
                <a:srgbClr val="00B050"/>
              </a:solidFill>
            </a:endParaRPr>
          </a:p>
        </p:txBody>
      </p:sp>
      <p:sp>
        <p:nvSpPr>
          <p:cNvPr id="35" name="TextBox 34"/>
          <p:cNvSpPr txBox="1"/>
          <p:nvPr/>
        </p:nvSpPr>
        <p:spPr>
          <a:xfrm>
            <a:off x="4716780" y="3816872"/>
            <a:ext cx="774571" cy="369332"/>
          </a:xfrm>
          <a:prstGeom prst="rect">
            <a:avLst/>
          </a:prstGeom>
          <a:noFill/>
        </p:spPr>
        <p:txBody>
          <a:bodyPr wrap="none" rtlCol="0">
            <a:spAutoFit/>
          </a:bodyPr>
          <a:lstStyle/>
          <a:p>
            <a:r>
              <a:rPr lang="vi-VN" b="1" dirty="0" smtClean="0">
                <a:solidFill>
                  <a:srgbClr val="FF0000"/>
                </a:solidFill>
              </a:rPr>
              <a:t>False</a:t>
            </a:r>
            <a:endParaRPr lang="en-US" b="1" dirty="0">
              <a:solidFill>
                <a:srgbClr val="FF0000"/>
              </a:solidFill>
            </a:endParaRPr>
          </a:p>
        </p:txBody>
      </p:sp>
      <p:sp>
        <p:nvSpPr>
          <p:cNvPr id="36" name="TextBox 35"/>
          <p:cNvSpPr txBox="1"/>
          <p:nvPr/>
        </p:nvSpPr>
        <p:spPr>
          <a:xfrm>
            <a:off x="1920063" y="3816872"/>
            <a:ext cx="774571" cy="369332"/>
          </a:xfrm>
          <a:prstGeom prst="rect">
            <a:avLst/>
          </a:prstGeom>
          <a:noFill/>
        </p:spPr>
        <p:txBody>
          <a:bodyPr wrap="none" rtlCol="0">
            <a:spAutoFit/>
          </a:bodyPr>
          <a:lstStyle/>
          <a:p>
            <a:r>
              <a:rPr lang="vi-VN" b="1" dirty="0" smtClean="0">
                <a:solidFill>
                  <a:srgbClr val="FF0000"/>
                </a:solidFill>
              </a:rPr>
              <a:t>False</a:t>
            </a:r>
            <a:endParaRPr lang="en-US" b="1" dirty="0">
              <a:solidFill>
                <a:srgbClr val="FF0000"/>
              </a:solidFill>
            </a:endParaRPr>
          </a:p>
        </p:txBody>
      </p:sp>
    </p:spTree>
    <p:extLst>
      <p:ext uri="{BB962C8B-B14F-4D97-AF65-F5344CB8AC3E}">
        <p14:creationId xmlns:p14="http://schemas.microsoft.com/office/powerpoint/2010/main" val="39013924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8)">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up)">
                                      <p:cBhvr>
                                        <p:cTn id="12" dur="500"/>
                                        <p:tgtEl>
                                          <p:spTgt spid="21"/>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up)">
                                      <p:cBhvr>
                                        <p:cTn id="20" dur="500"/>
                                        <p:tgtEl>
                                          <p:spTgt spid="23"/>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barn(inVertical)">
                                      <p:cBhvr>
                                        <p:cTn id="28" dur="500"/>
                                        <p:tgtEl>
                                          <p:spTgt spid="36"/>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up)">
                                      <p:cBhvr>
                                        <p:cTn id="32" dur="500"/>
                                        <p:tgtEl>
                                          <p:spTgt spid="17"/>
                                        </p:tgtEl>
                                      </p:cBhvr>
                                    </p:animEffect>
                                  </p:childTnLst>
                                </p:cTn>
                              </p:par>
                            </p:childTnLst>
                          </p:cTn>
                        </p:par>
                        <p:par>
                          <p:cTn id="33" fill="hold">
                            <p:stCondLst>
                              <p:cond delay="1000"/>
                            </p:stCondLst>
                            <p:childTnLst>
                              <p:par>
                                <p:cTn id="34" presetID="1" presetClass="entr" presetSubtype="0"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up)">
                                      <p:cBhvr>
                                        <p:cTn id="40" dur="500"/>
                                        <p:tgtEl>
                                          <p:spTgt spid="19"/>
                                        </p:tgtEl>
                                      </p:cBhvr>
                                    </p:animEffect>
                                  </p:childTnLst>
                                </p:cTn>
                              </p:par>
                            </p:childTnLst>
                          </p:cTn>
                        </p:par>
                        <p:par>
                          <p:cTn id="41" fill="hold">
                            <p:stCondLst>
                              <p:cond delay="500"/>
                            </p:stCondLst>
                            <p:childTnLst>
                              <p:par>
                                <p:cTn id="42" presetID="21" presetClass="entr" presetSubtype="8" fill="hold" grpId="0" nodeType="after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heel(8)">
                                      <p:cBhvr>
                                        <p:cTn id="44" dur="20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barn(inVertical)">
                                      <p:cBhvr>
                                        <p:cTn id="49" dur="500"/>
                                        <p:tgtEl>
                                          <p:spTgt spid="33"/>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500"/>
                                        <p:tgtEl>
                                          <p:spTgt spid="25"/>
                                        </p:tgtEl>
                                      </p:cBhvr>
                                    </p:animEffect>
                                  </p:childTnLst>
                                </p:cTn>
                              </p:par>
                            </p:childTnLst>
                          </p:cTn>
                        </p:par>
                        <p:par>
                          <p:cTn id="54" fill="hold">
                            <p:stCondLst>
                              <p:cond delay="1000"/>
                            </p:stCondLst>
                            <p:childTnLst>
                              <p:par>
                                <p:cTn id="55" presetID="1" presetClass="entr" presetSubtype="0" fill="hold" grpId="0" nodeType="afterEffect">
                                  <p:stCondLst>
                                    <p:cond delay="0"/>
                                  </p:stCondLst>
                                  <p:childTnLst>
                                    <p:set>
                                      <p:cBhvr>
                                        <p:cTn id="56" dur="1" fill="hold">
                                          <p:stCondLst>
                                            <p:cond delay="0"/>
                                          </p:stCondLst>
                                        </p:cTn>
                                        <p:tgtEl>
                                          <p:spTgt spid="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grpId="0" nodeType="click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barn(inVertical)">
                                      <p:cBhvr>
                                        <p:cTn id="61" dur="500"/>
                                        <p:tgtEl>
                                          <p:spTgt spid="34"/>
                                        </p:tgtEl>
                                      </p:cBhvr>
                                    </p:animEffect>
                                  </p:childTnLst>
                                </p:cTn>
                              </p:par>
                            </p:childTnLst>
                          </p:cTn>
                        </p:par>
                        <p:par>
                          <p:cTn id="62" fill="hold">
                            <p:stCondLst>
                              <p:cond delay="500"/>
                            </p:stCondLst>
                            <p:childTnLst>
                              <p:par>
                                <p:cTn id="63" presetID="22" presetClass="entr" presetSubtype="8" fill="hold"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wipe(left)">
                                      <p:cBhvr>
                                        <p:cTn id="65" dur="500"/>
                                        <p:tgtEl>
                                          <p:spTgt spid="13"/>
                                        </p:tgtEl>
                                      </p:cBhvr>
                                    </p:animEffect>
                                  </p:childTnLst>
                                </p:cTn>
                              </p:par>
                            </p:childTnLst>
                          </p:cTn>
                        </p:par>
                        <p:par>
                          <p:cTn id="66" fill="hold">
                            <p:stCondLst>
                              <p:cond delay="1000"/>
                            </p:stCondLst>
                            <p:childTnLst>
                              <p:par>
                                <p:cTn id="67" presetID="1" presetClass="entr" presetSubtype="0" fill="hold" grpId="0" nodeType="afterEffect">
                                  <p:stCondLst>
                                    <p:cond delay="0"/>
                                  </p:stCondLst>
                                  <p:childTnLst>
                                    <p:set>
                                      <p:cBhvr>
                                        <p:cTn id="68" dur="1" fill="hold">
                                          <p:stCondLst>
                                            <p:cond delay="0"/>
                                          </p:stCondLst>
                                        </p:cTn>
                                        <p:tgtEl>
                                          <p:spTgt spid="1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2" fill="hold" nodeType="click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wipe(right)">
                                      <p:cBhvr>
                                        <p:cTn id="73" dur="500"/>
                                        <p:tgtEl>
                                          <p:spTgt spid="27"/>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barn(inVertical)">
                                      <p:cBhvr>
                                        <p:cTn id="78" dur="500"/>
                                        <p:tgtEl>
                                          <p:spTgt spid="35"/>
                                        </p:tgtEl>
                                      </p:cBhvr>
                                    </p:animEffect>
                                  </p:childTnLst>
                                </p:cTn>
                              </p:par>
                            </p:childTnLst>
                          </p:cTn>
                        </p:par>
                        <p:par>
                          <p:cTn id="79" fill="hold">
                            <p:stCondLst>
                              <p:cond delay="500"/>
                            </p:stCondLst>
                            <p:childTnLst>
                              <p:par>
                                <p:cTn id="80" presetID="22" presetClass="entr" presetSubtype="1" fill="hold" nodeType="after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wipe(up)">
                                      <p:cBhvr>
                                        <p:cTn id="82" dur="500"/>
                                        <p:tgtEl>
                                          <p:spTgt spid="15"/>
                                        </p:tgtEl>
                                      </p:cBhvr>
                                    </p:animEffect>
                                  </p:childTnLst>
                                </p:cTn>
                              </p:par>
                            </p:childTnLst>
                          </p:cTn>
                        </p:par>
                        <p:par>
                          <p:cTn id="83" fill="hold">
                            <p:stCondLst>
                              <p:cond delay="1000"/>
                            </p:stCondLst>
                            <p:childTnLst>
                              <p:par>
                                <p:cTn id="84" presetID="1" presetClass="entr" presetSubtype="0" fill="hold" grpId="0" nodeType="afterEffect">
                                  <p:stCondLst>
                                    <p:cond delay="0"/>
                                  </p:stCondLst>
                                  <p:childTnLst>
                                    <p:set>
                                      <p:cBhvr>
                                        <p:cTn id="85" dur="1" fill="hold">
                                          <p:stCondLst>
                                            <p:cond delay="0"/>
                                          </p:stCondLst>
                                        </p:cTn>
                                        <p:tgtEl>
                                          <p:spTgt spid="10"/>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nodeType="click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wipe(up)">
                                      <p:cBhvr>
                                        <p:cTn id="9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33" grpId="0"/>
      <p:bldP spid="34" grpId="0"/>
      <p:bldP spid="35" grpId="0"/>
      <p:bldP spid="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Biểu diễn bằng giải mã</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15</a:t>
            </a:fld>
            <a:endParaRPr lang="ru-RU" dirty="0"/>
          </a:p>
        </p:txBody>
      </p:sp>
      <p:sp>
        <p:nvSpPr>
          <p:cNvPr id="5" name="Content Placeholder 4"/>
          <p:cNvSpPr>
            <a:spLocks noGrp="1"/>
          </p:cNvSpPr>
          <p:nvPr>
            <p:ph sz="quarter" idx="13"/>
          </p:nvPr>
        </p:nvSpPr>
        <p:spPr/>
        <p:txBody>
          <a:bodyPr/>
          <a:lstStyle/>
          <a:p>
            <a:r>
              <a:rPr lang="vi-VN" smtClean="0"/>
              <a:t>input(a, b);</a:t>
            </a:r>
          </a:p>
          <a:p>
            <a:r>
              <a:rPr lang="vi-VN" smtClean="0"/>
              <a:t>if(a == 0)</a:t>
            </a:r>
          </a:p>
          <a:p>
            <a:r>
              <a:rPr lang="vi-VN" smtClean="0"/>
              <a:t>{</a:t>
            </a:r>
          </a:p>
          <a:p>
            <a:r>
              <a:rPr lang="vi-VN"/>
              <a:t>	</a:t>
            </a:r>
            <a:r>
              <a:rPr lang="vi-VN" smtClean="0"/>
              <a:t>if(b==0)</a:t>
            </a:r>
          </a:p>
          <a:p>
            <a:r>
              <a:rPr lang="vi-VN"/>
              <a:t>	</a:t>
            </a:r>
            <a:r>
              <a:rPr lang="vi-VN" smtClean="0"/>
              <a:t>	print(“Mọi x là nghiệm”);</a:t>
            </a:r>
          </a:p>
          <a:p>
            <a:r>
              <a:rPr lang="vi-VN"/>
              <a:t>	</a:t>
            </a:r>
            <a:r>
              <a:rPr lang="vi-VN" smtClean="0"/>
              <a:t>else</a:t>
            </a:r>
          </a:p>
          <a:p>
            <a:r>
              <a:rPr lang="vi-VN"/>
              <a:t>	</a:t>
            </a:r>
            <a:r>
              <a:rPr lang="vi-VN" smtClean="0"/>
              <a:t>	print(“Vô nghiệm”);</a:t>
            </a:r>
          </a:p>
          <a:p>
            <a:r>
              <a:rPr lang="vi-VN" smtClean="0"/>
              <a:t>}</a:t>
            </a:r>
          </a:p>
          <a:p>
            <a:r>
              <a:rPr lang="vi-VN" smtClean="0"/>
              <a:t>else</a:t>
            </a:r>
          </a:p>
          <a:p>
            <a:r>
              <a:rPr lang="vi-VN"/>
              <a:t>	</a:t>
            </a:r>
            <a:r>
              <a:rPr lang="vi-VN" smtClean="0"/>
              <a:t>print(“Nghiệm là –b/a”);</a:t>
            </a:r>
          </a:p>
          <a:p>
            <a:r>
              <a:rPr lang="vi-VN" smtClean="0"/>
              <a:t>end.</a:t>
            </a:r>
          </a:p>
          <a:p>
            <a:endParaRPr lang="en-US"/>
          </a:p>
        </p:txBody>
      </p:sp>
      <p:sp>
        <p:nvSpPr>
          <p:cNvPr id="6" name="Rounded Rectangle 5"/>
          <p:cNvSpPr/>
          <p:nvPr/>
        </p:nvSpPr>
        <p:spPr>
          <a:xfrm>
            <a:off x="4340280" y="3352800"/>
            <a:ext cx="4651320" cy="15240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spcBef>
                <a:spcPts val="600"/>
              </a:spcBef>
              <a:spcAft>
                <a:spcPts val="600"/>
              </a:spcAft>
            </a:pPr>
            <a:r>
              <a:rPr lang="vi-VN" sz="3200" b="1" smtClean="0"/>
              <a:t>Trước: Giả mã Pascal</a:t>
            </a:r>
          </a:p>
          <a:p>
            <a:pPr>
              <a:spcBef>
                <a:spcPts val="600"/>
              </a:spcBef>
              <a:spcAft>
                <a:spcPts val="600"/>
              </a:spcAft>
            </a:pPr>
            <a:r>
              <a:rPr lang="vi-VN" sz="3200" b="1" smtClean="0"/>
              <a:t>Nay: Giả mã C</a:t>
            </a:r>
            <a:endParaRPr lang="en-US" sz="3200" b="1" dirty="0"/>
          </a:p>
        </p:txBody>
      </p:sp>
    </p:spTree>
    <p:extLst>
      <p:ext uri="{BB962C8B-B14F-4D97-AF65-F5344CB8AC3E}">
        <p14:creationId xmlns:p14="http://schemas.microsoft.com/office/powerpoint/2010/main" val="41011016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Biểu diễn bằng ngôn ngữ lập trình</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16</a:t>
            </a:fld>
            <a:endParaRPr lang="ru-RU" dirty="0"/>
          </a:p>
        </p:txBody>
      </p:sp>
      <p:sp>
        <p:nvSpPr>
          <p:cNvPr id="5" name="Content Placeholder 4"/>
          <p:cNvSpPr>
            <a:spLocks noGrp="1"/>
          </p:cNvSpPr>
          <p:nvPr>
            <p:ph sz="quarter" idx="13"/>
          </p:nvPr>
        </p:nvSpPr>
        <p:spPr/>
        <p:txBody>
          <a:bodyPr/>
          <a:lstStyle/>
          <a:p>
            <a:r>
              <a:rPr lang="vi-VN" b="1" smtClean="0">
                <a:solidFill>
                  <a:srgbClr val="0000FF"/>
                </a:solidFill>
              </a:rPr>
              <a:t>void</a:t>
            </a:r>
            <a:r>
              <a:rPr lang="vi-VN" smtClean="0"/>
              <a:t> solve(</a:t>
            </a:r>
            <a:r>
              <a:rPr lang="vi-VN" b="1" smtClean="0">
                <a:solidFill>
                  <a:srgbClr val="0000FF"/>
                </a:solidFill>
              </a:rPr>
              <a:t>double</a:t>
            </a:r>
            <a:r>
              <a:rPr lang="vi-VN" smtClean="0"/>
              <a:t> a, </a:t>
            </a:r>
            <a:r>
              <a:rPr lang="vi-VN" b="1" smtClean="0">
                <a:solidFill>
                  <a:srgbClr val="0000FF"/>
                </a:solidFill>
              </a:rPr>
              <a:t>double</a:t>
            </a:r>
            <a:r>
              <a:rPr lang="vi-VN" smtClean="0"/>
              <a:t> b)</a:t>
            </a:r>
          </a:p>
          <a:p>
            <a:r>
              <a:rPr lang="vi-VN" smtClean="0"/>
              <a:t>{</a:t>
            </a:r>
          </a:p>
          <a:p>
            <a:r>
              <a:rPr lang="vi-VN" smtClean="0"/>
              <a:t>	</a:t>
            </a:r>
            <a:r>
              <a:rPr lang="vi-VN" b="1" smtClean="0">
                <a:solidFill>
                  <a:srgbClr val="0000FF"/>
                </a:solidFill>
              </a:rPr>
              <a:t>if</a:t>
            </a:r>
            <a:r>
              <a:rPr lang="vi-VN" smtClean="0"/>
              <a:t>(a==</a:t>
            </a:r>
            <a:r>
              <a:rPr lang="vi-VN" smtClean="0">
                <a:solidFill>
                  <a:srgbClr val="FF0000"/>
                </a:solidFill>
              </a:rPr>
              <a:t>0</a:t>
            </a:r>
            <a:r>
              <a:rPr lang="vi-VN" smtClean="0"/>
              <a:t>)</a:t>
            </a:r>
          </a:p>
          <a:p>
            <a:r>
              <a:rPr lang="vi-VN" smtClean="0"/>
              <a:t>	{</a:t>
            </a:r>
          </a:p>
          <a:p>
            <a:r>
              <a:rPr lang="vi-VN" smtClean="0"/>
              <a:t>	</a:t>
            </a:r>
            <a:r>
              <a:rPr lang="vi-VN"/>
              <a:t>	</a:t>
            </a:r>
            <a:r>
              <a:rPr lang="vi-VN" b="1" smtClean="0">
                <a:solidFill>
                  <a:srgbClr val="0000FF"/>
                </a:solidFill>
              </a:rPr>
              <a:t>if</a:t>
            </a:r>
            <a:r>
              <a:rPr lang="vi-VN" smtClean="0"/>
              <a:t>(b==</a:t>
            </a:r>
            <a:r>
              <a:rPr lang="vi-VN" smtClean="0">
                <a:solidFill>
                  <a:srgbClr val="FF0000"/>
                </a:solidFill>
              </a:rPr>
              <a:t>0</a:t>
            </a:r>
            <a:r>
              <a:rPr lang="vi-VN" smtClean="0"/>
              <a:t>)</a:t>
            </a:r>
          </a:p>
          <a:p>
            <a:r>
              <a:rPr lang="vi-VN" smtClean="0"/>
              <a:t>	</a:t>
            </a:r>
            <a:r>
              <a:rPr lang="vi-VN"/>
              <a:t>	</a:t>
            </a:r>
            <a:r>
              <a:rPr lang="vi-VN" smtClean="0"/>
              <a:t>	printf("</a:t>
            </a:r>
            <a:r>
              <a:rPr lang="vi-VN" smtClean="0">
                <a:solidFill>
                  <a:srgbClr val="3333FF"/>
                </a:solidFill>
              </a:rPr>
              <a:t>Moi x la nghiem</a:t>
            </a:r>
            <a:r>
              <a:rPr lang="vi-VN" smtClean="0"/>
              <a:t>");</a:t>
            </a:r>
          </a:p>
          <a:p>
            <a:r>
              <a:rPr lang="vi-VN" smtClean="0"/>
              <a:t>	</a:t>
            </a:r>
            <a:r>
              <a:rPr lang="vi-VN"/>
              <a:t>	</a:t>
            </a:r>
            <a:r>
              <a:rPr lang="vi-VN" b="1" smtClean="0">
                <a:solidFill>
                  <a:srgbClr val="0000FF"/>
                </a:solidFill>
              </a:rPr>
              <a:t>else</a:t>
            </a:r>
          </a:p>
          <a:p>
            <a:r>
              <a:rPr lang="vi-VN" smtClean="0"/>
              <a:t>	</a:t>
            </a:r>
            <a:r>
              <a:rPr lang="vi-VN"/>
              <a:t>	</a:t>
            </a:r>
            <a:r>
              <a:rPr lang="vi-VN" smtClean="0"/>
              <a:t>	printf("</a:t>
            </a:r>
            <a:r>
              <a:rPr lang="vi-VN" smtClean="0">
                <a:solidFill>
                  <a:srgbClr val="3333FF"/>
                </a:solidFill>
              </a:rPr>
              <a:t>Phuong trinh vo nghiem</a:t>
            </a:r>
            <a:r>
              <a:rPr lang="vi-VN" smtClean="0"/>
              <a:t>");</a:t>
            </a:r>
          </a:p>
          <a:p>
            <a:r>
              <a:rPr lang="vi-VN" smtClean="0"/>
              <a:t>	}</a:t>
            </a:r>
          </a:p>
          <a:p>
            <a:r>
              <a:rPr lang="vi-VN" smtClean="0"/>
              <a:t>	</a:t>
            </a:r>
            <a:r>
              <a:rPr lang="vi-VN" b="1" smtClean="0">
                <a:solidFill>
                  <a:srgbClr val="0000FF"/>
                </a:solidFill>
              </a:rPr>
              <a:t>else</a:t>
            </a:r>
          </a:p>
          <a:p>
            <a:r>
              <a:rPr lang="vi-VN"/>
              <a:t>	</a:t>
            </a:r>
            <a:r>
              <a:rPr lang="vi-VN" smtClean="0"/>
              <a:t>	printf("</a:t>
            </a:r>
            <a:r>
              <a:rPr lang="vi-VN" smtClean="0">
                <a:solidFill>
                  <a:srgbClr val="3333FF"/>
                </a:solidFill>
              </a:rPr>
              <a:t>Nghiem la: %f</a:t>
            </a:r>
            <a:r>
              <a:rPr lang="vi-VN" smtClean="0"/>
              <a:t>", -b/a);</a:t>
            </a:r>
          </a:p>
          <a:p>
            <a:r>
              <a:rPr lang="vi-VN" smtClean="0"/>
              <a:t>}</a:t>
            </a:r>
            <a:endParaRPr lang="en-US"/>
          </a:p>
        </p:txBody>
      </p:sp>
    </p:spTree>
    <p:extLst>
      <p:ext uri="{BB962C8B-B14F-4D97-AF65-F5344CB8AC3E}">
        <p14:creationId xmlns:p14="http://schemas.microsoft.com/office/powerpoint/2010/main" val="39394526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lstStyle/>
          <a:p>
            <a:r>
              <a:rPr lang="vi-VN" b="1" smtClean="0"/>
              <a:t>Ngôn ngữ tự nhiên</a:t>
            </a:r>
          </a:p>
          <a:p>
            <a:pPr lvl="1"/>
            <a:r>
              <a:rPr lang="vi-VN" smtClean="0"/>
              <a:t>Ưu: dễ tiếp cận</a:t>
            </a:r>
          </a:p>
          <a:p>
            <a:pPr lvl="1"/>
            <a:r>
              <a:rPr lang="vi-VN" smtClean="0"/>
              <a:t>Nhược: phụ thuộc ngôn ngữ; dễ rối</a:t>
            </a:r>
          </a:p>
          <a:p>
            <a:r>
              <a:rPr lang="vi-VN" b="1" smtClean="0"/>
              <a:t>Lưu đồ</a:t>
            </a:r>
          </a:p>
          <a:p>
            <a:pPr lvl="1"/>
            <a:r>
              <a:rPr lang="vi-VN" smtClean="0"/>
              <a:t>Ưu: dễ tiếp cận, dễ hiểu (rõ ràng)</a:t>
            </a:r>
          </a:p>
          <a:p>
            <a:pPr lvl="1"/>
            <a:r>
              <a:rPr lang="vi-VN" smtClean="0"/>
              <a:t>Nhược: phù hợp cho bài toán nhỏ</a:t>
            </a:r>
          </a:p>
          <a:p>
            <a:r>
              <a:rPr lang="vi-VN" b="1" smtClean="0"/>
              <a:t>Giả mã</a:t>
            </a:r>
          </a:p>
          <a:p>
            <a:pPr lvl="1"/>
            <a:r>
              <a:rPr lang="vi-VN" smtClean="0"/>
              <a:t>Ưu: gần chương trình; phù hợp để tinh chỉnh</a:t>
            </a:r>
          </a:p>
          <a:p>
            <a:pPr lvl="1"/>
            <a:r>
              <a:rPr lang="vi-VN" smtClean="0"/>
              <a:t>Nhược: cần kiến thức về cú pháp lập trình</a:t>
            </a:r>
            <a:endParaRPr lang="en-US"/>
          </a:p>
        </p:txBody>
      </p:sp>
      <p:sp>
        <p:nvSpPr>
          <p:cNvPr id="3" name="Title 2"/>
          <p:cNvSpPr>
            <a:spLocks noGrp="1"/>
          </p:cNvSpPr>
          <p:nvPr>
            <p:ph type="title"/>
          </p:nvPr>
        </p:nvSpPr>
        <p:spPr/>
        <p:txBody>
          <a:bodyPr/>
          <a:lstStyle/>
          <a:p>
            <a:r>
              <a:rPr lang="vi-VN" smtClean="0"/>
              <a:t>So sánh các cách biểu diễn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17</a:t>
            </a:fld>
            <a:endParaRPr lang="ru-RU" dirty="0"/>
          </a:p>
        </p:txBody>
      </p:sp>
    </p:spTree>
    <p:extLst>
      <p:ext uri="{BB962C8B-B14F-4D97-AF65-F5344CB8AC3E}">
        <p14:creationId xmlns:p14="http://schemas.microsoft.com/office/powerpoint/2010/main" val="9556466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t"/>
          <a:lstStyle/>
          <a:p>
            <a:pPr>
              <a:buFont typeface="Wingdings" panose="05000000000000000000" pitchFamily="2" charset="2"/>
              <a:buChar char="q"/>
            </a:pPr>
            <a:r>
              <a:rPr lang="vi-VN" b="1" dirty="0"/>
              <a:t>Lưu đồ thuật toán</a:t>
            </a:r>
            <a:r>
              <a:rPr lang="vi-VN" dirty="0"/>
              <a:t> là công cụ dùng để biểu diễn thuật toán</a:t>
            </a:r>
            <a:r>
              <a:rPr lang="vi-VN" dirty="0" smtClean="0"/>
              <a:t>, mô </a:t>
            </a:r>
            <a:r>
              <a:rPr lang="vi-VN" dirty="0"/>
              <a:t>tả nhập (input), dữ liệu xuất (output) và luồng </a:t>
            </a:r>
            <a:r>
              <a:rPr lang="vi-VN" dirty="0" smtClean="0"/>
              <a:t>xử </a:t>
            </a:r>
            <a:r>
              <a:rPr lang="vi-VN" dirty="0"/>
              <a:t>lý thông qua các ký hiệu hình học</a:t>
            </a:r>
            <a:r>
              <a:rPr lang="vi-VN" dirty="0" smtClean="0"/>
              <a:t>.</a:t>
            </a:r>
            <a:endParaRPr lang="vi-VN" dirty="0"/>
          </a:p>
        </p:txBody>
      </p:sp>
      <p:sp>
        <p:nvSpPr>
          <p:cNvPr id="3" name="Title 2"/>
          <p:cNvSpPr>
            <a:spLocks noGrp="1"/>
          </p:cNvSpPr>
          <p:nvPr>
            <p:ph type="title"/>
          </p:nvPr>
        </p:nvSpPr>
        <p:spPr/>
        <p:txBody>
          <a:bodyPr/>
          <a:lstStyle/>
          <a:p>
            <a:r>
              <a:rPr lang="vi-VN" dirty="0" smtClean="0"/>
              <a:t>Khái niệm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18</a:t>
            </a:fld>
            <a:endParaRPr lang="ru-RU" dirty="0"/>
          </a:p>
        </p:txBody>
      </p:sp>
      <p:sp>
        <p:nvSpPr>
          <p:cNvPr id="5" name="Oval 4"/>
          <p:cNvSpPr/>
          <p:nvPr/>
        </p:nvSpPr>
        <p:spPr>
          <a:xfrm>
            <a:off x="698500" y="3307080"/>
            <a:ext cx="1676400" cy="914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iamond 5"/>
          <p:cNvSpPr/>
          <p:nvPr/>
        </p:nvSpPr>
        <p:spPr>
          <a:xfrm>
            <a:off x="3429000" y="3307080"/>
            <a:ext cx="1981200" cy="990600"/>
          </a:xfrm>
          <a:prstGeom prst="diamond">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324600" y="3307080"/>
            <a:ext cx="1905000" cy="990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3697892" y="5638800"/>
            <a:ext cx="1676400" cy="0"/>
          </a:xfrm>
          <a:prstGeom prst="straightConnector1">
            <a:avLst/>
          </a:pr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0" name="Flowchart: Connector 9"/>
          <p:cNvSpPr/>
          <p:nvPr/>
        </p:nvSpPr>
        <p:spPr>
          <a:xfrm>
            <a:off x="6961792" y="5082540"/>
            <a:ext cx="990600" cy="990600"/>
          </a:xfrm>
          <a:prstGeom prst="flowChartConnector">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6586" y="4396184"/>
            <a:ext cx="2940228" cy="523220"/>
          </a:xfrm>
          <a:prstGeom prst="rect">
            <a:avLst/>
          </a:prstGeom>
          <a:noFill/>
        </p:spPr>
        <p:txBody>
          <a:bodyPr wrap="none" rtlCol="0">
            <a:spAutoFit/>
          </a:bodyPr>
          <a:lstStyle/>
          <a:p>
            <a:r>
              <a:rPr lang="vi-VN" sz="2800" dirty="0" smtClean="0"/>
              <a:t>Bắt đầu, Kết thúc</a:t>
            </a:r>
            <a:endParaRPr lang="en-US" sz="2800" dirty="0"/>
          </a:p>
        </p:txBody>
      </p:sp>
      <p:sp>
        <p:nvSpPr>
          <p:cNvPr id="12" name="TextBox 11"/>
          <p:cNvSpPr txBox="1"/>
          <p:nvPr/>
        </p:nvSpPr>
        <p:spPr>
          <a:xfrm>
            <a:off x="3503597" y="4325630"/>
            <a:ext cx="1705916" cy="523220"/>
          </a:xfrm>
          <a:prstGeom prst="rect">
            <a:avLst/>
          </a:prstGeom>
          <a:noFill/>
        </p:spPr>
        <p:txBody>
          <a:bodyPr wrap="none" rtlCol="0">
            <a:spAutoFit/>
          </a:bodyPr>
          <a:lstStyle/>
          <a:p>
            <a:r>
              <a:rPr lang="vi-VN" sz="2800" dirty="0" smtClean="0"/>
              <a:t>Lựa chọn</a:t>
            </a:r>
            <a:endParaRPr lang="en-US" sz="2800" dirty="0"/>
          </a:p>
        </p:txBody>
      </p:sp>
      <p:sp>
        <p:nvSpPr>
          <p:cNvPr id="13" name="TextBox 12"/>
          <p:cNvSpPr txBox="1"/>
          <p:nvPr/>
        </p:nvSpPr>
        <p:spPr>
          <a:xfrm>
            <a:off x="6324600" y="4393088"/>
            <a:ext cx="1704313" cy="523220"/>
          </a:xfrm>
          <a:prstGeom prst="rect">
            <a:avLst/>
          </a:prstGeom>
          <a:noFill/>
        </p:spPr>
        <p:txBody>
          <a:bodyPr wrap="none" rtlCol="0">
            <a:spAutoFit/>
          </a:bodyPr>
          <a:lstStyle/>
          <a:p>
            <a:r>
              <a:rPr lang="vi-VN" sz="2800" dirty="0" smtClean="0"/>
              <a:t>Tính toán</a:t>
            </a:r>
            <a:endParaRPr lang="en-US" sz="2800" dirty="0"/>
          </a:p>
        </p:txBody>
      </p:sp>
      <p:sp>
        <p:nvSpPr>
          <p:cNvPr id="14" name="TextBox 13"/>
          <p:cNvSpPr txBox="1"/>
          <p:nvPr/>
        </p:nvSpPr>
        <p:spPr>
          <a:xfrm>
            <a:off x="3503597" y="6073140"/>
            <a:ext cx="2064989" cy="523220"/>
          </a:xfrm>
          <a:prstGeom prst="rect">
            <a:avLst/>
          </a:prstGeom>
          <a:noFill/>
        </p:spPr>
        <p:txBody>
          <a:bodyPr wrap="none" rtlCol="0">
            <a:spAutoFit/>
          </a:bodyPr>
          <a:lstStyle/>
          <a:p>
            <a:r>
              <a:rPr lang="vi-VN" sz="2800" dirty="0" smtClean="0"/>
              <a:t>Luồng xử lý</a:t>
            </a:r>
            <a:endParaRPr lang="en-US" sz="2800" dirty="0"/>
          </a:p>
        </p:txBody>
      </p:sp>
      <p:sp>
        <p:nvSpPr>
          <p:cNvPr id="15" name="TextBox 14"/>
          <p:cNvSpPr txBox="1"/>
          <p:nvPr/>
        </p:nvSpPr>
        <p:spPr>
          <a:xfrm>
            <a:off x="6263199" y="6073140"/>
            <a:ext cx="2284600" cy="523220"/>
          </a:xfrm>
          <a:prstGeom prst="rect">
            <a:avLst/>
          </a:prstGeom>
          <a:noFill/>
        </p:spPr>
        <p:txBody>
          <a:bodyPr wrap="none" rtlCol="0">
            <a:spAutoFit/>
          </a:bodyPr>
          <a:lstStyle/>
          <a:p>
            <a:r>
              <a:rPr lang="vi-VN" sz="2800" dirty="0" smtClean="0"/>
              <a:t>Điểm nối tiếp</a:t>
            </a:r>
            <a:endParaRPr lang="en-US" sz="2800" dirty="0"/>
          </a:p>
        </p:txBody>
      </p:sp>
      <p:sp>
        <p:nvSpPr>
          <p:cNvPr id="16" name="Parallelogram 15"/>
          <p:cNvSpPr/>
          <p:nvPr/>
        </p:nvSpPr>
        <p:spPr>
          <a:xfrm>
            <a:off x="673100" y="5257800"/>
            <a:ext cx="1917700" cy="815340"/>
          </a:xfrm>
          <a:prstGeom prst="parallelogram">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6200" y="6149926"/>
            <a:ext cx="3124573" cy="523220"/>
          </a:xfrm>
          <a:prstGeom prst="rect">
            <a:avLst/>
          </a:prstGeom>
          <a:noFill/>
        </p:spPr>
        <p:txBody>
          <a:bodyPr wrap="none" rtlCol="0">
            <a:spAutoFit/>
          </a:bodyPr>
          <a:lstStyle/>
          <a:p>
            <a:r>
              <a:rPr lang="vi-VN" sz="2800" dirty="0" smtClean="0"/>
              <a:t>Nhập, xuất dữ liệu</a:t>
            </a:r>
            <a:endParaRPr lang="en-US" sz="2800" dirty="0"/>
          </a:p>
        </p:txBody>
      </p:sp>
    </p:spTree>
    <p:extLst>
      <p:ext uri="{BB962C8B-B14F-4D97-AF65-F5344CB8AC3E}">
        <p14:creationId xmlns:p14="http://schemas.microsoft.com/office/powerpoint/2010/main" val="11333591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Ví dụ: Giải phương trình bậc nhất</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19</a:t>
            </a:fld>
            <a:endParaRPr lang="ru-RU" dirty="0"/>
          </a:p>
        </p:txBody>
      </p:sp>
      <p:sp>
        <p:nvSpPr>
          <p:cNvPr id="4" name="Oval 3"/>
          <p:cNvSpPr/>
          <p:nvPr/>
        </p:nvSpPr>
        <p:spPr>
          <a:xfrm>
            <a:off x="797560" y="1118528"/>
            <a:ext cx="22860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vi-VN" sz="2400" b="1" dirty="0" smtClean="0">
                <a:solidFill>
                  <a:schemeClr val="tx1"/>
                </a:solidFill>
              </a:rPr>
              <a:t>Bắt đầu</a:t>
            </a:r>
            <a:endParaRPr lang="en-US" sz="2400" b="1" dirty="0">
              <a:solidFill>
                <a:schemeClr val="tx1"/>
              </a:solidFill>
            </a:endParaRPr>
          </a:p>
        </p:txBody>
      </p:sp>
      <p:sp>
        <p:nvSpPr>
          <p:cNvPr id="5" name="Parallelogram 4"/>
          <p:cNvSpPr/>
          <p:nvPr/>
        </p:nvSpPr>
        <p:spPr>
          <a:xfrm>
            <a:off x="797560" y="2109128"/>
            <a:ext cx="2286000" cy="457200"/>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vi-VN" sz="2400" b="1" dirty="0">
                <a:solidFill>
                  <a:schemeClr val="tx1"/>
                </a:solidFill>
              </a:rPr>
              <a:t>Nhập a, b</a:t>
            </a:r>
            <a:endParaRPr lang="en-US" sz="2400" b="1" dirty="0">
              <a:solidFill>
                <a:schemeClr val="tx1"/>
              </a:solidFill>
            </a:endParaRPr>
          </a:p>
        </p:txBody>
      </p:sp>
      <p:sp>
        <p:nvSpPr>
          <p:cNvPr id="6" name="Diamond 5"/>
          <p:cNvSpPr/>
          <p:nvPr/>
        </p:nvSpPr>
        <p:spPr>
          <a:xfrm>
            <a:off x="797560" y="3049502"/>
            <a:ext cx="2286000" cy="762000"/>
          </a:xfrm>
          <a:prstGeom prst="diamond">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vi-VN" sz="2400" b="1" dirty="0" smtClean="0">
                <a:solidFill>
                  <a:schemeClr val="tx1"/>
                </a:solidFill>
              </a:rPr>
              <a:t>a == 0</a:t>
            </a:r>
            <a:endParaRPr lang="en-US" sz="2400" b="1" dirty="0">
              <a:solidFill>
                <a:schemeClr val="tx1"/>
              </a:solidFill>
            </a:endParaRPr>
          </a:p>
        </p:txBody>
      </p:sp>
      <p:sp>
        <p:nvSpPr>
          <p:cNvPr id="7" name="Parallelogram 6"/>
          <p:cNvSpPr/>
          <p:nvPr/>
        </p:nvSpPr>
        <p:spPr>
          <a:xfrm>
            <a:off x="797560" y="4483564"/>
            <a:ext cx="2286000" cy="609600"/>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vi-VN" sz="2400" b="1" dirty="0" smtClean="0">
                <a:solidFill>
                  <a:schemeClr val="tx1"/>
                </a:solidFill>
              </a:rPr>
              <a:t>x = -b/a</a:t>
            </a:r>
            <a:endParaRPr lang="en-US" sz="2400" b="1" dirty="0">
              <a:solidFill>
                <a:schemeClr val="tx1"/>
              </a:solidFill>
            </a:endParaRPr>
          </a:p>
        </p:txBody>
      </p:sp>
      <p:sp>
        <p:nvSpPr>
          <p:cNvPr id="8" name="Oval 7"/>
          <p:cNvSpPr/>
          <p:nvPr/>
        </p:nvSpPr>
        <p:spPr>
          <a:xfrm>
            <a:off x="797560" y="5867400"/>
            <a:ext cx="22860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vi-VN" sz="2400" b="1" dirty="0" smtClean="0">
                <a:solidFill>
                  <a:schemeClr val="tx1"/>
                </a:solidFill>
              </a:rPr>
              <a:t>Kết thúc</a:t>
            </a:r>
            <a:endParaRPr lang="en-US" sz="2400" b="1" dirty="0">
              <a:solidFill>
                <a:schemeClr val="tx1"/>
              </a:solidFill>
            </a:endParaRPr>
          </a:p>
        </p:txBody>
      </p:sp>
      <p:sp>
        <p:nvSpPr>
          <p:cNvPr id="9" name="Diamond 8"/>
          <p:cNvSpPr/>
          <p:nvPr/>
        </p:nvSpPr>
        <p:spPr>
          <a:xfrm>
            <a:off x="3581400" y="3049502"/>
            <a:ext cx="2286000" cy="762000"/>
          </a:xfrm>
          <a:prstGeom prst="diamond">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vi-VN" sz="2400" b="1" dirty="0">
                <a:solidFill>
                  <a:schemeClr val="tx1"/>
                </a:solidFill>
              </a:rPr>
              <a:t>b</a:t>
            </a:r>
            <a:r>
              <a:rPr lang="vi-VN" sz="2400" b="1" dirty="0" smtClean="0">
                <a:solidFill>
                  <a:schemeClr val="tx1"/>
                </a:solidFill>
              </a:rPr>
              <a:t> == 0</a:t>
            </a:r>
            <a:endParaRPr lang="en-US" sz="2400" b="1" dirty="0">
              <a:solidFill>
                <a:schemeClr val="tx1"/>
              </a:solidFill>
            </a:endParaRPr>
          </a:p>
        </p:txBody>
      </p:sp>
      <p:sp>
        <p:nvSpPr>
          <p:cNvPr id="10" name="Parallelogram 9"/>
          <p:cNvSpPr/>
          <p:nvPr/>
        </p:nvSpPr>
        <p:spPr>
          <a:xfrm>
            <a:off x="3581400" y="4483564"/>
            <a:ext cx="2286000" cy="609600"/>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vi-VN" sz="2400" b="1" dirty="0" smtClean="0">
                <a:solidFill>
                  <a:schemeClr val="tx1"/>
                </a:solidFill>
              </a:rPr>
              <a:t>Vô nghiệm</a:t>
            </a:r>
            <a:endParaRPr lang="en-US" sz="2400" b="1" dirty="0">
              <a:solidFill>
                <a:schemeClr val="tx1"/>
              </a:solidFill>
            </a:endParaRPr>
          </a:p>
        </p:txBody>
      </p:sp>
      <p:sp>
        <p:nvSpPr>
          <p:cNvPr id="11" name="Parallelogram 10"/>
          <p:cNvSpPr/>
          <p:nvPr/>
        </p:nvSpPr>
        <p:spPr>
          <a:xfrm>
            <a:off x="6019800" y="4483564"/>
            <a:ext cx="3124201" cy="609600"/>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vi-VN" sz="2400" b="1" dirty="0" smtClean="0">
                <a:solidFill>
                  <a:schemeClr val="tx1"/>
                </a:solidFill>
              </a:rPr>
              <a:t>Mọi x là nghiệm</a:t>
            </a:r>
            <a:endParaRPr lang="en-US" sz="2400" b="1" dirty="0">
              <a:solidFill>
                <a:schemeClr val="tx1"/>
              </a:solidFill>
            </a:endParaRPr>
          </a:p>
        </p:txBody>
      </p:sp>
      <p:cxnSp>
        <p:nvCxnSpPr>
          <p:cNvPr id="13" name="Elbow Connector 12"/>
          <p:cNvCxnSpPr>
            <a:stCxn id="9" idx="3"/>
          </p:cNvCxnSpPr>
          <p:nvPr/>
        </p:nvCxnSpPr>
        <p:spPr>
          <a:xfrm>
            <a:off x="5867400" y="3430502"/>
            <a:ext cx="1755140" cy="105306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2"/>
          </p:cNvCxnSpPr>
          <p:nvPr/>
        </p:nvCxnSpPr>
        <p:spPr>
          <a:xfrm>
            <a:off x="4724400" y="3811502"/>
            <a:ext cx="0" cy="6720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2"/>
          </p:cNvCxnSpPr>
          <p:nvPr/>
        </p:nvCxnSpPr>
        <p:spPr>
          <a:xfrm>
            <a:off x="1940560" y="3811502"/>
            <a:ext cx="0" cy="6720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8" idx="0"/>
          </p:cNvCxnSpPr>
          <p:nvPr/>
        </p:nvCxnSpPr>
        <p:spPr>
          <a:xfrm>
            <a:off x="1940560" y="5093164"/>
            <a:ext cx="0" cy="7742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4"/>
            <a:endCxn id="5" idx="0"/>
          </p:cNvCxnSpPr>
          <p:nvPr/>
        </p:nvCxnSpPr>
        <p:spPr>
          <a:xfrm>
            <a:off x="1940560" y="1728128"/>
            <a:ext cx="0" cy="381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4"/>
          </p:cNvCxnSpPr>
          <p:nvPr/>
        </p:nvCxnSpPr>
        <p:spPr>
          <a:xfrm>
            <a:off x="1940560" y="2566328"/>
            <a:ext cx="0" cy="4831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3"/>
            <a:endCxn id="9" idx="1"/>
          </p:cNvCxnSpPr>
          <p:nvPr/>
        </p:nvCxnSpPr>
        <p:spPr>
          <a:xfrm>
            <a:off x="3083560" y="3430502"/>
            <a:ext cx="4978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rot="5400000">
            <a:off x="4691900" y="2341826"/>
            <a:ext cx="443462" cy="59461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724400" y="5093164"/>
            <a:ext cx="0" cy="4434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007360" y="3035196"/>
            <a:ext cx="672043" cy="369332"/>
          </a:xfrm>
          <a:prstGeom prst="rect">
            <a:avLst/>
          </a:prstGeom>
          <a:noFill/>
        </p:spPr>
        <p:txBody>
          <a:bodyPr wrap="none" rtlCol="0">
            <a:spAutoFit/>
          </a:bodyPr>
          <a:lstStyle/>
          <a:p>
            <a:r>
              <a:rPr lang="vi-VN" b="1" dirty="0" smtClean="0">
                <a:solidFill>
                  <a:srgbClr val="00B050"/>
                </a:solidFill>
              </a:rPr>
              <a:t>True</a:t>
            </a:r>
            <a:endParaRPr lang="en-US" b="1" dirty="0">
              <a:solidFill>
                <a:srgbClr val="00B050"/>
              </a:solidFill>
            </a:endParaRPr>
          </a:p>
        </p:txBody>
      </p:sp>
      <p:sp>
        <p:nvSpPr>
          <p:cNvPr id="34" name="TextBox 33"/>
          <p:cNvSpPr txBox="1"/>
          <p:nvPr/>
        </p:nvSpPr>
        <p:spPr>
          <a:xfrm>
            <a:off x="5876818" y="3035196"/>
            <a:ext cx="672043" cy="369332"/>
          </a:xfrm>
          <a:prstGeom prst="rect">
            <a:avLst/>
          </a:prstGeom>
          <a:noFill/>
        </p:spPr>
        <p:txBody>
          <a:bodyPr wrap="none" rtlCol="0">
            <a:spAutoFit/>
          </a:bodyPr>
          <a:lstStyle/>
          <a:p>
            <a:r>
              <a:rPr lang="vi-VN" b="1" dirty="0" smtClean="0">
                <a:solidFill>
                  <a:srgbClr val="00B050"/>
                </a:solidFill>
              </a:rPr>
              <a:t>True</a:t>
            </a:r>
            <a:endParaRPr lang="en-US" b="1" dirty="0">
              <a:solidFill>
                <a:srgbClr val="00B050"/>
              </a:solidFill>
            </a:endParaRPr>
          </a:p>
        </p:txBody>
      </p:sp>
      <p:sp>
        <p:nvSpPr>
          <p:cNvPr id="35" name="TextBox 34"/>
          <p:cNvSpPr txBox="1"/>
          <p:nvPr/>
        </p:nvSpPr>
        <p:spPr>
          <a:xfrm>
            <a:off x="4716780" y="3816872"/>
            <a:ext cx="774571" cy="369332"/>
          </a:xfrm>
          <a:prstGeom prst="rect">
            <a:avLst/>
          </a:prstGeom>
          <a:noFill/>
        </p:spPr>
        <p:txBody>
          <a:bodyPr wrap="none" rtlCol="0">
            <a:spAutoFit/>
          </a:bodyPr>
          <a:lstStyle/>
          <a:p>
            <a:r>
              <a:rPr lang="vi-VN" b="1" dirty="0" smtClean="0">
                <a:solidFill>
                  <a:srgbClr val="FF0000"/>
                </a:solidFill>
              </a:rPr>
              <a:t>False</a:t>
            </a:r>
            <a:endParaRPr lang="en-US" b="1" dirty="0">
              <a:solidFill>
                <a:srgbClr val="FF0000"/>
              </a:solidFill>
            </a:endParaRPr>
          </a:p>
        </p:txBody>
      </p:sp>
      <p:sp>
        <p:nvSpPr>
          <p:cNvPr id="36" name="TextBox 35"/>
          <p:cNvSpPr txBox="1"/>
          <p:nvPr/>
        </p:nvSpPr>
        <p:spPr>
          <a:xfrm>
            <a:off x="1920063" y="3816872"/>
            <a:ext cx="774571" cy="369332"/>
          </a:xfrm>
          <a:prstGeom prst="rect">
            <a:avLst/>
          </a:prstGeom>
          <a:noFill/>
        </p:spPr>
        <p:txBody>
          <a:bodyPr wrap="none" rtlCol="0">
            <a:spAutoFit/>
          </a:bodyPr>
          <a:lstStyle/>
          <a:p>
            <a:r>
              <a:rPr lang="vi-VN" b="1" dirty="0" smtClean="0">
                <a:solidFill>
                  <a:srgbClr val="FF0000"/>
                </a:solidFill>
              </a:rPr>
              <a:t>False</a:t>
            </a:r>
            <a:endParaRPr lang="en-US" b="1" dirty="0">
              <a:solidFill>
                <a:srgbClr val="FF0000"/>
              </a:solidFill>
            </a:endParaRPr>
          </a:p>
        </p:txBody>
      </p:sp>
    </p:spTree>
    <p:extLst>
      <p:ext uri="{BB962C8B-B14F-4D97-AF65-F5344CB8AC3E}">
        <p14:creationId xmlns:p14="http://schemas.microsoft.com/office/powerpoint/2010/main" val="10148113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8)">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up)">
                                      <p:cBhvr>
                                        <p:cTn id="12" dur="500"/>
                                        <p:tgtEl>
                                          <p:spTgt spid="21"/>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up)">
                                      <p:cBhvr>
                                        <p:cTn id="20" dur="500"/>
                                        <p:tgtEl>
                                          <p:spTgt spid="23"/>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barn(inVertical)">
                                      <p:cBhvr>
                                        <p:cTn id="28" dur="500"/>
                                        <p:tgtEl>
                                          <p:spTgt spid="36"/>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up)">
                                      <p:cBhvr>
                                        <p:cTn id="32" dur="500"/>
                                        <p:tgtEl>
                                          <p:spTgt spid="17"/>
                                        </p:tgtEl>
                                      </p:cBhvr>
                                    </p:animEffect>
                                  </p:childTnLst>
                                </p:cTn>
                              </p:par>
                            </p:childTnLst>
                          </p:cTn>
                        </p:par>
                        <p:par>
                          <p:cTn id="33" fill="hold">
                            <p:stCondLst>
                              <p:cond delay="1000"/>
                            </p:stCondLst>
                            <p:childTnLst>
                              <p:par>
                                <p:cTn id="34" presetID="1" presetClass="entr" presetSubtype="0"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up)">
                                      <p:cBhvr>
                                        <p:cTn id="40" dur="500"/>
                                        <p:tgtEl>
                                          <p:spTgt spid="19"/>
                                        </p:tgtEl>
                                      </p:cBhvr>
                                    </p:animEffect>
                                  </p:childTnLst>
                                </p:cTn>
                              </p:par>
                            </p:childTnLst>
                          </p:cTn>
                        </p:par>
                        <p:par>
                          <p:cTn id="41" fill="hold">
                            <p:stCondLst>
                              <p:cond delay="500"/>
                            </p:stCondLst>
                            <p:childTnLst>
                              <p:par>
                                <p:cTn id="42" presetID="21" presetClass="entr" presetSubtype="8" fill="hold" grpId="0" nodeType="after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heel(8)">
                                      <p:cBhvr>
                                        <p:cTn id="44" dur="20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barn(inVertical)">
                                      <p:cBhvr>
                                        <p:cTn id="49" dur="500"/>
                                        <p:tgtEl>
                                          <p:spTgt spid="33"/>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500"/>
                                        <p:tgtEl>
                                          <p:spTgt spid="25"/>
                                        </p:tgtEl>
                                      </p:cBhvr>
                                    </p:animEffect>
                                  </p:childTnLst>
                                </p:cTn>
                              </p:par>
                            </p:childTnLst>
                          </p:cTn>
                        </p:par>
                        <p:par>
                          <p:cTn id="54" fill="hold">
                            <p:stCondLst>
                              <p:cond delay="1000"/>
                            </p:stCondLst>
                            <p:childTnLst>
                              <p:par>
                                <p:cTn id="55" presetID="1" presetClass="entr" presetSubtype="0" fill="hold" grpId="0" nodeType="afterEffect">
                                  <p:stCondLst>
                                    <p:cond delay="0"/>
                                  </p:stCondLst>
                                  <p:childTnLst>
                                    <p:set>
                                      <p:cBhvr>
                                        <p:cTn id="56" dur="1" fill="hold">
                                          <p:stCondLst>
                                            <p:cond delay="0"/>
                                          </p:stCondLst>
                                        </p:cTn>
                                        <p:tgtEl>
                                          <p:spTgt spid="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grpId="0" nodeType="click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barn(inVertical)">
                                      <p:cBhvr>
                                        <p:cTn id="61" dur="500"/>
                                        <p:tgtEl>
                                          <p:spTgt spid="34"/>
                                        </p:tgtEl>
                                      </p:cBhvr>
                                    </p:animEffect>
                                  </p:childTnLst>
                                </p:cTn>
                              </p:par>
                            </p:childTnLst>
                          </p:cTn>
                        </p:par>
                        <p:par>
                          <p:cTn id="62" fill="hold">
                            <p:stCondLst>
                              <p:cond delay="500"/>
                            </p:stCondLst>
                            <p:childTnLst>
                              <p:par>
                                <p:cTn id="63" presetID="22" presetClass="entr" presetSubtype="8" fill="hold"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wipe(left)">
                                      <p:cBhvr>
                                        <p:cTn id="65" dur="500"/>
                                        <p:tgtEl>
                                          <p:spTgt spid="13"/>
                                        </p:tgtEl>
                                      </p:cBhvr>
                                    </p:animEffect>
                                  </p:childTnLst>
                                </p:cTn>
                              </p:par>
                            </p:childTnLst>
                          </p:cTn>
                        </p:par>
                        <p:par>
                          <p:cTn id="66" fill="hold">
                            <p:stCondLst>
                              <p:cond delay="1000"/>
                            </p:stCondLst>
                            <p:childTnLst>
                              <p:par>
                                <p:cTn id="67" presetID="1" presetClass="entr" presetSubtype="0" fill="hold" grpId="0" nodeType="afterEffect">
                                  <p:stCondLst>
                                    <p:cond delay="0"/>
                                  </p:stCondLst>
                                  <p:childTnLst>
                                    <p:set>
                                      <p:cBhvr>
                                        <p:cTn id="68" dur="1" fill="hold">
                                          <p:stCondLst>
                                            <p:cond delay="0"/>
                                          </p:stCondLst>
                                        </p:cTn>
                                        <p:tgtEl>
                                          <p:spTgt spid="1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2" fill="hold" nodeType="click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wipe(right)">
                                      <p:cBhvr>
                                        <p:cTn id="73" dur="500"/>
                                        <p:tgtEl>
                                          <p:spTgt spid="27"/>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barn(inVertical)">
                                      <p:cBhvr>
                                        <p:cTn id="78" dur="500"/>
                                        <p:tgtEl>
                                          <p:spTgt spid="35"/>
                                        </p:tgtEl>
                                      </p:cBhvr>
                                    </p:animEffect>
                                  </p:childTnLst>
                                </p:cTn>
                              </p:par>
                            </p:childTnLst>
                          </p:cTn>
                        </p:par>
                        <p:par>
                          <p:cTn id="79" fill="hold">
                            <p:stCondLst>
                              <p:cond delay="500"/>
                            </p:stCondLst>
                            <p:childTnLst>
                              <p:par>
                                <p:cTn id="80" presetID="22" presetClass="entr" presetSubtype="1" fill="hold" nodeType="after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wipe(up)">
                                      <p:cBhvr>
                                        <p:cTn id="82" dur="500"/>
                                        <p:tgtEl>
                                          <p:spTgt spid="15"/>
                                        </p:tgtEl>
                                      </p:cBhvr>
                                    </p:animEffect>
                                  </p:childTnLst>
                                </p:cTn>
                              </p:par>
                            </p:childTnLst>
                          </p:cTn>
                        </p:par>
                        <p:par>
                          <p:cTn id="83" fill="hold">
                            <p:stCondLst>
                              <p:cond delay="1000"/>
                            </p:stCondLst>
                            <p:childTnLst>
                              <p:par>
                                <p:cTn id="84" presetID="1" presetClass="entr" presetSubtype="0" fill="hold" grpId="0" nodeType="afterEffect">
                                  <p:stCondLst>
                                    <p:cond delay="0"/>
                                  </p:stCondLst>
                                  <p:childTnLst>
                                    <p:set>
                                      <p:cBhvr>
                                        <p:cTn id="85" dur="1" fill="hold">
                                          <p:stCondLst>
                                            <p:cond delay="0"/>
                                          </p:stCondLst>
                                        </p:cTn>
                                        <p:tgtEl>
                                          <p:spTgt spid="10"/>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nodeType="click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wipe(up)">
                                      <p:cBhvr>
                                        <p:cTn id="9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33" grpId="0"/>
      <p:bldP spid="34" grpId="0"/>
      <p:bldP spid="35" grpId="0"/>
      <p:bldP spid="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343562741"/>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1392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Ví dụ: Tìm ước chung lớn nhất</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20</a:t>
            </a:fld>
            <a:endParaRPr lang="ru-RU" dirty="0"/>
          </a:p>
        </p:txBody>
      </p:sp>
      <p:sp>
        <p:nvSpPr>
          <p:cNvPr id="6" name="Rounded Rectangle 5"/>
          <p:cNvSpPr/>
          <p:nvPr/>
        </p:nvSpPr>
        <p:spPr>
          <a:xfrm>
            <a:off x="5366620" y="866616"/>
            <a:ext cx="3530600" cy="15240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spcBef>
                <a:spcPts val="600"/>
              </a:spcBef>
              <a:spcAft>
                <a:spcPts val="600"/>
              </a:spcAft>
            </a:pPr>
            <a:r>
              <a:rPr lang="vi-VN" sz="3200" b="1" dirty="0" smtClean="0"/>
              <a:t>Áp dụng để tìm</a:t>
            </a:r>
          </a:p>
          <a:p>
            <a:pPr algn="ctr">
              <a:spcBef>
                <a:spcPts val="600"/>
              </a:spcBef>
              <a:spcAft>
                <a:spcPts val="600"/>
              </a:spcAft>
            </a:pPr>
            <a:r>
              <a:rPr lang="vi-VN" sz="3200" b="1" dirty="0" smtClean="0"/>
              <a:t>UCLN(3, 4)</a:t>
            </a:r>
            <a:endParaRPr lang="en-US" sz="3200" b="1" dirty="0"/>
          </a:p>
        </p:txBody>
      </p:sp>
      <p:pic>
        <p:nvPicPr>
          <p:cNvPr id="7" name="Picture 6"/>
          <p:cNvPicPr>
            <a:picLocks noChangeAspect="1"/>
          </p:cNvPicPr>
          <p:nvPr/>
        </p:nvPicPr>
        <p:blipFill>
          <a:blip r:embed="rId2"/>
          <a:stretch>
            <a:fillRect/>
          </a:stretch>
        </p:blipFill>
        <p:spPr>
          <a:xfrm>
            <a:off x="762000" y="762000"/>
            <a:ext cx="5257800" cy="6004226"/>
          </a:xfrm>
          <a:prstGeom prst="rect">
            <a:avLst/>
          </a:prstGeom>
        </p:spPr>
      </p:pic>
    </p:spTree>
    <p:extLst>
      <p:ext uri="{BB962C8B-B14F-4D97-AF65-F5344CB8AC3E}">
        <p14:creationId xmlns:p14="http://schemas.microsoft.com/office/powerpoint/2010/main" val="32949792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0" y="685800"/>
            <a:ext cx="4291268" cy="6172200"/>
          </a:xfrm>
        </p:spPr>
        <p:txBody>
          <a:bodyPr/>
          <a:lstStyle/>
          <a:p>
            <a:r>
              <a:rPr lang="vi-VN" dirty="0" smtClean="0"/>
              <a:t>Mỗi khối chỉ có một đầu vào</a:t>
            </a:r>
          </a:p>
          <a:p>
            <a:r>
              <a:rPr lang="vi-VN" dirty="0" smtClean="0"/>
              <a:t>Khối lựa chọn có 2 đầu ra, các khối khác có 1 đầu ra</a:t>
            </a:r>
            <a:endParaRPr lang="en-US" dirty="0"/>
          </a:p>
        </p:txBody>
      </p:sp>
      <p:sp>
        <p:nvSpPr>
          <p:cNvPr id="3" name="Title 2"/>
          <p:cNvSpPr>
            <a:spLocks noGrp="1"/>
          </p:cNvSpPr>
          <p:nvPr>
            <p:ph type="title"/>
          </p:nvPr>
        </p:nvSpPr>
        <p:spPr/>
        <p:txBody>
          <a:bodyPr/>
          <a:lstStyle/>
          <a:p>
            <a:r>
              <a:rPr lang="vi-VN" dirty="0" smtClean="0"/>
              <a:t>Một số lưu ý</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21</a:t>
            </a:fld>
            <a:endParaRPr lang="ru-RU" dirty="0"/>
          </a:p>
        </p:txBody>
      </p:sp>
      <p:pic>
        <p:nvPicPr>
          <p:cNvPr id="6" name="Picture 5"/>
          <p:cNvPicPr>
            <a:picLocks noChangeAspect="1"/>
          </p:cNvPicPr>
          <p:nvPr/>
        </p:nvPicPr>
        <p:blipFill>
          <a:blip r:embed="rId2"/>
          <a:stretch>
            <a:fillRect/>
          </a:stretch>
        </p:blipFill>
        <p:spPr>
          <a:xfrm>
            <a:off x="4291268" y="838199"/>
            <a:ext cx="4847652" cy="5535851"/>
          </a:xfrm>
          <a:prstGeom prst="rect">
            <a:avLst/>
          </a:prstGeom>
        </p:spPr>
      </p:pic>
    </p:spTree>
    <p:extLst>
      <p:ext uri="{BB962C8B-B14F-4D97-AF65-F5344CB8AC3E}">
        <p14:creationId xmlns:p14="http://schemas.microsoft.com/office/powerpoint/2010/main" val="543964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t"/>
          <a:lstStyle/>
          <a:p>
            <a:pPr marL="0" indent="0">
              <a:buNone/>
            </a:pPr>
            <a:r>
              <a:rPr lang="vi-VN" b="1" smtClean="0"/>
              <a:t>Vẽ lưu đồ thuật toán cho các bài toán sau (khuyến khích dùng Visio):</a:t>
            </a:r>
          </a:p>
          <a:p>
            <a:pPr marL="742950" indent="-742950">
              <a:buFont typeface="+mj-lt"/>
              <a:buAutoNum type="arabicPeriod"/>
            </a:pPr>
            <a:r>
              <a:rPr lang="vi-VN"/>
              <a:t>Giải hệ phương trình bậc nhất 2 ẩn</a:t>
            </a:r>
            <a:endParaRPr lang="en-US"/>
          </a:p>
          <a:p>
            <a:pPr marL="742950" indent="-742950">
              <a:buFont typeface="+mj-lt"/>
              <a:buAutoNum type="arabicPeriod"/>
            </a:pPr>
            <a:r>
              <a:rPr lang="vi-VN" smtClean="0"/>
              <a:t>Tìm tất cả các số có 2 chữ số mà có giá trị gấp 2 lần tổng 2 chữ số</a:t>
            </a:r>
          </a:p>
          <a:p>
            <a:pPr marL="742950" indent="-742950">
              <a:buFont typeface="+mj-lt"/>
              <a:buAutoNum type="arabicPeriod"/>
            </a:pPr>
            <a:r>
              <a:rPr lang="vi-VN" smtClean="0"/>
              <a:t>Tìm tất cả các số có 3 chữ số mà có giá trị gấp 33 lần tổng </a:t>
            </a:r>
            <a:r>
              <a:rPr lang="en-US" smtClean="0"/>
              <a:t>3</a:t>
            </a:r>
            <a:r>
              <a:rPr lang="vi-VN" smtClean="0"/>
              <a:t> chữ số</a:t>
            </a:r>
          </a:p>
        </p:txBody>
      </p:sp>
      <p:sp>
        <p:nvSpPr>
          <p:cNvPr id="3" name="Title 2"/>
          <p:cNvSpPr>
            <a:spLocks noGrp="1"/>
          </p:cNvSpPr>
          <p:nvPr>
            <p:ph type="title"/>
          </p:nvPr>
        </p:nvSpPr>
        <p:spPr/>
        <p:txBody>
          <a:bodyPr/>
          <a:lstStyle/>
          <a:p>
            <a:r>
              <a:rPr lang="vi-VN" smtClean="0"/>
              <a:t>Bài tập</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22</a:t>
            </a:fld>
            <a:endParaRPr lang="ru-RU" dirty="0"/>
          </a:p>
        </p:txBody>
      </p:sp>
    </p:spTree>
    <p:extLst>
      <p:ext uri="{BB962C8B-B14F-4D97-AF65-F5344CB8AC3E}">
        <p14:creationId xmlns:p14="http://schemas.microsoft.com/office/powerpoint/2010/main" val="40750003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309304836"/>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2288599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Mô-đun </a:t>
            </a:r>
            <a:r>
              <a:rPr lang="en-US" smtClean="0"/>
              <a:t>hóa </a:t>
            </a:r>
            <a:r>
              <a:rPr lang="vi-VN" smtClean="0"/>
              <a:t>= Chia để trị</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24</a:t>
            </a:fld>
            <a:endParaRPr lang="ru-RU" dirty="0"/>
          </a:p>
        </p:txBody>
      </p:sp>
      <p:pic>
        <p:nvPicPr>
          <p:cNvPr id="6" name="Picture 5"/>
          <p:cNvPicPr>
            <a:picLocks noChangeAspect="1"/>
          </p:cNvPicPr>
          <p:nvPr/>
        </p:nvPicPr>
        <p:blipFill>
          <a:blip r:embed="rId2"/>
          <a:stretch>
            <a:fillRect/>
          </a:stretch>
        </p:blipFill>
        <p:spPr>
          <a:xfrm>
            <a:off x="1194298" y="838200"/>
            <a:ext cx="6755404" cy="2971800"/>
          </a:xfrm>
          <a:prstGeom prst="rect">
            <a:avLst/>
          </a:prstGeom>
        </p:spPr>
      </p:pic>
      <p:sp>
        <p:nvSpPr>
          <p:cNvPr id="7" name="TextBox 6"/>
          <p:cNvSpPr txBox="1"/>
          <p:nvPr/>
        </p:nvSpPr>
        <p:spPr>
          <a:xfrm>
            <a:off x="0" y="4114800"/>
            <a:ext cx="9144000" cy="2462213"/>
          </a:xfrm>
          <a:prstGeom prst="rect">
            <a:avLst/>
          </a:prstGeom>
          <a:noFill/>
        </p:spPr>
        <p:txBody>
          <a:bodyPr wrap="square" rtlCol="0">
            <a:spAutoFit/>
          </a:bodyPr>
          <a:lstStyle/>
          <a:p>
            <a:pPr marL="457200" indent="-457200">
              <a:spcBef>
                <a:spcPts val="600"/>
              </a:spcBef>
              <a:spcAft>
                <a:spcPts val="600"/>
              </a:spcAft>
              <a:buFont typeface="Arial" panose="020B0604020202020204" pitchFamily="34" charset="0"/>
              <a:buChar char="•"/>
            </a:pPr>
            <a:r>
              <a:rPr lang="en-US" sz="3600" dirty="0" smtClean="0"/>
              <a:t>Có </a:t>
            </a:r>
            <a:r>
              <a:rPr lang="en-US" sz="3600" dirty="0"/>
              <a:t>thể chia </a:t>
            </a:r>
            <a:r>
              <a:rPr lang="en-US" sz="3600" dirty="0" smtClean="0"/>
              <a:t>bài toán phức tạp thành các mô-đun tương đối độc lập để giải quyết riêng. </a:t>
            </a:r>
          </a:p>
          <a:p>
            <a:pPr marL="457200" indent="-457200">
              <a:spcBef>
                <a:spcPts val="600"/>
              </a:spcBef>
              <a:spcAft>
                <a:spcPts val="600"/>
              </a:spcAft>
              <a:buFont typeface="Arial" panose="020B0604020202020204" pitchFamily="34" charset="0"/>
              <a:buChar char="•"/>
            </a:pPr>
            <a:r>
              <a:rPr lang="en-US" sz="3600" dirty="0" smtClean="0"/>
              <a:t>Mỗi mô-đun lại có thể được chia tiếp thành các mô-đun nhỏ hơn.</a:t>
            </a:r>
            <a:endParaRPr lang="en-US" sz="3600" dirty="0"/>
          </a:p>
        </p:txBody>
      </p:sp>
    </p:spTree>
    <p:extLst>
      <p:ext uri="{BB962C8B-B14F-4D97-AF65-F5344CB8AC3E}">
        <p14:creationId xmlns:p14="http://schemas.microsoft.com/office/powerpoint/2010/main" val="15797752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anose="05000000000000000000" pitchFamily="2" charset="2"/>
              <a:buChar char="q"/>
            </a:pPr>
            <a:r>
              <a:rPr lang="vi-VN" b="1" dirty="0" smtClean="0"/>
              <a:t>Bài toán</a:t>
            </a:r>
            <a:r>
              <a:rPr lang="vi-VN" dirty="0" smtClean="0"/>
              <a:t>: Quản lý điểm sinh viên</a:t>
            </a:r>
          </a:p>
          <a:p>
            <a:pPr>
              <a:buFont typeface="Wingdings" panose="05000000000000000000" pitchFamily="2" charset="2"/>
              <a:buChar char="q"/>
            </a:pPr>
            <a:r>
              <a:rPr lang="vi-VN" b="1" dirty="0" smtClean="0"/>
              <a:t>Cách giải</a:t>
            </a:r>
            <a:r>
              <a:rPr lang="vi-VN" dirty="0" smtClean="0"/>
              <a:t>:</a:t>
            </a:r>
            <a:endParaRPr lang="en-US" dirty="0"/>
          </a:p>
        </p:txBody>
      </p:sp>
      <p:sp>
        <p:nvSpPr>
          <p:cNvPr id="3" name="Title 2"/>
          <p:cNvSpPr>
            <a:spLocks noGrp="1"/>
          </p:cNvSpPr>
          <p:nvPr>
            <p:ph type="title"/>
          </p:nvPr>
        </p:nvSpPr>
        <p:spPr/>
        <p:txBody>
          <a:bodyPr/>
          <a:lstStyle/>
          <a:p>
            <a:r>
              <a:rPr lang="vi-VN" smtClean="0"/>
              <a:t>Ví </a:t>
            </a:r>
            <a:r>
              <a:rPr lang="vi-VN" smtClean="0"/>
              <a:t>dụ</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25</a:t>
            </a:fld>
            <a:endParaRPr lang="ru-RU" dirty="0"/>
          </a:p>
        </p:txBody>
      </p:sp>
      <p:sp>
        <p:nvSpPr>
          <p:cNvPr id="5" name="Rounded Rectangle 4"/>
          <p:cNvSpPr/>
          <p:nvPr/>
        </p:nvSpPr>
        <p:spPr>
          <a:xfrm>
            <a:off x="3810000" y="1424384"/>
            <a:ext cx="2590800" cy="5334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vi-VN" sz="2400" b="1" dirty="0" smtClean="0"/>
              <a:t>Quản lý điểm</a:t>
            </a:r>
            <a:endParaRPr lang="en-US" sz="2400" b="1" dirty="0"/>
          </a:p>
        </p:txBody>
      </p:sp>
      <p:sp>
        <p:nvSpPr>
          <p:cNvPr id="6" name="Rounded Rectangle 5"/>
          <p:cNvSpPr/>
          <p:nvPr/>
        </p:nvSpPr>
        <p:spPr>
          <a:xfrm>
            <a:off x="380020" y="2602508"/>
            <a:ext cx="2590800" cy="533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vi-VN" sz="2400" b="1" dirty="0" smtClean="0"/>
              <a:t>Nhập điểm</a:t>
            </a:r>
            <a:endParaRPr lang="en-US" sz="2400" b="1" dirty="0"/>
          </a:p>
        </p:txBody>
      </p:sp>
      <p:sp>
        <p:nvSpPr>
          <p:cNvPr id="7" name="Rounded Rectangle 6"/>
          <p:cNvSpPr/>
          <p:nvPr/>
        </p:nvSpPr>
        <p:spPr>
          <a:xfrm>
            <a:off x="5211100" y="2602508"/>
            <a:ext cx="2590800" cy="533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vi-VN" sz="2400" b="1" dirty="0" smtClean="0"/>
              <a:t>Xem điểm</a:t>
            </a:r>
            <a:endParaRPr lang="en-US" sz="2400" b="1" dirty="0"/>
          </a:p>
        </p:txBody>
      </p:sp>
      <p:sp>
        <p:nvSpPr>
          <p:cNvPr id="8" name="Rounded Rectangle 7"/>
          <p:cNvSpPr/>
          <p:nvPr/>
        </p:nvSpPr>
        <p:spPr>
          <a:xfrm>
            <a:off x="228600" y="3876040"/>
            <a:ext cx="1295400" cy="84836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vi-VN" sz="2400" b="1" dirty="0" smtClean="0"/>
              <a:t>Giao diện</a:t>
            </a:r>
            <a:endParaRPr lang="en-US" sz="2400" b="1" dirty="0"/>
          </a:p>
        </p:txBody>
      </p:sp>
      <p:sp>
        <p:nvSpPr>
          <p:cNvPr id="9" name="Rounded Rectangle 8"/>
          <p:cNvSpPr/>
          <p:nvPr/>
        </p:nvSpPr>
        <p:spPr>
          <a:xfrm>
            <a:off x="1981200" y="3876040"/>
            <a:ext cx="1361440" cy="84836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vi-VN" sz="2400" b="1" dirty="0" smtClean="0"/>
              <a:t>Lưu điểm</a:t>
            </a:r>
            <a:endParaRPr lang="en-US" sz="2400" b="1" dirty="0"/>
          </a:p>
        </p:txBody>
      </p:sp>
      <p:sp>
        <p:nvSpPr>
          <p:cNvPr id="10" name="Rounded Rectangle 9"/>
          <p:cNvSpPr/>
          <p:nvPr/>
        </p:nvSpPr>
        <p:spPr>
          <a:xfrm>
            <a:off x="4222550" y="3876040"/>
            <a:ext cx="1217240" cy="84836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vi-VN" sz="2400" b="1" dirty="0" smtClean="0"/>
              <a:t>Giao diện</a:t>
            </a:r>
            <a:endParaRPr lang="en-US" sz="2400" b="1" dirty="0"/>
          </a:p>
        </p:txBody>
      </p:sp>
      <p:sp>
        <p:nvSpPr>
          <p:cNvPr id="11" name="Rounded Rectangle 10"/>
          <p:cNvSpPr/>
          <p:nvPr/>
        </p:nvSpPr>
        <p:spPr>
          <a:xfrm>
            <a:off x="5706980" y="3906520"/>
            <a:ext cx="1294420" cy="84836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vi-VN" sz="2400" b="1" dirty="0" smtClean="0"/>
              <a:t>Tìm kiếm</a:t>
            </a:r>
            <a:endParaRPr lang="en-US" sz="2400" b="1" dirty="0"/>
          </a:p>
        </p:txBody>
      </p:sp>
      <p:sp>
        <p:nvSpPr>
          <p:cNvPr id="12" name="Rounded Rectangle 11"/>
          <p:cNvSpPr/>
          <p:nvPr/>
        </p:nvSpPr>
        <p:spPr>
          <a:xfrm>
            <a:off x="7238020" y="3886200"/>
            <a:ext cx="1524980" cy="84836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vi-VN" sz="2400" b="1" dirty="0" smtClean="0"/>
              <a:t>Xuất báo cáo</a:t>
            </a:r>
            <a:endParaRPr lang="en-US" sz="2400" b="1" dirty="0"/>
          </a:p>
        </p:txBody>
      </p:sp>
      <p:sp>
        <p:nvSpPr>
          <p:cNvPr id="13" name="Rounded Rectangle 12"/>
          <p:cNvSpPr/>
          <p:nvPr/>
        </p:nvSpPr>
        <p:spPr>
          <a:xfrm>
            <a:off x="228600" y="5367020"/>
            <a:ext cx="1361440" cy="84836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vi-VN" sz="2400" b="1" dirty="0" smtClean="0"/>
              <a:t>Kiểm tra lỗi</a:t>
            </a:r>
            <a:endParaRPr lang="en-US" sz="2400" b="1" dirty="0"/>
          </a:p>
        </p:txBody>
      </p:sp>
      <p:sp>
        <p:nvSpPr>
          <p:cNvPr id="14" name="Rounded Rectangle 13"/>
          <p:cNvSpPr/>
          <p:nvPr/>
        </p:nvSpPr>
        <p:spPr>
          <a:xfrm>
            <a:off x="1981200" y="5367020"/>
            <a:ext cx="1670340" cy="84836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vi-VN" sz="2400" b="1" dirty="0" smtClean="0"/>
              <a:t>Tương tác CSDL</a:t>
            </a:r>
            <a:endParaRPr lang="en-US" sz="2400" b="1" dirty="0"/>
          </a:p>
        </p:txBody>
      </p:sp>
      <p:sp>
        <p:nvSpPr>
          <p:cNvPr id="15" name="Rounded Rectangle 14"/>
          <p:cNvSpPr/>
          <p:nvPr/>
        </p:nvSpPr>
        <p:spPr>
          <a:xfrm>
            <a:off x="5591700" y="5367020"/>
            <a:ext cx="1646320" cy="84836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vi-VN" sz="2400" b="1" dirty="0" smtClean="0"/>
              <a:t>Xuất ra màn hình</a:t>
            </a:r>
            <a:endParaRPr lang="en-US" sz="2400" b="1" dirty="0"/>
          </a:p>
        </p:txBody>
      </p:sp>
      <p:sp>
        <p:nvSpPr>
          <p:cNvPr id="16" name="Rounded Rectangle 15"/>
          <p:cNvSpPr/>
          <p:nvPr/>
        </p:nvSpPr>
        <p:spPr>
          <a:xfrm>
            <a:off x="7543800" y="5367020"/>
            <a:ext cx="1294420" cy="84836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vi-VN" sz="2400" b="1" dirty="0" smtClean="0"/>
              <a:t>In ra giấy</a:t>
            </a:r>
            <a:endParaRPr lang="en-US" sz="2400" b="1" dirty="0"/>
          </a:p>
        </p:txBody>
      </p:sp>
      <p:cxnSp>
        <p:nvCxnSpPr>
          <p:cNvPr id="24" name="Elbow Connector 23"/>
          <p:cNvCxnSpPr>
            <a:stCxn id="5" idx="2"/>
            <a:endCxn id="6" idx="0"/>
          </p:cNvCxnSpPr>
          <p:nvPr/>
        </p:nvCxnSpPr>
        <p:spPr>
          <a:xfrm rot="5400000">
            <a:off x="3068048" y="565156"/>
            <a:ext cx="644724" cy="3429980"/>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5" idx="2"/>
            <a:endCxn id="7" idx="0"/>
          </p:cNvCxnSpPr>
          <p:nvPr/>
        </p:nvCxnSpPr>
        <p:spPr>
          <a:xfrm rot="16200000" flipH="1">
            <a:off x="5483588" y="1579596"/>
            <a:ext cx="644724" cy="1401100"/>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6" idx="2"/>
            <a:endCxn id="8" idx="0"/>
          </p:cNvCxnSpPr>
          <p:nvPr/>
        </p:nvCxnSpPr>
        <p:spPr>
          <a:xfrm rot="5400000">
            <a:off x="905794" y="3106414"/>
            <a:ext cx="740132" cy="799120"/>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6" idx="2"/>
            <a:endCxn id="9" idx="0"/>
          </p:cNvCxnSpPr>
          <p:nvPr/>
        </p:nvCxnSpPr>
        <p:spPr>
          <a:xfrm rot="16200000" flipH="1">
            <a:off x="1798604" y="3012724"/>
            <a:ext cx="740132" cy="986500"/>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7" idx="2"/>
            <a:endCxn id="10" idx="0"/>
          </p:cNvCxnSpPr>
          <p:nvPr/>
        </p:nvCxnSpPr>
        <p:spPr>
          <a:xfrm rot="5400000">
            <a:off x="5298769" y="2668309"/>
            <a:ext cx="740132" cy="1675330"/>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7" idx="2"/>
            <a:endCxn id="11" idx="0"/>
          </p:cNvCxnSpPr>
          <p:nvPr/>
        </p:nvCxnSpPr>
        <p:spPr>
          <a:xfrm rot="5400000">
            <a:off x="6045039" y="3445059"/>
            <a:ext cx="770612" cy="152310"/>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7" idx="2"/>
            <a:endCxn id="12" idx="0"/>
          </p:cNvCxnSpPr>
          <p:nvPr/>
        </p:nvCxnSpPr>
        <p:spPr>
          <a:xfrm rot="16200000" flipH="1">
            <a:off x="6878359" y="2764049"/>
            <a:ext cx="750292" cy="1494010"/>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9" idx="2"/>
            <a:endCxn id="13" idx="0"/>
          </p:cNvCxnSpPr>
          <p:nvPr/>
        </p:nvCxnSpPr>
        <p:spPr>
          <a:xfrm rot="5400000">
            <a:off x="1464310" y="4169410"/>
            <a:ext cx="642620" cy="1752600"/>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9" idx="2"/>
            <a:endCxn id="14" idx="0"/>
          </p:cNvCxnSpPr>
          <p:nvPr/>
        </p:nvCxnSpPr>
        <p:spPr>
          <a:xfrm rot="16200000" flipH="1">
            <a:off x="2417835" y="4968485"/>
            <a:ext cx="642620" cy="154450"/>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12" idx="2"/>
            <a:endCxn id="15" idx="0"/>
          </p:cNvCxnSpPr>
          <p:nvPr/>
        </p:nvCxnSpPr>
        <p:spPr>
          <a:xfrm rot="5400000">
            <a:off x="6891455" y="4257965"/>
            <a:ext cx="632460" cy="1585650"/>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12" idx="2"/>
            <a:endCxn id="16" idx="0"/>
          </p:cNvCxnSpPr>
          <p:nvPr/>
        </p:nvCxnSpPr>
        <p:spPr>
          <a:xfrm rot="16200000" flipH="1">
            <a:off x="7779530" y="4955540"/>
            <a:ext cx="632460" cy="190500"/>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6288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8)">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up)">
                                      <p:cBhvr>
                                        <p:cTn id="12" dur="500"/>
                                        <p:tgtEl>
                                          <p:spTgt spid="24"/>
                                        </p:tgtEl>
                                      </p:cBhvr>
                                    </p:animEffect>
                                  </p:childTnLst>
                                </p:cTn>
                              </p:par>
                              <p:par>
                                <p:cTn id="13" presetID="22" presetClass="entr" presetSubtype="1"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up)">
                                      <p:cBhvr>
                                        <p:cTn id="15" dur="500"/>
                                        <p:tgtEl>
                                          <p:spTgt spid="26"/>
                                        </p:tgtEl>
                                      </p:cBhvr>
                                    </p:animEffect>
                                  </p:childTnLst>
                                </p:cTn>
                              </p:par>
                            </p:childTnLst>
                          </p:cTn>
                        </p:par>
                        <p:par>
                          <p:cTn id="16" fill="hold">
                            <p:stCondLst>
                              <p:cond delay="500"/>
                            </p:stCondLst>
                            <p:childTnLst>
                              <p:par>
                                <p:cTn id="17" presetID="14" presetClass="entr" presetSubtype="5"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vertical)">
                                      <p:cBhvr>
                                        <p:cTn id="19" dur="500"/>
                                        <p:tgtEl>
                                          <p:spTgt spid="6"/>
                                        </p:tgtEl>
                                      </p:cBhvr>
                                    </p:animEffect>
                                  </p:childTnLst>
                                </p:cTn>
                              </p:par>
                              <p:par>
                                <p:cTn id="20" presetID="14" presetClass="entr" presetSubtype="5"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up)">
                                      <p:cBhvr>
                                        <p:cTn id="27" dur="500"/>
                                        <p:tgtEl>
                                          <p:spTgt spid="28"/>
                                        </p:tgtEl>
                                      </p:cBhvr>
                                    </p:animEffect>
                                  </p:childTnLst>
                                </p:cTn>
                              </p:par>
                              <p:par>
                                <p:cTn id="28" presetID="22" presetClass="entr" presetSubtype="1" fill="hold"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up)">
                                      <p:cBhvr>
                                        <p:cTn id="30" dur="500"/>
                                        <p:tgtEl>
                                          <p:spTgt spid="30"/>
                                        </p:tgtEl>
                                      </p:cBhvr>
                                    </p:animEffect>
                                  </p:childTnLst>
                                </p:cTn>
                              </p:par>
                            </p:childTnLst>
                          </p:cTn>
                        </p:par>
                        <p:par>
                          <p:cTn id="31" fill="hold">
                            <p:stCondLst>
                              <p:cond delay="500"/>
                            </p:stCondLst>
                            <p:childTnLst>
                              <p:par>
                                <p:cTn id="32" presetID="16" presetClass="entr" presetSubtype="21"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arn(inVertical)">
                                      <p:cBhvr>
                                        <p:cTn id="34" dur="500"/>
                                        <p:tgtEl>
                                          <p:spTgt spid="8"/>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arn(inVertic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wipe(up)">
                                      <p:cBhvr>
                                        <p:cTn id="42" dur="500"/>
                                        <p:tgtEl>
                                          <p:spTgt spid="42"/>
                                        </p:tgtEl>
                                      </p:cBhvr>
                                    </p:animEffect>
                                  </p:childTnLst>
                                </p:cTn>
                              </p:par>
                              <p:par>
                                <p:cTn id="43" presetID="22" presetClass="entr" presetSubtype="1"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wipe(up)">
                                      <p:cBhvr>
                                        <p:cTn id="45" dur="500"/>
                                        <p:tgtEl>
                                          <p:spTgt spid="44"/>
                                        </p:tgtEl>
                                      </p:cBhvr>
                                    </p:animEffec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wipe(up)">
                                      <p:cBhvr>
                                        <p:cTn id="57" dur="500"/>
                                        <p:tgtEl>
                                          <p:spTgt spid="32"/>
                                        </p:tgtEl>
                                      </p:cBhvr>
                                    </p:animEffect>
                                  </p:childTnLst>
                                </p:cTn>
                              </p:par>
                              <p:par>
                                <p:cTn id="58" presetID="22" presetClass="entr" presetSubtype="1" fill="hold"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wipe(up)">
                                      <p:cBhvr>
                                        <p:cTn id="60" dur="500"/>
                                        <p:tgtEl>
                                          <p:spTgt spid="34"/>
                                        </p:tgtEl>
                                      </p:cBhvr>
                                    </p:animEffect>
                                  </p:childTnLst>
                                </p:cTn>
                              </p:par>
                              <p:par>
                                <p:cTn id="61" presetID="22" presetClass="entr" presetSubtype="1" fill="hold"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wipe(up)">
                                      <p:cBhvr>
                                        <p:cTn id="63" dur="500"/>
                                        <p:tgtEl>
                                          <p:spTgt spid="36"/>
                                        </p:tgtEl>
                                      </p:cBhvr>
                                    </p:animEffect>
                                  </p:childTnLst>
                                </p:cTn>
                              </p:par>
                            </p:childTnLst>
                          </p:cTn>
                        </p:par>
                        <p:par>
                          <p:cTn id="64" fill="hold">
                            <p:stCondLst>
                              <p:cond delay="500"/>
                            </p:stCondLst>
                            <p:childTnLst>
                              <p:par>
                                <p:cTn id="65" presetID="16" presetClass="entr" presetSubtype="21" fill="hold" grpId="0" nodeType="after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barn(inVertical)">
                                      <p:cBhvr>
                                        <p:cTn id="67" dur="500"/>
                                        <p:tgtEl>
                                          <p:spTgt spid="10"/>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barn(inVertical)">
                                      <p:cBhvr>
                                        <p:cTn id="70" dur="500"/>
                                        <p:tgtEl>
                                          <p:spTgt spid="11"/>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barn(inVertical)">
                                      <p:cBhvr>
                                        <p:cTn id="73" dur="500"/>
                                        <p:tgtEl>
                                          <p:spTgt spid="12"/>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nodeType="clickEffect">
                                  <p:stCondLst>
                                    <p:cond delay="0"/>
                                  </p:stCondLst>
                                  <p:childTnLst>
                                    <p:set>
                                      <p:cBhvr>
                                        <p:cTn id="77" dur="1" fill="hold">
                                          <p:stCondLst>
                                            <p:cond delay="0"/>
                                          </p:stCondLst>
                                        </p:cTn>
                                        <p:tgtEl>
                                          <p:spTgt spid="46"/>
                                        </p:tgtEl>
                                        <p:attrNameLst>
                                          <p:attrName>style.visibility</p:attrName>
                                        </p:attrNameLst>
                                      </p:cBhvr>
                                      <p:to>
                                        <p:strVal val="visible"/>
                                      </p:to>
                                    </p:set>
                                    <p:animEffect transition="in" filter="wipe(up)">
                                      <p:cBhvr>
                                        <p:cTn id="78" dur="500"/>
                                        <p:tgtEl>
                                          <p:spTgt spid="46"/>
                                        </p:tgtEl>
                                      </p:cBhvr>
                                    </p:animEffect>
                                  </p:childTnLst>
                                </p:cTn>
                              </p:par>
                              <p:par>
                                <p:cTn id="79" presetID="22" presetClass="entr" presetSubtype="1" fill="hold" nodeType="withEffect">
                                  <p:stCondLst>
                                    <p:cond delay="0"/>
                                  </p:stCondLst>
                                  <p:childTnLst>
                                    <p:set>
                                      <p:cBhvr>
                                        <p:cTn id="80" dur="1" fill="hold">
                                          <p:stCondLst>
                                            <p:cond delay="0"/>
                                          </p:stCondLst>
                                        </p:cTn>
                                        <p:tgtEl>
                                          <p:spTgt spid="48"/>
                                        </p:tgtEl>
                                        <p:attrNameLst>
                                          <p:attrName>style.visibility</p:attrName>
                                        </p:attrNameLst>
                                      </p:cBhvr>
                                      <p:to>
                                        <p:strVal val="visible"/>
                                      </p:to>
                                    </p:set>
                                    <p:animEffect transition="in" filter="wipe(up)">
                                      <p:cBhvr>
                                        <p:cTn id="81" dur="500"/>
                                        <p:tgtEl>
                                          <p:spTgt spid="48"/>
                                        </p:tgtEl>
                                      </p:cBhvr>
                                    </p:animEffect>
                                  </p:childTnLst>
                                </p:cTn>
                              </p:par>
                            </p:childTnLst>
                          </p:cTn>
                        </p:par>
                        <p:par>
                          <p:cTn id="82" fill="hold">
                            <p:stCondLst>
                              <p:cond delay="500"/>
                            </p:stCondLst>
                            <p:childTnLst>
                              <p:par>
                                <p:cTn id="83" presetID="10" presetClass="entr" presetSubtype="0" fill="hold" grpId="0" nodeType="afterEffect">
                                  <p:stCondLst>
                                    <p:cond delay="0"/>
                                  </p:stCondLst>
                                  <p:childTnLst>
                                    <p:set>
                                      <p:cBhvr>
                                        <p:cTn id="84" dur="1" fill="hold">
                                          <p:stCondLst>
                                            <p:cond delay="0"/>
                                          </p:stCondLst>
                                        </p:cTn>
                                        <p:tgtEl>
                                          <p:spTgt spid="15"/>
                                        </p:tgtEl>
                                        <p:attrNameLst>
                                          <p:attrName>style.visibility</p:attrName>
                                        </p:attrNameLst>
                                      </p:cBhvr>
                                      <p:to>
                                        <p:strVal val="visible"/>
                                      </p:to>
                                    </p:set>
                                    <p:animEffect transition="in" filter="fade">
                                      <p:cBhvr>
                                        <p:cTn id="85" dur="500"/>
                                        <p:tgtEl>
                                          <p:spTgt spid="1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6"/>
                                        </p:tgtEl>
                                        <p:attrNameLst>
                                          <p:attrName>style.visibility</p:attrName>
                                        </p:attrNameLst>
                                      </p:cBhvr>
                                      <p:to>
                                        <p:strVal val="visible"/>
                                      </p:to>
                                    </p:set>
                                    <p:animEffect transition="in" filter="fade">
                                      <p:cBhvr>
                                        <p:cTn id="8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vi-VN" smtClean="0"/>
              <a:t>Khi gặp bài toán lớn, khó có thể đưa ngay ra lời giải cuối cùng </a:t>
            </a:r>
            <a:r>
              <a:rPr lang="vi-VN" smtClean="0">
                <a:sym typeface="Wingdings" panose="05000000000000000000" pitchFamily="2" charset="2"/>
              </a:rPr>
              <a:t></a:t>
            </a:r>
            <a:r>
              <a:rPr lang="vi-VN" smtClean="0"/>
              <a:t> chia thành các bài toán nhỏ và giải quyết từng phần.</a:t>
            </a:r>
          </a:p>
          <a:p>
            <a:r>
              <a:rPr lang="vi-VN" smtClean="0"/>
              <a:t>Ban đầu, dùng ngôn ngữ tự nhiên thể hiện ý chính của công việc. Các ý đó sẽ được chi tiết hóa dần dần qua từng bước.</a:t>
            </a:r>
          </a:p>
          <a:p>
            <a:r>
              <a:rPr lang="vi-VN" smtClean="0"/>
              <a:t>Trong quá trình chi tiết hóa có thể dùng giả mã. Đến cuối cùng thì thành mã chương trình.</a:t>
            </a:r>
            <a:endParaRPr lang="en-US"/>
          </a:p>
        </p:txBody>
      </p:sp>
      <p:sp>
        <p:nvSpPr>
          <p:cNvPr id="3" name="Title 2"/>
          <p:cNvSpPr>
            <a:spLocks noGrp="1"/>
          </p:cNvSpPr>
          <p:nvPr>
            <p:ph type="title"/>
          </p:nvPr>
        </p:nvSpPr>
        <p:spPr/>
        <p:txBody>
          <a:bodyPr/>
          <a:lstStyle/>
          <a:p>
            <a:r>
              <a:rPr lang="vi-VN" smtClean="0"/>
              <a:t>Làm mịn dần = Tinh chỉnh từng bước</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26</a:t>
            </a:fld>
            <a:endParaRPr lang="ru-RU" dirty="0"/>
          </a:p>
        </p:txBody>
      </p:sp>
    </p:spTree>
    <p:extLst>
      <p:ext uri="{BB962C8B-B14F-4D97-AF65-F5344CB8AC3E}">
        <p14:creationId xmlns:p14="http://schemas.microsoft.com/office/powerpoint/2010/main" val="7737200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anose="05000000000000000000" pitchFamily="2" charset="2"/>
              <a:buChar char="q"/>
            </a:pPr>
            <a:r>
              <a:rPr lang="vi-VN" b="1" smtClean="0"/>
              <a:t>Bước 1 </a:t>
            </a:r>
          </a:p>
          <a:p>
            <a:r>
              <a:rPr lang="vi-VN" smtClean="0"/>
              <a:t>Phương trình có thể suy biến, vì thế cần xét mọi khả năng của các tham số.</a:t>
            </a:r>
          </a:p>
          <a:p>
            <a:r>
              <a:rPr lang="vi-VN" smtClean="0"/>
              <a:t>Nếu a ≠ 0 thì tính delta và giải;</a:t>
            </a:r>
          </a:p>
          <a:p>
            <a:r>
              <a:rPr lang="vi-VN" smtClean="0"/>
              <a:t>Nếu a = 0 thì xét dạng suy biến</a:t>
            </a:r>
            <a:br>
              <a:rPr lang="vi-VN" smtClean="0"/>
            </a:br>
            <a:r>
              <a:rPr lang="vi-VN" smtClean="0"/>
              <a:t>bx + c = 0</a:t>
            </a:r>
            <a:endParaRPr lang="en-US"/>
          </a:p>
        </p:txBody>
      </p:sp>
      <p:sp>
        <p:nvSpPr>
          <p:cNvPr id="3" name="Title 2"/>
          <p:cNvSpPr>
            <a:spLocks noGrp="1"/>
          </p:cNvSpPr>
          <p:nvPr>
            <p:ph type="title"/>
          </p:nvPr>
        </p:nvSpPr>
        <p:spPr/>
        <p:txBody>
          <a:bodyPr/>
          <a:lstStyle/>
          <a:p>
            <a:r>
              <a:rPr lang="vi-VN" smtClean="0"/>
              <a:t>Giải phương trình ax</a:t>
            </a:r>
            <a:r>
              <a:rPr lang="vi-VN" baseline="30000" smtClean="0"/>
              <a:t>2</a:t>
            </a:r>
            <a:r>
              <a:rPr lang="vi-VN" smtClean="0"/>
              <a:t> + bx + c = 0</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27</a:t>
            </a:fld>
            <a:endParaRPr lang="ru-RU" dirty="0"/>
          </a:p>
        </p:txBody>
      </p:sp>
    </p:spTree>
    <p:extLst>
      <p:ext uri="{BB962C8B-B14F-4D97-AF65-F5344CB8AC3E}">
        <p14:creationId xmlns:p14="http://schemas.microsoft.com/office/powerpoint/2010/main" val="13731345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a:buFont typeface="Wingdings" panose="05000000000000000000" pitchFamily="2" charset="2"/>
              <a:buChar char="q"/>
            </a:pPr>
            <a:r>
              <a:rPr lang="vi-VN" b="1" smtClean="0"/>
              <a:t>Bước 2 </a:t>
            </a:r>
          </a:p>
          <a:p>
            <a:r>
              <a:rPr lang="vi-VN" b="1" smtClean="0"/>
              <a:t>if</a:t>
            </a:r>
            <a:r>
              <a:rPr lang="vi-VN" smtClean="0"/>
              <a:t> (a != 0)</a:t>
            </a:r>
          </a:p>
          <a:p>
            <a:r>
              <a:rPr lang="vi-VN" smtClean="0"/>
              <a:t>{</a:t>
            </a:r>
          </a:p>
          <a:p>
            <a:r>
              <a:rPr lang="vi-VN"/>
              <a:t>	</a:t>
            </a:r>
            <a:r>
              <a:rPr lang="vi-VN" smtClean="0"/>
              <a:t>Tính delta;</a:t>
            </a:r>
          </a:p>
          <a:p>
            <a:r>
              <a:rPr lang="vi-VN"/>
              <a:t>	</a:t>
            </a:r>
            <a:r>
              <a:rPr lang="vi-VN" smtClean="0"/>
              <a:t>if(delta &lt; 0) </a:t>
            </a:r>
          </a:p>
          <a:p>
            <a:r>
              <a:rPr lang="vi-VN"/>
              <a:t>	</a:t>
            </a:r>
            <a:r>
              <a:rPr lang="vi-VN" smtClean="0"/>
              <a:t>	Thông báo vô nghiệm</a:t>
            </a:r>
          </a:p>
          <a:p>
            <a:r>
              <a:rPr lang="vi-VN" smtClean="0"/>
              <a:t>	elseif (delta == 0)</a:t>
            </a:r>
          </a:p>
          <a:p>
            <a:r>
              <a:rPr lang="vi-VN"/>
              <a:t>	</a:t>
            </a:r>
            <a:r>
              <a:rPr lang="vi-VN" smtClean="0"/>
              <a:t>	Thông báo có nghiệm kép và giá trị nghiệm;</a:t>
            </a:r>
          </a:p>
          <a:p>
            <a:r>
              <a:rPr lang="vi-VN"/>
              <a:t>	</a:t>
            </a:r>
            <a:r>
              <a:rPr lang="vi-VN" smtClean="0"/>
              <a:t>else</a:t>
            </a:r>
          </a:p>
          <a:p>
            <a:r>
              <a:rPr lang="vi-VN"/>
              <a:t>	</a:t>
            </a:r>
            <a:r>
              <a:rPr lang="vi-VN" smtClean="0"/>
              <a:t>	Thông báo có 2 nghiệm phân biệt và giá trị nghiệm;</a:t>
            </a:r>
          </a:p>
          <a:p>
            <a:r>
              <a:rPr lang="vi-VN" smtClean="0"/>
              <a:t>}</a:t>
            </a:r>
          </a:p>
          <a:p>
            <a:r>
              <a:rPr lang="vi-VN" b="1" smtClean="0"/>
              <a:t>else</a:t>
            </a:r>
          </a:p>
          <a:p>
            <a:r>
              <a:rPr lang="vi-VN"/>
              <a:t>	</a:t>
            </a:r>
            <a:r>
              <a:rPr lang="vi-VN" smtClean="0"/>
              <a:t>Giải phương trình suy biến bx + c = 0;</a:t>
            </a:r>
            <a:endParaRPr lang="en-US"/>
          </a:p>
        </p:txBody>
      </p:sp>
      <p:sp>
        <p:nvSpPr>
          <p:cNvPr id="3" name="Title 2"/>
          <p:cNvSpPr>
            <a:spLocks noGrp="1"/>
          </p:cNvSpPr>
          <p:nvPr>
            <p:ph type="title"/>
          </p:nvPr>
        </p:nvSpPr>
        <p:spPr/>
        <p:txBody>
          <a:bodyPr/>
          <a:lstStyle/>
          <a:p>
            <a:r>
              <a:rPr lang="vi-VN" smtClean="0"/>
              <a:t>Giải phương trình ax</a:t>
            </a:r>
            <a:r>
              <a:rPr lang="vi-VN" baseline="30000" smtClean="0"/>
              <a:t>2</a:t>
            </a:r>
            <a:r>
              <a:rPr lang="vi-VN" smtClean="0"/>
              <a:t> + bx + c = 0</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28</a:t>
            </a:fld>
            <a:endParaRPr lang="ru-RU" dirty="0"/>
          </a:p>
        </p:txBody>
      </p:sp>
    </p:spTree>
    <p:extLst>
      <p:ext uri="{BB962C8B-B14F-4D97-AF65-F5344CB8AC3E}">
        <p14:creationId xmlns:p14="http://schemas.microsoft.com/office/powerpoint/2010/main" val="8753222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a:buFont typeface="Wingdings" panose="05000000000000000000" pitchFamily="2" charset="2"/>
              <a:buChar char="q"/>
            </a:pPr>
            <a:r>
              <a:rPr lang="vi-VN" b="1" smtClean="0"/>
              <a:t>Bước 3 </a:t>
            </a:r>
          </a:p>
          <a:p>
            <a:r>
              <a:rPr lang="vi-VN" b="1" smtClean="0"/>
              <a:t>if</a:t>
            </a:r>
            <a:r>
              <a:rPr lang="vi-VN" smtClean="0"/>
              <a:t> (a != 0)</a:t>
            </a:r>
          </a:p>
          <a:p>
            <a:r>
              <a:rPr lang="vi-VN"/>
              <a:t>	</a:t>
            </a:r>
            <a:r>
              <a:rPr lang="vi-VN" smtClean="0"/>
              <a:t>////.......(kết quả bước 2)......</a:t>
            </a:r>
          </a:p>
          <a:p>
            <a:r>
              <a:rPr lang="vi-VN" b="1" smtClean="0"/>
              <a:t>else</a:t>
            </a:r>
          </a:p>
          <a:p>
            <a:r>
              <a:rPr lang="vi-VN"/>
              <a:t>{</a:t>
            </a:r>
            <a:endParaRPr lang="vi-VN" smtClean="0"/>
          </a:p>
          <a:p>
            <a:r>
              <a:rPr lang="vi-VN"/>
              <a:t>	</a:t>
            </a:r>
            <a:r>
              <a:rPr lang="vi-VN" smtClean="0"/>
              <a:t>if (b != 0)</a:t>
            </a:r>
          </a:p>
          <a:p>
            <a:r>
              <a:rPr lang="vi-VN"/>
              <a:t>	</a:t>
            </a:r>
            <a:r>
              <a:rPr lang="vi-VN" smtClean="0"/>
              <a:t>	Thông báo nghiệm đơn –c/b;</a:t>
            </a:r>
          </a:p>
          <a:p>
            <a:r>
              <a:rPr lang="vi-VN"/>
              <a:t>	</a:t>
            </a:r>
            <a:r>
              <a:rPr lang="vi-VN" smtClean="0"/>
              <a:t>else	//tức là a = b = 0</a:t>
            </a:r>
          </a:p>
          <a:p>
            <a:r>
              <a:rPr lang="vi-VN"/>
              <a:t>	</a:t>
            </a:r>
            <a:r>
              <a:rPr lang="vi-VN" smtClean="0"/>
              <a:t>	if(c != 0)</a:t>
            </a:r>
          </a:p>
          <a:p>
            <a:r>
              <a:rPr lang="vi-VN"/>
              <a:t>	</a:t>
            </a:r>
            <a:r>
              <a:rPr lang="vi-VN" smtClean="0"/>
              <a:t>		Thông báo vô nghiệm;</a:t>
            </a:r>
          </a:p>
          <a:p>
            <a:r>
              <a:rPr lang="vi-VN"/>
              <a:t>	</a:t>
            </a:r>
            <a:r>
              <a:rPr lang="vi-VN" smtClean="0"/>
              <a:t>	else	//tức là a = b = c = 0</a:t>
            </a:r>
          </a:p>
          <a:p>
            <a:r>
              <a:rPr lang="vi-VN"/>
              <a:t>	</a:t>
            </a:r>
            <a:r>
              <a:rPr lang="vi-VN" smtClean="0"/>
              <a:t>		Thông báo mọi x là nghiệm</a:t>
            </a:r>
          </a:p>
          <a:p>
            <a:r>
              <a:rPr lang="vi-VN" smtClean="0"/>
              <a:t>}</a:t>
            </a:r>
          </a:p>
        </p:txBody>
      </p:sp>
      <p:sp>
        <p:nvSpPr>
          <p:cNvPr id="3" name="Title 2"/>
          <p:cNvSpPr>
            <a:spLocks noGrp="1"/>
          </p:cNvSpPr>
          <p:nvPr>
            <p:ph type="title"/>
          </p:nvPr>
        </p:nvSpPr>
        <p:spPr/>
        <p:txBody>
          <a:bodyPr/>
          <a:lstStyle/>
          <a:p>
            <a:r>
              <a:rPr lang="vi-VN" smtClean="0"/>
              <a:t>Giải phương trình ax</a:t>
            </a:r>
            <a:r>
              <a:rPr lang="vi-VN" baseline="30000" smtClean="0"/>
              <a:t>2</a:t>
            </a:r>
            <a:r>
              <a:rPr lang="vi-VN" smtClean="0"/>
              <a:t> + bx + c = 0</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29</a:t>
            </a:fld>
            <a:endParaRPr lang="ru-RU" dirty="0"/>
          </a:p>
        </p:txBody>
      </p:sp>
    </p:spTree>
    <p:extLst>
      <p:ext uri="{BB962C8B-B14F-4D97-AF65-F5344CB8AC3E}">
        <p14:creationId xmlns:p14="http://schemas.microsoft.com/office/powerpoint/2010/main" val="4995790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443444301"/>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51082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chor="ctr"/>
          <a:lstStyle/>
          <a:p>
            <a:r>
              <a:rPr lang="vi-VN" smtClean="0"/>
              <a:t>Không có ràng buộc nào về mức độ tinh chỉnh giữa các bước (nhưng bước sau phải chi tiết hơn bước trước)</a:t>
            </a:r>
          </a:p>
          <a:p>
            <a:r>
              <a:rPr lang="vi-VN" smtClean="0"/>
              <a:t>Đến đây, có thể tiếp tục "tinh chỉnh" thành chương trình hoàn thiện (nhưng cần thêm kiến thức về ngôn ngữ lập trình)</a:t>
            </a:r>
          </a:p>
          <a:p>
            <a:r>
              <a:rPr lang="vi-VN" smtClean="0"/>
              <a:t>Từ kết quả này cũng có thể xây dựng lưu đồ thuật toán chi tiết cho bài toán</a:t>
            </a:r>
            <a:endParaRPr lang="en-US"/>
          </a:p>
        </p:txBody>
      </p:sp>
      <p:sp>
        <p:nvSpPr>
          <p:cNvPr id="5" name="Title 4"/>
          <p:cNvSpPr>
            <a:spLocks noGrp="1"/>
          </p:cNvSpPr>
          <p:nvPr>
            <p:ph type="title"/>
          </p:nvPr>
        </p:nvSpPr>
        <p:spPr/>
        <p:txBody>
          <a:bodyPr/>
          <a:lstStyle/>
          <a:p>
            <a:r>
              <a:rPr lang="vi-VN"/>
              <a:t>Giải phương trình ax</a:t>
            </a:r>
            <a:r>
              <a:rPr lang="vi-VN" baseline="30000"/>
              <a:t>2</a:t>
            </a:r>
            <a:r>
              <a:rPr lang="vi-VN"/>
              <a:t> + bx + c = 0</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30</a:t>
            </a:fld>
            <a:endParaRPr lang="ru-RU" dirty="0"/>
          </a:p>
        </p:txBody>
      </p:sp>
    </p:spTree>
    <p:extLst>
      <p:ext uri="{BB962C8B-B14F-4D97-AF65-F5344CB8AC3E}">
        <p14:creationId xmlns:p14="http://schemas.microsoft.com/office/powerpoint/2010/main" val="19099577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0" indent="0">
              <a:buNone/>
            </a:pPr>
            <a:r>
              <a:rPr lang="vi-VN" b="1"/>
              <a:t>Thực hiện tinh chỉnh từng </a:t>
            </a:r>
            <a:r>
              <a:rPr lang="vi-VN" b="1" smtClean="0"/>
              <a:t>bước cho các bài toán </a:t>
            </a:r>
            <a:r>
              <a:rPr lang="vi-VN" b="1" smtClean="0"/>
              <a:t>sau</a:t>
            </a:r>
            <a:endParaRPr lang="en-US" b="1" smtClean="0"/>
          </a:p>
          <a:p>
            <a:pPr marL="466725" indent="-466725">
              <a:buFont typeface="+mj-lt"/>
              <a:buAutoNum type="arabicPeriod"/>
            </a:pPr>
            <a:r>
              <a:rPr lang="vi-VN" smtClean="0">
                <a:latin typeface="Times New Roman" panose="02020603050405020304" pitchFamily="18" charset="0"/>
                <a:cs typeface="Times New Roman" panose="02020603050405020304" pitchFamily="18" charset="0"/>
              </a:rPr>
              <a:t>Cho số nguyên n. Hãy tính P = n!</a:t>
            </a:r>
          </a:p>
          <a:p>
            <a:pPr marL="466725" indent="-466725">
              <a:buFont typeface="+mj-lt"/>
              <a:buAutoNum type="arabicPeriod"/>
            </a:pPr>
            <a:r>
              <a:rPr lang="en-US" smtClean="0">
                <a:latin typeface="Times New Roman" panose="02020603050405020304" pitchFamily="18" charset="0"/>
                <a:cs typeface="Times New Roman" panose="02020603050405020304" pitchFamily="18" charset="0"/>
              </a:rPr>
              <a:t>Cho dãy ô </a:t>
            </a:r>
            <a:r>
              <a:rPr lang="en-US" b="1" i="1" smtClean="0">
                <a:latin typeface="Times New Roman" panose="02020603050405020304" pitchFamily="18" charset="0"/>
                <a:cs typeface="Times New Roman" panose="02020603050405020304" pitchFamily="18" charset="0"/>
              </a:rPr>
              <a:t>m</a:t>
            </a:r>
            <a:r>
              <a:rPr lang="en-US" smtClean="0">
                <a:latin typeface="Times New Roman" panose="02020603050405020304" pitchFamily="18" charset="0"/>
                <a:cs typeface="Times New Roman" panose="02020603050405020304" pitchFamily="18" charset="0"/>
              </a:rPr>
              <a:t> gồm </a:t>
            </a:r>
            <a:r>
              <a:rPr lang="en-US" b="1" i="1" smtClean="0">
                <a:latin typeface="Times New Roman" panose="02020603050405020304" pitchFamily="18" charset="0"/>
                <a:cs typeface="Times New Roman" panose="02020603050405020304" pitchFamily="18" charset="0"/>
              </a:rPr>
              <a:t>n</a:t>
            </a:r>
            <a:r>
              <a:rPr lang="en-US" smtClean="0">
                <a:latin typeface="Times New Roman" panose="02020603050405020304" pitchFamily="18" charset="0"/>
                <a:cs typeface="Times New Roman" panose="02020603050405020304" pitchFamily="18" charset="0"/>
              </a:rPr>
              <a:t> ô, các ô được đánh số từ </a:t>
            </a:r>
            <a:r>
              <a:rPr lang="en-US" b="1" smtClean="0">
                <a:latin typeface="Times New Roman" panose="02020603050405020304" pitchFamily="18" charset="0"/>
                <a:cs typeface="Times New Roman" panose="02020603050405020304" pitchFamily="18" charset="0"/>
              </a:rPr>
              <a:t>0</a:t>
            </a:r>
            <a:r>
              <a:rPr lang="en-US" smtClean="0">
                <a:latin typeface="Times New Roman" panose="02020603050405020304" pitchFamily="18" charset="0"/>
                <a:cs typeface="Times New Roman" panose="02020603050405020304" pitchFamily="18" charset="0"/>
              </a:rPr>
              <a:t> đến </a:t>
            </a:r>
            <a:r>
              <a:rPr lang="en-US" b="1" i="1" smtClean="0">
                <a:latin typeface="Times New Roman" panose="02020603050405020304" pitchFamily="18" charset="0"/>
                <a:cs typeface="Times New Roman" panose="02020603050405020304" pitchFamily="18" charset="0"/>
              </a:rPr>
              <a:t>n</a:t>
            </a:r>
            <a:r>
              <a:rPr lang="en-US" b="1" smtClean="0">
                <a:latin typeface="Times New Roman" panose="02020603050405020304" pitchFamily="18" charset="0"/>
                <a:cs typeface="Times New Roman" panose="02020603050405020304" pitchFamily="18" charset="0"/>
              </a:rPr>
              <a:t>-1</a:t>
            </a:r>
            <a:r>
              <a:rPr lang="en-US" smtClean="0">
                <a:latin typeface="Times New Roman" panose="02020603050405020304" pitchFamily="18" charset="0"/>
                <a:cs typeface="Times New Roman" panose="02020603050405020304" pitchFamily="18" charset="0"/>
              </a:rPr>
              <a:t>, mỗi ô chứa một </a:t>
            </a:r>
            <a:r>
              <a:rPr lang="en-US" b="1" smtClean="0">
                <a:latin typeface="Times New Roman" panose="02020603050405020304" pitchFamily="18" charset="0"/>
                <a:cs typeface="Times New Roman" panose="02020603050405020304" pitchFamily="18" charset="0"/>
              </a:rPr>
              <a:t>số thực</a:t>
            </a:r>
            <a:r>
              <a:rPr lang="en-US" smtClean="0">
                <a:latin typeface="Times New Roman" panose="02020603050405020304" pitchFamily="18" charset="0"/>
                <a:cs typeface="Times New Roman" panose="02020603050405020304" pitchFamily="18" charset="0"/>
              </a:rPr>
              <a:t> và giá trị của ô thứ </a:t>
            </a:r>
            <a:r>
              <a:rPr lang="en-US" b="1" i="1" smtClean="0">
                <a:latin typeface="Times New Roman" panose="02020603050405020304" pitchFamily="18" charset="0"/>
                <a:cs typeface="Times New Roman" panose="02020603050405020304" pitchFamily="18" charset="0"/>
              </a:rPr>
              <a:t>i</a:t>
            </a:r>
            <a:r>
              <a:rPr lang="en-US" smtClean="0">
                <a:latin typeface="Times New Roman" panose="02020603050405020304" pitchFamily="18" charset="0"/>
                <a:cs typeface="Times New Roman" panose="02020603050405020304" pitchFamily="18" charset="0"/>
              </a:rPr>
              <a:t> được ký hiệu là </a:t>
            </a:r>
            <a:r>
              <a:rPr lang="en-US" b="1" smtClean="0">
                <a:latin typeface="Times New Roman" panose="02020603050405020304" pitchFamily="18" charset="0"/>
                <a:cs typeface="Times New Roman" panose="02020603050405020304" pitchFamily="18" charset="0"/>
              </a:rPr>
              <a:t>m[i]</a:t>
            </a:r>
            <a:r>
              <a:rPr lang="en-US" smtClean="0">
                <a:latin typeface="Times New Roman" panose="02020603050405020304" pitchFamily="18" charset="0"/>
                <a:cs typeface="Times New Roman" panose="02020603050405020304" pitchFamily="18" charset="0"/>
              </a:rPr>
              <a:t>. Hãy</a:t>
            </a:r>
            <a:r>
              <a:rPr lang="vi-VN" smtClean="0">
                <a:latin typeface="Times New Roman" panose="02020603050405020304" pitchFamily="18" charset="0"/>
                <a:cs typeface="Times New Roman" panose="02020603050405020304" pitchFamily="18" charset="0"/>
              </a:rPr>
              <a:t> t</a:t>
            </a:r>
            <a:r>
              <a:rPr lang="en-US" smtClean="0">
                <a:latin typeface="Times New Roman" panose="02020603050405020304" pitchFamily="18" charset="0"/>
                <a:cs typeface="Times New Roman" panose="02020603050405020304" pitchFamily="18" charset="0"/>
              </a:rPr>
              <a:t>ìm giá trị nhỏ nhất, lớn nhất trong các ô</a:t>
            </a:r>
            <a:r>
              <a:rPr lang="vi-VN"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vi-VN" smtClean="0"/>
              <a:t>Bài tập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31</a:t>
            </a:fld>
            <a:endParaRPr lang="ru-RU" dirty="0"/>
          </a:p>
        </p:txBody>
      </p:sp>
      <p:pic>
        <p:nvPicPr>
          <p:cNvPr id="5" name="Picture 4"/>
          <p:cNvPicPr>
            <a:picLocks noChangeAspect="1"/>
          </p:cNvPicPr>
          <p:nvPr/>
        </p:nvPicPr>
        <p:blipFill>
          <a:blip r:embed="rId2"/>
          <a:stretch>
            <a:fillRect/>
          </a:stretch>
        </p:blipFill>
        <p:spPr>
          <a:xfrm>
            <a:off x="102341" y="5410200"/>
            <a:ext cx="8735879" cy="1295400"/>
          </a:xfrm>
          <a:prstGeom prst="rect">
            <a:avLst/>
          </a:prstGeom>
        </p:spPr>
      </p:pic>
    </p:spTree>
    <p:extLst>
      <p:ext uri="{BB962C8B-B14F-4D97-AF65-F5344CB8AC3E}">
        <p14:creationId xmlns:p14="http://schemas.microsoft.com/office/powerpoint/2010/main" val="35859463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592696887"/>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680281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vi-VN"/>
              <a:t>Thời gian thực hiện một chương trình là một hàm của kích thước dữ liệu vào, ký </a:t>
            </a:r>
            <a:r>
              <a:rPr lang="vi-VN"/>
              <a:t>hiệu </a:t>
            </a:r>
            <a:r>
              <a:rPr lang="vi-VN" smtClean="0"/>
              <a:t>T(n) </a:t>
            </a:r>
            <a:r>
              <a:rPr lang="vi-VN"/>
              <a:t>trong </a:t>
            </a:r>
            <a:r>
              <a:rPr lang="vi-VN"/>
              <a:t>đó </a:t>
            </a:r>
            <a:r>
              <a:rPr lang="vi-VN" b="1" smtClean="0"/>
              <a:t>n</a:t>
            </a:r>
            <a:r>
              <a:rPr lang="vi-VN" smtClean="0"/>
              <a:t> </a:t>
            </a:r>
            <a:r>
              <a:rPr lang="vi-VN"/>
              <a:t>là kích thước (độ lớn) của dữ liệu vào</a:t>
            </a:r>
          </a:p>
          <a:p>
            <a:r>
              <a:rPr lang="vi-VN" smtClean="0"/>
              <a:t>Thời gian thực hiện phụ thuộc</a:t>
            </a:r>
          </a:p>
          <a:p>
            <a:pPr lvl="1"/>
            <a:r>
              <a:rPr lang="vi-VN" smtClean="0"/>
              <a:t>số lượng phép tính</a:t>
            </a:r>
          </a:p>
          <a:p>
            <a:pPr lvl="1"/>
            <a:r>
              <a:rPr lang="vi-VN" smtClean="0"/>
              <a:t>thời gian thực thi mỗi phép tính (hiệu năng của máy </a:t>
            </a:r>
            <a:r>
              <a:rPr lang="vi-VN" smtClean="0">
                <a:sym typeface="Wingdings" panose="05000000000000000000" pitchFamily="2" charset="2"/>
              </a:rPr>
              <a:t> không cố định)</a:t>
            </a:r>
            <a:endParaRPr lang="vi-VN" smtClean="0"/>
          </a:p>
          <a:p>
            <a:pPr marL="0" indent="0">
              <a:buNone/>
            </a:pPr>
            <a:r>
              <a:rPr lang="vi-VN" smtClean="0">
                <a:sym typeface="Wingdings" panose="05000000000000000000" pitchFamily="2" charset="2"/>
              </a:rPr>
              <a:t></a:t>
            </a:r>
            <a:r>
              <a:rPr lang="vi-VN" smtClean="0"/>
              <a:t>T(n) là số lượng phép tính</a:t>
            </a:r>
            <a:endParaRPr lang="vi-VN"/>
          </a:p>
        </p:txBody>
      </p:sp>
      <p:sp>
        <p:nvSpPr>
          <p:cNvPr id="3" name="Title 2"/>
          <p:cNvSpPr>
            <a:spLocks noGrp="1"/>
          </p:cNvSpPr>
          <p:nvPr>
            <p:ph type="title"/>
          </p:nvPr>
        </p:nvSpPr>
        <p:spPr/>
        <p:txBody>
          <a:bodyPr/>
          <a:lstStyle/>
          <a:p>
            <a:r>
              <a:rPr lang="vi-VN"/>
              <a:t>Thời gian thực thi chương trình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33</a:t>
            </a:fld>
            <a:endParaRPr lang="ru-RU" dirty="0"/>
          </a:p>
        </p:txBody>
      </p:sp>
    </p:spTree>
    <p:extLst>
      <p:ext uri="{BB962C8B-B14F-4D97-AF65-F5344CB8AC3E}">
        <p14:creationId xmlns:p14="http://schemas.microsoft.com/office/powerpoint/2010/main" val="18250865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vi-VN" smtClean="0"/>
              <a:t>Trong một giải thuật, phép toán tích cực (active operation) là một phép toán mà số lần thực hiện nó không ít hơn số lần thực hiện các phép toán khác</a:t>
            </a:r>
          </a:p>
          <a:p>
            <a:r>
              <a:rPr lang="vi-VN" smtClean="0"/>
              <a:t>Phép toán tích cực có thể không duy nhất</a:t>
            </a:r>
          </a:p>
          <a:p>
            <a:r>
              <a:rPr lang="vi-VN" smtClean="0"/>
              <a:t>T(n) là số lần thực hiện một phép toán tích cực nào đó.</a:t>
            </a:r>
            <a:endParaRPr lang="en-US"/>
          </a:p>
        </p:txBody>
      </p:sp>
      <p:sp>
        <p:nvSpPr>
          <p:cNvPr id="3" name="Title 2"/>
          <p:cNvSpPr>
            <a:spLocks noGrp="1"/>
          </p:cNvSpPr>
          <p:nvPr>
            <p:ph type="title"/>
          </p:nvPr>
        </p:nvSpPr>
        <p:spPr/>
        <p:txBody>
          <a:bodyPr/>
          <a:lstStyle/>
          <a:p>
            <a:r>
              <a:rPr lang="vi-VN" smtClean="0"/>
              <a:t>Phép toán tích cực</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34</a:t>
            </a:fld>
            <a:endParaRPr lang="ru-RU" dirty="0"/>
          </a:p>
        </p:txBody>
      </p:sp>
    </p:spTree>
    <p:extLst>
      <p:ext uri="{BB962C8B-B14F-4D97-AF65-F5344CB8AC3E}">
        <p14:creationId xmlns:p14="http://schemas.microsoft.com/office/powerpoint/2010/main" val="40232265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3"/>
          </p:nvPr>
        </p:nvSpPr>
        <p:spPr/>
        <p:txBody>
          <a:bodyPr/>
          <a:lstStyle/>
          <a:p>
            <a:endParaRPr lang="en-US" smtClean="0"/>
          </a:p>
          <a:p>
            <a:endParaRPr lang="en-US"/>
          </a:p>
          <a:p>
            <a:endParaRPr lang="en-US" smtClean="0"/>
          </a:p>
          <a:p>
            <a:r>
              <a:rPr lang="en-US" smtClean="0"/>
              <a:t>//Tính từng số hạng rồi cộng lại</a:t>
            </a:r>
          </a:p>
          <a:p>
            <a:r>
              <a:rPr lang="en-US" smtClean="0"/>
              <a:t>s=1;</a:t>
            </a:r>
          </a:p>
          <a:p>
            <a:r>
              <a:rPr lang="en-US" smtClean="0"/>
              <a:t>for(i=1; i&lt;=n; i++){</a:t>
            </a:r>
          </a:p>
          <a:p>
            <a:r>
              <a:rPr lang="en-US"/>
              <a:t>	</a:t>
            </a:r>
            <a:r>
              <a:rPr lang="en-US" smtClean="0"/>
              <a:t>t = 1;</a:t>
            </a:r>
          </a:p>
          <a:p>
            <a:r>
              <a:rPr lang="en-US"/>
              <a:t>	</a:t>
            </a:r>
            <a:r>
              <a:rPr lang="en-US" smtClean="0"/>
              <a:t>for(j=1; j&lt;=i; j++)</a:t>
            </a:r>
          </a:p>
          <a:p>
            <a:r>
              <a:rPr lang="en-US"/>
              <a:t>	</a:t>
            </a:r>
            <a:r>
              <a:rPr lang="en-US" smtClean="0"/>
              <a:t>	t *= x/j;</a:t>
            </a:r>
          </a:p>
          <a:p>
            <a:r>
              <a:rPr lang="en-US"/>
              <a:t>	</a:t>
            </a:r>
            <a:r>
              <a:rPr lang="en-US" smtClean="0"/>
              <a:t>s += t;</a:t>
            </a:r>
          </a:p>
          <a:p>
            <a:r>
              <a:rPr lang="en-US"/>
              <a:t>}</a:t>
            </a:r>
          </a:p>
        </p:txBody>
      </p:sp>
      <p:sp>
        <p:nvSpPr>
          <p:cNvPr id="3" name="Title 2"/>
          <p:cNvSpPr>
            <a:spLocks noGrp="1"/>
          </p:cNvSpPr>
          <p:nvPr>
            <p:ph type="title"/>
          </p:nvPr>
        </p:nvSpPr>
        <p:spPr/>
        <p:txBody>
          <a:bodyPr/>
          <a:lstStyle/>
          <a:p>
            <a:r>
              <a:rPr lang="vi-VN" smtClean="0"/>
              <a:t>Phép toán tích cực</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35</a:t>
            </a:fld>
            <a:endParaRPr lang="ru-RU" dirty="0"/>
          </a:p>
        </p:txBody>
      </p:sp>
      <mc:AlternateContent xmlns:mc="http://schemas.openxmlformats.org/markup-compatibility/2006">
        <mc:Choice xmlns:a14="http://schemas.microsoft.com/office/drawing/2010/main" Requires="a14">
          <p:sp>
            <p:nvSpPr>
              <p:cNvPr id="8" name="Rectangle 7"/>
              <p:cNvSpPr/>
              <p:nvPr/>
            </p:nvSpPr>
            <p:spPr>
              <a:xfrm>
                <a:off x="1005446" y="691896"/>
                <a:ext cx="7133107" cy="108048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p>
                        <m:sSupPr>
                          <m:ctrlPr>
                            <a:rPr lang="en-US" sz="3200">
                              <a:latin typeface="Cambria Math" panose="02040503050406030204" pitchFamily="18" charset="0"/>
                            </a:rPr>
                          </m:ctrlPr>
                        </m:sSupPr>
                        <m:e>
                          <m:r>
                            <a:rPr lang="en-US" sz="3200" i="1">
                              <a:latin typeface="Cambria Math" panose="02040503050406030204" pitchFamily="18" charset="0"/>
                            </a:rPr>
                            <m:t>𝑒</m:t>
                          </m:r>
                        </m:e>
                        <m:sup>
                          <m:r>
                            <a:rPr lang="en-US" sz="3200" i="1">
                              <a:latin typeface="Cambria Math" panose="02040503050406030204" pitchFamily="18" charset="0"/>
                            </a:rPr>
                            <m:t>𝑥</m:t>
                          </m:r>
                        </m:sup>
                      </m:sSup>
                      <m:r>
                        <a:rPr lang="en-US" sz="3200" i="0">
                          <a:latin typeface="Cambria Math" panose="02040503050406030204" pitchFamily="18" charset="0"/>
                        </a:rPr>
                        <m:t>≈</m:t>
                      </m:r>
                      <m:r>
                        <a:rPr lang="en-US" sz="3200" i="1">
                          <a:latin typeface="Cambria Math" panose="02040503050406030204" pitchFamily="18" charset="0"/>
                        </a:rPr>
                        <m:t>𝑆</m:t>
                      </m:r>
                      <m:r>
                        <a:rPr lang="en-US" sz="3200" i="0">
                          <a:latin typeface="Cambria Math" panose="02040503050406030204" pitchFamily="18" charset="0"/>
                        </a:rPr>
                        <m:t>(</m:t>
                      </m:r>
                      <m:r>
                        <a:rPr lang="en-US" sz="3200" i="1">
                          <a:latin typeface="Cambria Math" panose="02040503050406030204" pitchFamily="18" charset="0"/>
                        </a:rPr>
                        <m:t>𝑛</m:t>
                      </m:r>
                      <m:r>
                        <a:rPr lang="en-US" sz="3200" i="0">
                          <a:latin typeface="Cambria Math" panose="02040503050406030204" pitchFamily="18" charset="0"/>
                        </a:rPr>
                        <m:t>)=1+</m:t>
                      </m:r>
                      <m:r>
                        <a:rPr lang="en-US" sz="3200" i="1">
                          <a:latin typeface="Cambria Math" panose="02040503050406030204" pitchFamily="18" charset="0"/>
                        </a:rPr>
                        <m:t>𝑥</m:t>
                      </m:r>
                      <m:r>
                        <a:rPr lang="en-US" sz="3200" i="0">
                          <a:latin typeface="Cambria Math" panose="02040503050406030204" pitchFamily="18" charset="0"/>
                        </a:rPr>
                        <m:t>+</m:t>
                      </m:r>
                      <m:f>
                        <m:fPr>
                          <m:ctrlPr>
                            <a:rPr lang="en-US" sz="3200" i="1">
                              <a:latin typeface="Cambria Math" panose="02040503050406030204" pitchFamily="18" charset="0"/>
                            </a:rPr>
                          </m:ctrlPr>
                        </m:fPr>
                        <m:num>
                          <m:sSup>
                            <m:sSupPr>
                              <m:ctrlPr>
                                <a:rPr lang="en-US" sz="3200" i="1">
                                  <a:latin typeface="Cambria Math" panose="02040503050406030204" pitchFamily="18" charset="0"/>
                                </a:rPr>
                              </m:ctrlPr>
                            </m:sSupPr>
                            <m:e>
                              <m:r>
                                <a:rPr lang="en-US" sz="3200" i="1">
                                  <a:latin typeface="Cambria Math" panose="02040503050406030204" pitchFamily="18" charset="0"/>
                                </a:rPr>
                                <m:t>𝑥</m:t>
                              </m:r>
                            </m:e>
                            <m:sup>
                              <m:r>
                                <a:rPr lang="en-US" sz="3200" i="0">
                                  <a:latin typeface="Cambria Math" panose="02040503050406030204" pitchFamily="18" charset="0"/>
                                </a:rPr>
                                <m:t>2</m:t>
                              </m:r>
                            </m:sup>
                          </m:sSup>
                        </m:num>
                        <m:den>
                          <m:r>
                            <a:rPr lang="en-US" sz="3200" i="0">
                              <a:latin typeface="Cambria Math" panose="02040503050406030204" pitchFamily="18" charset="0"/>
                            </a:rPr>
                            <m:t>2</m:t>
                          </m:r>
                        </m:den>
                      </m:f>
                      <m:r>
                        <a:rPr lang="en-US" sz="3200" i="0">
                          <a:latin typeface="Cambria Math" panose="02040503050406030204" pitchFamily="18" charset="0"/>
                        </a:rPr>
                        <m:t>+</m:t>
                      </m:r>
                      <m:f>
                        <m:fPr>
                          <m:ctrlPr>
                            <a:rPr lang="en-US" sz="3200" i="1">
                              <a:latin typeface="Cambria Math" panose="02040503050406030204" pitchFamily="18" charset="0"/>
                            </a:rPr>
                          </m:ctrlPr>
                        </m:fPr>
                        <m:num>
                          <m:sSup>
                            <m:sSupPr>
                              <m:ctrlPr>
                                <a:rPr lang="en-US" sz="3200" i="1">
                                  <a:latin typeface="Cambria Math" panose="02040503050406030204" pitchFamily="18" charset="0"/>
                                </a:rPr>
                              </m:ctrlPr>
                            </m:sSupPr>
                            <m:e>
                              <m:r>
                                <a:rPr lang="en-US" sz="3200" i="1">
                                  <a:latin typeface="Cambria Math" panose="02040503050406030204" pitchFamily="18" charset="0"/>
                                </a:rPr>
                                <m:t>𝑥</m:t>
                              </m:r>
                            </m:e>
                            <m:sup>
                              <m:r>
                                <a:rPr lang="en-US" sz="3200" i="0">
                                  <a:latin typeface="Cambria Math" panose="02040503050406030204" pitchFamily="18" charset="0"/>
                                </a:rPr>
                                <m:t>3</m:t>
                              </m:r>
                            </m:sup>
                          </m:sSup>
                        </m:num>
                        <m:den>
                          <m:r>
                            <a:rPr lang="en-US" sz="3200" i="0">
                              <a:latin typeface="Cambria Math" panose="02040503050406030204" pitchFamily="18" charset="0"/>
                            </a:rPr>
                            <m:t>3!</m:t>
                          </m:r>
                        </m:den>
                      </m:f>
                      <m:r>
                        <a:rPr lang="en-US" sz="3200" i="0">
                          <a:latin typeface="Cambria Math" panose="02040503050406030204" pitchFamily="18" charset="0"/>
                        </a:rPr>
                        <m:t>+⋯+</m:t>
                      </m:r>
                      <m:f>
                        <m:fPr>
                          <m:ctrlPr>
                            <a:rPr lang="en-US" sz="3200" i="1">
                              <a:latin typeface="Cambria Math" panose="02040503050406030204" pitchFamily="18" charset="0"/>
                            </a:rPr>
                          </m:ctrlPr>
                        </m:fPr>
                        <m:num>
                          <m:sSup>
                            <m:sSupPr>
                              <m:ctrlPr>
                                <a:rPr lang="en-US" sz="3200" i="1">
                                  <a:latin typeface="Cambria Math" panose="02040503050406030204" pitchFamily="18" charset="0"/>
                                </a:rPr>
                              </m:ctrlPr>
                            </m:sSupPr>
                            <m:e>
                              <m:r>
                                <a:rPr lang="en-US" sz="3200" i="1">
                                  <a:latin typeface="Cambria Math" panose="02040503050406030204" pitchFamily="18" charset="0"/>
                                </a:rPr>
                                <m:t>𝑥</m:t>
                              </m:r>
                            </m:e>
                            <m:sup>
                              <m:r>
                                <a:rPr lang="en-US" sz="3200" i="1">
                                  <a:latin typeface="Cambria Math" panose="02040503050406030204" pitchFamily="18" charset="0"/>
                                </a:rPr>
                                <m:t>𝑛</m:t>
                              </m:r>
                            </m:sup>
                          </m:sSup>
                        </m:num>
                        <m:den>
                          <m:r>
                            <a:rPr lang="en-US" sz="3200" i="1">
                              <a:latin typeface="Cambria Math" panose="02040503050406030204" pitchFamily="18" charset="0"/>
                            </a:rPr>
                            <m:t>𝑛</m:t>
                          </m:r>
                          <m:r>
                            <a:rPr lang="en-US" sz="3200" i="0">
                              <a:latin typeface="Cambria Math" panose="02040503050406030204" pitchFamily="18" charset="0"/>
                            </a:rPr>
                            <m:t>!</m:t>
                          </m:r>
                        </m:den>
                      </m:f>
                    </m:oMath>
                  </m:oMathPara>
                </a14:m>
                <a:endParaRPr lang="en-US" sz="3200"/>
              </a:p>
            </p:txBody>
          </p:sp>
        </mc:Choice>
        <mc:Fallback>
          <p:sp>
            <p:nvSpPr>
              <p:cNvPr id="8" name="Rectangle 7"/>
              <p:cNvSpPr>
                <a:spLocks noRot="1" noChangeAspect="1" noMove="1" noResize="1" noEditPoints="1" noAdjustHandles="1" noChangeArrowheads="1" noChangeShapeType="1" noTextEdit="1"/>
              </p:cNvSpPr>
              <p:nvPr/>
            </p:nvSpPr>
            <p:spPr>
              <a:xfrm>
                <a:off x="1005446" y="691896"/>
                <a:ext cx="7133107" cy="1080489"/>
              </a:xfrm>
              <a:prstGeom prst="rect">
                <a:avLst/>
              </a:prstGeom>
              <a:blipFill>
                <a:blip r:embed="rId2"/>
                <a:stretch>
                  <a:fillRect/>
                </a:stretch>
              </a:blipFill>
            </p:spPr>
            <p:txBody>
              <a:bodyPr/>
              <a:lstStyle/>
              <a:p>
                <a:r>
                  <a:rPr lang="en-US">
                    <a:noFill/>
                  </a:rPr>
                  <a:t> </a:t>
                </a:r>
              </a:p>
            </p:txBody>
          </p:sp>
        </mc:Fallback>
      </mc:AlternateContent>
      <p:sp>
        <p:nvSpPr>
          <p:cNvPr id="11" name="Rectangle 10"/>
          <p:cNvSpPr/>
          <p:nvPr/>
        </p:nvSpPr>
        <p:spPr>
          <a:xfrm>
            <a:off x="3579440" y="2976924"/>
            <a:ext cx="5564560" cy="205227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800" smtClean="0"/>
              <a:t>Phép toán tích cực: t *= x/j</a:t>
            </a:r>
          </a:p>
          <a:p>
            <a:r>
              <a:rPr lang="en-US" sz="2800" smtClean="0"/>
              <a:t>Số lần thực hiện:</a:t>
            </a:r>
          </a:p>
          <a:p>
            <a:r>
              <a:rPr lang="en-US" sz="2800" smtClean="0"/>
              <a:t>1 + 2 + ... + n = n(n+1)/2</a:t>
            </a:r>
          </a:p>
          <a:p>
            <a:r>
              <a:rPr lang="en-US" sz="2800" smtClean="0">
                <a:sym typeface="Wingdings" panose="05000000000000000000" pitchFamily="2" charset="2"/>
              </a:rPr>
              <a:t> T(n) = n(n+1)/2</a:t>
            </a:r>
            <a:endParaRPr lang="en-US" sz="2800"/>
          </a:p>
        </p:txBody>
      </p:sp>
    </p:spTree>
    <p:extLst>
      <p:ext uri="{BB962C8B-B14F-4D97-AF65-F5344CB8AC3E}">
        <p14:creationId xmlns:p14="http://schemas.microsoft.com/office/powerpoint/2010/main" val="14529010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3"/>
          </p:nvPr>
        </p:nvSpPr>
        <p:spPr/>
        <p:txBody>
          <a:bodyPr/>
          <a:lstStyle/>
          <a:p>
            <a:endParaRPr lang="en-US" smtClean="0"/>
          </a:p>
          <a:p>
            <a:endParaRPr lang="en-US"/>
          </a:p>
          <a:p>
            <a:endParaRPr lang="en-US" smtClean="0"/>
          </a:p>
          <a:p>
            <a:r>
              <a:rPr lang="en-US" smtClean="0"/>
              <a:t>//Tính số hạng sau theo số hạng trước</a:t>
            </a:r>
          </a:p>
          <a:p>
            <a:r>
              <a:rPr lang="en-US" smtClean="0"/>
              <a:t>s=1;</a:t>
            </a:r>
          </a:p>
          <a:p>
            <a:r>
              <a:rPr lang="en-US" smtClean="0"/>
              <a:t>t = 1;</a:t>
            </a:r>
          </a:p>
          <a:p>
            <a:r>
              <a:rPr lang="en-US" smtClean="0"/>
              <a:t>for(i=1; i&lt;=n; i++){</a:t>
            </a:r>
          </a:p>
          <a:p>
            <a:r>
              <a:rPr lang="en-US"/>
              <a:t>	</a:t>
            </a:r>
            <a:r>
              <a:rPr lang="en-US" smtClean="0"/>
              <a:t>t *= x/i;</a:t>
            </a:r>
          </a:p>
          <a:p>
            <a:r>
              <a:rPr lang="en-US"/>
              <a:t>	</a:t>
            </a:r>
            <a:r>
              <a:rPr lang="en-US" smtClean="0"/>
              <a:t>s += t;</a:t>
            </a:r>
          </a:p>
          <a:p>
            <a:r>
              <a:rPr lang="en-US"/>
              <a:t>}</a:t>
            </a:r>
          </a:p>
        </p:txBody>
      </p:sp>
      <p:sp>
        <p:nvSpPr>
          <p:cNvPr id="3" name="Title 2"/>
          <p:cNvSpPr>
            <a:spLocks noGrp="1"/>
          </p:cNvSpPr>
          <p:nvPr>
            <p:ph type="title"/>
          </p:nvPr>
        </p:nvSpPr>
        <p:spPr/>
        <p:txBody>
          <a:bodyPr/>
          <a:lstStyle/>
          <a:p>
            <a:r>
              <a:rPr lang="vi-VN" smtClean="0"/>
              <a:t>Phép toán tích cực</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36</a:t>
            </a:fld>
            <a:endParaRPr lang="ru-RU" dirty="0"/>
          </a:p>
        </p:txBody>
      </p:sp>
      <mc:AlternateContent xmlns:mc="http://schemas.openxmlformats.org/markup-compatibility/2006">
        <mc:Choice xmlns:a14="http://schemas.microsoft.com/office/drawing/2010/main" Requires="a14">
          <p:sp>
            <p:nvSpPr>
              <p:cNvPr id="8" name="Rectangle 7"/>
              <p:cNvSpPr/>
              <p:nvPr/>
            </p:nvSpPr>
            <p:spPr>
              <a:xfrm>
                <a:off x="1005446" y="691896"/>
                <a:ext cx="7133107" cy="108048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p>
                        <m:sSupPr>
                          <m:ctrlPr>
                            <a:rPr lang="en-US" sz="3200">
                              <a:latin typeface="Cambria Math" panose="02040503050406030204" pitchFamily="18" charset="0"/>
                            </a:rPr>
                          </m:ctrlPr>
                        </m:sSupPr>
                        <m:e>
                          <m:r>
                            <a:rPr lang="en-US" sz="3200" i="1">
                              <a:latin typeface="Cambria Math" panose="02040503050406030204" pitchFamily="18" charset="0"/>
                            </a:rPr>
                            <m:t>𝑒</m:t>
                          </m:r>
                        </m:e>
                        <m:sup>
                          <m:r>
                            <a:rPr lang="en-US" sz="3200" i="1">
                              <a:latin typeface="Cambria Math" panose="02040503050406030204" pitchFamily="18" charset="0"/>
                            </a:rPr>
                            <m:t>𝑥</m:t>
                          </m:r>
                        </m:sup>
                      </m:sSup>
                      <m:r>
                        <a:rPr lang="en-US" sz="3200" i="0">
                          <a:latin typeface="Cambria Math" panose="02040503050406030204" pitchFamily="18" charset="0"/>
                        </a:rPr>
                        <m:t>≈</m:t>
                      </m:r>
                      <m:r>
                        <a:rPr lang="en-US" sz="3200" i="1">
                          <a:latin typeface="Cambria Math" panose="02040503050406030204" pitchFamily="18" charset="0"/>
                        </a:rPr>
                        <m:t>𝑆</m:t>
                      </m:r>
                      <m:r>
                        <a:rPr lang="en-US" sz="3200" i="0">
                          <a:latin typeface="Cambria Math" panose="02040503050406030204" pitchFamily="18" charset="0"/>
                        </a:rPr>
                        <m:t>(</m:t>
                      </m:r>
                      <m:r>
                        <a:rPr lang="en-US" sz="3200" i="1">
                          <a:latin typeface="Cambria Math" panose="02040503050406030204" pitchFamily="18" charset="0"/>
                        </a:rPr>
                        <m:t>𝑛</m:t>
                      </m:r>
                      <m:r>
                        <a:rPr lang="en-US" sz="3200" i="0">
                          <a:latin typeface="Cambria Math" panose="02040503050406030204" pitchFamily="18" charset="0"/>
                        </a:rPr>
                        <m:t>)=1+</m:t>
                      </m:r>
                      <m:r>
                        <a:rPr lang="en-US" sz="3200" i="1">
                          <a:latin typeface="Cambria Math" panose="02040503050406030204" pitchFamily="18" charset="0"/>
                        </a:rPr>
                        <m:t>𝑥</m:t>
                      </m:r>
                      <m:r>
                        <a:rPr lang="en-US" sz="3200" i="0">
                          <a:latin typeface="Cambria Math" panose="02040503050406030204" pitchFamily="18" charset="0"/>
                        </a:rPr>
                        <m:t>+</m:t>
                      </m:r>
                      <m:f>
                        <m:fPr>
                          <m:ctrlPr>
                            <a:rPr lang="en-US" sz="3200" i="1">
                              <a:latin typeface="Cambria Math" panose="02040503050406030204" pitchFamily="18" charset="0"/>
                            </a:rPr>
                          </m:ctrlPr>
                        </m:fPr>
                        <m:num>
                          <m:sSup>
                            <m:sSupPr>
                              <m:ctrlPr>
                                <a:rPr lang="en-US" sz="3200" i="1">
                                  <a:latin typeface="Cambria Math" panose="02040503050406030204" pitchFamily="18" charset="0"/>
                                </a:rPr>
                              </m:ctrlPr>
                            </m:sSupPr>
                            <m:e>
                              <m:r>
                                <a:rPr lang="en-US" sz="3200" i="1">
                                  <a:latin typeface="Cambria Math" panose="02040503050406030204" pitchFamily="18" charset="0"/>
                                </a:rPr>
                                <m:t>𝑥</m:t>
                              </m:r>
                            </m:e>
                            <m:sup>
                              <m:r>
                                <a:rPr lang="en-US" sz="3200" i="0">
                                  <a:latin typeface="Cambria Math" panose="02040503050406030204" pitchFamily="18" charset="0"/>
                                </a:rPr>
                                <m:t>2</m:t>
                              </m:r>
                            </m:sup>
                          </m:sSup>
                        </m:num>
                        <m:den>
                          <m:r>
                            <a:rPr lang="en-US" sz="3200" i="0">
                              <a:latin typeface="Cambria Math" panose="02040503050406030204" pitchFamily="18" charset="0"/>
                            </a:rPr>
                            <m:t>2</m:t>
                          </m:r>
                        </m:den>
                      </m:f>
                      <m:r>
                        <a:rPr lang="en-US" sz="3200" i="0">
                          <a:latin typeface="Cambria Math" panose="02040503050406030204" pitchFamily="18" charset="0"/>
                        </a:rPr>
                        <m:t>+</m:t>
                      </m:r>
                      <m:f>
                        <m:fPr>
                          <m:ctrlPr>
                            <a:rPr lang="en-US" sz="3200" i="1">
                              <a:latin typeface="Cambria Math" panose="02040503050406030204" pitchFamily="18" charset="0"/>
                            </a:rPr>
                          </m:ctrlPr>
                        </m:fPr>
                        <m:num>
                          <m:sSup>
                            <m:sSupPr>
                              <m:ctrlPr>
                                <a:rPr lang="en-US" sz="3200" i="1">
                                  <a:latin typeface="Cambria Math" panose="02040503050406030204" pitchFamily="18" charset="0"/>
                                </a:rPr>
                              </m:ctrlPr>
                            </m:sSupPr>
                            <m:e>
                              <m:r>
                                <a:rPr lang="en-US" sz="3200" i="1">
                                  <a:latin typeface="Cambria Math" panose="02040503050406030204" pitchFamily="18" charset="0"/>
                                </a:rPr>
                                <m:t>𝑥</m:t>
                              </m:r>
                            </m:e>
                            <m:sup>
                              <m:r>
                                <a:rPr lang="en-US" sz="3200" i="0">
                                  <a:latin typeface="Cambria Math" panose="02040503050406030204" pitchFamily="18" charset="0"/>
                                </a:rPr>
                                <m:t>3</m:t>
                              </m:r>
                            </m:sup>
                          </m:sSup>
                        </m:num>
                        <m:den>
                          <m:r>
                            <a:rPr lang="en-US" sz="3200" i="0">
                              <a:latin typeface="Cambria Math" panose="02040503050406030204" pitchFamily="18" charset="0"/>
                            </a:rPr>
                            <m:t>3!</m:t>
                          </m:r>
                        </m:den>
                      </m:f>
                      <m:r>
                        <a:rPr lang="en-US" sz="3200" i="0">
                          <a:latin typeface="Cambria Math" panose="02040503050406030204" pitchFamily="18" charset="0"/>
                        </a:rPr>
                        <m:t>+⋯+</m:t>
                      </m:r>
                      <m:f>
                        <m:fPr>
                          <m:ctrlPr>
                            <a:rPr lang="en-US" sz="3200" i="1">
                              <a:latin typeface="Cambria Math" panose="02040503050406030204" pitchFamily="18" charset="0"/>
                            </a:rPr>
                          </m:ctrlPr>
                        </m:fPr>
                        <m:num>
                          <m:sSup>
                            <m:sSupPr>
                              <m:ctrlPr>
                                <a:rPr lang="en-US" sz="3200" i="1">
                                  <a:latin typeface="Cambria Math" panose="02040503050406030204" pitchFamily="18" charset="0"/>
                                </a:rPr>
                              </m:ctrlPr>
                            </m:sSupPr>
                            <m:e>
                              <m:r>
                                <a:rPr lang="en-US" sz="3200" i="1">
                                  <a:latin typeface="Cambria Math" panose="02040503050406030204" pitchFamily="18" charset="0"/>
                                </a:rPr>
                                <m:t>𝑥</m:t>
                              </m:r>
                            </m:e>
                            <m:sup>
                              <m:r>
                                <a:rPr lang="en-US" sz="3200" i="1">
                                  <a:latin typeface="Cambria Math" panose="02040503050406030204" pitchFamily="18" charset="0"/>
                                </a:rPr>
                                <m:t>𝑛</m:t>
                              </m:r>
                            </m:sup>
                          </m:sSup>
                        </m:num>
                        <m:den>
                          <m:r>
                            <a:rPr lang="en-US" sz="3200" i="1">
                              <a:latin typeface="Cambria Math" panose="02040503050406030204" pitchFamily="18" charset="0"/>
                            </a:rPr>
                            <m:t>𝑛</m:t>
                          </m:r>
                          <m:r>
                            <a:rPr lang="en-US" sz="3200" i="0">
                              <a:latin typeface="Cambria Math" panose="02040503050406030204" pitchFamily="18" charset="0"/>
                            </a:rPr>
                            <m:t>!</m:t>
                          </m:r>
                        </m:den>
                      </m:f>
                    </m:oMath>
                  </m:oMathPara>
                </a14:m>
                <a:endParaRPr lang="en-US" sz="3200"/>
              </a:p>
            </p:txBody>
          </p:sp>
        </mc:Choice>
        <mc:Fallback>
          <p:sp>
            <p:nvSpPr>
              <p:cNvPr id="8" name="Rectangle 7"/>
              <p:cNvSpPr>
                <a:spLocks noRot="1" noChangeAspect="1" noMove="1" noResize="1" noEditPoints="1" noAdjustHandles="1" noChangeArrowheads="1" noChangeShapeType="1" noTextEdit="1"/>
              </p:cNvSpPr>
              <p:nvPr/>
            </p:nvSpPr>
            <p:spPr>
              <a:xfrm>
                <a:off x="1005446" y="691896"/>
                <a:ext cx="7133107" cy="1080489"/>
              </a:xfrm>
              <a:prstGeom prst="rect">
                <a:avLst/>
              </a:prstGeom>
              <a:blipFill>
                <a:blip r:embed="rId2"/>
                <a:stretch>
                  <a:fillRect/>
                </a:stretch>
              </a:blipFill>
            </p:spPr>
            <p:txBody>
              <a:bodyPr/>
              <a:lstStyle/>
              <a:p>
                <a:r>
                  <a:rPr lang="en-US">
                    <a:noFill/>
                  </a:rPr>
                  <a:t> </a:t>
                </a:r>
              </a:p>
            </p:txBody>
          </p:sp>
        </mc:Fallback>
      </mc:AlternateContent>
      <p:sp>
        <p:nvSpPr>
          <p:cNvPr id="11" name="Rectangle 10"/>
          <p:cNvSpPr/>
          <p:nvPr/>
        </p:nvSpPr>
        <p:spPr>
          <a:xfrm>
            <a:off x="3579440" y="2976924"/>
            <a:ext cx="5564560" cy="325718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800" smtClean="0"/>
              <a:t>Phép toán tích cực: </a:t>
            </a:r>
          </a:p>
          <a:p>
            <a:r>
              <a:rPr lang="en-US" sz="2800"/>
              <a:t>	</a:t>
            </a:r>
            <a:r>
              <a:rPr lang="en-US" sz="2800" smtClean="0"/>
              <a:t>t *= x/j</a:t>
            </a:r>
          </a:p>
          <a:p>
            <a:r>
              <a:rPr lang="en-US" sz="2800"/>
              <a:t>	</a:t>
            </a:r>
            <a:r>
              <a:rPr lang="en-US" sz="2800" smtClean="0"/>
              <a:t>s += t;</a:t>
            </a:r>
          </a:p>
          <a:p>
            <a:r>
              <a:rPr lang="en-US" sz="2800" smtClean="0"/>
              <a:t>Số lần thực hiện:</a:t>
            </a:r>
          </a:p>
          <a:p>
            <a:r>
              <a:rPr lang="en-US" sz="2800" smtClean="0"/>
              <a:t>1 + 1 + ... + 1 = n</a:t>
            </a:r>
          </a:p>
          <a:p>
            <a:r>
              <a:rPr lang="en-US" sz="2800" smtClean="0">
                <a:sym typeface="Wingdings" panose="05000000000000000000" pitchFamily="2" charset="2"/>
              </a:rPr>
              <a:t> T(n) = n</a:t>
            </a:r>
            <a:endParaRPr lang="en-US" sz="2800"/>
          </a:p>
        </p:txBody>
      </p:sp>
    </p:spTree>
    <p:extLst>
      <p:ext uri="{BB962C8B-B14F-4D97-AF65-F5344CB8AC3E}">
        <p14:creationId xmlns:p14="http://schemas.microsoft.com/office/powerpoint/2010/main" val="6604614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Content Placeholder 4"/>
              <p:cNvSpPr>
                <a:spLocks noGrp="1"/>
              </p:cNvSpPr>
              <p:nvPr>
                <p:ph sz="quarter" idx="13"/>
              </p:nvPr>
            </p:nvSpPr>
            <p:spPr/>
            <p:txBody>
              <a:bodyPr>
                <a:normAutofit/>
              </a:bodyPr>
              <a:lstStyle/>
              <a:p>
                <a:pPr>
                  <a:buFont typeface="Wingdings" panose="05000000000000000000" pitchFamily="2" charset="2"/>
                  <a:buChar char="q"/>
                </a:pPr>
                <a:r>
                  <a:rPr lang="en-US" b="1" smtClean="0"/>
                  <a:t>Định nghĩa</a:t>
                </a:r>
              </a:p>
              <a:p>
                <a:r>
                  <a:rPr lang="en-US" smtClean="0"/>
                  <a:t>Cho f: N </a:t>
                </a:r>
                <a:r>
                  <a:rPr lang="en-US" smtClean="0">
                    <a:sym typeface="Wingdings" panose="05000000000000000000" pitchFamily="2" charset="2"/>
                  </a:rPr>
                  <a:t> N</a:t>
                </a:r>
              </a:p>
              <a:p>
                <a:pPr/>
                <a:r>
                  <a:rPr lang="en-US" smtClean="0">
                    <a:sym typeface="Wingdings" panose="05000000000000000000" pitchFamily="2" charset="2"/>
                  </a:rPr>
                  <a:t>Định nghĩa: </a:t>
                </a:r>
                <a:br>
                  <a:rPr lang="en-US" smtClean="0">
                    <a:sym typeface="Wingdings" panose="05000000000000000000" pitchFamily="2" charset="2"/>
                  </a:rPr>
                </a:br>
                <a14:m>
                  <m:oMath xmlns:m="http://schemas.openxmlformats.org/officeDocument/2006/math">
                    <m:r>
                      <a:rPr lang="en-US" b="0" i="1" smtClean="0">
                        <a:latin typeface="Cambria Math" panose="02040503050406030204" pitchFamily="18" charset="0"/>
                        <a:sym typeface="Wingdings" panose="05000000000000000000" pitchFamily="2" charset="2"/>
                      </a:rPr>
                      <m:t>𝑂</m:t>
                    </m:r>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𝑓</m:t>
                    </m:r>
                    <m:d>
                      <m:dPr>
                        <m:ctrlPr>
                          <a:rPr lang="en-US" b="0" i="1" smtClean="0">
                            <a:latin typeface="Cambria Math" panose="02040503050406030204" pitchFamily="18" charset="0"/>
                            <a:sym typeface="Wingdings" panose="05000000000000000000" pitchFamily="2" charset="2"/>
                          </a:rPr>
                        </m:ctrlPr>
                      </m:dPr>
                      <m:e>
                        <m:r>
                          <a:rPr lang="en-US" b="0" i="1" smtClean="0">
                            <a:latin typeface="Cambria Math" panose="02040503050406030204" pitchFamily="18" charset="0"/>
                            <a:sym typeface="Wingdings" panose="05000000000000000000" pitchFamily="2" charset="2"/>
                          </a:rPr>
                          <m:t>𝑛</m:t>
                        </m:r>
                      </m:e>
                    </m:d>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𝑡</m:t>
                    </m:r>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𝑁</m:t>
                    </m:r>
                    <m:r>
                      <a:rPr lang="en-US" b="0" i="1" smtClean="0">
                        <a:latin typeface="Cambria Math" panose="02040503050406030204" pitchFamily="18" charset="0"/>
                        <a:ea typeface="Cambria Math" panose="02040503050406030204" pitchFamily="18" charset="0"/>
                        <a:sym typeface="Wingdings" panose="05000000000000000000" pitchFamily="2" charset="2"/>
                      </a:rPr>
                      <m:t>→</m:t>
                    </m:r>
                    <m:r>
                      <a:rPr lang="en-US" b="0" i="1" smtClean="0">
                        <a:latin typeface="Cambria Math" panose="02040503050406030204" pitchFamily="18" charset="0"/>
                        <a:ea typeface="Cambria Math" panose="02040503050406030204" pitchFamily="18" charset="0"/>
                        <a:sym typeface="Wingdings" panose="05000000000000000000" pitchFamily="2" charset="2"/>
                      </a:rPr>
                      <m:t>𝑁</m:t>
                    </m:r>
                    <m:r>
                      <a:rPr lang="en-US" b="0" i="1" smtClean="0">
                        <a:latin typeface="Cambria Math" panose="02040503050406030204" pitchFamily="18" charset="0"/>
                        <a:ea typeface="Cambria Math" panose="02040503050406030204" pitchFamily="18" charset="0"/>
                        <a:sym typeface="Wingdings" panose="05000000000000000000" pitchFamily="2" charset="2"/>
                      </a:rPr>
                      <m:t>|∃</m:t>
                    </m:r>
                    <m:r>
                      <a:rPr lang="en-US" b="0" i="1" smtClean="0">
                        <a:latin typeface="Cambria Math" panose="02040503050406030204" pitchFamily="18" charset="0"/>
                        <a:ea typeface="Cambria Math" panose="02040503050406030204" pitchFamily="18" charset="0"/>
                        <a:sym typeface="Wingdings" panose="05000000000000000000" pitchFamily="2" charset="2"/>
                      </a:rPr>
                      <m:t>𝑐</m:t>
                    </m:r>
                    <m:r>
                      <a:rPr lang="en-US" b="0" i="1" smtClean="0">
                        <a:latin typeface="Cambria Math" panose="02040503050406030204" pitchFamily="18" charset="0"/>
                        <a:ea typeface="Cambria Math" panose="02040503050406030204" pitchFamily="18" charset="0"/>
                        <a:sym typeface="Wingdings" panose="05000000000000000000" pitchFamily="2" charset="2"/>
                      </a:rPr>
                      <m:t>∈</m:t>
                    </m:r>
                    <m:sSup>
                      <m:sSupPr>
                        <m:ctrlPr>
                          <a:rPr lang="en-US" b="0" i="1" smtClean="0">
                            <a:latin typeface="Cambria Math" panose="02040503050406030204" pitchFamily="18" charset="0"/>
                            <a:ea typeface="Cambria Math" panose="02040503050406030204" pitchFamily="18" charset="0"/>
                            <a:sym typeface="Wingdings" panose="05000000000000000000" pitchFamily="2" charset="2"/>
                          </a:rPr>
                        </m:ctrlPr>
                      </m:sSupPr>
                      <m:e>
                        <m:r>
                          <a:rPr lang="en-US" b="0" i="1" smtClean="0">
                            <a:latin typeface="Cambria Math" panose="02040503050406030204" pitchFamily="18" charset="0"/>
                            <a:ea typeface="Cambria Math" panose="02040503050406030204" pitchFamily="18" charset="0"/>
                            <a:sym typeface="Wingdings" panose="05000000000000000000" pitchFamily="2" charset="2"/>
                          </a:rPr>
                          <m:t>𝑅</m:t>
                        </m:r>
                      </m:e>
                      <m:sup>
                        <m:r>
                          <a:rPr lang="en-US" b="0" i="1" smtClean="0">
                            <a:latin typeface="Cambria Math" panose="02040503050406030204" pitchFamily="18" charset="0"/>
                            <a:ea typeface="Cambria Math" panose="02040503050406030204" pitchFamily="18" charset="0"/>
                            <a:sym typeface="Wingdings" panose="05000000000000000000" pitchFamily="2" charset="2"/>
                          </a:rPr>
                          <m:t>+</m:t>
                        </m:r>
                      </m:sup>
                    </m:sSup>
                    <m:r>
                      <a:rPr lang="en-US" b="0" i="1" smtClean="0">
                        <a:latin typeface="Cambria Math" panose="02040503050406030204" pitchFamily="18" charset="0"/>
                        <a:ea typeface="Cambria Math" panose="02040503050406030204" pitchFamily="18" charset="0"/>
                        <a:sym typeface="Wingdings" panose="05000000000000000000" pitchFamily="2" charset="2"/>
                      </a:rPr>
                      <m:t>, </m:t>
                    </m:r>
                    <m:sSub>
                      <m:sSubPr>
                        <m:ctrlPr>
                          <a:rPr lang="en-US" b="0" i="1" smtClean="0">
                            <a:latin typeface="Cambria Math" panose="02040503050406030204" pitchFamily="18" charset="0"/>
                            <a:ea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ea typeface="Cambria Math" panose="02040503050406030204" pitchFamily="18" charset="0"/>
                            <a:sym typeface="Wingdings" panose="05000000000000000000" pitchFamily="2" charset="2"/>
                          </a:rPr>
                          <m:t>𝑛</m:t>
                        </m:r>
                      </m:e>
                      <m:sub>
                        <m:r>
                          <a:rPr lang="en-US" b="0" i="1" smtClean="0">
                            <a:latin typeface="Cambria Math" panose="02040503050406030204" pitchFamily="18" charset="0"/>
                            <a:ea typeface="Cambria Math" panose="02040503050406030204" pitchFamily="18" charset="0"/>
                            <a:sym typeface="Wingdings" panose="05000000000000000000" pitchFamily="2" charset="2"/>
                          </a:rPr>
                          <m:t>0</m:t>
                        </m:r>
                      </m:sub>
                    </m:sSub>
                    <m:r>
                      <a:rPr lang="en-US" b="0" i="1" smtClean="0">
                        <a:latin typeface="Cambria Math" panose="02040503050406030204" pitchFamily="18" charset="0"/>
                        <a:ea typeface="Cambria Math" panose="02040503050406030204" pitchFamily="18" charset="0"/>
                        <a:sym typeface="Wingdings" panose="05000000000000000000" pitchFamily="2" charset="2"/>
                      </a:rPr>
                      <m:t>∈</m:t>
                    </m:r>
                    <m:r>
                      <a:rPr lang="en-US" b="0" i="1" smtClean="0">
                        <a:latin typeface="Cambria Math" panose="02040503050406030204" pitchFamily="18" charset="0"/>
                        <a:ea typeface="Cambria Math" panose="02040503050406030204" pitchFamily="18" charset="0"/>
                        <a:sym typeface="Wingdings" panose="05000000000000000000" pitchFamily="2" charset="2"/>
                      </a:rPr>
                      <m:t>𝑁</m:t>
                    </m:r>
                    <m:r>
                      <a:rPr lang="en-US" b="0" i="1" smtClean="0">
                        <a:latin typeface="Cambria Math" panose="02040503050406030204" pitchFamily="18" charset="0"/>
                        <a:ea typeface="Cambria Math" panose="02040503050406030204" pitchFamily="18" charset="0"/>
                        <a:sym typeface="Wingdings" panose="05000000000000000000" pitchFamily="2" charset="2"/>
                      </a:rPr>
                      <m:t>, </m:t>
                    </m:r>
                  </m:oMath>
                </a14:m>
                <a:r>
                  <a:rPr lang="en-US" b="0" i="1" smtClean="0">
                    <a:latin typeface="Cambria Math" panose="02040503050406030204" pitchFamily="18" charset="0"/>
                    <a:ea typeface="Cambria Math" panose="02040503050406030204" pitchFamily="18" charset="0"/>
                    <a:sym typeface="Wingdings" panose="05000000000000000000" pitchFamily="2" charset="2"/>
                  </a:rPr>
                  <a:t/>
                </a:r>
                <a:br>
                  <a:rPr lang="en-US" b="0" i="1" smtClean="0">
                    <a:latin typeface="Cambria Math" panose="02040503050406030204" pitchFamily="18" charset="0"/>
                    <a:ea typeface="Cambria Math" panose="02040503050406030204" pitchFamily="18" charset="0"/>
                    <a:sym typeface="Wingdings" panose="05000000000000000000" pitchFamily="2" charset="2"/>
                  </a:rPr>
                </a:br>
                <a14:m>
                  <m:oMath xmlns:m="http://schemas.openxmlformats.org/officeDocument/2006/math">
                    <m:r>
                      <a:rPr lang="en-US" b="0" i="1" smtClean="0">
                        <a:latin typeface="Cambria Math" panose="02040503050406030204" pitchFamily="18" charset="0"/>
                        <a:ea typeface="Cambria Math" panose="02040503050406030204" pitchFamily="18" charset="0"/>
                        <a:sym typeface="Wingdings" panose="05000000000000000000" pitchFamily="2" charset="2"/>
                      </a:rPr>
                      <m:t>∀</m:t>
                    </m:r>
                    <m:r>
                      <a:rPr lang="en-US" b="0" i="1" smtClean="0">
                        <a:latin typeface="Cambria Math" panose="02040503050406030204" pitchFamily="18" charset="0"/>
                        <a:ea typeface="Cambria Math" panose="02040503050406030204" pitchFamily="18" charset="0"/>
                        <a:sym typeface="Wingdings" panose="05000000000000000000" pitchFamily="2" charset="2"/>
                      </a:rPr>
                      <m:t>𝑛</m:t>
                    </m:r>
                    <m:r>
                      <a:rPr lang="en-US" b="0" i="1" smtClean="0">
                        <a:latin typeface="Cambria Math" panose="02040503050406030204" pitchFamily="18" charset="0"/>
                        <a:ea typeface="Cambria Math" panose="02040503050406030204" pitchFamily="18" charset="0"/>
                        <a:sym typeface="Wingdings" panose="05000000000000000000" pitchFamily="2" charset="2"/>
                      </a:rPr>
                      <m:t>&gt;</m:t>
                    </m:r>
                    <m:sSub>
                      <m:sSubPr>
                        <m:ctrlPr>
                          <a:rPr lang="en-US" b="0" i="1" smtClean="0">
                            <a:latin typeface="Cambria Math" panose="02040503050406030204" pitchFamily="18" charset="0"/>
                            <a:ea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ea typeface="Cambria Math" panose="02040503050406030204" pitchFamily="18" charset="0"/>
                            <a:sym typeface="Wingdings" panose="05000000000000000000" pitchFamily="2" charset="2"/>
                          </a:rPr>
                          <m:t>𝑛</m:t>
                        </m:r>
                      </m:e>
                      <m:sub>
                        <m:r>
                          <a:rPr lang="en-US" b="0" i="1" smtClean="0">
                            <a:latin typeface="Cambria Math" panose="02040503050406030204" pitchFamily="18" charset="0"/>
                            <a:ea typeface="Cambria Math" panose="02040503050406030204" pitchFamily="18" charset="0"/>
                            <a:sym typeface="Wingdings" panose="05000000000000000000" pitchFamily="2" charset="2"/>
                          </a:rPr>
                          <m:t>0</m:t>
                        </m:r>
                      </m:sub>
                    </m:sSub>
                    <m:r>
                      <a:rPr lang="en-US" b="0" i="1" smtClean="0">
                        <a:latin typeface="Cambria Math" panose="02040503050406030204" pitchFamily="18" charset="0"/>
                        <a:ea typeface="Cambria Math" panose="02040503050406030204" pitchFamily="18" charset="0"/>
                        <a:sym typeface="Wingdings" panose="05000000000000000000" pitchFamily="2" charset="2"/>
                      </a:rPr>
                      <m:t>, </m:t>
                    </m:r>
                    <m:r>
                      <a:rPr lang="en-US" b="0" i="1" smtClean="0">
                        <a:latin typeface="Cambria Math" panose="02040503050406030204" pitchFamily="18" charset="0"/>
                        <a:ea typeface="Cambria Math" panose="02040503050406030204" pitchFamily="18" charset="0"/>
                        <a:sym typeface="Wingdings" panose="05000000000000000000" pitchFamily="2" charset="2"/>
                      </a:rPr>
                      <m:t>𝑡</m:t>
                    </m:r>
                    <m:d>
                      <m:dPr>
                        <m:ctrlPr>
                          <a:rPr lang="en-US"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b="0" i="1" smtClean="0">
                            <a:latin typeface="Cambria Math" panose="02040503050406030204" pitchFamily="18" charset="0"/>
                            <a:ea typeface="Cambria Math" panose="02040503050406030204" pitchFamily="18" charset="0"/>
                            <a:sym typeface="Wingdings" panose="05000000000000000000" pitchFamily="2" charset="2"/>
                          </a:rPr>
                          <m:t>𝑛</m:t>
                        </m:r>
                      </m:e>
                    </m:d>
                    <m:r>
                      <a:rPr lang="en-US" b="0" i="1" smtClean="0">
                        <a:latin typeface="Cambria Math" panose="02040503050406030204" pitchFamily="18" charset="0"/>
                        <a:ea typeface="Cambria Math" panose="02040503050406030204" pitchFamily="18" charset="0"/>
                        <a:sym typeface="Wingdings" panose="05000000000000000000" pitchFamily="2" charset="2"/>
                      </a:rPr>
                      <m:t>≤</m:t>
                    </m:r>
                    <m:r>
                      <a:rPr lang="en-US" b="0" i="1" smtClean="0">
                        <a:latin typeface="Cambria Math" panose="02040503050406030204" pitchFamily="18" charset="0"/>
                        <a:ea typeface="Cambria Math" panose="02040503050406030204" pitchFamily="18" charset="0"/>
                        <a:sym typeface="Wingdings" panose="05000000000000000000" pitchFamily="2" charset="2"/>
                      </a:rPr>
                      <m:t>𝑐</m:t>
                    </m:r>
                    <m:r>
                      <a:rPr lang="en-US" b="0" i="1" smtClean="0">
                        <a:latin typeface="Cambria Math" panose="02040503050406030204" pitchFamily="18" charset="0"/>
                        <a:ea typeface="Cambria Math" panose="02040503050406030204" pitchFamily="18" charset="0"/>
                        <a:sym typeface="Wingdings" panose="05000000000000000000" pitchFamily="2" charset="2"/>
                      </a:rPr>
                      <m:t>.</m:t>
                    </m:r>
                    <m:r>
                      <a:rPr lang="en-US" b="0" i="1" smtClean="0">
                        <a:latin typeface="Cambria Math" panose="02040503050406030204" pitchFamily="18" charset="0"/>
                        <a:ea typeface="Cambria Math" panose="02040503050406030204" pitchFamily="18" charset="0"/>
                        <a:sym typeface="Wingdings" panose="05000000000000000000" pitchFamily="2" charset="2"/>
                      </a:rPr>
                      <m:t>𝑓</m:t>
                    </m:r>
                    <m:d>
                      <m:dPr>
                        <m:ctrlPr>
                          <a:rPr lang="en-US"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b="0" i="1" smtClean="0">
                            <a:latin typeface="Cambria Math" panose="02040503050406030204" pitchFamily="18" charset="0"/>
                            <a:ea typeface="Cambria Math" panose="02040503050406030204" pitchFamily="18" charset="0"/>
                            <a:sym typeface="Wingdings" panose="05000000000000000000" pitchFamily="2" charset="2"/>
                          </a:rPr>
                          <m:t>𝑛</m:t>
                        </m:r>
                      </m:e>
                    </m:d>
                    <m:r>
                      <a:rPr lang="en-US" b="0" i="1" smtClean="0">
                        <a:latin typeface="Cambria Math" panose="02040503050406030204" pitchFamily="18" charset="0"/>
                        <a:ea typeface="Cambria Math" panose="02040503050406030204" pitchFamily="18" charset="0"/>
                        <a:sym typeface="Wingdings" panose="05000000000000000000" pitchFamily="2" charset="2"/>
                      </a:rPr>
                      <m:t>}</m:t>
                    </m:r>
                  </m:oMath>
                </a14:m>
                <a:endParaRPr lang="en-US" smtClean="0"/>
              </a:p>
              <a:p>
                <a:pPr/>
                <a:r>
                  <a:rPr lang="en-US" smtClean="0"/>
                  <a:t>O(f(n)) gọi là </a:t>
                </a:r>
                <a:r>
                  <a:rPr lang="en-US" b="1" smtClean="0"/>
                  <a:t>cấp</a:t>
                </a:r>
                <a:r>
                  <a:rPr lang="en-US" smtClean="0"/>
                  <a:t> của hàm f(n)</a:t>
                </a:r>
              </a:p>
            </p:txBody>
          </p:sp>
        </mc:Choice>
        <mc:Fallback>
          <p:sp>
            <p:nvSpPr>
              <p:cNvPr id="5" name="Content Placeholder 4"/>
              <p:cNvSpPr>
                <a:spLocks noGrp="1" noRot="1" noChangeAspect="1" noMove="1" noResize="1" noEditPoints="1" noAdjustHandles="1" noChangeArrowheads="1" noChangeShapeType="1" noTextEdit="1"/>
              </p:cNvSpPr>
              <p:nvPr>
                <p:ph sz="quarter" idx="13"/>
              </p:nvPr>
            </p:nvSpPr>
            <p:spPr>
              <a:blipFill>
                <a:blip r:embed="rId2"/>
                <a:stretch>
                  <a:fillRect l="-1800" t="-1383"/>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a:t>Ký hiệu tiệm O lớn (big-oh)</a:t>
            </a:r>
          </a:p>
        </p:txBody>
      </p:sp>
      <p:sp>
        <p:nvSpPr>
          <p:cNvPr id="4" name="Slide Number Placeholder 3"/>
          <p:cNvSpPr>
            <a:spLocks noGrp="1"/>
          </p:cNvSpPr>
          <p:nvPr>
            <p:ph type="sldNum" sz="quarter" idx="12"/>
          </p:nvPr>
        </p:nvSpPr>
        <p:spPr/>
        <p:txBody>
          <a:bodyPr/>
          <a:lstStyle/>
          <a:p>
            <a:fld id="{3E15BD7C-E074-4D4A-84C3-500EE5B9C190}" type="slidenum">
              <a:rPr lang="ru-RU" smtClean="0"/>
              <a:pPr/>
              <a:t>37</a:t>
            </a:fld>
            <a:endParaRPr lang="ru-RU" dirty="0"/>
          </a:p>
        </p:txBody>
      </p:sp>
    </p:spTree>
    <p:extLst>
      <p:ext uri="{BB962C8B-B14F-4D97-AF65-F5344CB8AC3E}">
        <p14:creationId xmlns:p14="http://schemas.microsoft.com/office/powerpoint/2010/main" val="32236327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Content Placeholder 4"/>
              <p:cNvSpPr>
                <a:spLocks noGrp="1"/>
              </p:cNvSpPr>
              <p:nvPr>
                <p:ph sz="quarter" idx="13"/>
              </p:nvPr>
            </p:nvSpPr>
            <p:spPr/>
            <p:txBody>
              <a:bodyPr>
                <a:normAutofit/>
              </a:bodyPr>
              <a:lstStyle/>
              <a:p>
                <a:pPr>
                  <a:buFont typeface="Wingdings" panose="05000000000000000000" pitchFamily="2" charset="2"/>
                  <a:buChar char="q"/>
                </a:pPr>
                <a:r>
                  <a:rPr lang="en-US" b="1" smtClean="0"/>
                  <a:t>Một số tính chất</a:t>
                </a:r>
              </a:p>
              <a:p>
                <a:r>
                  <a:rPr lang="en-US"/>
                  <a:t>Tính chất 1: </a:t>
                </a:r>
                <a:r>
                  <a:rPr lang="en-US" i="1">
                    <a:latin typeface="Cambria Math" panose="02040503050406030204" pitchFamily="18" charset="0"/>
                  </a:rPr>
                  <a:t/>
                </a:r>
                <a:br>
                  <a:rPr lang="en-US" i="1">
                    <a:latin typeface="Cambria Math" panose="02040503050406030204" pitchFamily="18" charset="0"/>
                  </a:rPr>
                </a:b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lim</m:t>
                            </m:r>
                          </m:e>
                          <m:lim>
                            <m:r>
                              <a:rPr lang="en-US" i="1">
                                <a:latin typeface="Cambria Math" panose="02040503050406030204" pitchFamily="18" charset="0"/>
                              </a:rPr>
                              <m:t>𝑛</m:t>
                            </m:r>
                            <m:r>
                              <a:rPr lang="en-US" i="1">
                                <a:latin typeface="Cambria Math" panose="02040503050406030204" pitchFamily="18" charset="0"/>
                                <a:ea typeface="Cambria Math" panose="02040503050406030204" pitchFamily="18" charset="0"/>
                              </a:rPr>
                              <m:t>→∞</m:t>
                            </m:r>
                          </m:lim>
                        </m:limLow>
                      </m:fName>
                      <m:e>
                        <m:f>
                          <m:fPr>
                            <m:ctrlPr>
                              <a:rPr lang="en-US" i="1">
                                <a:latin typeface="Cambria Math" panose="02040503050406030204" pitchFamily="18" charset="0"/>
                              </a:rPr>
                            </m:ctrlPr>
                          </m:fPr>
                          <m:num>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𝑛</m:t>
                                </m:r>
                              </m:e>
                            </m:d>
                          </m:num>
                          <m:den>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𝑛</m:t>
                                </m:r>
                              </m:e>
                            </m:d>
                          </m:den>
                        </m:f>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ea typeface="Cambria Math" panose="02040503050406030204" pitchFamily="18" charset="0"/>
                          </a:rPr>
                          <m:t>⇔</m:t>
                        </m:r>
                      </m:e>
                    </m:func>
                    <m:r>
                      <a:rPr lang="en-US" i="1">
                        <a:latin typeface="Cambria Math" panose="02040503050406030204" pitchFamily="18" charset="0"/>
                      </a:rPr>
                      <m:t>𝑂</m:t>
                    </m:r>
                    <m:d>
                      <m:dPr>
                        <m:ctrlPr>
                          <a:rPr lang="en-US" i="1">
                            <a:latin typeface="Cambria Math" panose="02040503050406030204" pitchFamily="18" charset="0"/>
                          </a:rPr>
                        </m:ctrlPr>
                      </m:dPr>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𝑛</m:t>
                            </m:r>
                          </m:e>
                        </m:d>
                      </m:e>
                    </m:d>
                    <m:r>
                      <a:rPr lang="en-US" i="1">
                        <a:latin typeface="Cambria Math" panose="02040503050406030204" pitchFamily="18" charset="0"/>
                      </a:rPr>
                      <m:t>=</m:t>
                    </m:r>
                    <m:r>
                      <a:rPr lang="en-US" i="1">
                        <a:latin typeface="Cambria Math" panose="02040503050406030204" pitchFamily="18" charset="0"/>
                      </a:rPr>
                      <m:t>𝑂</m:t>
                    </m:r>
                    <m:r>
                      <a:rPr lang="en-US" i="1">
                        <a:latin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oMath>
                </a14:m>
                <a:endParaRPr lang="en-US"/>
              </a:p>
              <a:p>
                <a:r>
                  <a:rPr lang="en-US" smtClean="0"/>
                  <a:t>Tính chất 2:</a:t>
                </a:r>
                <a:br>
                  <a:rPr lang="en-US" smtClean="0"/>
                </a:b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lim</m:t>
                            </m:r>
                          </m:e>
                          <m:lim>
                            <m:r>
                              <a:rPr lang="en-US" i="1">
                                <a:latin typeface="Cambria Math" panose="02040503050406030204" pitchFamily="18" charset="0"/>
                              </a:rPr>
                              <m:t>𝑛</m:t>
                            </m:r>
                            <m:r>
                              <a:rPr lang="en-US" i="1">
                                <a:latin typeface="Cambria Math" panose="02040503050406030204" pitchFamily="18" charset="0"/>
                                <a:ea typeface="Cambria Math" panose="02040503050406030204" pitchFamily="18" charset="0"/>
                              </a:rPr>
                              <m:t>→∞</m:t>
                            </m:r>
                          </m:lim>
                        </m:limLow>
                      </m:fName>
                      <m:e>
                        <m:f>
                          <m:fPr>
                            <m:ctrlPr>
                              <a:rPr lang="en-US" i="1">
                                <a:latin typeface="Cambria Math" panose="02040503050406030204" pitchFamily="18" charset="0"/>
                              </a:rPr>
                            </m:ctrlPr>
                          </m:fPr>
                          <m:num>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𝑛</m:t>
                                </m:r>
                              </m:e>
                            </m:d>
                          </m:num>
                          <m:den>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𝑛</m:t>
                                </m:r>
                              </m:e>
                            </m:d>
                          </m:den>
                        </m:f>
                        <m:r>
                          <a:rPr lang="en-US" i="1">
                            <a:latin typeface="Cambria Math" panose="02040503050406030204" pitchFamily="18" charset="0"/>
                          </a:rPr>
                          <m:t>=</m:t>
                        </m:r>
                        <m:r>
                          <a:rPr lang="en-US" b="0" i="1" smtClean="0">
                            <a:latin typeface="Cambria Math" panose="02040503050406030204" pitchFamily="18" charset="0"/>
                          </a:rPr>
                          <m:t>0</m:t>
                        </m:r>
                        <m:r>
                          <a:rPr lang="en-US" i="1" smtClean="0">
                            <a:latin typeface="Cambria Math" panose="02040503050406030204" pitchFamily="18" charset="0"/>
                            <a:ea typeface="Cambria Math" panose="02040503050406030204" pitchFamily="18" charset="0"/>
                          </a:rPr>
                          <m:t>⇒</m:t>
                        </m:r>
                      </m:e>
                    </m:func>
                    <m:r>
                      <a:rPr lang="en-US" i="1">
                        <a:latin typeface="Cambria Math" panose="02040503050406030204" pitchFamily="18" charset="0"/>
                      </a:rPr>
                      <m:t>𝑂</m:t>
                    </m:r>
                    <m:d>
                      <m:dPr>
                        <m:ctrlPr>
                          <a:rPr lang="en-US" i="1">
                            <a:latin typeface="Cambria Math" panose="02040503050406030204" pitchFamily="18" charset="0"/>
                          </a:rPr>
                        </m:ctrlPr>
                      </m:dPr>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𝑛</m:t>
                            </m:r>
                          </m:e>
                        </m:d>
                      </m:e>
                    </m:d>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𝑂</m:t>
                    </m:r>
                    <m:r>
                      <a:rPr lang="en-US" i="1">
                        <a:latin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oMath>
                </a14:m>
                <a:endParaRPr lang="en-US" smtClean="0"/>
              </a:p>
            </p:txBody>
          </p:sp>
        </mc:Choice>
        <mc:Fallback>
          <p:sp>
            <p:nvSpPr>
              <p:cNvPr id="5" name="Content Placeholder 4"/>
              <p:cNvSpPr>
                <a:spLocks noGrp="1" noRot="1" noChangeAspect="1" noMove="1" noResize="1" noEditPoints="1" noAdjustHandles="1" noChangeArrowheads="1" noChangeShapeType="1" noTextEdit="1"/>
              </p:cNvSpPr>
              <p:nvPr>
                <p:ph sz="quarter" idx="13"/>
              </p:nvPr>
            </p:nvSpPr>
            <p:spPr>
              <a:blipFill>
                <a:blip r:embed="rId2"/>
                <a:stretch>
                  <a:fillRect l="-1800" t="-1383"/>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a:t>Ký hiệu tiệm O lớn (big-oh)</a:t>
            </a:r>
          </a:p>
        </p:txBody>
      </p:sp>
      <p:sp>
        <p:nvSpPr>
          <p:cNvPr id="4" name="Slide Number Placeholder 3"/>
          <p:cNvSpPr>
            <a:spLocks noGrp="1"/>
          </p:cNvSpPr>
          <p:nvPr>
            <p:ph type="sldNum" sz="quarter" idx="12"/>
          </p:nvPr>
        </p:nvSpPr>
        <p:spPr/>
        <p:txBody>
          <a:bodyPr/>
          <a:lstStyle/>
          <a:p>
            <a:fld id="{3E15BD7C-E074-4D4A-84C3-500EE5B9C190}" type="slidenum">
              <a:rPr lang="ru-RU" smtClean="0"/>
              <a:pPr/>
              <a:t>38</a:t>
            </a:fld>
            <a:endParaRPr lang="ru-RU" dirty="0"/>
          </a:p>
        </p:txBody>
      </p:sp>
    </p:spTree>
    <p:extLst>
      <p:ext uri="{BB962C8B-B14F-4D97-AF65-F5344CB8AC3E}">
        <p14:creationId xmlns:p14="http://schemas.microsoft.com/office/powerpoint/2010/main" val="15048296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Content Placeholder 4"/>
              <p:cNvSpPr>
                <a:spLocks noGrp="1"/>
              </p:cNvSpPr>
              <p:nvPr>
                <p:ph sz="quarter" idx="13"/>
              </p:nvPr>
            </p:nvSpPr>
            <p:spPr/>
            <p:txBody>
              <a:bodyPr>
                <a:normAutofit/>
              </a:bodyPr>
              <a:lstStyle/>
              <a:p>
                <a:pPr>
                  <a:buFont typeface="Wingdings" panose="05000000000000000000" pitchFamily="2" charset="2"/>
                  <a:buChar char="q"/>
                </a:pPr>
                <a:r>
                  <a:rPr lang="en-US" b="1" smtClean="0"/>
                  <a:t>Một số ví dụ</a:t>
                </a:r>
              </a:p>
              <a:p>
                <a:r>
                  <a:rPr lang="en-US"/>
                  <a:t>Ví </a:t>
                </a:r>
                <a:r>
                  <a:rPr lang="en-US"/>
                  <a:t>dụ </a:t>
                </a:r>
                <a:r>
                  <a:rPr lang="en-US" smtClean="0"/>
                  <a:t>1: </a:t>
                </a:r>
                <a:r>
                  <a:rPr lang="en-US"/>
                  <a:t>f(n) = n(n+1)/2 có cấp O(n</a:t>
                </a:r>
                <a:r>
                  <a:rPr lang="en-US" baseline="30000"/>
                  <a:t>2</a:t>
                </a:r>
                <a:r>
                  <a:rPr lang="en-US"/>
                  <a:t>) vì </a:t>
                </a:r>
                <a:br>
                  <a:rPr lang="en-US"/>
                </a:b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lim</m:t>
                            </m:r>
                          </m:e>
                          <m:lim>
                            <m:r>
                              <a:rPr lang="en-US" i="1">
                                <a:latin typeface="Cambria Math" panose="02040503050406030204" pitchFamily="18" charset="0"/>
                              </a:rPr>
                              <m:t>𝑛</m:t>
                            </m:r>
                            <m:r>
                              <a:rPr lang="en-US" i="1">
                                <a:latin typeface="Cambria Math" panose="02040503050406030204" pitchFamily="18" charset="0"/>
                                <a:ea typeface="Cambria Math" panose="02040503050406030204" pitchFamily="18" charset="0"/>
                              </a:rPr>
                              <m:t>→∞</m:t>
                            </m:r>
                          </m:lim>
                        </m:limLow>
                      </m:fName>
                      <m:e>
                        <m:f>
                          <m:fPr>
                            <m:ctrlPr>
                              <a:rPr lang="en-US" i="1">
                                <a:latin typeface="Cambria Math" panose="02040503050406030204" pitchFamily="18" charset="0"/>
                              </a:rPr>
                            </m:ctrlPr>
                          </m:fPr>
                          <m:num>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+1)/2</m:t>
                            </m:r>
                          </m:num>
                          <m:den>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den>
                        </m:f>
                      </m:e>
                    </m:func>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𝑐𝑜𝑛𝑠𝑡</m:t>
                    </m:r>
                  </m:oMath>
                </a14:m>
                <a:endParaRPr lang="en-US"/>
              </a:p>
              <a:p>
                <a:r>
                  <a:rPr lang="en-US" smtClean="0"/>
                  <a:t>Ví dụ 2: f(n) = 2n</a:t>
                </a:r>
                <a:r>
                  <a:rPr lang="en-US" baseline="30000" smtClean="0"/>
                  <a:t>5</a:t>
                </a:r>
                <a:r>
                  <a:rPr lang="en-US" smtClean="0"/>
                  <a:t> + 3n</a:t>
                </a:r>
                <a:r>
                  <a:rPr lang="en-US" baseline="30000" smtClean="0"/>
                  <a:t>2</a:t>
                </a:r>
                <a:r>
                  <a:rPr lang="en-US" smtClean="0"/>
                  <a:t> có cấp O(n</a:t>
                </a:r>
                <a:r>
                  <a:rPr lang="en-US" baseline="30000" smtClean="0"/>
                  <a:t>10</a:t>
                </a:r>
                <a:r>
                  <a:rPr lang="en-US" smtClean="0"/>
                  <a:t>) vì</a:t>
                </a:r>
                <a:br>
                  <a:rPr lang="en-US" smtClean="0"/>
                </a:br>
                <a14:m>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lim</m:t>
                            </m:r>
                          </m:e>
                          <m:lim>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lim>
                        </m:limLow>
                      </m:fName>
                      <m:e>
                        <m:f>
                          <m:fPr>
                            <m:ctrlPr>
                              <a:rPr lang="en-US" i="1" smtClean="0">
                                <a:latin typeface="Cambria Math" panose="02040503050406030204" pitchFamily="18" charset="0"/>
                              </a:rPr>
                            </m:ctrlPr>
                          </m:fPr>
                          <m:num>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 </m:t>
                                </m:r>
                                <m:r>
                                  <a:rPr lang="en-US" b="0" i="1" smtClean="0">
                                    <a:latin typeface="Cambria Math" panose="02040503050406030204" pitchFamily="18" charset="0"/>
                                  </a:rPr>
                                  <m:t>𝑛</m:t>
                                </m:r>
                              </m:e>
                              <m:sup>
                                <m:r>
                                  <a:rPr lang="en-US" b="0" i="1" smtClean="0">
                                    <a:latin typeface="Cambria Math" panose="02040503050406030204" pitchFamily="18" charset="0"/>
                                  </a:rPr>
                                  <m:t>5</m:t>
                                </m:r>
                              </m:sup>
                            </m:sSup>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10</m:t>
                                </m:r>
                              </m:sup>
                            </m:sSup>
                          </m:den>
                        </m:f>
                      </m:e>
                    </m:func>
                    <m:r>
                      <a:rPr lang="en-US" b="0" i="1" smtClean="0">
                        <a:latin typeface="Cambria Math" panose="02040503050406030204" pitchFamily="18" charset="0"/>
                      </a:rPr>
                      <m:t>=0</m:t>
                    </m:r>
                  </m:oMath>
                </a14:m>
                <a:endParaRPr lang="en-US" smtClean="0"/>
              </a:p>
              <a:p>
                <a:pPr marL="0" indent="0">
                  <a:buNone/>
                </a:pPr>
                <a:r>
                  <a:rPr lang="en-US" smtClean="0">
                    <a:sym typeface="Wingdings" panose="05000000000000000000" pitchFamily="2" charset="2"/>
                  </a:rPr>
                  <a:t> cố gắng đánh giá sát nhất có thể!</a:t>
                </a:r>
                <a:endParaRPr lang="en-US" smtClean="0"/>
              </a:p>
            </p:txBody>
          </p:sp>
        </mc:Choice>
        <mc:Fallback>
          <p:sp>
            <p:nvSpPr>
              <p:cNvPr id="5" name="Content Placeholder 4"/>
              <p:cNvSpPr>
                <a:spLocks noGrp="1" noRot="1" noChangeAspect="1" noMove="1" noResize="1" noEditPoints="1" noAdjustHandles="1" noChangeArrowheads="1" noChangeShapeType="1" noTextEdit="1"/>
              </p:cNvSpPr>
              <p:nvPr>
                <p:ph sz="quarter" idx="13"/>
              </p:nvPr>
            </p:nvSpPr>
            <p:spPr>
              <a:blipFill>
                <a:blip r:embed="rId2"/>
                <a:stretch>
                  <a:fillRect l="-2000" t="-1383"/>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smtClean="0"/>
              <a:t>Ký hiệu tiệm O lớn (big-oh)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39</a:t>
            </a:fld>
            <a:endParaRPr lang="ru-RU" dirty="0"/>
          </a:p>
        </p:txBody>
      </p:sp>
    </p:spTree>
    <p:extLst>
      <p:ext uri="{BB962C8B-B14F-4D97-AF65-F5344CB8AC3E}">
        <p14:creationId xmlns:p14="http://schemas.microsoft.com/office/powerpoint/2010/main" val="5797753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ormAutofit/>
          </a:bodyPr>
          <a:lstStyle/>
          <a:p>
            <a:pPr>
              <a:buFont typeface="Wingdings" panose="05000000000000000000" pitchFamily="2" charset="2"/>
              <a:buChar char="q"/>
            </a:pPr>
            <a:r>
              <a:rPr lang="vi-VN" b="1" smtClean="0"/>
              <a:t>Khái niệm</a:t>
            </a:r>
            <a:r>
              <a:rPr lang="vi-VN" smtClean="0"/>
              <a:t>: </a:t>
            </a:r>
            <a:r>
              <a:rPr lang="en-US" smtClean="0"/>
              <a:t>T </a:t>
            </a:r>
            <a:r>
              <a:rPr lang="en-US"/>
              <a:t>= &lt;V, O&gt;</a:t>
            </a:r>
          </a:p>
          <a:p>
            <a:pPr marL="400050" lvl="1" indent="0">
              <a:buNone/>
            </a:pPr>
            <a:r>
              <a:rPr lang="en-US"/>
              <a:t>V = {Tập các giá trị}</a:t>
            </a:r>
          </a:p>
          <a:p>
            <a:pPr marL="400050" lvl="1" indent="0">
              <a:buNone/>
            </a:pPr>
            <a:r>
              <a:rPr lang="en-US"/>
              <a:t>O = {Tập các thao tác xử lý}</a:t>
            </a:r>
          </a:p>
          <a:p>
            <a:pPr>
              <a:buFont typeface="Wingdings" panose="05000000000000000000" pitchFamily="2" charset="2"/>
              <a:buChar char="q"/>
            </a:pPr>
            <a:endParaRPr lang="vi-VN" smtClean="0"/>
          </a:p>
          <a:p>
            <a:pPr>
              <a:buFont typeface="Wingdings" panose="05000000000000000000" pitchFamily="2" charset="2"/>
              <a:buChar char="q"/>
            </a:pPr>
            <a:r>
              <a:rPr lang="en-US" b="1" smtClean="0"/>
              <a:t>Ví </a:t>
            </a:r>
            <a:r>
              <a:rPr lang="en-US" b="1"/>
              <a:t>dụ</a:t>
            </a:r>
            <a:r>
              <a:rPr lang="en-US"/>
              <a:t>: Kiểu dữ liệu số nguyên int trong ngôn ngữ C</a:t>
            </a:r>
          </a:p>
          <a:p>
            <a:pPr marL="400050" lvl="1" indent="0">
              <a:buNone/>
            </a:pPr>
            <a:r>
              <a:rPr lang="en-US" smtClean="0"/>
              <a:t>T </a:t>
            </a:r>
            <a:r>
              <a:rPr lang="en-US"/>
              <a:t>= int</a:t>
            </a:r>
          </a:p>
          <a:p>
            <a:pPr marL="400050" lvl="1" indent="0">
              <a:buNone/>
            </a:pPr>
            <a:r>
              <a:rPr lang="en-US" smtClean="0"/>
              <a:t>V </a:t>
            </a:r>
            <a:r>
              <a:rPr lang="en-US"/>
              <a:t>= {-32768, 32767}</a:t>
            </a:r>
          </a:p>
          <a:p>
            <a:pPr marL="400050" lvl="1" indent="0">
              <a:buNone/>
            </a:pPr>
            <a:r>
              <a:rPr lang="en-US" smtClean="0"/>
              <a:t>O </a:t>
            </a:r>
            <a:r>
              <a:rPr lang="en-US"/>
              <a:t>= {+, -, *, </a:t>
            </a:r>
            <a:r>
              <a:rPr lang="en-US"/>
              <a:t>/, </a:t>
            </a:r>
            <a:r>
              <a:rPr lang="en-US" smtClean="0"/>
              <a:t>%}</a:t>
            </a:r>
            <a:endParaRPr lang="en-US"/>
          </a:p>
        </p:txBody>
      </p:sp>
      <p:sp>
        <p:nvSpPr>
          <p:cNvPr id="5" name="Title 4"/>
          <p:cNvSpPr>
            <a:spLocks noGrp="1"/>
          </p:cNvSpPr>
          <p:nvPr>
            <p:ph type="title"/>
          </p:nvPr>
        </p:nvSpPr>
        <p:spPr/>
        <p:txBody>
          <a:bodyPr/>
          <a:lstStyle/>
          <a:p>
            <a:r>
              <a:rPr lang="vi-VN" smtClean="0"/>
              <a:t>Kiểu dữ liệu</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a:t>
            </a:fld>
            <a:endParaRPr lang="ru-RU" dirty="0"/>
          </a:p>
        </p:txBody>
      </p:sp>
    </p:spTree>
    <p:extLst>
      <p:ext uri="{BB962C8B-B14F-4D97-AF65-F5344CB8AC3E}">
        <p14:creationId xmlns:p14="http://schemas.microsoft.com/office/powerpoint/2010/main" val="21443919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pPr>
              <a:buFont typeface="Wingdings" panose="05000000000000000000" pitchFamily="2" charset="2"/>
              <a:buChar char="q"/>
            </a:pPr>
            <a:r>
              <a:rPr lang="en-US" b="1" smtClean="0"/>
              <a:t>Quy tắc cộng</a:t>
            </a:r>
          </a:p>
          <a:p>
            <a:r>
              <a:rPr lang="en-US" smtClean="0"/>
              <a:t>Giả sử T</a:t>
            </a:r>
            <a:r>
              <a:rPr lang="en-US" baseline="-25000" smtClean="0"/>
              <a:t>1</a:t>
            </a:r>
            <a:r>
              <a:rPr lang="en-US" smtClean="0"/>
              <a:t>(n) và T</a:t>
            </a:r>
            <a:r>
              <a:rPr lang="en-US" baseline="-25000" smtClean="0"/>
              <a:t>2</a:t>
            </a:r>
            <a:r>
              <a:rPr lang="en-US" smtClean="0"/>
              <a:t>(n) là thời gian thực thi hai đoạn chương trình P</a:t>
            </a:r>
            <a:r>
              <a:rPr lang="en-US" baseline="-25000" smtClean="0"/>
              <a:t>1</a:t>
            </a:r>
            <a:r>
              <a:rPr lang="en-US" smtClean="0"/>
              <a:t> và P</a:t>
            </a:r>
            <a:r>
              <a:rPr lang="en-US" baseline="-25000" smtClean="0"/>
              <a:t>2</a:t>
            </a:r>
            <a:r>
              <a:rPr lang="en-US" smtClean="0"/>
              <a:t>, và T</a:t>
            </a:r>
            <a:r>
              <a:rPr lang="en-US" baseline="-25000" smtClean="0"/>
              <a:t>1</a:t>
            </a:r>
            <a:r>
              <a:rPr lang="en-US" smtClean="0"/>
              <a:t>(n) = O(f(n)) và T</a:t>
            </a:r>
            <a:r>
              <a:rPr lang="en-US" baseline="-25000" smtClean="0"/>
              <a:t>2</a:t>
            </a:r>
            <a:r>
              <a:rPr lang="en-US" smtClean="0"/>
              <a:t>(n) = O(g(n)). </a:t>
            </a:r>
          </a:p>
          <a:p>
            <a:r>
              <a:rPr lang="en-US" smtClean="0"/>
              <a:t>Khi đó, thời gian thực hiện P</a:t>
            </a:r>
            <a:r>
              <a:rPr lang="en-US" baseline="-25000" smtClean="0"/>
              <a:t>1</a:t>
            </a:r>
            <a:r>
              <a:rPr lang="en-US" smtClean="0"/>
              <a:t> và P</a:t>
            </a:r>
            <a:r>
              <a:rPr lang="en-US" baseline="-25000" smtClean="0"/>
              <a:t>2</a:t>
            </a:r>
            <a:r>
              <a:rPr lang="en-US" smtClean="0"/>
              <a:t> </a:t>
            </a:r>
            <a:r>
              <a:rPr lang="en-US" b="1" smtClean="0">
                <a:solidFill>
                  <a:srgbClr val="FF0000"/>
                </a:solidFill>
              </a:rPr>
              <a:t>kế tiếp nhau</a:t>
            </a:r>
            <a:r>
              <a:rPr lang="en-US" smtClean="0"/>
              <a:t> là</a:t>
            </a:r>
            <a:br>
              <a:rPr lang="en-US" smtClean="0"/>
            </a:br>
            <a:r>
              <a:rPr lang="en-US" smtClean="0"/>
              <a:t>T</a:t>
            </a:r>
            <a:r>
              <a:rPr lang="en-US" baseline="-25000" smtClean="0"/>
              <a:t>1</a:t>
            </a:r>
            <a:r>
              <a:rPr lang="en-US" smtClean="0"/>
              <a:t>(n)+T</a:t>
            </a:r>
            <a:r>
              <a:rPr lang="en-US" baseline="-25000" smtClean="0"/>
              <a:t>2</a:t>
            </a:r>
            <a:r>
              <a:rPr lang="en-US" smtClean="0"/>
              <a:t>(n) = O(max{f(n), g(n)})</a:t>
            </a:r>
            <a:endParaRPr lang="en-US" smtClean="0"/>
          </a:p>
        </p:txBody>
      </p:sp>
      <p:sp>
        <p:nvSpPr>
          <p:cNvPr id="3" name="Title 2"/>
          <p:cNvSpPr>
            <a:spLocks noGrp="1"/>
          </p:cNvSpPr>
          <p:nvPr>
            <p:ph type="title"/>
          </p:nvPr>
        </p:nvSpPr>
        <p:spPr/>
        <p:txBody>
          <a:bodyPr/>
          <a:lstStyle/>
          <a:p>
            <a:r>
              <a:rPr lang="en-US" smtClean="0"/>
              <a:t>Ký hiệu tiệm O lớn (big-oh)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40</a:t>
            </a:fld>
            <a:endParaRPr lang="ru-RU" dirty="0"/>
          </a:p>
        </p:txBody>
      </p:sp>
    </p:spTree>
    <p:extLst>
      <p:ext uri="{BB962C8B-B14F-4D97-AF65-F5344CB8AC3E}">
        <p14:creationId xmlns:p14="http://schemas.microsoft.com/office/powerpoint/2010/main" val="33201769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pPr>
              <a:buFont typeface="Wingdings" panose="05000000000000000000" pitchFamily="2" charset="2"/>
              <a:buChar char="q"/>
            </a:pPr>
            <a:r>
              <a:rPr lang="en-US" b="1" smtClean="0"/>
              <a:t>Quy tắc nhân</a:t>
            </a:r>
          </a:p>
          <a:p>
            <a:r>
              <a:rPr lang="en-US" smtClean="0"/>
              <a:t>Giả sử T</a:t>
            </a:r>
            <a:r>
              <a:rPr lang="en-US" baseline="-25000" smtClean="0"/>
              <a:t>1</a:t>
            </a:r>
            <a:r>
              <a:rPr lang="en-US" smtClean="0"/>
              <a:t>(n) và T</a:t>
            </a:r>
            <a:r>
              <a:rPr lang="en-US" baseline="-25000" smtClean="0"/>
              <a:t>2</a:t>
            </a:r>
            <a:r>
              <a:rPr lang="en-US" smtClean="0"/>
              <a:t>(n) là thời gian thực thi hai đoạn chương trình P</a:t>
            </a:r>
            <a:r>
              <a:rPr lang="en-US" baseline="-25000" smtClean="0"/>
              <a:t>1</a:t>
            </a:r>
            <a:r>
              <a:rPr lang="en-US" smtClean="0"/>
              <a:t> và P</a:t>
            </a:r>
            <a:r>
              <a:rPr lang="en-US" baseline="-25000" smtClean="0"/>
              <a:t>2</a:t>
            </a:r>
            <a:r>
              <a:rPr lang="en-US" smtClean="0"/>
              <a:t>, và T</a:t>
            </a:r>
            <a:r>
              <a:rPr lang="en-US" baseline="-25000" smtClean="0"/>
              <a:t>1</a:t>
            </a:r>
            <a:r>
              <a:rPr lang="en-US" smtClean="0"/>
              <a:t>(n) = O(f(n)) và T</a:t>
            </a:r>
            <a:r>
              <a:rPr lang="en-US" baseline="-25000" smtClean="0"/>
              <a:t>2</a:t>
            </a:r>
            <a:r>
              <a:rPr lang="en-US" smtClean="0"/>
              <a:t>(n) = O(g(n)). </a:t>
            </a:r>
          </a:p>
          <a:p>
            <a:r>
              <a:rPr lang="en-US" smtClean="0"/>
              <a:t>Khi đó, thời gian thực hiện P</a:t>
            </a:r>
            <a:r>
              <a:rPr lang="en-US" baseline="-25000" smtClean="0"/>
              <a:t>1</a:t>
            </a:r>
            <a:r>
              <a:rPr lang="en-US" smtClean="0"/>
              <a:t> và P</a:t>
            </a:r>
            <a:r>
              <a:rPr lang="en-US" baseline="-25000" smtClean="0"/>
              <a:t>2</a:t>
            </a:r>
            <a:r>
              <a:rPr lang="en-US" smtClean="0"/>
              <a:t> </a:t>
            </a:r>
            <a:r>
              <a:rPr lang="en-US" b="1" smtClean="0">
                <a:solidFill>
                  <a:srgbClr val="FF0000"/>
                </a:solidFill>
              </a:rPr>
              <a:t>lồng nhau</a:t>
            </a:r>
            <a:r>
              <a:rPr lang="en-US" smtClean="0"/>
              <a:t> là</a:t>
            </a:r>
            <a:br>
              <a:rPr lang="en-US" smtClean="0"/>
            </a:br>
            <a:r>
              <a:rPr lang="en-US" smtClean="0"/>
              <a:t>T</a:t>
            </a:r>
            <a:r>
              <a:rPr lang="en-US" baseline="-25000" smtClean="0"/>
              <a:t>1</a:t>
            </a:r>
            <a:r>
              <a:rPr lang="en-US" smtClean="0"/>
              <a:t>(n).T</a:t>
            </a:r>
            <a:r>
              <a:rPr lang="en-US" baseline="-25000" smtClean="0"/>
              <a:t>2</a:t>
            </a:r>
            <a:r>
              <a:rPr lang="en-US" smtClean="0"/>
              <a:t>(n) = O(f(n).g(n))</a:t>
            </a:r>
            <a:endParaRPr lang="en-US" smtClean="0"/>
          </a:p>
        </p:txBody>
      </p:sp>
      <p:sp>
        <p:nvSpPr>
          <p:cNvPr id="3" name="Title 2"/>
          <p:cNvSpPr>
            <a:spLocks noGrp="1"/>
          </p:cNvSpPr>
          <p:nvPr>
            <p:ph type="title"/>
          </p:nvPr>
        </p:nvSpPr>
        <p:spPr/>
        <p:txBody>
          <a:bodyPr/>
          <a:lstStyle/>
          <a:p>
            <a:r>
              <a:rPr lang="en-US" smtClean="0"/>
              <a:t>Ký hiệu tiệm O lớn (big-oh)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41</a:t>
            </a:fld>
            <a:endParaRPr lang="ru-RU" dirty="0"/>
          </a:p>
        </p:txBody>
      </p:sp>
    </p:spTree>
    <p:extLst>
      <p:ext uri="{BB962C8B-B14F-4D97-AF65-F5344CB8AC3E}">
        <p14:creationId xmlns:p14="http://schemas.microsoft.com/office/powerpoint/2010/main" val="1407552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Ký hiệu tiệm O lớn (big-oh)</a:t>
            </a:r>
          </a:p>
        </p:txBody>
      </p:sp>
      <p:sp>
        <p:nvSpPr>
          <p:cNvPr id="4" name="Slide Number Placeholder 3"/>
          <p:cNvSpPr>
            <a:spLocks noGrp="1"/>
          </p:cNvSpPr>
          <p:nvPr>
            <p:ph type="sldNum" sz="quarter" idx="12"/>
          </p:nvPr>
        </p:nvSpPr>
        <p:spPr/>
        <p:txBody>
          <a:bodyPr/>
          <a:lstStyle/>
          <a:p>
            <a:fld id="{3E15BD7C-E074-4D4A-84C3-500EE5B9C190}" type="slidenum">
              <a:rPr lang="ru-RU" smtClean="0"/>
              <a:pPr/>
              <a:t>42</a:t>
            </a:fld>
            <a:endParaRPr lang="ru-RU" dirty="0"/>
          </a:p>
        </p:txBody>
      </p:sp>
      <p:sp>
        <p:nvSpPr>
          <p:cNvPr id="5" name="Content Placeholder 4"/>
          <p:cNvSpPr>
            <a:spLocks noGrp="1"/>
          </p:cNvSpPr>
          <p:nvPr>
            <p:ph sz="quarter" idx="4294967295"/>
          </p:nvPr>
        </p:nvSpPr>
        <p:spPr>
          <a:xfrm>
            <a:off x="0" y="685800"/>
            <a:ext cx="9144000" cy="6172200"/>
          </a:xfrm>
        </p:spPr>
        <p:txBody>
          <a:bodyPr/>
          <a:lstStyle/>
          <a:p>
            <a:pPr>
              <a:buFont typeface="Wingdings" panose="05000000000000000000" pitchFamily="2" charset="2"/>
              <a:buChar char="q"/>
            </a:pPr>
            <a:r>
              <a:rPr lang="en-US" b="1" smtClean="0"/>
              <a:t>Một số lớp bài toán</a:t>
            </a:r>
          </a:p>
          <a:p>
            <a:endParaRPr lang="en-US"/>
          </a:p>
        </p:txBody>
      </p:sp>
      <p:pic>
        <p:nvPicPr>
          <p:cNvPr id="2" name="Picture 1"/>
          <p:cNvPicPr>
            <a:picLocks noChangeAspect="1"/>
          </p:cNvPicPr>
          <p:nvPr/>
        </p:nvPicPr>
        <p:blipFill>
          <a:blip r:embed="rId2"/>
          <a:stretch>
            <a:fillRect/>
          </a:stretch>
        </p:blipFill>
        <p:spPr>
          <a:xfrm>
            <a:off x="0" y="1368400"/>
            <a:ext cx="5769331" cy="5486400"/>
          </a:xfrm>
          <a:prstGeom prst="rect">
            <a:avLst/>
          </a:prstGeom>
        </p:spPr>
      </p:pic>
      <p:sp>
        <p:nvSpPr>
          <p:cNvPr id="6" name="TextBox 5"/>
          <p:cNvSpPr txBox="1"/>
          <p:nvPr/>
        </p:nvSpPr>
        <p:spPr>
          <a:xfrm>
            <a:off x="5486401" y="2682657"/>
            <a:ext cx="3630434" cy="310854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en-US" sz="2800" smtClean="0"/>
              <a:t>Giải thuật có cấp hàm mũ (2</a:t>
            </a:r>
            <a:r>
              <a:rPr lang="en-US" sz="2800" baseline="30000" smtClean="0"/>
              <a:t>n</a:t>
            </a:r>
            <a:r>
              <a:rPr lang="en-US" sz="2800" smtClean="0"/>
              <a:t>, n!, n</a:t>
            </a:r>
            <a:r>
              <a:rPr lang="en-US" sz="2800" baseline="30000" smtClean="0"/>
              <a:t>n</a:t>
            </a:r>
            <a:r>
              <a:rPr lang="en-US" sz="2800" smtClean="0"/>
              <a:t>...) là rất chậm</a:t>
            </a:r>
          </a:p>
          <a:p>
            <a:pPr marL="285750" indent="-285750">
              <a:buFont typeface="Arial" panose="020B0604020202020204" pitchFamily="34" charset="0"/>
              <a:buChar char="•"/>
            </a:pPr>
            <a:r>
              <a:rPr lang="en-US" sz="2800" smtClean="0"/>
              <a:t>Giải thuật có cấp hàm đa thức (log</a:t>
            </a:r>
            <a:r>
              <a:rPr lang="en-US" sz="2800" baseline="-25000" smtClean="0"/>
              <a:t>2</a:t>
            </a:r>
            <a:r>
              <a:rPr lang="en-US" sz="2800" smtClean="0"/>
              <a:t>n, n, n</a:t>
            </a:r>
            <a:r>
              <a:rPr lang="en-US" sz="2800" baseline="30000" smtClean="0"/>
              <a:t>2</a:t>
            </a:r>
            <a:r>
              <a:rPr lang="en-US" sz="2800" smtClean="0"/>
              <a:t>, n</a:t>
            </a:r>
            <a:r>
              <a:rPr lang="en-US" sz="2800" baseline="30000" smtClean="0"/>
              <a:t>3</a:t>
            </a:r>
            <a:r>
              <a:rPr lang="en-US" sz="2800" smtClean="0"/>
              <a:t>, nlog</a:t>
            </a:r>
            <a:r>
              <a:rPr lang="en-US" sz="2800" baseline="-25000" smtClean="0"/>
              <a:t>2</a:t>
            </a:r>
            <a:r>
              <a:rPr lang="en-US" sz="2800" smtClean="0"/>
              <a:t>n...) thường là chấp nhận được</a:t>
            </a:r>
            <a:endParaRPr lang="en-US" sz="2800"/>
          </a:p>
        </p:txBody>
      </p:sp>
    </p:spTree>
    <p:extLst>
      <p:ext uri="{BB962C8B-B14F-4D97-AF65-F5344CB8AC3E}">
        <p14:creationId xmlns:p14="http://schemas.microsoft.com/office/powerpoint/2010/main" val="6082977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162145983"/>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914924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466725" indent="-466725">
              <a:buFont typeface="+mj-lt"/>
              <a:buAutoNum type="arabicPeriod"/>
            </a:pPr>
            <a:r>
              <a:rPr lang="vi-VN" dirty="0" smtClean="0"/>
              <a:t>Cho số nguyên dương n. Tính</a:t>
            </a:r>
            <a:r>
              <a:rPr lang="en-US" dirty="0" smtClean="0"/>
              <a:t>:</a:t>
            </a:r>
          </a:p>
          <a:p>
            <a:endParaRPr lang="en-US" dirty="0" smtClean="0"/>
          </a:p>
          <a:p>
            <a:endParaRPr lang="en-US" dirty="0"/>
          </a:p>
          <a:p>
            <a:endParaRPr lang="en-US" dirty="0"/>
          </a:p>
          <a:p>
            <a:pPr marL="466725" indent="-466725">
              <a:buFont typeface="+mj-lt"/>
              <a:buAutoNum type="arabicPeriod" startAt="2"/>
            </a:pPr>
            <a:r>
              <a:rPr lang="en-US" dirty="0" smtClean="0"/>
              <a:t>Tính gần đúng sin(x) với độ chính xác </a:t>
            </a:r>
            <a:r>
              <a:rPr lang="en-US" dirty="0" smtClean="0">
                <a:sym typeface="Symbol" panose="05050102010706020507" pitchFamily="18" charset="2"/>
              </a:rPr>
              <a:t> cho trước theo công thức</a:t>
            </a:r>
            <a:endParaRPr lang="en-US" dirty="0"/>
          </a:p>
        </p:txBody>
      </p:sp>
      <p:sp>
        <p:nvSpPr>
          <p:cNvPr id="3" name="Title 2"/>
          <p:cNvSpPr>
            <a:spLocks noGrp="1"/>
          </p:cNvSpPr>
          <p:nvPr>
            <p:ph type="title"/>
          </p:nvPr>
        </p:nvSpPr>
        <p:spPr/>
        <p:txBody>
          <a:bodyPr/>
          <a:lstStyle/>
          <a:p>
            <a:r>
              <a:rPr lang="vi-VN" smtClean="0"/>
              <a:t>Vẽ lưu đồ + Đánh giá độ phức tạp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44</a:t>
            </a:fld>
            <a:endParaRPr lang="ru-RU" dirty="0"/>
          </a:p>
        </p:txBody>
      </p:sp>
      <p:graphicFrame>
        <p:nvGraphicFramePr>
          <p:cNvPr id="6" name="Object 5"/>
          <p:cNvGraphicFramePr>
            <a:graphicFrameLocks noChangeAspect="1"/>
          </p:cNvGraphicFramePr>
          <p:nvPr>
            <p:extLst/>
          </p:nvPr>
        </p:nvGraphicFramePr>
        <p:xfrm>
          <a:off x="202710" y="5241592"/>
          <a:ext cx="8738580" cy="1319704"/>
        </p:xfrm>
        <a:graphic>
          <a:graphicData uri="http://schemas.openxmlformats.org/presentationml/2006/ole">
            <mc:AlternateContent xmlns:mc="http://schemas.openxmlformats.org/markup-compatibility/2006">
              <mc:Choice xmlns:v="urn:schemas-microsoft-com:vml" Requires="v">
                <p:oleObj spid="_x0000_s1096" name="Equation" r:id="rId3" imgW="3111480" imgH="469800" progId="Equation.DSMT4">
                  <p:embed/>
                </p:oleObj>
              </mc:Choice>
              <mc:Fallback>
                <p:oleObj name="Equation" r:id="rId3" imgW="3111480" imgH="469800" progId="Equation.DSMT4">
                  <p:embed/>
                  <p:pic>
                    <p:nvPicPr>
                      <p:cNvPr id="6" name="Object 5"/>
                      <p:cNvPicPr/>
                      <p:nvPr/>
                    </p:nvPicPr>
                    <p:blipFill>
                      <a:blip r:embed="rId4"/>
                      <a:stretch>
                        <a:fillRect/>
                      </a:stretch>
                    </p:blipFill>
                    <p:spPr>
                      <a:xfrm>
                        <a:off x="202710" y="5241592"/>
                        <a:ext cx="8738580" cy="1319704"/>
                      </a:xfrm>
                      <a:prstGeom prst="rect">
                        <a:avLst/>
                      </a:prstGeom>
                    </p:spPr>
                  </p:pic>
                </p:oleObj>
              </mc:Fallback>
            </mc:AlternateContent>
          </a:graphicData>
        </a:graphic>
      </p:graphicFrame>
      <p:graphicFrame>
        <p:nvGraphicFramePr>
          <p:cNvPr id="8" name="Object 7"/>
          <p:cNvGraphicFramePr>
            <a:graphicFrameLocks noChangeAspect="1"/>
          </p:cNvGraphicFramePr>
          <p:nvPr>
            <p:extLst/>
          </p:nvPr>
        </p:nvGraphicFramePr>
        <p:xfrm>
          <a:off x="533400" y="1398984"/>
          <a:ext cx="4572000" cy="2355420"/>
        </p:xfrm>
        <a:graphic>
          <a:graphicData uri="http://schemas.openxmlformats.org/presentationml/2006/ole">
            <mc:AlternateContent xmlns:mc="http://schemas.openxmlformats.org/markup-compatibility/2006">
              <mc:Choice xmlns:v="urn:schemas-microsoft-com:vml" Requires="v">
                <p:oleObj spid="_x0000_s1097" name="Equation" r:id="rId5" imgW="1676160" imgH="863280" progId="Equation.DSMT4">
                  <p:embed/>
                </p:oleObj>
              </mc:Choice>
              <mc:Fallback>
                <p:oleObj name="Equation" r:id="rId5" imgW="1676160" imgH="863280" progId="Equation.DSMT4">
                  <p:embed/>
                  <p:pic>
                    <p:nvPicPr>
                      <p:cNvPr id="8" name="Object 7"/>
                      <p:cNvPicPr/>
                      <p:nvPr/>
                    </p:nvPicPr>
                    <p:blipFill>
                      <a:blip r:embed="rId6"/>
                      <a:stretch>
                        <a:fillRect/>
                      </a:stretch>
                    </p:blipFill>
                    <p:spPr>
                      <a:xfrm>
                        <a:off x="533400" y="1398984"/>
                        <a:ext cx="4572000" cy="2355420"/>
                      </a:xfrm>
                      <a:prstGeom prst="rect">
                        <a:avLst/>
                      </a:prstGeom>
                    </p:spPr>
                  </p:pic>
                </p:oleObj>
              </mc:Fallback>
            </mc:AlternateContent>
          </a:graphicData>
        </a:graphic>
      </p:graphicFrame>
    </p:spTree>
    <p:extLst>
      <p:ext uri="{BB962C8B-B14F-4D97-AF65-F5344CB8AC3E}">
        <p14:creationId xmlns:p14="http://schemas.microsoft.com/office/powerpoint/2010/main" val="27562039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endParaRPr lang="en-US" dirty="0" smtClean="0"/>
          </a:p>
          <a:p>
            <a:pPr marL="466725" indent="-466725">
              <a:spcBef>
                <a:spcPts val="5400"/>
              </a:spcBef>
              <a:buFont typeface="+mj-lt"/>
              <a:buAutoNum type="arabicPeriod" startAt="3"/>
            </a:pPr>
            <a:r>
              <a:rPr lang="en-US" dirty="0" smtClean="0">
                <a:latin typeface="Times New Roman" panose="02020603050405020304" pitchFamily="18" charset="0"/>
                <a:cs typeface="Times New Roman" panose="02020603050405020304" pitchFamily="18" charset="0"/>
              </a:rPr>
              <a:t>Cho dãy ô </a:t>
            </a:r>
            <a:r>
              <a:rPr lang="en-US" b="1" i="1"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gồm </a:t>
            </a:r>
            <a:r>
              <a:rPr lang="en-US" b="1" i="1"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 ô, các ô được đánh số từ </a:t>
            </a:r>
            <a:r>
              <a:rPr lang="en-US" b="1"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đến </a:t>
            </a:r>
            <a:r>
              <a:rPr lang="en-US" b="1" i="1" dirty="0" smtClean="0">
                <a:latin typeface="Times New Roman" panose="02020603050405020304" pitchFamily="18" charset="0"/>
                <a:cs typeface="Times New Roman" panose="02020603050405020304" pitchFamily="18" charset="0"/>
              </a:rPr>
              <a:t>n</a:t>
            </a:r>
            <a:r>
              <a:rPr lang="en-US" b="1"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mỗi ô chứa một </a:t>
            </a:r>
            <a:r>
              <a:rPr lang="en-US" b="1" dirty="0" smtClean="0">
                <a:latin typeface="Times New Roman" panose="02020603050405020304" pitchFamily="18" charset="0"/>
                <a:cs typeface="Times New Roman" panose="02020603050405020304" pitchFamily="18" charset="0"/>
              </a:rPr>
              <a:t>số thực</a:t>
            </a:r>
            <a:r>
              <a:rPr lang="en-US" dirty="0" smtClean="0">
                <a:latin typeface="Times New Roman" panose="02020603050405020304" pitchFamily="18" charset="0"/>
                <a:cs typeface="Times New Roman" panose="02020603050405020304" pitchFamily="18" charset="0"/>
              </a:rPr>
              <a:t> và giá trị của ô thứ </a:t>
            </a:r>
            <a:r>
              <a:rPr lang="en-US" b="1" i="1" dirty="0"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 được ký hiệu là </a:t>
            </a:r>
            <a:r>
              <a:rPr lang="en-US" b="1" dirty="0" smtClean="0">
                <a:latin typeface="Times New Roman" panose="02020603050405020304" pitchFamily="18" charset="0"/>
                <a:cs typeface="Times New Roman" panose="02020603050405020304" pitchFamily="18" charset="0"/>
              </a:rPr>
              <a:t>m[i]</a:t>
            </a:r>
            <a:r>
              <a:rPr lang="en-US" dirty="0" smtClean="0">
                <a:latin typeface="Times New Roman" panose="02020603050405020304" pitchFamily="18" charset="0"/>
                <a:cs typeface="Times New Roman" panose="02020603050405020304" pitchFamily="18" charset="0"/>
              </a:rPr>
              <a:t>. Hãy</a:t>
            </a:r>
          </a:p>
          <a:p>
            <a:r>
              <a:rPr lang="en-US" dirty="0" smtClean="0">
                <a:latin typeface="Times New Roman" panose="02020603050405020304" pitchFamily="18" charset="0"/>
                <a:cs typeface="Times New Roman" panose="02020603050405020304" pitchFamily="18" charset="0"/>
              </a:rPr>
              <a:t>Tìm giá trị nhỏ nhất, lớn nhất trong các ô</a:t>
            </a:r>
          </a:p>
          <a:p>
            <a:r>
              <a:rPr lang="en-US" dirty="0" smtClean="0">
                <a:latin typeface="Times New Roman" panose="02020603050405020304" pitchFamily="18" charset="0"/>
                <a:cs typeface="Times New Roman" panose="02020603050405020304" pitchFamily="18" charset="0"/>
              </a:rPr>
              <a:t>Tìm ô có giá trị lớn nhất</a:t>
            </a:r>
          </a:p>
          <a:p>
            <a:r>
              <a:rPr lang="en-US" dirty="0" smtClean="0">
                <a:latin typeface="Times New Roman" panose="02020603050405020304" pitchFamily="18" charset="0"/>
                <a:cs typeface="Times New Roman" panose="02020603050405020304" pitchFamily="18" charset="0"/>
              </a:rPr>
              <a:t>Tổng các số âm và tổng các số dương</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vi-VN"/>
              <a:t>Vẽ lưu đồ + Đánh giá độ phức tạp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45</a:t>
            </a:fld>
            <a:endParaRPr lang="ru-RU" dirty="0"/>
          </a:p>
        </p:txBody>
      </p:sp>
      <p:pic>
        <p:nvPicPr>
          <p:cNvPr id="5" name="Picture 4"/>
          <p:cNvPicPr>
            <a:picLocks noChangeAspect="1"/>
          </p:cNvPicPr>
          <p:nvPr/>
        </p:nvPicPr>
        <p:blipFill>
          <a:blip r:embed="rId2"/>
          <a:stretch>
            <a:fillRect/>
          </a:stretch>
        </p:blipFill>
        <p:spPr>
          <a:xfrm>
            <a:off x="179521" y="685800"/>
            <a:ext cx="8735879" cy="1295400"/>
          </a:xfrm>
          <a:prstGeom prst="rect">
            <a:avLst/>
          </a:prstGeom>
        </p:spPr>
      </p:pic>
    </p:spTree>
    <p:extLst>
      <p:ext uri="{BB962C8B-B14F-4D97-AF65-F5344CB8AC3E}">
        <p14:creationId xmlns:p14="http://schemas.microsoft.com/office/powerpoint/2010/main" val="19056085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endParaRPr lang="en-US" dirty="0" smtClean="0"/>
          </a:p>
          <a:p>
            <a:pPr marL="466725" indent="-466725">
              <a:spcBef>
                <a:spcPts val="5400"/>
              </a:spcBef>
              <a:buFont typeface="+mj-lt"/>
              <a:buAutoNum type="arabicPeriod" startAt="4"/>
            </a:pPr>
            <a:r>
              <a:rPr lang="en-US" dirty="0" smtClean="0">
                <a:latin typeface="Times New Roman" panose="02020603050405020304" pitchFamily="18" charset="0"/>
                <a:cs typeface="Times New Roman" panose="02020603050405020304" pitchFamily="18" charset="0"/>
              </a:rPr>
              <a:t>Cho dãy ô </a:t>
            </a:r>
            <a:r>
              <a:rPr lang="en-US" b="1" i="1"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gồm </a:t>
            </a:r>
            <a:r>
              <a:rPr lang="en-US" b="1" i="1"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 ô, các ô được đánh số từ </a:t>
            </a:r>
            <a:r>
              <a:rPr lang="en-US" b="1"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đến </a:t>
            </a:r>
            <a:r>
              <a:rPr lang="en-US" b="1" i="1" dirty="0" smtClean="0">
                <a:latin typeface="Times New Roman" panose="02020603050405020304" pitchFamily="18" charset="0"/>
                <a:cs typeface="Times New Roman" panose="02020603050405020304" pitchFamily="18" charset="0"/>
              </a:rPr>
              <a:t>n</a:t>
            </a:r>
            <a:r>
              <a:rPr lang="en-US" b="1"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mỗi ô chứa một </a:t>
            </a:r>
            <a:r>
              <a:rPr lang="en-US" b="1" dirty="0" smtClean="0">
                <a:latin typeface="Times New Roman" panose="02020603050405020304" pitchFamily="18" charset="0"/>
                <a:cs typeface="Times New Roman" panose="02020603050405020304" pitchFamily="18" charset="0"/>
              </a:rPr>
              <a:t>chữ cái in hoa</a:t>
            </a:r>
            <a:r>
              <a:rPr lang="en-US" dirty="0" smtClean="0">
                <a:latin typeface="Times New Roman" panose="02020603050405020304" pitchFamily="18" charset="0"/>
                <a:cs typeface="Times New Roman" panose="02020603050405020304" pitchFamily="18" charset="0"/>
              </a:rPr>
              <a:t> và chữ cái trong ô thứ </a:t>
            </a:r>
            <a:r>
              <a:rPr lang="en-US" b="1" i="1" dirty="0"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 được ký hiệu là </a:t>
            </a:r>
            <a:r>
              <a:rPr lang="en-US" b="1" dirty="0" smtClean="0">
                <a:latin typeface="Times New Roman" panose="02020603050405020304" pitchFamily="18" charset="0"/>
                <a:cs typeface="Times New Roman" panose="02020603050405020304" pitchFamily="18" charset="0"/>
              </a:rPr>
              <a:t>m[i]</a:t>
            </a:r>
            <a:r>
              <a:rPr lang="en-US" dirty="0" smtClean="0">
                <a:latin typeface="Times New Roman" panose="02020603050405020304" pitchFamily="18" charset="0"/>
                <a:cs typeface="Times New Roman" panose="02020603050405020304" pitchFamily="18" charset="0"/>
              </a:rPr>
              <a:t>. Hãy xác định</a:t>
            </a:r>
          </a:p>
          <a:p>
            <a:r>
              <a:rPr lang="en-US" dirty="0" smtClean="0">
                <a:latin typeface="Times New Roman" panose="02020603050405020304" pitchFamily="18" charset="0"/>
                <a:cs typeface="Times New Roman" panose="02020603050405020304" pitchFamily="18" charset="0"/>
              </a:rPr>
              <a:t>Chữ 'A' xuất hiện mấy lần trong dãy </a:t>
            </a:r>
            <a:r>
              <a:rPr lang="en-US" b="1" i="1"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Trong </a:t>
            </a:r>
            <a:r>
              <a:rPr lang="en-US" b="1" i="1"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có xuất hiện liên tiếp 3 ô với giá trị là 'A', 'C', 'T' hay không?</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vi-VN"/>
              <a:t>Vẽ lưu đồ + Đánh giá độ phức tạp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46</a:t>
            </a:fld>
            <a:endParaRPr lang="ru-RU" dirty="0"/>
          </a:p>
        </p:txBody>
      </p:sp>
      <p:pic>
        <p:nvPicPr>
          <p:cNvPr id="5" name="Picture 4"/>
          <p:cNvPicPr>
            <a:picLocks noChangeAspect="1"/>
          </p:cNvPicPr>
          <p:nvPr/>
        </p:nvPicPr>
        <p:blipFill>
          <a:blip r:embed="rId2"/>
          <a:stretch>
            <a:fillRect/>
          </a:stretch>
        </p:blipFill>
        <p:spPr>
          <a:xfrm>
            <a:off x="179521" y="685800"/>
            <a:ext cx="8735879" cy="1295400"/>
          </a:xfrm>
          <a:prstGeom prst="rect">
            <a:avLst/>
          </a:prstGeom>
        </p:spPr>
      </p:pic>
    </p:spTree>
    <p:extLst>
      <p:ext uri="{BB962C8B-B14F-4D97-AF65-F5344CB8AC3E}">
        <p14:creationId xmlns:p14="http://schemas.microsoft.com/office/powerpoint/2010/main" val="9691159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0" indent="466725" algn="just">
              <a:spcBef>
                <a:spcPts val="0"/>
              </a:spcBef>
              <a:spcAft>
                <a:spcPts val="0"/>
              </a:spcAft>
              <a:buNone/>
            </a:pPr>
            <a:r>
              <a:rPr lang="vi-VN" smtClean="0">
                <a:latin typeface="Times New Roman" panose="02020603050405020304" pitchFamily="18" charset="0"/>
                <a:cs typeface="Times New Roman" panose="02020603050405020304" pitchFamily="18" charset="0"/>
              </a:rPr>
              <a:t>5. </a:t>
            </a:r>
            <a:r>
              <a:rPr lang="en-US" dirty="0" smtClean="0">
                <a:latin typeface="Times New Roman" panose="02020603050405020304" pitchFamily="18" charset="0"/>
                <a:cs typeface="Times New Roman" panose="02020603050405020304" pitchFamily="18" charset="0"/>
              </a:rPr>
              <a:t>Biết rằng một tập tin có thể được biểu diễn dưới dạng một dãy các ô,</a:t>
            </a:r>
            <a:r>
              <a:rPr lang="vi-VN" dirty="0" smtClean="0">
                <a:latin typeface="Times New Roman" panose="02020603050405020304" pitchFamily="18" charset="0"/>
                <a:cs typeface="Times New Roman" panose="02020603050405020304" pitchFamily="18" charset="0"/>
              </a:rPr>
              <a:t> đánh số bắt đầu từ 0, </a:t>
            </a:r>
            <a:r>
              <a:rPr lang="en-US" dirty="0" smtClean="0">
                <a:latin typeface="Times New Roman" panose="02020603050405020304" pitchFamily="18" charset="0"/>
                <a:cs typeface="Times New Roman" panose="02020603050405020304" pitchFamily="18" charset="0"/>
              </a:rPr>
              <a:t>mỗi ô là một số nguyên trên đoạn [0, 255]. Virus cũng được biểu diễn tương tự.</a:t>
            </a:r>
          </a:p>
          <a:p>
            <a:pPr marL="0" indent="466725" algn="just">
              <a:spcBef>
                <a:spcPts val="0"/>
              </a:spcBef>
              <a:spcAft>
                <a:spcPts val="0"/>
              </a:spcAft>
              <a:buNone/>
            </a:pPr>
            <a:r>
              <a:rPr lang="en-US" dirty="0" smtClean="0">
                <a:latin typeface="Times New Roman" panose="02020603050405020304" pitchFamily="18" charset="0"/>
                <a:cs typeface="Times New Roman" panose="02020603050405020304" pitchFamily="18" charset="0"/>
              </a:rPr>
              <a:t>Cho tập tin F có kích thước </a:t>
            </a:r>
            <a:r>
              <a:rPr lang="en-US" b="1" i="1" dirty="0" smtClean="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 ô và virus V có kích thước </a:t>
            </a:r>
            <a:r>
              <a:rPr lang="en-US" b="1" i="1" dirty="0" smtClean="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 ô.</a:t>
            </a:r>
            <a:r>
              <a:rPr lang="vi-VN"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Hãy kiểm tra xem tập tin F có chứa (bị nhiễm) virus V hay không.</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vi-VN"/>
              <a:t>Vẽ lưu đồ + Đánh giá độ phức tạp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47</a:t>
            </a:fld>
            <a:endParaRPr lang="ru-RU" dirty="0"/>
          </a:p>
        </p:txBody>
      </p:sp>
      <p:pic>
        <p:nvPicPr>
          <p:cNvPr id="5" name="Picture 4"/>
          <p:cNvPicPr>
            <a:picLocks noChangeAspect="1"/>
          </p:cNvPicPr>
          <p:nvPr/>
        </p:nvPicPr>
        <p:blipFill>
          <a:blip r:embed="rId2"/>
          <a:stretch>
            <a:fillRect/>
          </a:stretch>
        </p:blipFill>
        <p:spPr>
          <a:xfrm>
            <a:off x="228600" y="5257800"/>
            <a:ext cx="8081300" cy="1198336"/>
          </a:xfrm>
          <a:prstGeom prst="rect">
            <a:avLst/>
          </a:prstGeom>
        </p:spPr>
      </p:pic>
    </p:spTree>
    <p:extLst>
      <p:ext uri="{BB962C8B-B14F-4D97-AF65-F5344CB8AC3E}">
        <p14:creationId xmlns:p14="http://schemas.microsoft.com/office/powerpoint/2010/main" val="3950540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0" indent="466725">
              <a:buNone/>
            </a:pPr>
            <a:r>
              <a:rPr lang="vi-VN" smtClean="0"/>
              <a:t>6. Tìm </a:t>
            </a:r>
            <a:r>
              <a:rPr lang="vi-VN" dirty="0" smtClean="0"/>
              <a:t>các số có 3 chữ số mà có giá trị gấp 33 lần tổng 3 chữ số.</a:t>
            </a:r>
          </a:p>
          <a:p>
            <a:pPr marL="0" indent="466725">
              <a:buNone/>
            </a:pPr>
            <a:r>
              <a:rPr lang="vi-VN" smtClean="0"/>
              <a:t>7. Dãy </a:t>
            </a:r>
            <a:r>
              <a:rPr lang="vi-VN" dirty="0"/>
              <a:t>Fibonacci là dãy vô hạn các số tự nhiên bắt đầu bằng hai phần tử </a:t>
            </a:r>
            <a:r>
              <a:rPr lang="vi-VN" dirty="0" smtClean="0"/>
              <a:t>1 </a:t>
            </a:r>
            <a:r>
              <a:rPr lang="vi-VN" dirty="0"/>
              <a:t>và 1, các phần tử sau đó được thiết lập theo quy tắc mỗi phần tử luôn bằng tổng hai phần tử </a:t>
            </a:r>
            <a:r>
              <a:rPr lang="vi-VN"/>
              <a:t>trước </a:t>
            </a:r>
            <a:r>
              <a:rPr lang="vi-VN" smtClean="0"/>
              <a:t>nó. Hãy </a:t>
            </a:r>
            <a:r>
              <a:rPr lang="vi-VN" dirty="0" smtClean="0"/>
              <a:t>xác định giá trị của phần tử thứ n trong dãy Fibonacci!</a:t>
            </a:r>
            <a:endParaRPr lang="en-US" dirty="0"/>
          </a:p>
        </p:txBody>
      </p:sp>
      <p:sp>
        <p:nvSpPr>
          <p:cNvPr id="3" name="Title 2"/>
          <p:cNvSpPr>
            <a:spLocks noGrp="1"/>
          </p:cNvSpPr>
          <p:nvPr>
            <p:ph type="title"/>
          </p:nvPr>
        </p:nvSpPr>
        <p:spPr/>
        <p:txBody>
          <a:bodyPr/>
          <a:lstStyle/>
          <a:p>
            <a:r>
              <a:rPr lang="vi-VN"/>
              <a:t>Vẽ lưu đồ + Đánh giá độ phức tạp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48</a:t>
            </a:fld>
            <a:endParaRPr lang="ru-RU" dirty="0"/>
          </a:p>
        </p:txBody>
      </p:sp>
    </p:spTree>
    <p:extLst>
      <p:ext uri="{BB962C8B-B14F-4D97-AF65-F5344CB8AC3E}">
        <p14:creationId xmlns:p14="http://schemas.microsoft.com/office/powerpoint/2010/main" val="35944943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49</a:t>
            </a:fld>
            <a:endParaRPr lang="ru-RU" dirty="0"/>
          </a:p>
        </p:txBody>
      </p:sp>
    </p:spTree>
    <p:extLst>
      <p:ext uri="{BB962C8B-B14F-4D97-AF65-F5344CB8AC3E}">
        <p14:creationId xmlns:p14="http://schemas.microsoft.com/office/powerpoint/2010/main" val="3209121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smtClean="0"/>
              <a:t>Kiểu dữ liệu</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a:t>
            </a:fld>
            <a:endParaRPr lang="ru-RU" dirty="0"/>
          </a:p>
        </p:txBody>
      </p:sp>
      <p:sp>
        <p:nvSpPr>
          <p:cNvPr id="2" name="Content Placeholder 1"/>
          <p:cNvSpPr>
            <a:spLocks noGrp="1"/>
          </p:cNvSpPr>
          <p:nvPr>
            <p:ph sz="quarter" idx="13"/>
          </p:nvPr>
        </p:nvSpPr>
        <p:spPr/>
        <p:txBody>
          <a:bodyPr>
            <a:normAutofit lnSpcReduction="10000"/>
          </a:bodyPr>
          <a:lstStyle/>
          <a:p>
            <a:pPr>
              <a:buFont typeface="Wingdings" panose="05000000000000000000" pitchFamily="2" charset="2"/>
              <a:buChar char="q"/>
            </a:pPr>
            <a:r>
              <a:rPr lang="vi-VN" b="1"/>
              <a:t>Các thuộc tính của một kiểu </a:t>
            </a:r>
            <a:r>
              <a:rPr lang="vi-VN" b="1"/>
              <a:t>dữ </a:t>
            </a:r>
            <a:r>
              <a:rPr lang="vi-VN" b="1" smtClean="0"/>
              <a:t>liệu</a:t>
            </a:r>
            <a:endParaRPr lang="vi-VN" b="1"/>
          </a:p>
          <a:p>
            <a:pPr lvl="1"/>
            <a:r>
              <a:rPr lang="vi-VN"/>
              <a:t>Tên</a:t>
            </a:r>
          </a:p>
          <a:p>
            <a:pPr lvl="1"/>
            <a:r>
              <a:rPr lang="vi-VN"/>
              <a:t>Miền giá trị</a:t>
            </a:r>
          </a:p>
          <a:p>
            <a:pPr lvl="1"/>
            <a:r>
              <a:rPr lang="vi-VN"/>
              <a:t>Kích thước lưu trữ</a:t>
            </a:r>
          </a:p>
          <a:p>
            <a:pPr lvl="1"/>
            <a:r>
              <a:rPr lang="vi-VN"/>
              <a:t>Tập các thao tác tác động lên kiểu dữ liệu đó</a:t>
            </a:r>
          </a:p>
          <a:p>
            <a:pPr>
              <a:buFont typeface="Wingdings" panose="05000000000000000000" pitchFamily="2" charset="2"/>
              <a:buChar char="q"/>
            </a:pPr>
            <a:r>
              <a:rPr lang="vi-VN" b="1"/>
              <a:t>Các loại kiểu dữ liệu</a:t>
            </a:r>
          </a:p>
          <a:p>
            <a:pPr lvl="1"/>
            <a:r>
              <a:rPr lang="vi-VN"/>
              <a:t>Kiểu dữ liệu cơ bản: Cơ sở, mảng, cấu trúc cơ bản</a:t>
            </a:r>
          </a:p>
          <a:p>
            <a:pPr lvl="1"/>
            <a:r>
              <a:rPr lang="vi-VN"/>
              <a:t>Kiểu dữ liệu có cấu trúc hướng giải quyết vấn đề: Danh sách liên kết, hàng đợi, ngăn xếp, cây, bảng băm</a:t>
            </a:r>
            <a:r>
              <a:rPr lang="vi-VN"/>
              <a:t>, </a:t>
            </a:r>
            <a:r>
              <a:rPr lang="vi-VN" smtClean="0"/>
              <a:t>…</a:t>
            </a:r>
            <a:endParaRPr lang="en-US"/>
          </a:p>
        </p:txBody>
      </p:sp>
    </p:spTree>
    <p:extLst>
      <p:ext uri="{BB962C8B-B14F-4D97-AF65-F5344CB8AC3E}">
        <p14:creationId xmlns:p14="http://schemas.microsoft.com/office/powerpoint/2010/main" val="9518206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t">
            <a:normAutofit/>
          </a:bodyPr>
          <a:lstStyle/>
          <a:p>
            <a:pPr>
              <a:buFont typeface="Wingdings" panose="05000000000000000000" pitchFamily="2" charset="2"/>
              <a:buChar char="q"/>
            </a:pPr>
            <a:r>
              <a:rPr lang="vi-VN" b="1" dirty="0"/>
              <a:t>Thuật toán </a:t>
            </a:r>
            <a:r>
              <a:rPr lang="vi-VN" b="1" dirty="0" smtClean="0"/>
              <a:t>(giải thuật)</a:t>
            </a:r>
            <a:r>
              <a:rPr lang="vi-VN" dirty="0" smtClean="0"/>
              <a:t>, là một dãy hữu hạn các thao tác được bố trí theo một trình tự xác định, được đề ra từ trước, nhằm giải quyết một bài toán nhất định</a:t>
            </a:r>
            <a:endParaRPr lang="vi-VN" dirty="0"/>
          </a:p>
        </p:txBody>
      </p:sp>
      <p:sp>
        <p:nvSpPr>
          <p:cNvPr id="4" name="Title 3"/>
          <p:cNvSpPr>
            <a:spLocks noGrp="1"/>
          </p:cNvSpPr>
          <p:nvPr>
            <p:ph type="title"/>
          </p:nvPr>
        </p:nvSpPr>
        <p:spPr/>
        <p:txBody>
          <a:bodyPr/>
          <a:lstStyle/>
          <a:p>
            <a:r>
              <a:rPr lang="vi-VN" smtClean="0"/>
              <a:t>Giải thuật</a:t>
            </a:r>
            <a:endParaRPr lang="vi-VN" dirty="0"/>
          </a:p>
        </p:txBody>
      </p:sp>
      <p:sp>
        <p:nvSpPr>
          <p:cNvPr id="2" name="Slide Number Placeholder 1"/>
          <p:cNvSpPr>
            <a:spLocks noGrp="1"/>
          </p:cNvSpPr>
          <p:nvPr>
            <p:ph type="sldNum" sz="quarter" idx="12"/>
          </p:nvPr>
        </p:nvSpPr>
        <p:spPr/>
        <p:txBody>
          <a:bodyPr/>
          <a:lstStyle/>
          <a:p>
            <a:fld id="{3E15BD7C-E074-4D4A-84C3-500EE5B9C190}" type="slidenum">
              <a:rPr lang="ru-RU" smtClean="0"/>
              <a:pPr/>
              <a:t>6</a:t>
            </a:fld>
            <a:endParaRPr lang="ru-RU" dirty="0"/>
          </a:p>
        </p:txBody>
      </p:sp>
      <p:sp>
        <p:nvSpPr>
          <p:cNvPr id="6" name="Rectangle 5"/>
          <p:cNvSpPr/>
          <p:nvPr/>
        </p:nvSpPr>
        <p:spPr>
          <a:xfrm>
            <a:off x="3181350" y="4114800"/>
            <a:ext cx="2781300" cy="14478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vi-VN" sz="3600" b="1" dirty="0" smtClean="0"/>
              <a:t>Thuật toán</a:t>
            </a:r>
            <a:endParaRPr lang="en-US" sz="3600" b="1" dirty="0"/>
          </a:p>
        </p:txBody>
      </p:sp>
      <p:sp>
        <p:nvSpPr>
          <p:cNvPr id="7" name="Notched Right Arrow 6"/>
          <p:cNvSpPr/>
          <p:nvPr/>
        </p:nvSpPr>
        <p:spPr>
          <a:xfrm>
            <a:off x="609600" y="4114800"/>
            <a:ext cx="2571750" cy="1447800"/>
          </a:xfrm>
          <a:prstGeom prst="notched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vi-VN" sz="3600" dirty="0" smtClean="0"/>
              <a:t>Dữ kiện</a:t>
            </a:r>
            <a:endParaRPr lang="en-US" sz="3600" dirty="0"/>
          </a:p>
        </p:txBody>
      </p:sp>
      <p:sp>
        <p:nvSpPr>
          <p:cNvPr id="8" name="Notched Right Arrow 7"/>
          <p:cNvSpPr/>
          <p:nvPr/>
        </p:nvSpPr>
        <p:spPr>
          <a:xfrm>
            <a:off x="5962650" y="4111600"/>
            <a:ext cx="2571750" cy="1451000"/>
          </a:xfrm>
          <a:prstGeom prst="notched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vi-VN" sz="3600" dirty="0" smtClean="0"/>
              <a:t>Kết quả</a:t>
            </a:r>
            <a:endParaRPr lang="en-US" sz="3600" dirty="0"/>
          </a:p>
        </p:txBody>
      </p:sp>
    </p:spTree>
    <p:extLst>
      <p:ext uri="{BB962C8B-B14F-4D97-AF65-F5344CB8AC3E}">
        <p14:creationId xmlns:p14="http://schemas.microsoft.com/office/powerpoint/2010/main" val="214275330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t">
            <a:normAutofit/>
          </a:bodyPr>
          <a:lstStyle/>
          <a:p>
            <a:pPr>
              <a:buFont typeface="Wingdings" panose="05000000000000000000" pitchFamily="2" charset="2"/>
              <a:buChar char="q"/>
            </a:pPr>
            <a:r>
              <a:rPr lang="vi-VN" b="1" dirty="0" smtClean="0"/>
              <a:t>Giải </a:t>
            </a:r>
            <a:r>
              <a:rPr lang="vi-VN" b="1" dirty="0"/>
              <a:t>phương trình </a:t>
            </a:r>
            <a:r>
              <a:rPr lang="vi-VN" b="1" dirty="0" smtClean="0"/>
              <a:t>P(x</a:t>
            </a:r>
            <a:r>
              <a:rPr lang="vi-VN" b="1" dirty="0"/>
              <a:t>): ax + b = 0</a:t>
            </a:r>
          </a:p>
          <a:p>
            <a:pPr marL="466725" indent="-466725">
              <a:buFont typeface="+mj-lt"/>
              <a:buAutoNum type="arabicPeriod"/>
            </a:pPr>
            <a:r>
              <a:rPr lang="vi-VN" dirty="0"/>
              <a:t>Nếu a </a:t>
            </a:r>
            <a:r>
              <a:rPr lang="vi-VN"/>
              <a:t>= </a:t>
            </a:r>
            <a:r>
              <a:rPr lang="vi-VN" smtClean="0"/>
              <a:t>0</a:t>
            </a:r>
            <a:r>
              <a:rPr lang="en-US" smtClean="0"/>
              <a:t> </a:t>
            </a:r>
            <a:r>
              <a:rPr lang="vi-VN"/>
              <a:t>thì chuyển đến Bước 2, còn nếu a ≠ 0 thì </a:t>
            </a:r>
            <a:r>
              <a:rPr lang="vi-VN" smtClean="0"/>
              <a:t>chuyển đến Bước 3</a:t>
            </a:r>
            <a:endParaRPr lang="vi-VN" dirty="0"/>
          </a:p>
          <a:p>
            <a:pPr marL="466725" indent="-466725">
              <a:buFont typeface="+mj-lt"/>
              <a:buAutoNum type="arabicPeriod"/>
            </a:pPr>
            <a:r>
              <a:rPr lang="vi-VN" smtClean="0"/>
              <a:t>Nếu b </a:t>
            </a:r>
            <a:r>
              <a:rPr lang="vi-VN" dirty="0"/>
              <a:t>= </a:t>
            </a:r>
            <a:r>
              <a:rPr lang="vi-VN" dirty="0" smtClean="0"/>
              <a:t>0 </a:t>
            </a:r>
            <a:r>
              <a:rPr lang="vi-VN"/>
              <a:t>thì </a:t>
            </a:r>
            <a:r>
              <a:rPr lang="vi-VN" smtClean="0"/>
              <a:t>mọi x là nghiệm; còn nếu </a:t>
            </a:r>
            <a:br>
              <a:rPr lang="vi-VN" smtClean="0"/>
            </a:br>
            <a:r>
              <a:rPr lang="vi-VN" smtClean="0"/>
              <a:t>b </a:t>
            </a:r>
            <a:r>
              <a:rPr lang="vi-VN" dirty="0"/>
              <a:t>≠ </a:t>
            </a:r>
            <a:r>
              <a:rPr lang="vi-VN" dirty="0" smtClean="0"/>
              <a:t>0 </a:t>
            </a:r>
            <a:r>
              <a:rPr lang="vi-VN"/>
              <a:t>thì </a:t>
            </a:r>
            <a:r>
              <a:rPr lang="vi-VN" smtClean="0"/>
              <a:t>P(x) </a:t>
            </a:r>
            <a:r>
              <a:rPr lang="vi-VN"/>
              <a:t>vô </a:t>
            </a:r>
            <a:r>
              <a:rPr lang="vi-VN" smtClean="0"/>
              <a:t>nghiệm. Kết thúc.</a:t>
            </a:r>
            <a:endParaRPr lang="vi-VN" dirty="0"/>
          </a:p>
          <a:p>
            <a:pPr marL="466725" indent="-466725">
              <a:buFont typeface="+mj-lt"/>
              <a:buAutoNum type="arabicPeriod"/>
            </a:pPr>
            <a:r>
              <a:rPr lang="vi-VN" smtClean="0"/>
              <a:t>P(x</a:t>
            </a:r>
            <a:r>
              <a:rPr lang="vi-VN" dirty="0"/>
              <a:t>) có </a:t>
            </a:r>
            <a:r>
              <a:rPr lang="vi-VN" dirty="0" smtClean="0"/>
              <a:t>nghiệm </a:t>
            </a:r>
            <a:r>
              <a:rPr lang="vi-VN" smtClean="0"/>
              <a:t>duy nhất x </a:t>
            </a:r>
            <a:r>
              <a:rPr lang="vi-VN" dirty="0"/>
              <a:t>= </a:t>
            </a:r>
            <a:r>
              <a:rPr lang="vi-VN" smtClean="0"/>
              <a:t>-b/a. </a:t>
            </a:r>
            <a:br>
              <a:rPr lang="vi-VN" smtClean="0"/>
            </a:br>
            <a:r>
              <a:rPr lang="vi-VN" smtClean="0"/>
              <a:t>Kết thúc.</a:t>
            </a:r>
            <a:endParaRPr lang="en-US" dirty="0"/>
          </a:p>
        </p:txBody>
      </p:sp>
      <p:sp>
        <p:nvSpPr>
          <p:cNvPr id="3" name="Title 2"/>
          <p:cNvSpPr>
            <a:spLocks noGrp="1"/>
          </p:cNvSpPr>
          <p:nvPr>
            <p:ph type="title"/>
          </p:nvPr>
        </p:nvSpPr>
        <p:spPr/>
        <p:txBody>
          <a:bodyPr/>
          <a:lstStyle/>
          <a:p>
            <a:r>
              <a:rPr lang="vi-VN" dirty="0" smtClean="0"/>
              <a:t>Ví dụ: Giải phương trình bậc nhất</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a:t>
            </a:fld>
            <a:endParaRPr lang="ru-RU" dirty="0"/>
          </a:p>
        </p:txBody>
      </p:sp>
      <p:sp>
        <p:nvSpPr>
          <p:cNvPr id="5" name="Rectangle 4"/>
          <p:cNvSpPr/>
          <p:nvPr/>
        </p:nvSpPr>
        <p:spPr>
          <a:xfrm>
            <a:off x="3148910" y="5257800"/>
            <a:ext cx="2781300" cy="14478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vi-VN" sz="3600" b="1" dirty="0" smtClean="0"/>
              <a:t>Thuật toán</a:t>
            </a:r>
            <a:endParaRPr lang="en-US" sz="3600" b="1" dirty="0"/>
          </a:p>
        </p:txBody>
      </p:sp>
      <p:sp>
        <p:nvSpPr>
          <p:cNvPr id="6" name="Notched Right Arrow 5"/>
          <p:cNvSpPr/>
          <p:nvPr/>
        </p:nvSpPr>
        <p:spPr>
          <a:xfrm>
            <a:off x="577160" y="5257800"/>
            <a:ext cx="2571750" cy="1447800"/>
          </a:xfrm>
          <a:prstGeom prst="notched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vi-VN" sz="3600" dirty="0" smtClean="0"/>
              <a:t>a,b</a:t>
            </a:r>
            <a:endParaRPr lang="en-US" sz="3600" dirty="0"/>
          </a:p>
        </p:txBody>
      </p:sp>
      <p:sp>
        <p:nvSpPr>
          <p:cNvPr id="7" name="Notched Right Arrow 6"/>
          <p:cNvSpPr/>
          <p:nvPr/>
        </p:nvSpPr>
        <p:spPr>
          <a:xfrm>
            <a:off x="5930210" y="5254600"/>
            <a:ext cx="2571750" cy="1451000"/>
          </a:xfrm>
          <a:prstGeom prst="notched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vi-VN" sz="3600" dirty="0" smtClean="0"/>
              <a:t>x</a:t>
            </a:r>
            <a:endParaRPr lang="en-US" sz="3600" dirty="0"/>
          </a:p>
        </p:txBody>
      </p:sp>
    </p:spTree>
    <p:extLst>
      <p:ext uri="{BB962C8B-B14F-4D97-AF65-F5344CB8AC3E}">
        <p14:creationId xmlns:p14="http://schemas.microsoft.com/office/powerpoint/2010/main" val="4165203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t"/>
          <a:lstStyle/>
          <a:p>
            <a:pPr>
              <a:spcBef>
                <a:spcPts val="0"/>
              </a:spcBef>
              <a:spcAft>
                <a:spcPts val="0"/>
              </a:spcAft>
              <a:buFont typeface="Wingdings" panose="05000000000000000000" pitchFamily="2" charset="2"/>
              <a:buChar char="q"/>
            </a:pPr>
            <a:r>
              <a:rPr lang="vi-VN" b="1" dirty="0" smtClean="0"/>
              <a:t>Tìm UCLN(a,b)</a:t>
            </a:r>
          </a:p>
          <a:p>
            <a:pPr marL="742950" indent="-742950">
              <a:spcBef>
                <a:spcPts val="0"/>
              </a:spcBef>
              <a:spcAft>
                <a:spcPts val="0"/>
              </a:spcAft>
              <a:buFont typeface="+mj-lt"/>
              <a:buAutoNum type="arabicPeriod"/>
            </a:pPr>
            <a:r>
              <a:rPr lang="vi-VN" dirty="0" smtClean="0"/>
              <a:t>Nếu b = 0 thì UCLN </a:t>
            </a:r>
            <a:r>
              <a:rPr lang="vi-VN" smtClean="0"/>
              <a:t>là a. Kết thúc.</a:t>
            </a:r>
            <a:endParaRPr lang="vi-VN" dirty="0" smtClean="0"/>
          </a:p>
          <a:p>
            <a:pPr marL="742950" indent="-742950">
              <a:spcBef>
                <a:spcPts val="0"/>
              </a:spcBef>
              <a:spcAft>
                <a:spcPts val="0"/>
              </a:spcAft>
              <a:buFont typeface="+mj-lt"/>
              <a:buAutoNum type="arabicPeriod"/>
            </a:pPr>
            <a:r>
              <a:rPr lang="vi-VN" dirty="0" smtClean="0"/>
              <a:t>Tính toán</a:t>
            </a:r>
          </a:p>
          <a:p>
            <a:pPr>
              <a:spcBef>
                <a:spcPts val="0"/>
              </a:spcBef>
              <a:spcAft>
                <a:spcPts val="0"/>
              </a:spcAft>
            </a:pPr>
            <a:r>
              <a:rPr lang="vi-VN" dirty="0" smtClean="0"/>
              <a:t>r = a mod b</a:t>
            </a:r>
          </a:p>
          <a:p>
            <a:pPr>
              <a:spcBef>
                <a:spcPts val="0"/>
              </a:spcBef>
              <a:spcAft>
                <a:spcPts val="0"/>
              </a:spcAft>
            </a:pPr>
            <a:r>
              <a:rPr lang="vi-VN" dirty="0"/>
              <a:t>a = b</a:t>
            </a:r>
          </a:p>
          <a:p>
            <a:pPr>
              <a:spcBef>
                <a:spcPts val="0"/>
              </a:spcBef>
              <a:spcAft>
                <a:spcPts val="0"/>
              </a:spcAft>
            </a:pPr>
            <a:r>
              <a:rPr lang="vi-VN" dirty="0" smtClean="0"/>
              <a:t>b = r</a:t>
            </a:r>
          </a:p>
          <a:p>
            <a:pPr marL="742950" indent="-742950">
              <a:spcBef>
                <a:spcPts val="0"/>
              </a:spcBef>
              <a:spcAft>
                <a:spcPts val="0"/>
              </a:spcAft>
              <a:buFont typeface="+mj-lt"/>
              <a:buAutoNum type="arabicPeriod" startAt="3"/>
            </a:pPr>
            <a:r>
              <a:rPr lang="vi-VN" dirty="0" smtClean="0"/>
              <a:t>Chuyển đến bước 1</a:t>
            </a:r>
            <a:endParaRPr lang="en-US" dirty="0"/>
          </a:p>
        </p:txBody>
      </p:sp>
      <p:sp>
        <p:nvSpPr>
          <p:cNvPr id="3" name="Title 2"/>
          <p:cNvSpPr>
            <a:spLocks noGrp="1"/>
          </p:cNvSpPr>
          <p:nvPr>
            <p:ph type="title"/>
          </p:nvPr>
        </p:nvSpPr>
        <p:spPr/>
        <p:txBody>
          <a:bodyPr/>
          <a:lstStyle/>
          <a:p>
            <a:r>
              <a:rPr lang="vi-VN" dirty="0" smtClean="0"/>
              <a:t>Ví dụ: Thuật toán Euclid</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8</a:t>
            </a:fld>
            <a:endParaRPr lang="ru-RU" dirty="0"/>
          </a:p>
        </p:txBody>
      </p:sp>
      <p:sp>
        <p:nvSpPr>
          <p:cNvPr id="5" name="Rounded Rectangle 4"/>
          <p:cNvSpPr/>
          <p:nvPr/>
        </p:nvSpPr>
        <p:spPr>
          <a:xfrm>
            <a:off x="3887180" y="2133600"/>
            <a:ext cx="4951040" cy="20574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spcBef>
                <a:spcPts val="600"/>
              </a:spcBef>
              <a:spcAft>
                <a:spcPts val="600"/>
              </a:spcAft>
            </a:pPr>
            <a:r>
              <a:rPr lang="vi-VN" sz="3200" b="1" dirty="0" smtClean="0"/>
              <a:t>Áp dụng để tìm</a:t>
            </a:r>
          </a:p>
          <a:p>
            <a:pPr algn="ctr">
              <a:spcBef>
                <a:spcPts val="600"/>
              </a:spcBef>
              <a:spcAft>
                <a:spcPts val="600"/>
              </a:spcAft>
            </a:pPr>
            <a:r>
              <a:rPr lang="vi-VN" sz="3200" b="1" dirty="0" smtClean="0"/>
              <a:t>UCLN(6,4)</a:t>
            </a:r>
          </a:p>
          <a:p>
            <a:pPr algn="ctr">
              <a:spcBef>
                <a:spcPts val="600"/>
              </a:spcBef>
              <a:spcAft>
                <a:spcPts val="600"/>
              </a:spcAft>
            </a:pPr>
            <a:r>
              <a:rPr lang="vi-VN" sz="3200" b="1" dirty="0" smtClean="0"/>
              <a:t>UCLN(6,8)</a:t>
            </a:r>
            <a:endParaRPr lang="en-US" sz="3200" b="1" dirty="0"/>
          </a:p>
        </p:txBody>
      </p:sp>
      <p:sp>
        <p:nvSpPr>
          <p:cNvPr id="6" name="Rectangle 5"/>
          <p:cNvSpPr/>
          <p:nvPr/>
        </p:nvSpPr>
        <p:spPr>
          <a:xfrm>
            <a:off x="3148910" y="5257800"/>
            <a:ext cx="2781300" cy="14478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vi-VN" sz="3600" b="1" dirty="0" smtClean="0"/>
              <a:t>Thuật toán</a:t>
            </a:r>
            <a:endParaRPr lang="en-US" sz="3600" b="1" dirty="0"/>
          </a:p>
        </p:txBody>
      </p:sp>
      <p:sp>
        <p:nvSpPr>
          <p:cNvPr id="7" name="Notched Right Arrow 6"/>
          <p:cNvSpPr/>
          <p:nvPr/>
        </p:nvSpPr>
        <p:spPr>
          <a:xfrm>
            <a:off x="577160" y="5257800"/>
            <a:ext cx="2571750" cy="1447800"/>
          </a:xfrm>
          <a:prstGeom prst="notched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vi-VN" sz="3600" dirty="0" smtClean="0"/>
              <a:t>a,b</a:t>
            </a:r>
            <a:endParaRPr lang="en-US" sz="3600" dirty="0"/>
          </a:p>
        </p:txBody>
      </p:sp>
      <p:sp>
        <p:nvSpPr>
          <p:cNvPr id="8" name="Notched Right Arrow 7"/>
          <p:cNvSpPr/>
          <p:nvPr/>
        </p:nvSpPr>
        <p:spPr>
          <a:xfrm>
            <a:off x="5930210" y="5254600"/>
            <a:ext cx="2571750" cy="1451000"/>
          </a:xfrm>
          <a:prstGeom prst="notched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vi-VN" sz="3600" dirty="0" smtClean="0"/>
              <a:t>UCLN</a:t>
            </a:r>
            <a:endParaRPr lang="en-US" sz="3600" dirty="0"/>
          </a:p>
        </p:txBody>
      </p:sp>
    </p:spTree>
    <p:extLst>
      <p:ext uri="{BB962C8B-B14F-4D97-AF65-F5344CB8AC3E}">
        <p14:creationId xmlns:p14="http://schemas.microsoft.com/office/powerpoint/2010/main" val="21868678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pPr marL="466725" indent="-466725">
              <a:buFont typeface="+mj-lt"/>
              <a:buAutoNum type="arabicPeriod"/>
            </a:pPr>
            <a:r>
              <a:rPr lang="vi-VN" b="1" dirty="0" smtClean="0"/>
              <a:t>Tính xác định</a:t>
            </a:r>
            <a:r>
              <a:rPr lang="vi-VN" dirty="0" smtClean="0"/>
              <a:t>: phải rõ ràng, chính xác; cùng một đầu vào thì dù ai thực hiện cũng luôn đạt được cùng một đầu ra.</a:t>
            </a:r>
          </a:p>
          <a:p>
            <a:pPr marL="466725" indent="-466725">
              <a:buFont typeface="+mj-lt"/>
              <a:buAutoNum type="arabicPeriod"/>
            </a:pPr>
            <a:r>
              <a:rPr lang="vi-VN" b="1" dirty="0" smtClean="0"/>
              <a:t>Tính dừng</a:t>
            </a:r>
            <a:r>
              <a:rPr lang="vi-VN" dirty="0" smtClean="0"/>
              <a:t>: phải đạt được kết quả sau một số bước hữu hạn</a:t>
            </a:r>
          </a:p>
          <a:p>
            <a:pPr marL="466725" indent="-466725">
              <a:buFont typeface="+mj-lt"/>
              <a:buAutoNum type="arabicPeriod"/>
            </a:pPr>
            <a:r>
              <a:rPr lang="vi-VN" b="1" dirty="0" smtClean="0"/>
              <a:t>Tính đúng đắn</a:t>
            </a:r>
            <a:r>
              <a:rPr lang="vi-VN" dirty="0" smtClean="0"/>
              <a:t>: kết quả phải chính xác cho mọi </a:t>
            </a:r>
            <a:r>
              <a:rPr lang="vi-VN" smtClean="0"/>
              <a:t>đầu </a:t>
            </a:r>
            <a:r>
              <a:rPr lang="vi-VN" smtClean="0"/>
              <a:t>vào</a:t>
            </a:r>
          </a:p>
          <a:p>
            <a:pPr marL="466725" indent="-466725">
              <a:buFont typeface="+mj-lt"/>
              <a:buAutoNum type="arabicPeriod"/>
            </a:pPr>
            <a:r>
              <a:rPr lang="vi-VN" b="1" smtClean="0"/>
              <a:t>Tính hiệu quả</a:t>
            </a:r>
            <a:r>
              <a:rPr lang="vi-VN" smtClean="0"/>
              <a:t>: phải giải quyết bài toán trong thời gian, điều kiện cho phép</a:t>
            </a:r>
            <a:endParaRPr lang="vi-VN" dirty="0" smtClean="0"/>
          </a:p>
          <a:p>
            <a:pPr marL="466725" indent="-466725">
              <a:buFont typeface="+mj-lt"/>
              <a:buAutoNum type="arabicPeriod"/>
            </a:pPr>
            <a:r>
              <a:rPr lang="vi-VN" b="1" dirty="0" smtClean="0"/>
              <a:t>Tính phổ dụng</a:t>
            </a:r>
            <a:r>
              <a:rPr lang="vi-VN" dirty="0" smtClean="0"/>
              <a:t>: giải quyết được một lớp bài toán</a:t>
            </a:r>
            <a:endParaRPr lang="en-US" dirty="0"/>
          </a:p>
        </p:txBody>
      </p:sp>
      <p:sp>
        <p:nvSpPr>
          <p:cNvPr id="3" name="Title 2"/>
          <p:cNvSpPr>
            <a:spLocks noGrp="1"/>
          </p:cNvSpPr>
          <p:nvPr>
            <p:ph type="title"/>
          </p:nvPr>
        </p:nvSpPr>
        <p:spPr/>
        <p:txBody>
          <a:bodyPr/>
          <a:lstStyle/>
          <a:p>
            <a:r>
              <a:rPr lang="vi-VN" dirty="0" smtClean="0"/>
              <a:t>Tính chất của thuật toán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9</a:t>
            </a:fld>
            <a:endParaRPr lang="ru-RU" dirty="0"/>
          </a:p>
        </p:txBody>
      </p:sp>
    </p:spTree>
    <p:extLst>
      <p:ext uri="{BB962C8B-B14F-4D97-AF65-F5344CB8AC3E}">
        <p14:creationId xmlns:p14="http://schemas.microsoft.com/office/powerpoint/2010/main" val="28937596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ide bài giả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lide bài giảng" id="{A0B5556A-4885-42EF-8F49-F843A0B4F3F7}" vid="{10BE109A-98D9-4328-B08E-629F0855A8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 bài giảng</Template>
  <TotalTime>164</TotalTime>
  <Words>2278</Words>
  <Application>Microsoft Office PowerPoint</Application>
  <PresentationFormat>On-screen Show (4:3)</PresentationFormat>
  <Paragraphs>431</Paragraphs>
  <Slides>49</Slides>
  <Notes>11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9" baseType="lpstr">
      <vt:lpstr>Arial</vt:lpstr>
      <vt:lpstr>Arial Narrow</vt:lpstr>
      <vt:lpstr>Calibri</vt:lpstr>
      <vt:lpstr>Cambria Math</vt:lpstr>
      <vt:lpstr>Symbol</vt:lpstr>
      <vt:lpstr>Tahoma</vt:lpstr>
      <vt:lpstr>Times New Roman</vt:lpstr>
      <vt:lpstr>Wingdings</vt:lpstr>
      <vt:lpstr>Slide bài giảng</vt:lpstr>
      <vt:lpstr>Equation</vt:lpstr>
      <vt:lpstr>CẤU TRÚC DỮ LIỆU  VÀ GIẢI THUẬT</vt:lpstr>
      <vt:lpstr>PowerPoint Presentation</vt:lpstr>
      <vt:lpstr>PowerPoint Presentation</vt:lpstr>
      <vt:lpstr>Kiểu dữ liệu</vt:lpstr>
      <vt:lpstr>Kiểu dữ liệu</vt:lpstr>
      <vt:lpstr>Giải thuật</vt:lpstr>
      <vt:lpstr>Ví dụ: Giải phương trình bậc nhất</vt:lpstr>
      <vt:lpstr>Ví dụ: Thuật toán Euclid</vt:lpstr>
      <vt:lpstr>Tính chất của thuật toán</vt:lpstr>
      <vt:lpstr>Vai trò của CTDL &amp; GT</vt:lpstr>
      <vt:lpstr>PowerPoint Presentation</vt:lpstr>
      <vt:lpstr>Biểu diễn thuật toán</vt:lpstr>
      <vt:lpstr>Biểu diễn bằng ngôn ngữ tự nhiên</vt:lpstr>
      <vt:lpstr>Biểu diễn bằng sơ đồ khối</vt:lpstr>
      <vt:lpstr>Biểu diễn bằng giải mã</vt:lpstr>
      <vt:lpstr>Biểu diễn bằng ngôn ngữ lập trình</vt:lpstr>
      <vt:lpstr>So sánh các cách biểu diễn</vt:lpstr>
      <vt:lpstr>Khái niệm</vt:lpstr>
      <vt:lpstr>Ví dụ: Giải phương trình bậc nhất</vt:lpstr>
      <vt:lpstr>Ví dụ: Tìm ước chung lớn nhất</vt:lpstr>
      <vt:lpstr>Một số lưu ý</vt:lpstr>
      <vt:lpstr>Bài tập</vt:lpstr>
      <vt:lpstr>PowerPoint Presentation</vt:lpstr>
      <vt:lpstr>Mô-đun hóa = Chia để trị</vt:lpstr>
      <vt:lpstr>Ví dụ</vt:lpstr>
      <vt:lpstr>Làm mịn dần = Tinh chỉnh từng bước</vt:lpstr>
      <vt:lpstr>Giải phương trình ax2 + bx + c = 0</vt:lpstr>
      <vt:lpstr>Giải phương trình ax2 + bx + c = 0</vt:lpstr>
      <vt:lpstr>Giải phương trình ax2 + bx + c = 0</vt:lpstr>
      <vt:lpstr>Giải phương trình ax2 + bx + c = 0</vt:lpstr>
      <vt:lpstr>Bài tập</vt:lpstr>
      <vt:lpstr>PowerPoint Presentation</vt:lpstr>
      <vt:lpstr>Thời gian thực thi chương trình</vt:lpstr>
      <vt:lpstr>Phép toán tích cực</vt:lpstr>
      <vt:lpstr>Phép toán tích cực</vt:lpstr>
      <vt:lpstr>Phép toán tích cực</vt:lpstr>
      <vt:lpstr>Ký hiệu tiệm O lớn (big-oh)</vt:lpstr>
      <vt:lpstr>Ký hiệu tiệm O lớn (big-oh)</vt:lpstr>
      <vt:lpstr>Ký hiệu tiệm O lớn (big-oh)</vt:lpstr>
      <vt:lpstr>Ký hiệu tiệm O lớn (big-oh)</vt:lpstr>
      <vt:lpstr>Ký hiệu tiệm O lớn (big-oh)</vt:lpstr>
      <vt:lpstr>Ký hiệu tiệm O lớn (big-oh)</vt:lpstr>
      <vt:lpstr>PowerPoint Presentation</vt:lpstr>
      <vt:lpstr>Vẽ lưu đồ + Đánh giá độ phức tạp</vt:lpstr>
      <vt:lpstr>Vẽ lưu đồ + Đánh giá độ phức tạp</vt:lpstr>
      <vt:lpstr>Vẽ lưu đồ + Đánh giá độ phức tạp</vt:lpstr>
      <vt:lpstr>Vẽ lưu đồ + Đánh giá độ phức tạp</vt:lpstr>
      <vt:lpstr>Vẽ lưu đồ + Đánh giá độ phức tạp</vt:lpstr>
      <vt:lpstr>PowerPoint Presentation</vt:lpstr>
    </vt:vector>
  </TitlesOfParts>
  <Company>KMA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TOÀN MẠNG MÁY TÍNH VÀ DỊCH VỤ INTERNET</dc:title>
  <dc:creator>Nguyen Tuan Anh</dc:creator>
  <cp:lastModifiedBy>Nguyen Tuan Anh</cp:lastModifiedBy>
  <cp:revision>43</cp:revision>
  <dcterms:created xsi:type="dcterms:W3CDTF">2019-01-18T21:37:31Z</dcterms:created>
  <dcterms:modified xsi:type="dcterms:W3CDTF">2019-01-19T00:21:59Z</dcterms:modified>
</cp:coreProperties>
</file>