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59" r:id="rId4"/>
    <p:sldId id="261" r:id="rId5"/>
    <p:sldId id="262" r:id="rId6"/>
    <p:sldId id="263" r:id="rId7"/>
    <p:sldId id="284" r:id="rId8"/>
    <p:sldId id="285" r:id="rId9"/>
    <p:sldId id="286" r:id="rId10"/>
    <p:sldId id="264" r:id="rId11"/>
    <p:sldId id="267" r:id="rId12"/>
    <p:sldId id="287" r:id="rId13"/>
    <p:sldId id="288" r:id="rId14"/>
    <p:sldId id="289" r:id="rId15"/>
  </p:sldIdLst>
  <p:sldSz cx="9144000" cy="5143500" type="screen16x9"/>
  <p:notesSz cx="6858000" cy="9144000"/>
  <p:embeddedFontLst>
    <p:embeddedFont>
      <p:font typeface="Muli Light" pitchFamily="2" charset="77"/>
      <p:regular r:id="rId17"/>
      <p:bold r:id="rId18"/>
      <p:italic r:id="rId19"/>
      <p:boldItalic r:id="rId20"/>
    </p:embeddedFont>
    <p:embeddedFont>
      <p:font typeface="Poppins" pitchFamily="2" charset="77"/>
      <p:regular r:id="rId21"/>
      <p:bold r:id="rId22"/>
      <p:italic r:id="rId23"/>
      <p:boldItalic r:id="rId24"/>
    </p:embeddedFont>
    <p:embeddedFont>
      <p:font typeface="Poppins Light"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AC091-2C16-46AE-9869-12A5CD12A511}">
  <a:tblStyle styleId="{A0BAC091-2C16-46AE-9869-12A5CD12A51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580"/>
  </p:normalViewPr>
  <p:slideViewPr>
    <p:cSldViewPr snapToGrid="0" snapToObjects="1">
      <p:cViewPr varScale="1">
        <p:scale>
          <a:sx n="162" d="100"/>
          <a:sy n="162"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03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6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42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087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3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467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400" dirty="0">
                <a:latin typeface="+mn-lt"/>
                <a:cs typeface="Times New Roman" panose="02020603050405020304" pitchFamily="18" charset="0"/>
              </a:rPr>
              <a:t>Git </a:t>
            </a:r>
            <a:r>
              <a:rPr lang="en" sz="5400" dirty="0" err="1">
                <a:latin typeface="+mn-lt"/>
                <a:cs typeface="Times New Roman" panose="02020603050405020304" pitchFamily="18" charset="0"/>
              </a:rPr>
              <a:t>và</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Github</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dành</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cho</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người</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mới</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bắt</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đầu</a:t>
            </a:r>
            <a:r>
              <a:rPr lang="en" sz="5400" dirty="0">
                <a:latin typeface="+mn-lt"/>
                <a:cs typeface="Times New Roman" panose="02020603050405020304" pitchFamily="18" charset="0"/>
              </a:rPr>
              <a:t> </a:t>
            </a:r>
            <a:endParaRPr sz="5400" dirty="0">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216486"/>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latin typeface="+mn-lt"/>
              </a:rPr>
              <a:t>Khởi</a:t>
            </a:r>
            <a:r>
              <a:rPr lang="en-US" dirty="0">
                <a:latin typeface="+mn-lt"/>
              </a:rPr>
              <a:t> </a:t>
            </a:r>
            <a:r>
              <a:rPr lang="en-US" dirty="0" err="1">
                <a:latin typeface="+mn-lt"/>
              </a:rPr>
              <a:t>động</a:t>
            </a:r>
            <a:r>
              <a:rPr lang="en-US" dirty="0">
                <a:latin typeface="+mn-lt"/>
              </a:rPr>
              <a:t> Git</a:t>
            </a:r>
            <a:endParaRPr dirty="0">
              <a:latin typeface="+mn-lt"/>
            </a:endParaRPr>
          </a:p>
        </p:txBody>
      </p:sp>
      <p:sp>
        <p:nvSpPr>
          <p:cNvPr id="134" name="Google Shape;134;p22"/>
          <p:cNvSpPr txBox="1">
            <a:spLocks noGrp="1"/>
          </p:cNvSpPr>
          <p:nvPr>
            <p:ph type="body" idx="1"/>
          </p:nvPr>
        </p:nvSpPr>
        <p:spPr>
          <a:xfrm>
            <a:off x="457203" y="2845948"/>
            <a:ext cx="2359800"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err="1"/>
              <a:t>Kích</a:t>
            </a:r>
            <a:r>
              <a:rPr lang="en-US" dirty="0"/>
              <a:t> </a:t>
            </a:r>
            <a:r>
              <a:rPr lang="en-US" dirty="0" err="1"/>
              <a:t>đúp</a:t>
            </a:r>
            <a:r>
              <a:rPr lang="en-US" dirty="0"/>
              <a:t> </a:t>
            </a:r>
            <a:r>
              <a:rPr lang="en-US" dirty="0" err="1"/>
              <a:t>chuột</a:t>
            </a:r>
            <a:r>
              <a:rPr lang="en-US" dirty="0"/>
              <a:t> </a:t>
            </a:r>
            <a:r>
              <a:rPr lang="en-US" dirty="0" err="1"/>
              <a:t>vào</a:t>
            </a:r>
            <a:r>
              <a:rPr lang="en-US" dirty="0"/>
              <a:t> </a:t>
            </a:r>
            <a:r>
              <a:rPr lang="en-US" dirty="0" err="1"/>
              <a:t>biểu</a:t>
            </a:r>
            <a:r>
              <a:rPr lang="en-US" dirty="0"/>
              <a:t> </a:t>
            </a:r>
            <a:r>
              <a:rPr lang="en-US" dirty="0" err="1"/>
              <a:t>tượng</a:t>
            </a:r>
            <a:r>
              <a:rPr lang="en-US" dirty="0"/>
              <a:t> git </a:t>
            </a:r>
            <a:r>
              <a:rPr lang="en-US" dirty="0" err="1"/>
              <a:t>vừa</a:t>
            </a:r>
            <a:r>
              <a:rPr lang="en-US" dirty="0"/>
              <a:t> download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a:t>
            </a:r>
            <a:r>
              <a:rPr lang="en-US" dirty="0" err="1"/>
              <a:t>như</a:t>
            </a:r>
            <a:r>
              <a:rPr lang="en-US" dirty="0"/>
              <a:t> </a:t>
            </a:r>
            <a:r>
              <a:rPr lang="en-US" dirty="0" err="1"/>
              <a:t>hướng</a:t>
            </a:r>
            <a:r>
              <a:rPr lang="en-US" dirty="0"/>
              <a:t> </a:t>
            </a:r>
            <a:r>
              <a:rPr lang="en-US" dirty="0" err="1"/>
              <a:t>dẫn</a:t>
            </a:r>
            <a:r>
              <a:rPr lang="en-US" dirty="0"/>
              <a:t>.</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A4AFB39C-9050-F44F-9C03-65D0C930E18F}"/>
              </a:ext>
            </a:extLst>
          </p:cNvPr>
          <p:cNvPicPr>
            <a:picLocks noChangeAspect="1"/>
          </p:cNvPicPr>
          <p:nvPr/>
        </p:nvPicPr>
        <p:blipFill>
          <a:blip r:embed="rId3"/>
          <a:stretch>
            <a:fillRect/>
          </a:stretch>
        </p:blipFill>
        <p:spPr>
          <a:xfrm>
            <a:off x="457200" y="2082325"/>
            <a:ext cx="2067953" cy="690664"/>
          </a:xfrm>
          <a:prstGeom prst="rect">
            <a:avLst/>
          </a:prstGeom>
        </p:spPr>
      </p:pic>
      <p:pic>
        <p:nvPicPr>
          <p:cNvPr id="6" name="Picture 5">
            <a:extLst>
              <a:ext uri="{FF2B5EF4-FFF2-40B4-BE49-F238E27FC236}">
                <a16:creationId xmlns:a16="http://schemas.microsoft.com/office/drawing/2014/main" id="{21AD17C9-A233-2B4A-950B-951823EB068E}"/>
              </a:ext>
            </a:extLst>
          </p:cNvPr>
          <p:cNvPicPr>
            <a:picLocks noChangeAspect="1"/>
          </p:cNvPicPr>
          <p:nvPr/>
        </p:nvPicPr>
        <p:blipFill>
          <a:blip r:embed="rId4"/>
          <a:stretch>
            <a:fillRect/>
          </a:stretch>
        </p:blipFill>
        <p:spPr>
          <a:xfrm>
            <a:off x="4071303" y="1210255"/>
            <a:ext cx="4511388" cy="35395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575441" y="563327"/>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err="1">
                <a:latin typeface="+mn-lt"/>
              </a:rPr>
              <a:t>Sử</a:t>
            </a:r>
            <a:r>
              <a:rPr lang="en-US" sz="4400" dirty="0">
                <a:latin typeface="+mn-lt"/>
              </a:rPr>
              <a:t> </a:t>
            </a:r>
            <a:r>
              <a:rPr lang="en-US" sz="4400" dirty="0" err="1">
                <a:latin typeface="+mn-lt"/>
              </a:rPr>
              <a:t>dụng</a:t>
            </a:r>
            <a:r>
              <a:rPr lang="en-US" sz="4400" dirty="0">
                <a:latin typeface="+mn-lt"/>
              </a:rPr>
              <a:t> </a:t>
            </a:r>
            <a:r>
              <a:rPr lang="en-US" sz="4400" dirty="0" err="1">
                <a:latin typeface="+mn-lt"/>
              </a:rPr>
              <a:t>câu</a:t>
            </a:r>
            <a:r>
              <a:rPr lang="en-US" sz="4400" dirty="0">
                <a:latin typeface="+mn-lt"/>
              </a:rPr>
              <a:t> </a:t>
            </a:r>
            <a:r>
              <a:rPr lang="en-US" sz="4400" dirty="0" err="1">
                <a:latin typeface="+mn-lt"/>
              </a:rPr>
              <a:t>lệnh</a:t>
            </a:r>
            <a:r>
              <a:rPr lang="en-US" sz="4400" dirty="0">
                <a:latin typeface="+mn-lt"/>
              </a:rPr>
              <a:t> Git </a:t>
            </a:r>
            <a:r>
              <a:rPr lang="en-US" sz="4400" dirty="0" err="1">
                <a:latin typeface="+mn-lt"/>
              </a:rPr>
              <a:t>cơ</a:t>
            </a:r>
            <a:r>
              <a:rPr lang="en-US" sz="4400" dirty="0">
                <a:latin typeface="+mn-lt"/>
              </a:rPr>
              <a:t> </a:t>
            </a:r>
            <a:r>
              <a:rPr lang="en-US" sz="4400" dirty="0" err="1">
                <a:latin typeface="+mn-lt"/>
              </a:rPr>
              <a:t>bản</a:t>
            </a:r>
            <a:endParaRPr sz="4400" dirty="0">
              <a:latin typeface="+mn-lt"/>
            </a:endParaRPr>
          </a:p>
        </p:txBody>
      </p:sp>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1" name="Picture 10">
            <a:extLst>
              <a:ext uri="{FF2B5EF4-FFF2-40B4-BE49-F238E27FC236}">
                <a16:creationId xmlns:a16="http://schemas.microsoft.com/office/drawing/2014/main" id="{F5E119E1-B607-2A4F-B3EC-6A1D5225658A}"/>
              </a:ext>
            </a:extLst>
          </p:cNvPr>
          <p:cNvPicPr>
            <a:picLocks noChangeAspect="1"/>
          </p:cNvPicPr>
          <p:nvPr/>
        </p:nvPicPr>
        <p:blipFill>
          <a:blip r:embed="rId3"/>
          <a:stretch>
            <a:fillRect/>
          </a:stretch>
        </p:blipFill>
        <p:spPr>
          <a:xfrm>
            <a:off x="1" y="1298528"/>
            <a:ext cx="9144000" cy="38449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0"/>
            <a:ext cx="7512270" cy="1159800"/>
          </a:xfrm>
          <a:prstGeom prst="rect">
            <a:avLst/>
          </a:prstGeom>
        </p:spPr>
        <p:txBody>
          <a:bodyPr spcFirstLastPara="1" wrap="square" lIns="0" tIns="0" rIns="0" bIns="0" anchor="b" anchorCtr="0">
            <a:noAutofit/>
          </a:bodyPr>
          <a:lstStyle/>
          <a:p>
            <a:r>
              <a:rPr lang="en" sz="5400" dirty="0">
                <a:latin typeface="+mn-lt"/>
              </a:rPr>
              <a:t>2.</a:t>
            </a:r>
            <a:r>
              <a:rPr lang="en-US" b="0" dirty="0">
                <a:latin typeface="+mn-lt"/>
              </a:rPr>
              <a:t> Git </a:t>
            </a:r>
            <a:r>
              <a:rPr lang="en-US" b="0" dirty="0" err="1">
                <a:latin typeface="+mn-lt"/>
              </a:rPr>
              <a:t>là</a:t>
            </a:r>
            <a:r>
              <a:rPr lang="en-US" b="0" dirty="0">
                <a:latin typeface="+mn-lt"/>
              </a:rPr>
              <a:t> </a:t>
            </a:r>
            <a:r>
              <a:rPr lang="en-US" b="0" dirty="0" err="1">
                <a:latin typeface="+mn-lt"/>
              </a:rPr>
              <a:t>gì</a:t>
            </a:r>
            <a:r>
              <a:rPr lang="en-US" b="0" dirty="0">
                <a:latin typeface="+mn-lt"/>
              </a:rPr>
              <a:t>?</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428056"/>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dirty="0">
                <a:solidFill>
                  <a:schemeClr val="bg2"/>
                </a:solidFill>
                <a:latin typeface="Arial" panose="020B0604020202020204" pitchFamily="34" charset="0"/>
              </a:rPr>
              <a:t>Git là một trong những Hệ thống Quản lý Phiên bản Phân tán, vốn được phát triển nhằm quản lý mã nguồn (source code) của Linux.</a:t>
            </a:r>
          </a:p>
          <a:p>
            <a:pPr marL="285750" indent="-285750">
              <a:spcBef>
                <a:spcPts val="600"/>
              </a:spcBef>
              <a:buFont typeface="Arial" panose="020B0604020202020204" pitchFamily="34" charset="0"/>
              <a:buChar char="•"/>
            </a:pPr>
            <a:r>
              <a:rPr lang="vi-VN" dirty="0">
                <a:solidFill>
                  <a:schemeClr val="bg2"/>
                </a:solidFill>
              </a:rPr>
              <a:t>Trên Git, ta có thể lưu trạng thái của file dưới dạng lịch sử cập nhật. Vì thế, có thể đưa file đã chỉnh sửa về trạng thái cũ hay có thể biết được file đã được chỉnh sửa chỗ nào do ai đã chỉnh sửa.</a:t>
            </a:r>
            <a:endParaRPr lang="en-US" sz="1200" dirty="0">
              <a:solidFill>
                <a:schemeClr val="bg2"/>
              </a:solidFill>
            </a:endParaRPr>
          </a:p>
        </p:txBody>
      </p:sp>
    </p:spTree>
    <p:extLst>
      <p:ext uri="{BB962C8B-B14F-4D97-AF65-F5344CB8AC3E}">
        <p14:creationId xmlns:p14="http://schemas.microsoft.com/office/powerpoint/2010/main" val="337598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615096"/>
            <a:ext cx="7512270" cy="1159800"/>
          </a:xfrm>
          <a:prstGeom prst="rect">
            <a:avLst/>
          </a:prstGeom>
        </p:spPr>
        <p:txBody>
          <a:bodyPr spcFirstLastPara="1" wrap="square" lIns="0" tIns="0" rIns="0" bIns="0" anchor="b" anchorCtr="0">
            <a:noAutofit/>
          </a:bodyPr>
          <a:lstStyle/>
          <a:p>
            <a:r>
              <a:rPr lang="en" sz="5400" dirty="0">
                <a:latin typeface="+mn-lt"/>
              </a:rPr>
              <a:t>3.</a:t>
            </a:r>
            <a:r>
              <a:rPr lang="en-US" b="0" dirty="0">
                <a:latin typeface="+mn-lt"/>
              </a:rPr>
              <a:t> Git </a:t>
            </a:r>
            <a:r>
              <a:rPr lang="en-US" b="0" dirty="0" err="1">
                <a:latin typeface="+mn-lt"/>
              </a:rPr>
              <a:t>hoạt</a:t>
            </a:r>
            <a:r>
              <a:rPr lang="en-US" b="0" dirty="0">
                <a:latin typeface="+mn-lt"/>
              </a:rPr>
              <a:t> </a:t>
            </a:r>
            <a:r>
              <a:rPr lang="en-US" b="0" dirty="0" err="1">
                <a:latin typeface="+mn-lt"/>
              </a:rPr>
              <a:t>động</a:t>
            </a:r>
            <a:r>
              <a:rPr lang="en-US" b="0" dirty="0">
                <a:latin typeface="+mn-lt"/>
              </a:rPr>
              <a:t> </a:t>
            </a:r>
            <a:r>
              <a:rPr lang="en-US" b="0" dirty="0" err="1">
                <a:latin typeface="+mn-lt"/>
              </a:rPr>
              <a:t>như</a:t>
            </a:r>
            <a:r>
              <a:rPr lang="en-US" b="0" dirty="0">
                <a:latin typeface="+mn-lt"/>
              </a:rPr>
              <a:t> </a:t>
            </a:r>
            <a:r>
              <a:rPr lang="en-US" b="0" dirty="0" err="1">
                <a:latin typeface="+mn-lt"/>
              </a:rPr>
              <a:t>thế</a:t>
            </a:r>
            <a:r>
              <a:rPr lang="en-US" b="0" dirty="0">
                <a:latin typeface="+mn-lt"/>
              </a:rPr>
              <a:t> </a:t>
            </a:r>
            <a:r>
              <a:rPr lang="en-US" b="0" dirty="0" err="1">
                <a:latin typeface="+mn-lt"/>
              </a:rPr>
              <a:t>nào</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924670"/>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b="1" dirty="0">
                <a:solidFill>
                  <a:srgbClr val="A7D86D"/>
                </a:solidFill>
              </a:rPr>
              <a:t>Chi tiết tại</a:t>
            </a:r>
          </a:p>
          <a:p>
            <a:pPr marL="285750" indent="-285750">
              <a:spcBef>
                <a:spcPts val="600"/>
              </a:spcBef>
              <a:buFont typeface="Arial" panose="020B0604020202020204" pitchFamily="34" charset="0"/>
              <a:buChar char="•"/>
            </a:pPr>
            <a:r>
              <a:rPr lang="vi-VN" b="1" u="sng" dirty="0">
                <a:solidFill>
                  <a:schemeClr val="accent1"/>
                </a:solidFill>
              </a:rPr>
              <a:t>https://viblo.asia/p/git-hoat-dong-nhu-the-nao-naQZRwP0lvx</a:t>
            </a:r>
          </a:p>
        </p:txBody>
      </p:sp>
    </p:spTree>
    <p:extLst>
      <p:ext uri="{BB962C8B-B14F-4D97-AF65-F5344CB8AC3E}">
        <p14:creationId xmlns:p14="http://schemas.microsoft.com/office/powerpoint/2010/main" val="361939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370730"/>
            <a:ext cx="7512270" cy="1159800"/>
          </a:xfrm>
          <a:prstGeom prst="rect">
            <a:avLst/>
          </a:prstGeom>
        </p:spPr>
        <p:txBody>
          <a:bodyPr spcFirstLastPara="1" wrap="square" lIns="0" tIns="0" rIns="0" bIns="0" anchor="b" anchorCtr="0">
            <a:noAutofit/>
          </a:bodyPr>
          <a:lstStyle/>
          <a:p>
            <a:r>
              <a:rPr lang="en" sz="5400" dirty="0">
                <a:latin typeface="+mn-lt"/>
              </a:rPr>
              <a:t>4.</a:t>
            </a:r>
            <a:r>
              <a:rPr lang="en-US" b="0" dirty="0">
                <a:latin typeface="+mn-lt"/>
              </a:rPr>
              <a:t> </a:t>
            </a:r>
            <a:r>
              <a:rPr lang="en-US" b="0" dirty="0" err="1">
                <a:latin typeface="+mn-lt"/>
              </a:rPr>
              <a:t>Github</a:t>
            </a:r>
            <a:r>
              <a:rPr lang="en-US" b="0" dirty="0">
                <a:latin typeface="+mn-lt"/>
              </a:rPr>
              <a:t> </a:t>
            </a:r>
            <a:r>
              <a:rPr lang="en-US" b="0" dirty="0" err="1">
                <a:latin typeface="+mn-lt"/>
              </a:rPr>
              <a:t>là</a:t>
            </a:r>
            <a:r>
              <a:rPr lang="en-US" b="0" dirty="0">
                <a:latin typeface="+mn-lt"/>
              </a:rPr>
              <a:t> </a:t>
            </a:r>
            <a:r>
              <a:rPr lang="en-US" b="0" dirty="0" err="1">
                <a:latin typeface="+mn-lt"/>
              </a:rPr>
              <a:t>gì</a:t>
            </a:r>
            <a:r>
              <a:rPr lang="en-US" b="0" dirty="0">
                <a:latin typeface="+mn-lt"/>
              </a:rPr>
              <a:t>?</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924670"/>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b="1" u="sng" dirty="0">
                <a:solidFill>
                  <a:schemeClr val="accent1"/>
                </a:solidFill>
                <a:hlinkClick r:id="rId3"/>
              </a:rPr>
              <a:t>www.github.com</a:t>
            </a:r>
            <a:endParaRPr lang="vi-VN" b="1" u="sng" dirty="0">
              <a:solidFill>
                <a:schemeClr val="accent1"/>
              </a:solidFill>
            </a:endParaRPr>
          </a:p>
          <a:p>
            <a:pPr marL="285750" indent="-285750">
              <a:spcBef>
                <a:spcPts val="600"/>
              </a:spcBef>
              <a:buFont typeface="Arial" panose="020B0604020202020204" pitchFamily="34" charset="0"/>
              <a:buChar char="•"/>
            </a:pPr>
            <a:r>
              <a:rPr lang="vi-VN" b="1" dirty="0">
                <a:solidFill>
                  <a:schemeClr val="bg2"/>
                </a:solidFill>
              </a:rPr>
              <a:t>Là máy chủ cung cấp dịch vụ lưu trữ mã nguồn lớn nhất thế giới.</a:t>
            </a:r>
          </a:p>
          <a:p>
            <a:pPr marL="285750" indent="-285750">
              <a:spcBef>
                <a:spcPts val="600"/>
              </a:spcBef>
              <a:buFont typeface="Arial" panose="020B0604020202020204" pitchFamily="34" charset="0"/>
              <a:buChar char="•"/>
            </a:pPr>
            <a:r>
              <a:rPr lang="vi-VN" b="1" dirty="0">
                <a:solidFill>
                  <a:schemeClr val="bg2"/>
                </a:solidFill>
              </a:rPr>
              <a:t>Cho phép xây dựng chung mã nguồn với bất kì người nào có tài khoản Github.</a:t>
            </a:r>
          </a:p>
          <a:p>
            <a:pPr marL="285750" indent="-285750">
              <a:spcBef>
                <a:spcPts val="600"/>
              </a:spcBef>
              <a:buFont typeface="Arial" panose="020B0604020202020204" pitchFamily="34" charset="0"/>
              <a:buChar char="•"/>
            </a:pPr>
            <a:r>
              <a:rPr lang="vi-VN" b="1" dirty="0">
                <a:solidFill>
                  <a:schemeClr val="bg2"/>
                </a:solidFill>
              </a:rPr>
              <a:t>Các chức năng thêm vào của Github:</a:t>
            </a:r>
          </a:p>
          <a:p>
            <a:pPr marL="800100" lvl="1" indent="-342900">
              <a:spcBef>
                <a:spcPts val="600"/>
              </a:spcBef>
              <a:buFont typeface="Arial" panose="020B0604020202020204" pitchFamily="34" charset="0"/>
              <a:buChar char="•"/>
            </a:pPr>
            <a:r>
              <a:rPr lang="vi-VN" b="1" i="1" dirty="0">
                <a:solidFill>
                  <a:schemeClr val="bg2"/>
                </a:solidFill>
              </a:rPr>
              <a:t>UI, Document, bug tracking, feature request, pull request… và nhiều hơn! </a:t>
            </a:r>
          </a:p>
        </p:txBody>
      </p:sp>
    </p:spTree>
    <p:extLst>
      <p:ext uri="{BB962C8B-B14F-4D97-AF65-F5344CB8AC3E}">
        <p14:creationId xmlns:p14="http://schemas.microsoft.com/office/powerpoint/2010/main" val="40551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err="1">
                <a:latin typeface="+mn-lt"/>
              </a:rPr>
              <a:t>Tổng</a:t>
            </a:r>
            <a:r>
              <a:rPr lang="en" dirty="0">
                <a:latin typeface="+mn-lt"/>
              </a:rPr>
              <a:t> </a:t>
            </a:r>
            <a:r>
              <a:rPr lang="en" dirty="0" err="1">
                <a:latin typeface="+mn-lt"/>
              </a:rPr>
              <a:t>quan</a:t>
            </a:r>
            <a:r>
              <a:rPr lang="en" dirty="0">
                <a:latin typeface="+mn-lt"/>
              </a:rPr>
              <a:t> </a:t>
            </a:r>
            <a:endParaRPr dirty="0">
              <a:latin typeface="+mn-lt"/>
            </a:endParaRPr>
          </a:p>
        </p:txBody>
      </p:sp>
      <p:sp>
        <p:nvSpPr>
          <p:cNvPr id="72" name="Google Shape;72;p15"/>
          <p:cNvSpPr txBox="1">
            <a:spLocks noGrp="1"/>
          </p:cNvSpPr>
          <p:nvPr>
            <p:ph type="body" idx="1"/>
          </p:nvPr>
        </p:nvSpPr>
        <p:spPr>
          <a:xfrm>
            <a:off x="457199" y="1320325"/>
            <a:ext cx="4435813" cy="2767200"/>
          </a:xfrm>
          <a:prstGeom prst="rect">
            <a:avLst/>
          </a:prstGeom>
        </p:spPr>
        <p:txBody>
          <a:bodyPr spcFirstLastPara="1" wrap="square" lIns="0" tIns="0" rIns="0" bIns="0" anchor="t" anchorCtr="0">
            <a:noAutofit/>
          </a:bodyPr>
          <a:lstStyle/>
          <a:p>
            <a:pPr lvl="0" indent="-368300">
              <a:buSzPts val="2200"/>
              <a:buFont typeface="+mj-lt"/>
              <a:buAutoNum type="arabicPeriod"/>
            </a:pPr>
            <a:r>
              <a:rPr lang="en-US" sz="1200" dirty="0" err="1"/>
              <a:t>Cài</a:t>
            </a:r>
            <a:r>
              <a:rPr lang="en-US" sz="1200" dirty="0"/>
              <a:t> </a:t>
            </a:r>
            <a:r>
              <a:rPr lang="en-US" sz="1200" dirty="0" err="1"/>
              <a:t>đặt</a:t>
            </a:r>
            <a:r>
              <a:rPr lang="en-US" sz="1200" dirty="0"/>
              <a:t> Git </a:t>
            </a:r>
            <a:r>
              <a:rPr lang="en-US" sz="1200" dirty="0" err="1"/>
              <a:t>và</a:t>
            </a:r>
            <a:r>
              <a:rPr lang="en-US" sz="1200" dirty="0"/>
              <a:t> </a:t>
            </a:r>
            <a:r>
              <a:rPr lang="en-US" sz="1200" dirty="0" err="1"/>
              <a:t>tạo</a:t>
            </a:r>
            <a:r>
              <a:rPr lang="en-US" sz="1200" dirty="0"/>
              <a:t> </a:t>
            </a:r>
            <a:r>
              <a:rPr lang="en-US" sz="1200" dirty="0" err="1"/>
              <a:t>tài</a:t>
            </a:r>
            <a:r>
              <a:rPr lang="en-US" sz="1200" dirty="0"/>
              <a:t> </a:t>
            </a:r>
            <a:r>
              <a:rPr lang="en-US" sz="1200" dirty="0" err="1"/>
              <a:t>khoản</a:t>
            </a:r>
            <a:r>
              <a:rPr lang="en-US" sz="1200" dirty="0"/>
              <a:t> Git.</a:t>
            </a:r>
          </a:p>
          <a:p>
            <a:pPr lvl="0" indent="-368300">
              <a:buSzPts val="2200"/>
              <a:buFont typeface="+mj-lt"/>
              <a:buAutoNum type="arabicPeriod"/>
            </a:pPr>
            <a:endParaRPr lang="en-US" sz="1200" dirty="0"/>
          </a:p>
          <a:p>
            <a:pPr lvl="0" indent="-368300">
              <a:spcBef>
                <a:spcPts val="0"/>
              </a:spcBef>
              <a:buSzPts val="2200"/>
              <a:buFont typeface="+mj-lt"/>
              <a:buAutoNum type="arabicPeriod"/>
            </a:pPr>
            <a:r>
              <a:rPr lang="en-US" sz="1200" dirty="0"/>
              <a:t>Git </a:t>
            </a:r>
            <a:r>
              <a:rPr lang="en-US" sz="1200" dirty="0" err="1"/>
              <a:t>là</a:t>
            </a:r>
            <a:r>
              <a:rPr lang="en-US" sz="1200" dirty="0"/>
              <a:t> </a:t>
            </a:r>
            <a:r>
              <a:rPr lang="en-US" sz="1200" dirty="0" err="1"/>
              <a:t>gì</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a:t>Git </a:t>
            </a:r>
            <a:r>
              <a:rPr lang="en-US" sz="1200" dirty="0" err="1"/>
              <a:t>hoạt</a:t>
            </a:r>
            <a:r>
              <a:rPr lang="en-US" sz="1200" dirty="0"/>
              <a:t> </a:t>
            </a:r>
            <a:r>
              <a:rPr lang="en-US" sz="1200" dirty="0" err="1"/>
              <a:t>động</a:t>
            </a:r>
            <a:r>
              <a:rPr lang="en-US" sz="1200" dirty="0"/>
              <a:t> </a:t>
            </a:r>
            <a:r>
              <a:rPr lang="en-US" sz="1200" dirty="0" err="1"/>
              <a:t>như</a:t>
            </a:r>
            <a:r>
              <a:rPr lang="en-US" sz="1200" dirty="0"/>
              <a:t> </a:t>
            </a:r>
            <a:r>
              <a:rPr lang="en-US" sz="1200" dirty="0" err="1"/>
              <a:t>thế</a:t>
            </a:r>
            <a:r>
              <a:rPr lang="en-US" sz="1200" dirty="0"/>
              <a:t> </a:t>
            </a:r>
            <a:r>
              <a:rPr lang="en-US" sz="1200" dirty="0" err="1"/>
              <a:t>nào</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err="1"/>
              <a:t>Github</a:t>
            </a:r>
            <a:r>
              <a:rPr lang="en-US" sz="1200" dirty="0"/>
              <a:t> </a:t>
            </a:r>
            <a:r>
              <a:rPr lang="en-US" sz="1200" dirty="0" err="1"/>
              <a:t>là</a:t>
            </a:r>
            <a:r>
              <a:rPr lang="en-US" sz="1200" dirty="0"/>
              <a:t> </a:t>
            </a:r>
            <a:r>
              <a:rPr lang="en-US" sz="1200" dirty="0" err="1"/>
              <a:t>gì</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err="1"/>
              <a:t>Hướng</a:t>
            </a:r>
            <a:r>
              <a:rPr lang="en-US" sz="1200" dirty="0"/>
              <a:t> </a:t>
            </a:r>
            <a:r>
              <a:rPr lang="en-US" sz="1200" dirty="0" err="1"/>
              <a:t>dẫn</a:t>
            </a:r>
            <a:r>
              <a:rPr lang="en-US" sz="1200" dirty="0"/>
              <a:t> </a:t>
            </a:r>
            <a:r>
              <a:rPr lang="en-US" sz="1200" dirty="0" err="1"/>
              <a:t>sử</a:t>
            </a:r>
            <a:r>
              <a:rPr lang="en-US" sz="1200" dirty="0"/>
              <a:t> dung git </a:t>
            </a:r>
            <a:r>
              <a:rPr lang="en-US" sz="1200" dirty="0" err="1"/>
              <a:t>và</a:t>
            </a:r>
            <a:r>
              <a:rPr lang="en-US" sz="1200" dirty="0"/>
              <a:t> </a:t>
            </a:r>
            <a:r>
              <a:rPr lang="en-US" sz="1200" dirty="0" err="1"/>
              <a:t>Github</a:t>
            </a:r>
            <a:r>
              <a:rPr lang="en-US" sz="1200" dirty="0"/>
              <a:t> </a:t>
            </a:r>
            <a:r>
              <a:rPr lang="en-US" sz="1200" dirty="0" err="1"/>
              <a:t>để</a:t>
            </a:r>
            <a:r>
              <a:rPr lang="en-US" sz="1200" dirty="0"/>
              <a:t> </a:t>
            </a:r>
            <a:r>
              <a:rPr lang="en-US" sz="1200" dirty="0" err="1"/>
              <a:t>nộp</a:t>
            </a:r>
            <a:r>
              <a:rPr lang="en-US" sz="1200" dirty="0"/>
              <a:t> </a:t>
            </a:r>
            <a:r>
              <a:rPr lang="en-US" sz="1200" dirty="0" err="1"/>
              <a:t>bài</a:t>
            </a:r>
            <a:r>
              <a:rPr lang="en-US" sz="1200" dirty="0"/>
              <a:t> </a:t>
            </a:r>
            <a:r>
              <a:rPr lang="en-US" sz="1200" dirty="0" err="1"/>
              <a:t>tập</a:t>
            </a:r>
            <a:r>
              <a:rPr lang="en-US" sz="1200" dirty="0"/>
              <a:t> </a:t>
            </a:r>
            <a:r>
              <a:rPr lang="en-US" sz="1200" dirty="0" err="1"/>
              <a:t>về</a:t>
            </a:r>
            <a:r>
              <a:rPr lang="en-US" sz="1200" dirty="0"/>
              <a:t> </a:t>
            </a:r>
            <a:r>
              <a:rPr lang="en-US" sz="1200" dirty="0" err="1"/>
              <a:t>nhà</a:t>
            </a:r>
            <a:r>
              <a:rPr lang="en-US" sz="1200" dirty="0"/>
              <a:t>.</a:t>
            </a:r>
          </a:p>
        </p:txBody>
      </p:sp>
      <p:sp>
        <p:nvSpPr>
          <p:cNvPr id="73" name="Google Shape;73;p15"/>
          <p:cNvSpPr txBox="1">
            <a:spLocks noGrp="1"/>
          </p:cNvSpPr>
          <p:nvPr>
            <p:ph type="body" idx="2"/>
          </p:nvPr>
        </p:nvSpPr>
        <p:spPr>
          <a:xfrm>
            <a:off x="457199" y="3697675"/>
            <a:ext cx="4982700" cy="1141200"/>
          </a:xfrm>
          <a:prstGeom prst="rect">
            <a:avLst/>
          </a:prstGeom>
        </p:spPr>
        <p:txBody>
          <a:bodyPr spcFirstLastPara="1" wrap="square" lIns="0" tIns="0" rIns="0" bIns="0" anchor="t" anchorCtr="0">
            <a:noAutofit/>
          </a:bodyPr>
          <a:lstStyle/>
          <a:p>
            <a:pPr marL="0" lvl="0" indent="0">
              <a:spcBef>
                <a:spcPts val="1000"/>
              </a:spcBef>
              <a:buNone/>
            </a:pPr>
            <a:r>
              <a:rPr lang="en" sz="1000" b="1" dirty="0" err="1">
                <a:solidFill>
                  <a:srgbClr val="A7D86D"/>
                </a:solidFill>
              </a:rPr>
              <a:t>Hướng</a:t>
            </a:r>
            <a:r>
              <a:rPr lang="en" sz="1000" b="1" dirty="0">
                <a:solidFill>
                  <a:srgbClr val="A7D86D"/>
                </a:solidFill>
              </a:rPr>
              <a:t> </a:t>
            </a:r>
            <a:r>
              <a:rPr lang="en" sz="1000" b="1" dirty="0" err="1">
                <a:solidFill>
                  <a:srgbClr val="A7D86D"/>
                </a:solidFill>
              </a:rPr>
              <a:t>dẫn</a:t>
            </a:r>
            <a:r>
              <a:rPr lang="en" sz="1000" b="1" dirty="0">
                <a:solidFill>
                  <a:srgbClr val="A7D86D"/>
                </a:solidFill>
              </a:rPr>
              <a:t> </a:t>
            </a:r>
            <a:r>
              <a:rPr lang="en" sz="1000" b="1" dirty="0" err="1">
                <a:solidFill>
                  <a:srgbClr val="A7D86D"/>
                </a:solidFill>
              </a:rPr>
              <a:t>cơ</a:t>
            </a:r>
            <a:r>
              <a:rPr lang="en" sz="1000" b="1" dirty="0">
                <a:solidFill>
                  <a:srgbClr val="A7D86D"/>
                </a:solidFill>
              </a:rPr>
              <a:t> </a:t>
            </a:r>
            <a:r>
              <a:rPr lang="en" sz="1000" b="1" dirty="0" err="1">
                <a:solidFill>
                  <a:srgbClr val="A7D86D"/>
                </a:solidFill>
              </a:rPr>
              <a:t>bản</a:t>
            </a:r>
            <a:r>
              <a:rPr lang="en" sz="1000" b="1" dirty="0">
                <a:solidFill>
                  <a:srgbClr val="A7D86D"/>
                </a:solidFill>
              </a:rPr>
              <a:t> </a:t>
            </a:r>
            <a:r>
              <a:rPr lang="en" sz="1000" b="1" dirty="0" err="1">
                <a:solidFill>
                  <a:srgbClr val="A7D86D"/>
                </a:solidFill>
              </a:rPr>
              <a:t>tại</a:t>
            </a:r>
            <a:r>
              <a:rPr lang="en" sz="1000" b="1" dirty="0">
                <a:solidFill>
                  <a:srgbClr val="A7D86D"/>
                </a:solidFill>
              </a:rPr>
              <a:t> </a:t>
            </a:r>
            <a:r>
              <a:rPr lang="en-US" sz="1000" b="1" u="sng" dirty="0">
                <a:solidFill>
                  <a:schemeClr val="accent1"/>
                </a:solidFill>
              </a:rPr>
              <a:t>http://</a:t>
            </a:r>
            <a:r>
              <a:rPr lang="en-US" sz="1000" b="1" u="sng" dirty="0" err="1">
                <a:solidFill>
                  <a:schemeClr val="accent1"/>
                </a:solidFill>
              </a:rPr>
              <a:t>rogerdudler.github.io</a:t>
            </a:r>
            <a:r>
              <a:rPr lang="en-US" sz="1000" b="1" u="sng" dirty="0">
                <a:solidFill>
                  <a:schemeClr val="accent1"/>
                </a:solidFill>
              </a:rPr>
              <a:t>/git-guide/</a:t>
            </a:r>
            <a:r>
              <a:rPr lang="en-US" sz="1000" b="1" u="sng" dirty="0" err="1">
                <a:solidFill>
                  <a:schemeClr val="accent1"/>
                </a:solidFill>
              </a:rPr>
              <a:t>index.vi.html</a:t>
            </a:r>
            <a:endParaRPr sz="1000" b="1" u="sng" dirty="0">
              <a:solidFill>
                <a:schemeClr val="accent1"/>
              </a:solidFill>
            </a:endParaRPr>
          </a:p>
          <a:p>
            <a:pPr marL="0" lvl="0" indent="0">
              <a:spcBef>
                <a:spcPts val="1000"/>
              </a:spcBef>
              <a:buClr>
                <a:schemeClr val="dk1"/>
              </a:buClr>
              <a:buSzPts val="1100"/>
              <a:buNone/>
            </a:pPr>
            <a:r>
              <a:rPr lang="en" sz="1000" dirty="0" err="1">
                <a:solidFill>
                  <a:srgbClr val="A7D86D"/>
                </a:solidFill>
              </a:rPr>
              <a:t>Hướng</a:t>
            </a:r>
            <a:r>
              <a:rPr lang="en" sz="1000" dirty="0">
                <a:solidFill>
                  <a:srgbClr val="A7D86D"/>
                </a:solidFill>
              </a:rPr>
              <a:t> </a:t>
            </a:r>
            <a:r>
              <a:rPr lang="en" sz="1000" dirty="0" err="1">
                <a:solidFill>
                  <a:srgbClr val="A7D86D"/>
                </a:solidFill>
              </a:rPr>
              <a:t>dẫn</a:t>
            </a:r>
            <a:r>
              <a:rPr lang="en" sz="1000" dirty="0">
                <a:solidFill>
                  <a:srgbClr val="A7D86D"/>
                </a:solidFill>
              </a:rPr>
              <a:t> chi </a:t>
            </a:r>
            <a:r>
              <a:rPr lang="en" sz="1000" dirty="0" err="1">
                <a:solidFill>
                  <a:srgbClr val="A7D86D"/>
                </a:solidFill>
              </a:rPr>
              <a:t>tiết</a:t>
            </a:r>
            <a:r>
              <a:rPr lang="en" sz="1000" dirty="0">
                <a:solidFill>
                  <a:srgbClr val="A7D86D"/>
                </a:solidFill>
              </a:rPr>
              <a:t> </a:t>
            </a:r>
            <a:r>
              <a:rPr lang="en" sz="1000" u="sng" dirty="0">
                <a:solidFill>
                  <a:schemeClr val="accent1"/>
                </a:solidFill>
              </a:rPr>
              <a:t> </a:t>
            </a:r>
            <a:r>
              <a:rPr lang="en-US" sz="1000" u="sng" dirty="0">
                <a:solidFill>
                  <a:schemeClr val="accent1"/>
                </a:solidFill>
              </a:rPr>
              <a:t>https://git-</a:t>
            </a:r>
            <a:r>
              <a:rPr lang="en-US" sz="1000" u="sng" dirty="0" err="1">
                <a:solidFill>
                  <a:schemeClr val="accent1"/>
                </a:solidFill>
              </a:rPr>
              <a:t>scm.com</a:t>
            </a:r>
            <a:r>
              <a:rPr lang="en-US" sz="1000" u="sng" dirty="0">
                <a:solidFill>
                  <a:schemeClr val="accent1"/>
                </a:solidFill>
              </a:rPr>
              <a:t>/doc</a:t>
            </a:r>
            <a:r>
              <a:rPr lang="en" sz="1000" dirty="0">
                <a:solidFill>
                  <a:srgbClr val="A7D86D"/>
                </a:solidFill>
              </a:rPr>
              <a:t>. </a:t>
            </a: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799" y="2308060"/>
            <a:ext cx="8545749" cy="1159800"/>
          </a:xfrm>
          <a:prstGeom prst="rect">
            <a:avLst/>
          </a:prstGeom>
        </p:spPr>
        <p:txBody>
          <a:bodyPr spcFirstLastPara="1" wrap="square" lIns="0" tIns="0" rIns="0" bIns="0" anchor="b" anchorCtr="0">
            <a:noAutofit/>
          </a:bodyPr>
          <a:lstStyle/>
          <a:p>
            <a:r>
              <a:rPr lang="en" sz="5400" dirty="0">
                <a:latin typeface="+mn-lt"/>
              </a:rPr>
              <a:t>1.</a:t>
            </a:r>
            <a:r>
              <a:rPr lang="en-US" b="0" dirty="0">
                <a:latin typeface="+mn-lt"/>
              </a:rPr>
              <a:t> </a:t>
            </a:r>
            <a:r>
              <a:rPr lang="en-US" b="0" dirty="0" err="1">
                <a:latin typeface="+mn-lt"/>
              </a:rPr>
              <a:t>Cài</a:t>
            </a:r>
            <a:r>
              <a:rPr lang="en-US" b="0" dirty="0">
                <a:latin typeface="+mn-lt"/>
              </a:rPr>
              <a:t> </a:t>
            </a:r>
            <a:r>
              <a:rPr lang="en-US" b="0" dirty="0" err="1">
                <a:latin typeface="+mn-lt"/>
              </a:rPr>
              <a:t>đặt</a:t>
            </a:r>
            <a:r>
              <a:rPr lang="en-US" b="0" dirty="0">
                <a:latin typeface="+mn-lt"/>
              </a:rPr>
              <a:t> Git </a:t>
            </a:r>
            <a:r>
              <a:rPr lang="en-US" b="0" dirty="0" err="1">
                <a:latin typeface="+mn-lt"/>
              </a:rPr>
              <a:t>và</a:t>
            </a:r>
            <a:r>
              <a:rPr lang="en-US" b="0" dirty="0">
                <a:latin typeface="+mn-lt"/>
              </a:rPr>
              <a:t> </a:t>
            </a:r>
            <a:r>
              <a:rPr lang="en-US" b="0" dirty="0" err="1">
                <a:latin typeface="+mn-lt"/>
              </a:rPr>
              <a:t>Tạo</a:t>
            </a:r>
            <a:r>
              <a:rPr lang="en-US" b="0" dirty="0">
                <a:latin typeface="+mn-lt"/>
              </a:rPr>
              <a:t> </a:t>
            </a:r>
            <a:r>
              <a:rPr lang="en-US" b="0" dirty="0" err="1">
                <a:latin typeface="+mn-lt"/>
              </a:rPr>
              <a:t>tài</a:t>
            </a:r>
            <a:r>
              <a:rPr lang="en-US" b="0" dirty="0">
                <a:latin typeface="+mn-lt"/>
              </a:rPr>
              <a:t> </a:t>
            </a:r>
            <a:r>
              <a:rPr lang="en-US" b="0" dirty="0" err="1">
                <a:latin typeface="+mn-lt"/>
              </a:rPr>
              <a:t>khoản</a:t>
            </a:r>
            <a:r>
              <a:rPr lang="en-US" b="0" dirty="0">
                <a:latin typeface="+mn-lt"/>
              </a:rPr>
              <a:t> GitHub </a:t>
            </a:r>
            <a:br>
              <a:rPr lang="en-US" dirty="0">
                <a:latin typeface="+mn-lt"/>
              </a:rPr>
            </a:br>
            <a:endParaRPr lang="en"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0"/>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Install Git</a:t>
            </a:r>
            <a:endParaRPr dirty="0"/>
          </a:p>
        </p:txBody>
      </p:sp>
      <p:sp>
        <p:nvSpPr>
          <p:cNvPr id="99" name="Google Shape;99;p19"/>
          <p:cNvSpPr txBox="1">
            <a:spLocks noGrp="1"/>
          </p:cNvSpPr>
          <p:nvPr>
            <p:ph type="body" idx="1"/>
          </p:nvPr>
        </p:nvSpPr>
        <p:spPr>
          <a:xfrm>
            <a:off x="457200" y="85740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vi-VN" b="1" dirty="0"/>
              <a:t>Linux (Debian)</a:t>
            </a:r>
          </a:p>
          <a:p>
            <a:pPr lvl="1"/>
            <a:r>
              <a:rPr lang="en-US" dirty="0"/>
              <a:t>Command: </a:t>
            </a:r>
            <a:r>
              <a:rPr lang="en-US" b="1" dirty="0" err="1"/>
              <a:t>sudo</a:t>
            </a:r>
            <a:r>
              <a:rPr lang="en-US" b="1" dirty="0"/>
              <a:t> apt-get install git</a:t>
            </a:r>
            <a:endParaRPr b="1" dirty="0"/>
          </a:p>
          <a:p>
            <a:r>
              <a:rPr lang="en-US" b="1" dirty="0"/>
              <a:t>Linux (Fedora)</a:t>
            </a:r>
          </a:p>
          <a:p>
            <a:pPr lvl="1"/>
            <a:r>
              <a:rPr lang="en-US" dirty="0"/>
              <a:t>Command: </a:t>
            </a:r>
            <a:r>
              <a:rPr lang="en-US" b="1" dirty="0" err="1"/>
              <a:t>sudo</a:t>
            </a:r>
            <a:r>
              <a:rPr lang="en-US" b="1" dirty="0"/>
              <a:t> yum install git! </a:t>
            </a:r>
          </a:p>
          <a:p>
            <a:r>
              <a:rPr lang="en-US" b="1" dirty="0"/>
              <a:t>Mac </a:t>
            </a:r>
          </a:p>
          <a:p>
            <a:pPr lvl="1"/>
            <a:r>
              <a:rPr lang="en-US" sz="1800" dirty="0"/>
              <a:t>http://git-</a:t>
            </a:r>
            <a:r>
              <a:rPr lang="en-US" sz="1800" dirty="0" err="1"/>
              <a:t>scm.com</a:t>
            </a:r>
            <a:r>
              <a:rPr lang="en-US" sz="1800" dirty="0"/>
              <a:t>/download/mac </a:t>
            </a:r>
          </a:p>
          <a:p>
            <a:r>
              <a:rPr lang="en-US" b="1" dirty="0"/>
              <a:t>Windows </a:t>
            </a:r>
          </a:p>
          <a:p>
            <a:pPr lvl="1"/>
            <a:r>
              <a:rPr lang="en-US" sz="1800" dirty="0"/>
              <a:t>http://git-</a:t>
            </a:r>
            <a:r>
              <a:rPr lang="en-US" sz="1800" dirty="0" err="1"/>
              <a:t>scm.com</a:t>
            </a:r>
            <a:r>
              <a:rPr lang="en-US" sz="1800" dirty="0"/>
              <a:t>/download/win </a:t>
            </a:r>
          </a:p>
          <a:p>
            <a:pPr lvl="1"/>
            <a:endParaRPr lang="en-US" sz="1800" dirty="0"/>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573997" y="1554254"/>
            <a:ext cx="4151696" cy="1159800"/>
          </a:xfrm>
          <a:prstGeom prst="rect">
            <a:avLst/>
          </a:prstGeom>
        </p:spPr>
        <p:txBody>
          <a:bodyPr spcFirstLastPara="1" wrap="square" lIns="0" tIns="0" rIns="0" bIns="0" anchor="b" anchorCtr="0">
            <a:noAutofit/>
          </a:bodyPr>
          <a:lstStyle/>
          <a:p>
            <a:r>
              <a:rPr lang="en-US" b="0" dirty="0" err="1">
                <a:latin typeface="+mn-lt"/>
              </a:rPr>
              <a:t>Tạo</a:t>
            </a:r>
            <a:r>
              <a:rPr lang="en-US" b="0" dirty="0">
                <a:latin typeface="+mn-lt"/>
              </a:rPr>
              <a:t> </a:t>
            </a:r>
            <a:r>
              <a:rPr lang="en-US" b="0" dirty="0" err="1">
                <a:latin typeface="+mn-lt"/>
              </a:rPr>
              <a:t>Tài</a:t>
            </a:r>
            <a:r>
              <a:rPr lang="en-US" b="0" dirty="0">
                <a:latin typeface="+mn-lt"/>
              </a:rPr>
              <a:t> </a:t>
            </a:r>
            <a:r>
              <a:rPr lang="en-US" b="0" dirty="0" err="1">
                <a:latin typeface="+mn-lt"/>
              </a:rPr>
              <a:t>khoản</a:t>
            </a:r>
            <a:r>
              <a:rPr lang="en-US" b="0" dirty="0">
                <a:latin typeface="+mn-lt"/>
              </a:rPr>
              <a:t> Git</a:t>
            </a:r>
            <a:endParaRPr lang="en-US" sz="7200" dirty="0">
              <a:effectLst/>
              <a:latin typeface="+mn-lt"/>
            </a:endParaRPr>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1"/>
          <p:cNvSpPr txBox="1">
            <a:spLocks noGrp="1"/>
          </p:cNvSpPr>
          <p:nvPr>
            <p:ph type="title"/>
          </p:nvPr>
        </p:nvSpPr>
        <p:spPr>
          <a:xfrm>
            <a:off x="515566" y="781528"/>
            <a:ext cx="8356060" cy="857400"/>
          </a:xfrm>
          <a:prstGeom prst="rect">
            <a:avLst/>
          </a:prstGeom>
        </p:spPr>
        <p:txBody>
          <a:bodyPr spcFirstLastPara="1" wrap="square" lIns="0" tIns="0" rIns="0" bIns="0" anchor="b" anchorCtr="0">
            <a:noAutofit/>
          </a:bodyPr>
          <a:lstStyle/>
          <a:p>
            <a:r>
              <a:rPr lang="en-US" sz="4000" b="0" dirty="0" err="1"/>
              <a:t>www.github.com</a:t>
            </a:r>
            <a:br>
              <a:rPr lang="en-US" sz="4000" b="0" dirty="0"/>
            </a:br>
            <a:r>
              <a:rPr lang="en-US" sz="4000" b="0" dirty="0" err="1">
                <a:latin typeface="+mn-lt"/>
              </a:rPr>
              <a:t>Tạo</a:t>
            </a:r>
            <a:r>
              <a:rPr lang="en-US" sz="4000" b="0" dirty="0">
                <a:latin typeface="+mn-lt"/>
              </a:rPr>
              <a:t> </a:t>
            </a:r>
            <a:r>
              <a:rPr lang="en-US" sz="4000" b="0" dirty="0" err="1">
                <a:latin typeface="+mn-lt"/>
              </a:rPr>
              <a:t>tài</a:t>
            </a:r>
            <a:r>
              <a:rPr lang="en-US" sz="4000" b="0" dirty="0">
                <a:latin typeface="+mn-lt"/>
              </a:rPr>
              <a:t> </a:t>
            </a:r>
            <a:r>
              <a:rPr lang="en-US" sz="4000" b="0" dirty="0" err="1">
                <a:latin typeface="+mn-lt"/>
              </a:rPr>
              <a:t>khoản</a:t>
            </a:r>
            <a:r>
              <a:rPr lang="en-US" sz="4000" b="0" dirty="0">
                <a:latin typeface="+mn-lt"/>
              </a:rPr>
              <a:t> </a:t>
            </a:r>
            <a:r>
              <a:rPr lang="en-US" sz="4000" b="0" dirty="0" err="1">
                <a:latin typeface="+mn-lt"/>
              </a:rPr>
              <a:t>miễn</a:t>
            </a:r>
            <a:r>
              <a:rPr lang="en-US" sz="4000" b="0" dirty="0">
                <a:latin typeface="+mn-lt"/>
              </a:rPr>
              <a:t> </a:t>
            </a:r>
            <a:r>
              <a:rPr lang="en-US" sz="4000" b="0" dirty="0" err="1">
                <a:latin typeface="+mn-lt"/>
              </a:rPr>
              <a:t>phí</a:t>
            </a:r>
            <a:endParaRPr lang="en-US" sz="4000" dirty="0">
              <a:effectLst/>
              <a:latin typeface="+mn-lt"/>
            </a:endParaRPr>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Picture 5">
            <a:extLst>
              <a:ext uri="{FF2B5EF4-FFF2-40B4-BE49-F238E27FC236}">
                <a16:creationId xmlns:a16="http://schemas.microsoft.com/office/drawing/2014/main" id="{2080D53C-99E1-DB48-9B3B-52EA97CFBB39}"/>
              </a:ext>
            </a:extLst>
          </p:cNvPr>
          <p:cNvPicPr>
            <a:picLocks noChangeAspect="1"/>
          </p:cNvPicPr>
          <p:nvPr/>
        </p:nvPicPr>
        <p:blipFill>
          <a:blip r:embed="rId3"/>
          <a:stretch>
            <a:fillRect/>
          </a:stretch>
        </p:blipFill>
        <p:spPr>
          <a:xfrm>
            <a:off x="0" y="1896895"/>
            <a:ext cx="6007604" cy="32563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800" y="2308060"/>
            <a:ext cx="7512270" cy="1159800"/>
          </a:xfrm>
          <a:prstGeom prst="rect">
            <a:avLst/>
          </a:prstGeom>
        </p:spPr>
        <p:txBody>
          <a:bodyPr spcFirstLastPara="1" wrap="square" lIns="0" tIns="0" rIns="0" bIns="0" anchor="b" anchorCtr="0">
            <a:noAutofit/>
          </a:bodyPr>
          <a:lstStyle/>
          <a:p>
            <a:r>
              <a:rPr lang="en" sz="5400" dirty="0">
                <a:latin typeface="+mn-lt"/>
              </a:rPr>
              <a:t>5.</a:t>
            </a:r>
            <a:r>
              <a:rPr lang="en-US" b="0" dirty="0">
                <a:latin typeface="+mn-lt"/>
              </a:rPr>
              <a:t> </a:t>
            </a:r>
            <a:r>
              <a:rPr lang="en-US" dirty="0" err="1">
                <a:latin typeface="+mn-lt"/>
              </a:rPr>
              <a:t>Hướng</a:t>
            </a:r>
            <a:r>
              <a:rPr lang="en-US" dirty="0">
                <a:latin typeface="+mn-lt"/>
              </a:rPr>
              <a:t> </a:t>
            </a:r>
            <a:r>
              <a:rPr lang="en-US" dirty="0" err="1">
                <a:latin typeface="+mn-lt"/>
              </a:rPr>
              <a:t>dẫn</a:t>
            </a:r>
            <a:r>
              <a:rPr lang="en-US" dirty="0">
                <a:latin typeface="+mn-lt"/>
              </a:rPr>
              <a:t> </a:t>
            </a:r>
            <a:r>
              <a:rPr lang="en-US" dirty="0" err="1">
                <a:latin typeface="+mn-lt"/>
              </a:rPr>
              <a:t>sử</a:t>
            </a:r>
            <a:r>
              <a:rPr lang="en-US" dirty="0">
                <a:latin typeface="+mn-lt"/>
              </a:rPr>
              <a:t> dung git </a:t>
            </a:r>
            <a:r>
              <a:rPr lang="en-US" dirty="0" err="1">
                <a:latin typeface="+mn-lt"/>
              </a:rPr>
              <a:t>và</a:t>
            </a:r>
            <a:r>
              <a:rPr lang="en-US" dirty="0">
                <a:latin typeface="+mn-lt"/>
              </a:rPr>
              <a:t> </a:t>
            </a:r>
            <a:r>
              <a:rPr lang="en-US" dirty="0" err="1">
                <a:latin typeface="+mn-lt"/>
              </a:rPr>
              <a:t>Github</a:t>
            </a:r>
            <a:r>
              <a:rPr lang="en-US" dirty="0">
                <a:latin typeface="+mn-lt"/>
              </a:rPr>
              <a:t> </a:t>
            </a:r>
            <a:r>
              <a:rPr lang="en-US" dirty="0" err="1">
                <a:latin typeface="+mn-lt"/>
              </a:rPr>
              <a:t>để</a:t>
            </a:r>
            <a:r>
              <a:rPr lang="en-US" dirty="0">
                <a:latin typeface="+mn-lt"/>
              </a:rPr>
              <a:t> </a:t>
            </a:r>
            <a:r>
              <a:rPr lang="en-US" dirty="0" err="1">
                <a:latin typeface="+mn-lt"/>
              </a:rPr>
              <a:t>nộp</a:t>
            </a:r>
            <a:r>
              <a:rPr lang="en-US" dirty="0">
                <a:latin typeface="+mn-lt"/>
              </a:rPr>
              <a:t> </a:t>
            </a:r>
            <a:r>
              <a:rPr lang="en-US" dirty="0" err="1">
                <a:latin typeface="+mn-lt"/>
              </a:rPr>
              <a:t>bài</a:t>
            </a:r>
            <a:r>
              <a:rPr lang="en-US" dirty="0">
                <a:latin typeface="+mn-lt"/>
              </a:rPr>
              <a:t> </a:t>
            </a:r>
            <a:r>
              <a:rPr lang="en-US" dirty="0" err="1">
                <a:latin typeface="+mn-lt"/>
              </a:rPr>
              <a:t>tập</a:t>
            </a:r>
            <a:r>
              <a:rPr lang="en-US" dirty="0">
                <a:latin typeface="+mn-lt"/>
              </a:rPr>
              <a:t> </a:t>
            </a:r>
            <a:r>
              <a:rPr lang="en-US" dirty="0" err="1">
                <a:latin typeface="+mn-lt"/>
              </a:rPr>
              <a:t>về</a:t>
            </a:r>
            <a:r>
              <a:rPr lang="en-US" dirty="0">
                <a:latin typeface="+mn-lt"/>
              </a:rPr>
              <a:t> </a:t>
            </a:r>
            <a:r>
              <a:rPr lang="en-US" dirty="0" err="1">
                <a:latin typeface="+mn-lt"/>
              </a:rPr>
              <a:t>nhà</a:t>
            </a:r>
            <a:br>
              <a:rPr lang="en-US" dirty="0">
                <a:latin typeface="+mn-lt"/>
              </a:rPr>
            </a:br>
            <a:endParaRPr lang="en" dirty="0">
              <a:latin typeface="+mn-lt"/>
            </a:endParaRPr>
          </a:p>
        </p:txBody>
      </p:sp>
    </p:spTree>
    <p:extLst>
      <p:ext uri="{BB962C8B-B14F-4D97-AF65-F5344CB8AC3E}">
        <p14:creationId xmlns:p14="http://schemas.microsoft.com/office/powerpoint/2010/main" val="16447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80848" y="27166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t>Tạo</a:t>
            </a:r>
            <a:r>
              <a:rPr lang="en-US" dirty="0"/>
              <a:t> Repository </a:t>
            </a:r>
            <a:endParaRPr dirty="0"/>
          </a:p>
        </p:txBody>
      </p:sp>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Down Arrow 1">
            <a:extLst>
              <a:ext uri="{FF2B5EF4-FFF2-40B4-BE49-F238E27FC236}">
                <a16:creationId xmlns:a16="http://schemas.microsoft.com/office/drawing/2014/main" id="{28B82ED1-2C27-B446-ABBA-5B72C7806CE2}"/>
              </a:ext>
            </a:extLst>
          </p:cNvPr>
          <p:cNvSpPr/>
          <p:nvPr/>
        </p:nvSpPr>
        <p:spPr>
          <a:xfrm>
            <a:off x="2624959" y="1229710"/>
            <a:ext cx="733096" cy="496614"/>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8815FD5-7761-F049-89AB-27550E3C5243}"/>
              </a:ext>
            </a:extLst>
          </p:cNvPr>
          <p:cNvPicPr>
            <a:picLocks noChangeAspect="1"/>
          </p:cNvPicPr>
          <p:nvPr/>
        </p:nvPicPr>
        <p:blipFill>
          <a:blip r:embed="rId3"/>
          <a:stretch>
            <a:fillRect/>
          </a:stretch>
        </p:blipFill>
        <p:spPr>
          <a:xfrm>
            <a:off x="323193" y="1826969"/>
            <a:ext cx="5896303" cy="554015"/>
          </a:xfrm>
          <a:prstGeom prst="rect">
            <a:avLst/>
          </a:prstGeom>
        </p:spPr>
      </p:pic>
      <p:sp>
        <p:nvSpPr>
          <p:cNvPr id="4" name="Oval 3">
            <a:extLst>
              <a:ext uri="{FF2B5EF4-FFF2-40B4-BE49-F238E27FC236}">
                <a16:creationId xmlns:a16="http://schemas.microsoft.com/office/drawing/2014/main" id="{79222CFD-99F1-724E-861F-6EFD9BA84077}"/>
              </a:ext>
            </a:extLst>
          </p:cNvPr>
          <p:cNvSpPr/>
          <p:nvPr/>
        </p:nvSpPr>
        <p:spPr>
          <a:xfrm>
            <a:off x="5462751" y="1777841"/>
            <a:ext cx="690429" cy="5758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67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 name="Picture 9">
            <a:extLst>
              <a:ext uri="{FF2B5EF4-FFF2-40B4-BE49-F238E27FC236}">
                <a16:creationId xmlns:a16="http://schemas.microsoft.com/office/drawing/2014/main" id="{ECD75627-6208-9C47-B512-E695B5603623}"/>
              </a:ext>
            </a:extLst>
          </p:cNvPr>
          <p:cNvPicPr>
            <a:picLocks noChangeAspect="1"/>
          </p:cNvPicPr>
          <p:nvPr/>
        </p:nvPicPr>
        <p:blipFill>
          <a:blip r:embed="rId3"/>
          <a:stretch>
            <a:fillRect/>
          </a:stretch>
        </p:blipFill>
        <p:spPr>
          <a:xfrm>
            <a:off x="646387" y="0"/>
            <a:ext cx="5178290" cy="5108028"/>
          </a:xfrm>
          <a:prstGeom prst="rect">
            <a:avLst/>
          </a:prstGeom>
        </p:spPr>
      </p:pic>
      <p:sp>
        <p:nvSpPr>
          <p:cNvPr id="12" name="Rectangle 11">
            <a:extLst>
              <a:ext uri="{FF2B5EF4-FFF2-40B4-BE49-F238E27FC236}">
                <a16:creationId xmlns:a16="http://schemas.microsoft.com/office/drawing/2014/main" id="{EF1A29C6-3377-9141-868B-82B13CCB538C}"/>
              </a:ext>
            </a:extLst>
          </p:cNvPr>
          <p:cNvSpPr/>
          <p:nvPr/>
        </p:nvSpPr>
        <p:spPr>
          <a:xfrm>
            <a:off x="1072055" y="1048407"/>
            <a:ext cx="717331" cy="1261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AC8938-3B5B-734F-BF88-4F8B3492B840}"/>
              </a:ext>
            </a:extLst>
          </p:cNvPr>
          <p:cNvSpPr/>
          <p:nvPr/>
        </p:nvSpPr>
        <p:spPr>
          <a:xfrm>
            <a:off x="646387" y="4670755"/>
            <a:ext cx="1347516" cy="437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131647"/>
      </p:ext>
    </p:extLst>
  </p:cSld>
  <p:clrMapOvr>
    <a:masterClrMapping/>
  </p:clrMapOvr>
</p:sld>
</file>

<file path=ppt/theme/theme1.xml><?xml version="1.0" encoding="utf-8"?>
<a:theme xmlns:a="http://schemas.openxmlformats.org/drawingml/2006/main"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370</Words>
  <Application>Microsoft Macintosh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Poppins</vt:lpstr>
      <vt:lpstr>Muli Light</vt:lpstr>
      <vt:lpstr>Poppins Light</vt:lpstr>
      <vt:lpstr>Times New Roman</vt:lpstr>
      <vt:lpstr>Gower template</vt:lpstr>
      <vt:lpstr>Git và Github dành cho người mới bắt đầu </vt:lpstr>
      <vt:lpstr>Tổng quan </vt:lpstr>
      <vt:lpstr>1. Cài đặt Git và Tạo tài khoản GitHub  </vt:lpstr>
      <vt:lpstr>Install Git</vt:lpstr>
      <vt:lpstr>Tạo Tài khoản Git</vt:lpstr>
      <vt:lpstr>www.github.com Tạo tài khoản miễn phí</vt:lpstr>
      <vt:lpstr>5. Hướng dẫn sử dung git và Github để nộp bài tập về nhà </vt:lpstr>
      <vt:lpstr>Tạo Repository </vt:lpstr>
      <vt:lpstr>PowerPoint Presentation</vt:lpstr>
      <vt:lpstr>Khởi động Git</vt:lpstr>
      <vt:lpstr>Sử dụng câu lệnh Git cơ bản</vt:lpstr>
      <vt:lpstr>2. Git là gì?</vt:lpstr>
      <vt:lpstr>3. Git hoạt động như thế nào</vt:lpstr>
      <vt:lpstr>4. Github là gì?</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và Github dành cho người mới bắt đầu </dc:title>
  <cp:lastModifiedBy>long nguyen</cp:lastModifiedBy>
  <cp:revision>15</cp:revision>
  <dcterms:modified xsi:type="dcterms:W3CDTF">2019-01-12T13:58:45Z</dcterms:modified>
</cp:coreProperties>
</file>