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61" r:id="rId2"/>
    <p:sldId id="290" r:id="rId3"/>
    <p:sldId id="277" r:id="rId4"/>
    <p:sldId id="291" r:id="rId5"/>
    <p:sldId id="279" r:id="rId6"/>
    <p:sldId id="281" r:id="rId7"/>
    <p:sldId id="282" r:id="rId8"/>
    <p:sldId id="293" r:id="rId9"/>
    <p:sldId id="295" r:id="rId10"/>
    <p:sldId id="283" r:id="rId11"/>
    <p:sldId id="296" r:id="rId12"/>
    <p:sldId id="284" r:id="rId13"/>
    <p:sldId id="297" r:id="rId14"/>
    <p:sldId id="298" r:id="rId15"/>
    <p:sldId id="299" r:id="rId16"/>
    <p:sldId id="300" r:id="rId17"/>
    <p:sldId id="301" r:id="rId18"/>
    <p:sldId id="304" r:id="rId19"/>
    <p:sldId id="305" r:id="rId20"/>
    <p:sldId id="306" r:id="rId21"/>
    <p:sldId id="285" r:id="rId22"/>
    <p:sldId id="302" r:id="rId23"/>
    <p:sldId id="30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78" d="100"/>
          <a:sy n="78" d="100"/>
        </p:scale>
        <p:origin x="160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22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22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22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cikit-learn.org/stable/visualizations.html" TargetMode="External"/><Relationship Id="rId2" Type="http://schemas.openxmlformats.org/officeDocument/2006/relationships/hyperlink" Target="https://scikit-learn.org/stable/modules/ensemble.html#bagging-meta-estimator" TargetMode="External"/><Relationship Id="rId1" Type="http://schemas.openxmlformats.org/officeDocument/2006/relationships/slideLayout" Target="../slideLayouts/slideLayout2.xml"/><Relationship Id="rId6" Type="http://schemas.openxmlformats.org/officeDocument/2006/relationships/hyperlink" Target="https://towardsdatascience.com/understanding-confusion-matrix-a9ad42dcfd62?gi=5109a2d7d068" TargetMode="External"/><Relationship Id="rId5" Type="http://schemas.openxmlformats.org/officeDocument/2006/relationships/hyperlink" Target="https://matplotlib.org/stable/api/_as_gen/matplotlib.pyplot.html" TargetMode="External"/><Relationship Id="rId4" Type="http://schemas.openxmlformats.org/officeDocument/2006/relationships/hyperlink" Target="https://numpy.org/doc/stable/user/absolute_beginners.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xgboost.readthedocs.io/en/stable/" TargetMode="External"/><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 Id="rId5" Type="http://schemas.openxmlformats.org/officeDocument/2006/relationships/hyperlink" Target="https://scikit-learn.org/stable/modules/generated/sklearn.preprocessing.LabelEncoder.html" TargetMode="External"/><Relationship Id="rId4" Type="http://schemas.openxmlformats.org/officeDocument/2006/relationships/hyperlink" Target="https://www.analyticsvidhya.com/blog/2017/08/catboost-automated-categorical-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naconda.com/eula-anaconda-commercial-edi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22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882746"/>
            <a:ext cx="6192688" cy="954107"/>
          </a:xfrm>
          <a:prstGeom prst="rect">
            <a:avLst/>
          </a:prstGeom>
        </p:spPr>
        <p:txBody>
          <a:bodyPr wrap="square">
            <a:spAutoFit/>
          </a:bodyPr>
          <a:lstStyle/>
          <a:p>
            <a:pPr algn="ctr"/>
            <a:r>
              <a:rPr lang="en-IN" sz="2800" b="1" u="sng" dirty="0">
                <a:latin typeface="Arial" panose="020B0604020202020204" pitchFamily="34" charset="0"/>
                <a:cs typeface="Arial" panose="020B0604020202020204" pitchFamily="34" charset="0"/>
              </a:rPr>
              <a:t>Prediction of Rainfall using Machine Learning</a:t>
            </a:r>
            <a:endParaRPr lang="en-US" sz="2800" b="1" u="sng" dirty="0"/>
          </a:p>
        </p:txBody>
      </p:sp>
      <p:sp>
        <p:nvSpPr>
          <p:cNvPr id="8" name="Rectangle 7"/>
          <p:cNvSpPr/>
          <p:nvPr/>
        </p:nvSpPr>
        <p:spPr>
          <a:xfrm>
            <a:off x="1295400" y="3429000"/>
            <a:ext cx="6400800" cy="1287532"/>
          </a:xfrm>
          <a:prstGeom prst="rect">
            <a:avLst/>
          </a:prstGeom>
        </p:spPr>
        <p:txBody>
          <a:bodyPr wrap="square">
            <a:spAutoFit/>
          </a:bodyPr>
          <a:lstStyle/>
          <a:p>
            <a:pPr>
              <a:lnSpc>
                <a:spcPct val="150000"/>
              </a:lnSpc>
            </a:pPr>
            <a:r>
              <a:rPr lang="en-US" dirty="0">
                <a:latin typeface="Arial" pitchFamily="34" charset="0"/>
                <a:cs typeface="Arial" pitchFamily="34" charset="0"/>
              </a:rPr>
              <a:t>Name of the Student: Mr. Chelluboina Jyothi Swarup</a:t>
            </a:r>
          </a:p>
          <a:p>
            <a:pPr>
              <a:lnSpc>
                <a:spcPct val="150000"/>
              </a:lnSpc>
            </a:pPr>
            <a:r>
              <a:rPr lang="en-US" dirty="0">
                <a:latin typeface="Arial" pitchFamily="34" charset="0"/>
                <a:cs typeface="Arial" pitchFamily="34" charset="0"/>
              </a:rPr>
              <a:t>Register Number: 39110220</a:t>
            </a:r>
          </a:p>
          <a:p>
            <a:pPr>
              <a:lnSpc>
                <a:spcPct val="150000"/>
              </a:lnSpc>
            </a:pPr>
            <a:r>
              <a:rPr lang="en-US" dirty="0">
                <a:latin typeface="Arial" pitchFamily="34" charset="0"/>
                <a:cs typeface="Arial" pitchFamily="34" charset="0"/>
              </a:rPr>
              <a:t>Project Supervisor: </a:t>
            </a:r>
            <a:r>
              <a:rPr lang="en-IN" sz="1800" b="0" i="0" u="none" strike="noStrike" dirty="0">
                <a:solidFill>
                  <a:srgbClr val="000000"/>
                </a:solidFill>
                <a:effectLst/>
                <a:latin typeface="Arial" panose="020B0604020202020204" pitchFamily="34" charset="0"/>
                <a:cs typeface="Arial" panose="020B0604020202020204" pitchFamily="34" charset="0"/>
              </a:rPr>
              <a:t>C. M. </a:t>
            </a:r>
            <a:r>
              <a:rPr lang="en-IN" sz="1800" b="0" i="0" u="none" strike="noStrike" dirty="0" err="1">
                <a:solidFill>
                  <a:srgbClr val="000000"/>
                </a:solidFill>
                <a:effectLst/>
                <a:latin typeface="Arial" panose="020B0604020202020204" pitchFamily="34" charset="0"/>
                <a:cs typeface="Arial" panose="020B0604020202020204" pitchFamily="34" charset="0"/>
              </a:rPr>
              <a:t>Suja</a:t>
            </a:r>
            <a:r>
              <a:rPr lang="en-IN" sz="1800" b="0" i="0" u="none" strike="noStrike" dirty="0">
                <a:solidFill>
                  <a:srgbClr val="000000"/>
                </a:solidFill>
                <a:effectLst/>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M.S., </a:t>
            </a:r>
            <a:r>
              <a:rPr lang="en-IN" dirty="0" err="1">
                <a:solidFill>
                  <a:srgbClr val="000000"/>
                </a:solidFill>
                <a:latin typeface="Arial" panose="020B0604020202020204" pitchFamily="34" charset="0"/>
                <a:cs typeface="Arial" panose="020B0604020202020204" pitchFamily="34" charset="0"/>
              </a:rPr>
              <a:t>Ph.d.</a:t>
            </a:r>
            <a:r>
              <a:rPr lang="en-IN" dirty="0">
                <a:solidFill>
                  <a:srgbClr val="00000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fontScale="55000" lnSpcReduction="20000"/>
          </a:bodyPr>
          <a:lstStyle/>
          <a:p>
            <a:pPr algn="just">
              <a:lnSpc>
                <a:spcPct val="170000"/>
              </a:lnSpc>
            </a:pPr>
            <a:r>
              <a:rPr lang="en-US" sz="3400" dirty="0">
                <a:latin typeface="Arial" pitchFamily="34" charset="0"/>
                <a:cs typeface="Arial" pitchFamily="34" charset="0"/>
              </a:rPr>
              <a:t>A Qualitative method has been used in the study. Various primary and secondary sources have been used. Literary sources like articles, journals have been used to substantiate the argument in the study.</a:t>
            </a:r>
          </a:p>
          <a:p>
            <a:pPr algn="just">
              <a:lnSpc>
                <a:spcPct val="170000"/>
              </a:lnSpc>
            </a:pPr>
            <a:r>
              <a:rPr lang="en-US" sz="3400" dirty="0">
                <a:latin typeface="Arial" pitchFamily="34" charset="0"/>
                <a:cs typeface="Arial" pitchFamily="34" charset="0"/>
              </a:rPr>
              <a:t>Building a model needs a methodology to achieve good accuracy for the problem. We are following the </a:t>
            </a:r>
            <a:r>
              <a:rPr lang="en-US" sz="3400" b="1" dirty="0">
                <a:solidFill>
                  <a:srgbClr val="0E101A"/>
                </a:solidFill>
                <a:effectLst/>
                <a:latin typeface="Arial" panose="020B0604020202020204" pitchFamily="34" charset="0"/>
                <a:cs typeface="Arial" panose="020B0604020202020204" pitchFamily="34" charset="0"/>
              </a:rPr>
              <a:t>bagging and boosting  method</a:t>
            </a:r>
            <a:r>
              <a:rPr lang="en-US" sz="3400" dirty="0">
                <a:latin typeface="Arial" pitchFamily="34" charset="0"/>
                <a:cs typeface="Arial" pitchFamily="34" charset="0"/>
              </a:rPr>
              <a:t>, Random forest algorithm is based on bagging method which is based on decision tree algorithm and </a:t>
            </a:r>
            <a:r>
              <a:rPr lang="en-US" sz="3400" dirty="0" err="1">
                <a:latin typeface="Arial" pitchFamily="34" charset="0"/>
                <a:cs typeface="Arial" pitchFamily="34" charset="0"/>
              </a:rPr>
              <a:t>XGBoost</a:t>
            </a:r>
            <a:r>
              <a:rPr lang="en-US" sz="3400" dirty="0">
                <a:latin typeface="Arial" pitchFamily="34" charset="0"/>
                <a:cs typeface="Arial" pitchFamily="34" charset="0"/>
              </a:rPr>
              <a:t> and </a:t>
            </a:r>
            <a:r>
              <a:rPr lang="en-US" sz="3400" dirty="0" err="1">
                <a:latin typeface="Arial" pitchFamily="34" charset="0"/>
                <a:cs typeface="Arial" pitchFamily="34" charset="0"/>
              </a:rPr>
              <a:t>Catboost</a:t>
            </a:r>
            <a:r>
              <a:rPr lang="en-US" sz="3400" dirty="0">
                <a:latin typeface="Arial" pitchFamily="34" charset="0"/>
                <a:cs typeface="Arial" pitchFamily="34" charset="0"/>
              </a:rPr>
              <a:t> algorithms is based on boosting methods.</a:t>
            </a:r>
          </a:p>
          <a:p>
            <a:pPr algn="just">
              <a:lnSpc>
                <a:spcPct val="170000"/>
              </a:lnSpc>
            </a:pPr>
            <a:r>
              <a:rPr lang="en-US" sz="3400" dirty="0">
                <a:latin typeface="Arial" pitchFamily="34" charset="0"/>
                <a:cs typeface="Arial" pitchFamily="34" charset="0"/>
              </a:rPr>
              <a:t>Random forest is made up of decision trees where we can set the number of decision trees built by the algorithm for predicting the result.</a:t>
            </a:r>
          </a:p>
        </p:txBody>
      </p:sp>
    </p:spTree>
    <p:extLst>
      <p:ext uri="{BB962C8B-B14F-4D97-AF65-F5344CB8AC3E}">
        <p14:creationId xmlns:p14="http://schemas.microsoft.com/office/powerpoint/2010/main" val="125036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647C-6674-4C3C-BD52-A68E2D01F9E4}"/>
              </a:ext>
            </a:extLst>
          </p:cNvPr>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Methodology (cont.)</a:t>
            </a:r>
            <a:endParaRPr lang="en-IN" sz="4000" dirty="0"/>
          </a:p>
        </p:txBody>
      </p:sp>
      <p:sp>
        <p:nvSpPr>
          <p:cNvPr id="3" name="Content Placeholder 2">
            <a:extLst>
              <a:ext uri="{FF2B5EF4-FFF2-40B4-BE49-F238E27FC236}">
                <a16:creationId xmlns:a16="http://schemas.microsoft.com/office/drawing/2014/main" id="{AEA392F0-19A2-40C0-96FE-35781824B5CC}"/>
              </a:ext>
            </a:extLst>
          </p:cNvPr>
          <p:cNvSpPr>
            <a:spLocks noGrp="1"/>
          </p:cNvSpPr>
          <p:nvPr>
            <p:ph idx="1"/>
          </p:nvPr>
        </p:nvSpPr>
        <p:spPr/>
        <p:txBody>
          <a:bodyPr>
            <a:normAutofit fontScale="62500" lnSpcReduction="20000"/>
          </a:bodyPr>
          <a:lstStyle/>
          <a:p>
            <a:pPr algn="just">
              <a:lnSpc>
                <a:spcPct val="170000"/>
              </a:lnSpc>
            </a:pPr>
            <a:r>
              <a:rPr lang="en-US" sz="3200" b="0" i="0" dirty="0" err="1">
                <a:effectLst/>
                <a:latin typeface="Arial" panose="020B0604020202020204" pitchFamily="34" charset="0"/>
                <a:cs typeface="Arial" panose="020B0604020202020204" pitchFamily="34" charset="0"/>
              </a:rPr>
              <a:t>XGBoost</a:t>
            </a:r>
            <a:r>
              <a:rPr lang="en-US" sz="3200" b="0" i="0" dirty="0">
                <a:effectLst/>
                <a:latin typeface="Arial" panose="020B0604020202020204" pitchFamily="34" charset="0"/>
                <a:cs typeface="Arial" panose="020B0604020202020204" pitchFamily="34" charset="0"/>
              </a:rPr>
              <a:t> and </a:t>
            </a:r>
            <a:r>
              <a:rPr lang="en-US" sz="3200" b="0" i="0" dirty="0" err="1">
                <a:effectLst/>
                <a:latin typeface="Arial" panose="020B0604020202020204" pitchFamily="34" charset="0"/>
                <a:cs typeface="Arial" panose="020B0604020202020204" pitchFamily="34" charset="0"/>
              </a:rPr>
              <a:t>CatBoost</a:t>
            </a:r>
            <a:r>
              <a:rPr lang="en-US" sz="3200" b="1" i="0" dirty="0">
                <a:solidFill>
                  <a:srgbClr val="292929"/>
                </a:solidFill>
                <a:effectLst/>
                <a:latin typeface="Arial" panose="020B0604020202020204" pitchFamily="34" charset="0"/>
                <a:cs typeface="Arial" panose="020B0604020202020204" pitchFamily="34" charset="0"/>
              </a:rPr>
              <a:t> </a:t>
            </a:r>
            <a:r>
              <a:rPr lang="en-US" sz="3200" b="0" i="0" dirty="0">
                <a:solidFill>
                  <a:srgbClr val="292929"/>
                </a:solidFill>
                <a:effectLst/>
                <a:latin typeface="Arial" panose="020B0604020202020204" pitchFamily="34" charset="0"/>
                <a:cs typeface="Arial" panose="020B0604020202020204" pitchFamily="34" charset="0"/>
              </a:rPr>
              <a:t>is a decision-tree-based ensemble Machine Learning algorithm that uses a gradient boosting framework.</a:t>
            </a:r>
            <a:endParaRPr lang="en-US" sz="3200" dirty="0">
              <a:latin typeface="Arial" pitchFamily="34" charset="0"/>
              <a:cs typeface="Arial" pitchFamily="34" charset="0"/>
            </a:endParaRPr>
          </a:p>
          <a:p>
            <a:pPr algn="just">
              <a:lnSpc>
                <a:spcPct val="170000"/>
              </a:lnSpc>
            </a:pPr>
            <a:r>
              <a:rPr lang="en-US" sz="3200" dirty="0">
                <a:latin typeface="Arial" pitchFamily="34" charset="0"/>
                <a:cs typeface="Arial" pitchFamily="34" charset="0"/>
              </a:rPr>
              <a:t>To use the algorithms we need a sci-kit learn(</a:t>
            </a:r>
            <a:r>
              <a:rPr lang="en-US" sz="3200" dirty="0" err="1">
                <a:latin typeface="Arial" pitchFamily="34" charset="0"/>
                <a:cs typeface="Arial" pitchFamily="34" charset="0"/>
              </a:rPr>
              <a:t>sklearn</a:t>
            </a:r>
            <a:r>
              <a:rPr lang="en-US" sz="3200" dirty="0">
                <a:latin typeface="Arial" pitchFamily="34" charset="0"/>
                <a:cs typeface="Arial" pitchFamily="34" charset="0"/>
              </a:rPr>
              <a:t>) module installed or imported in </a:t>
            </a:r>
            <a:r>
              <a:rPr lang="en-US" sz="3200" dirty="0" err="1">
                <a:latin typeface="Arial" pitchFamily="34" charset="0"/>
                <a:cs typeface="Arial" pitchFamily="34" charset="0"/>
              </a:rPr>
              <a:t>jupyter</a:t>
            </a:r>
            <a:r>
              <a:rPr lang="en-US" sz="3200" dirty="0">
                <a:latin typeface="Arial" pitchFamily="34" charset="0"/>
                <a:cs typeface="Arial" pitchFamily="34" charset="0"/>
              </a:rPr>
              <a:t>, google </a:t>
            </a:r>
            <a:r>
              <a:rPr lang="en-US" sz="3200" dirty="0" err="1">
                <a:latin typeface="Arial" pitchFamily="34" charset="0"/>
                <a:cs typeface="Arial" pitchFamily="34" charset="0"/>
              </a:rPr>
              <a:t>colab</a:t>
            </a:r>
            <a:r>
              <a:rPr lang="en-US" sz="3200" dirty="0">
                <a:latin typeface="Arial" pitchFamily="34" charset="0"/>
                <a:cs typeface="Arial" pitchFamily="34" charset="0"/>
              </a:rPr>
              <a:t>, Kaggle notebooks.</a:t>
            </a:r>
          </a:p>
          <a:p>
            <a:pPr algn="just">
              <a:lnSpc>
                <a:spcPct val="170000"/>
              </a:lnSpc>
            </a:pPr>
            <a:r>
              <a:rPr lang="en-US" sz="3200" dirty="0">
                <a:latin typeface="Arial" pitchFamily="34" charset="0"/>
                <a:cs typeface="Arial" pitchFamily="34" charset="0"/>
              </a:rPr>
              <a:t>Generally, ML Algorithms are trained with  80% of the total dataset and the remaining 20% of data is used to test the model's performance. Here we are selecting the same 80%-20% formula followed by professionals.</a:t>
            </a:r>
          </a:p>
          <a:p>
            <a:pPr algn="just">
              <a:lnSpc>
                <a:spcPct val="90000"/>
              </a:lnSpc>
            </a:pPr>
            <a:endParaRPr lang="en-US" sz="3200" dirty="0">
              <a:latin typeface="Arial" pitchFamily="34" charset="0"/>
              <a:cs typeface="Arial" pitchFamily="34" charset="0"/>
            </a:endParaRPr>
          </a:p>
          <a:p>
            <a:endParaRPr lang="en-IN" dirty="0"/>
          </a:p>
        </p:txBody>
      </p:sp>
      <p:sp>
        <p:nvSpPr>
          <p:cNvPr id="4" name="Date Placeholder 3">
            <a:extLst>
              <a:ext uri="{FF2B5EF4-FFF2-40B4-BE49-F238E27FC236}">
                <a16:creationId xmlns:a16="http://schemas.microsoft.com/office/drawing/2014/main" id="{252FA5D8-63CB-4C63-A3CD-C0D92C9EDED8}"/>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ED903C75-7B32-4912-BDE7-97C8BD2457B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5B1E942-1819-49E0-8A2D-5337CFA6C3DA}"/>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224285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340768"/>
            <a:ext cx="8305800" cy="4831432"/>
          </a:xfrm>
        </p:spPr>
        <p:txBody>
          <a:bodyPr/>
          <a:lstStyle/>
          <a:p>
            <a:pPr marL="0" indent="0">
              <a:buNone/>
            </a:pPr>
            <a:r>
              <a:rPr lang="en-IN" sz="1900" dirty="0">
                <a:latin typeface="Arial" pitchFamily="34" charset="0"/>
                <a:cs typeface="Arial" pitchFamily="34" charset="0"/>
              </a:rPr>
              <a:t>To understand the dataset, it is been represented via tables and graphs.</a:t>
            </a:r>
          </a:p>
          <a:p>
            <a:pPr marL="0" indent="0">
              <a:buNone/>
            </a:pPr>
            <a:r>
              <a:rPr lang="en-IN" sz="1900" b="1" u="sng" dirty="0">
                <a:latin typeface="Arial" pitchFamily="34" charset="0"/>
                <a:cs typeface="Arial" pitchFamily="34" charset="0"/>
              </a:rPr>
              <a:t>Description of dataset</a:t>
            </a:r>
            <a:r>
              <a:rPr lang="en-IN" sz="1900" b="1" dirty="0">
                <a:latin typeface="Arial" pitchFamily="34" charset="0"/>
                <a:cs typeface="Arial" pitchFamily="34" charset="0"/>
              </a:rPr>
              <a:t>:</a:t>
            </a:r>
            <a:endParaRPr lang="en-IN" sz="1900" b="1" u="sng" dirty="0">
              <a:latin typeface="Arial" pitchFamily="34" charset="0"/>
              <a:cs typeface="Arial" pitchFamily="34" charset="0"/>
            </a:endParaRPr>
          </a:p>
          <a:p>
            <a:pPr marL="0" indent="0">
              <a:buNone/>
            </a:pPr>
            <a:endParaRPr lang="en-US" dirty="0"/>
          </a:p>
        </p:txBody>
      </p:sp>
      <p:pic>
        <p:nvPicPr>
          <p:cNvPr id="3" name="Picture 2">
            <a:extLst>
              <a:ext uri="{FF2B5EF4-FFF2-40B4-BE49-F238E27FC236}">
                <a16:creationId xmlns:a16="http://schemas.microsoft.com/office/drawing/2014/main" id="{06B315BA-D1FB-419E-9071-EF24AF299287}"/>
              </a:ext>
            </a:extLst>
          </p:cNvPr>
          <p:cNvPicPr>
            <a:picLocks noChangeAspect="1"/>
          </p:cNvPicPr>
          <p:nvPr/>
        </p:nvPicPr>
        <p:blipFill>
          <a:blip r:embed="rId2"/>
          <a:stretch>
            <a:fillRect/>
          </a:stretch>
        </p:blipFill>
        <p:spPr>
          <a:xfrm>
            <a:off x="471236" y="2058345"/>
            <a:ext cx="8382000" cy="2088232"/>
          </a:xfrm>
          <a:prstGeom prst="rect">
            <a:avLst/>
          </a:prstGeom>
        </p:spPr>
      </p:pic>
      <p:pic>
        <p:nvPicPr>
          <p:cNvPr id="10" name="Picture 9">
            <a:extLst>
              <a:ext uri="{FF2B5EF4-FFF2-40B4-BE49-F238E27FC236}">
                <a16:creationId xmlns:a16="http://schemas.microsoft.com/office/drawing/2014/main" id="{2B043239-A8C7-4FB5-A824-8BBD0A3DBDA6}"/>
              </a:ext>
            </a:extLst>
          </p:cNvPr>
          <p:cNvPicPr>
            <a:picLocks noChangeAspect="1"/>
          </p:cNvPicPr>
          <p:nvPr/>
        </p:nvPicPr>
        <p:blipFill>
          <a:blip r:embed="rId3"/>
          <a:stretch>
            <a:fillRect/>
          </a:stretch>
        </p:blipFill>
        <p:spPr>
          <a:xfrm>
            <a:off x="547435" y="4146577"/>
            <a:ext cx="8305801" cy="2268488"/>
          </a:xfrm>
          <a:prstGeom prst="rect">
            <a:avLst/>
          </a:prstGeom>
        </p:spPr>
      </p:pic>
    </p:spTree>
    <p:extLst>
      <p:ext uri="{BB962C8B-B14F-4D97-AF65-F5344CB8AC3E}">
        <p14:creationId xmlns:p14="http://schemas.microsoft.com/office/powerpoint/2010/main" val="22586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39D5-E112-469B-B270-B5C39DDE84FB}"/>
              </a:ext>
            </a:extLst>
          </p:cNvPr>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Results and Discussion</a:t>
            </a:r>
            <a:endParaRPr lang="en-IN" sz="4000" dirty="0"/>
          </a:p>
        </p:txBody>
      </p:sp>
      <p:sp>
        <p:nvSpPr>
          <p:cNvPr id="3" name="Content Placeholder 2">
            <a:extLst>
              <a:ext uri="{FF2B5EF4-FFF2-40B4-BE49-F238E27FC236}">
                <a16:creationId xmlns:a16="http://schemas.microsoft.com/office/drawing/2014/main" id="{171A90A6-D701-4AA9-A494-9EF21B653C04}"/>
              </a:ext>
            </a:extLst>
          </p:cNvPr>
          <p:cNvSpPr>
            <a:spLocks noGrp="1"/>
          </p:cNvSpPr>
          <p:nvPr>
            <p:ph idx="1"/>
          </p:nvPr>
        </p:nvSpPr>
        <p:spPr>
          <a:xfrm>
            <a:off x="457200" y="1371600"/>
            <a:ext cx="8229600" cy="4754563"/>
          </a:xfrm>
        </p:spPr>
        <p:txBody>
          <a:bodyPr/>
          <a:lstStyle/>
          <a:p>
            <a:pPr marL="0" indent="0" algn="just">
              <a:buNone/>
            </a:pPr>
            <a:r>
              <a:rPr lang="en-IN" sz="2800" dirty="0">
                <a:latin typeface="Arial" pitchFamily="34" charset="0"/>
                <a:cs typeface="Arial" pitchFamily="34" charset="0"/>
              </a:rPr>
              <a:t>Visualizing the dataset whether it would rain tomorrow and resampling the imbalanced dataset.</a:t>
            </a:r>
          </a:p>
          <a:p>
            <a:pPr marL="0" indent="0">
              <a:buNone/>
            </a:pPr>
            <a:r>
              <a:rPr lang="en-IN" sz="3200" dirty="0">
                <a:latin typeface="Arial" pitchFamily="34" charset="0"/>
                <a:cs typeface="Arial" pitchFamily="34" charset="0"/>
              </a:rPr>
              <a:t> </a:t>
            </a:r>
            <a:endParaRPr lang="en-IN" dirty="0"/>
          </a:p>
        </p:txBody>
      </p:sp>
      <p:sp>
        <p:nvSpPr>
          <p:cNvPr id="4" name="Date Placeholder 3">
            <a:extLst>
              <a:ext uri="{FF2B5EF4-FFF2-40B4-BE49-F238E27FC236}">
                <a16:creationId xmlns:a16="http://schemas.microsoft.com/office/drawing/2014/main" id="{079EEE7A-FBA9-453D-89E6-B2697EB4C106}"/>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594368E5-F268-437E-A462-3EABD7DF0C2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E5606E9-A052-458A-88F9-AC13CC79A3F8}"/>
              </a:ext>
            </a:extLst>
          </p:cNvPr>
          <p:cNvSpPr>
            <a:spLocks noGrp="1"/>
          </p:cNvSpPr>
          <p:nvPr>
            <p:ph type="sldNum" sz="quarter" idx="12"/>
          </p:nvPr>
        </p:nvSpPr>
        <p:spPr/>
        <p:txBody>
          <a:bodyPr/>
          <a:lstStyle/>
          <a:p>
            <a:fld id="{7B28076C-CE04-4A00-BFAA-A90EA8355859}" type="slidenum">
              <a:rPr lang="en-US" smtClean="0"/>
              <a:pPr/>
              <a:t>13</a:t>
            </a:fld>
            <a:endParaRPr lang="en-US"/>
          </a:p>
        </p:txBody>
      </p:sp>
      <p:pic>
        <p:nvPicPr>
          <p:cNvPr id="10" name="Picture 9">
            <a:extLst>
              <a:ext uri="{FF2B5EF4-FFF2-40B4-BE49-F238E27FC236}">
                <a16:creationId xmlns:a16="http://schemas.microsoft.com/office/drawing/2014/main" id="{04C0317D-E174-4410-A042-FF4B0D115139}"/>
              </a:ext>
            </a:extLst>
          </p:cNvPr>
          <p:cNvPicPr>
            <a:picLocks noChangeAspect="1"/>
          </p:cNvPicPr>
          <p:nvPr/>
        </p:nvPicPr>
        <p:blipFill>
          <a:blip r:embed="rId2"/>
          <a:stretch>
            <a:fillRect/>
          </a:stretch>
        </p:blipFill>
        <p:spPr>
          <a:xfrm>
            <a:off x="437492" y="2420888"/>
            <a:ext cx="4008467" cy="3933874"/>
          </a:xfrm>
          <a:prstGeom prst="rect">
            <a:avLst/>
          </a:prstGeom>
        </p:spPr>
      </p:pic>
      <p:pic>
        <p:nvPicPr>
          <p:cNvPr id="12" name="Picture 11">
            <a:extLst>
              <a:ext uri="{FF2B5EF4-FFF2-40B4-BE49-F238E27FC236}">
                <a16:creationId xmlns:a16="http://schemas.microsoft.com/office/drawing/2014/main" id="{C8881D17-6DFA-4022-9730-49B717AEA576}"/>
              </a:ext>
            </a:extLst>
          </p:cNvPr>
          <p:cNvPicPr>
            <a:picLocks noChangeAspect="1"/>
          </p:cNvPicPr>
          <p:nvPr/>
        </p:nvPicPr>
        <p:blipFill>
          <a:blip r:embed="rId3"/>
          <a:stretch>
            <a:fillRect/>
          </a:stretch>
        </p:blipFill>
        <p:spPr>
          <a:xfrm>
            <a:off x="4593341" y="2514600"/>
            <a:ext cx="4317498" cy="3840162"/>
          </a:xfrm>
          <a:prstGeom prst="rect">
            <a:avLst/>
          </a:prstGeom>
        </p:spPr>
      </p:pic>
    </p:spTree>
    <p:extLst>
      <p:ext uri="{BB962C8B-B14F-4D97-AF65-F5344CB8AC3E}">
        <p14:creationId xmlns:p14="http://schemas.microsoft.com/office/powerpoint/2010/main" val="72114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9980-C466-4A8D-AD2B-27B0064D9276}"/>
              </a:ext>
            </a:extLst>
          </p:cNvPr>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Results and Discussion</a:t>
            </a:r>
            <a:endParaRPr lang="en-IN" sz="4000" dirty="0"/>
          </a:p>
        </p:txBody>
      </p:sp>
      <p:sp>
        <p:nvSpPr>
          <p:cNvPr id="3" name="Content Placeholder 2">
            <a:extLst>
              <a:ext uri="{FF2B5EF4-FFF2-40B4-BE49-F238E27FC236}">
                <a16:creationId xmlns:a16="http://schemas.microsoft.com/office/drawing/2014/main" id="{FBD99FF9-E3DC-4B8E-8E17-91F32EE6E14D}"/>
              </a:ext>
            </a:extLst>
          </p:cNvPr>
          <p:cNvSpPr>
            <a:spLocks noGrp="1"/>
          </p:cNvSpPr>
          <p:nvPr>
            <p:ph idx="1"/>
          </p:nvPr>
        </p:nvSpPr>
        <p:spPr>
          <a:xfrm>
            <a:off x="457200" y="1371600"/>
            <a:ext cx="8229600" cy="4754563"/>
          </a:xfrm>
        </p:spPr>
        <p:txBody>
          <a:bodyPr/>
          <a:lstStyle/>
          <a:p>
            <a:pPr marL="0" indent="0">
              <a:buNone/>
            </a:pPr>
            <a:r>
              <a:rPr lang="en-IN" sz="3200" dirty="0">
                <a:latin typeface="Arial" pitchFamily="34" charset="0"/>
                <a:cs typeface="Arial" pitchFamily="34" charset="0"/>
              </a:rPr>
              <a:t>Features characteristics </a:t>
            </a:r>
          </a:p>
          <a:p>
            <a:pPr marL="0" indent="0">
              <a:buNone/>
            </a:pPr>
            <a:endParaRPr lang="en-IN" dirty="0"/>
          </a:p>
        </p:txBody>
      </p:sp>
      <p:sp>
        <p:nvSpPr>
          <p:cNvPr id="4" name="Date Placeholder 3">
            <a:extLst>
              <a:ext uri="{FF2B5EF4-FFF2-40B4-BE49-F238E27FC236}">
                <a16:creationId xmlns:a16="http://schemas.microsoft.com/office/drawing/2014/main" id="{1CB5AE2F-47C5-451E-B9C7-516924B1FBE7}"/>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9CBA3F06-D58A-4C7F-A16E-86B199001A7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8056B43-7A9C-4C7F-AA3D-92F0E6261B6B}"/>
              </a:ext>
            </a:extLst>
          </p:cNvPr>
          <p:cNvSpPr>
            <a:spLocks noGrp="1"/>
          </p:cNvSpPr>
          <p:nvPr>
            <p:ph type="sldNum" sz="quarter" idx="12"/>
          </p:nvPr>
        </p:nvSpPr>
        <p:spPr/>
        <p:txBody>
          <a:bodyPr/>
          <a:lstStyle/>
          <a:p>
            <a:fld id="{7B28076C-CE04-4A00-BFAA-A90EA8355859}" type="slidenum">
              <a:rPr lang="en-US" smtClean="0"/>
              <a:pPr/>
              <a:t>14</a:t>
            </a:fld>
            <a:endParaRPr lang="en-US"/>
          </a:p>
        </p:txBody>
      </p:sp>
      <p:pic>
        <p:nvPicPr>
          <p:cNvPr id="8" name="Picture 7">
            <a:extLst>
              <a:ext uri="{FF2B5EF4-FFF2-40B4-BE49-F238E27FC236}">
                <a16:creationId xmlns:a16="http://schemas.microsoft.com/office/drawing/2014/main" id="{B858FA79-D747-43EC-B5C8-260981FA3B0C}"/>
              </a:ext>
            </a:extLst>
          </p:cNvPr>
          <p:cNvPicPr>
            <a:picLocks noChangeAspect="1"/>
          </p:cNvPicPr>
          <p:nvPr/>
        </p:nvPicPr>
        <p:blipFill>
          <a:blip r:embed="rId2"/>
          <a:stretch>
            <a:fillRect/>
          </a:stretch>
        </p:blipFill>
        <p:spPr>
          <a:xfrm>
            <a:off x="1403648" y="1988840"/>
            <a:ext cx="6048672" cy="4464496"/>
          </a:xfrm>
          <a:prstGeom prst="rect">
            <a:avLst/>
          </a:prstGeom>
        </p:spPr>
      </p:pic>
    </p:spTree>
    <p:extLst>
      <p:ext uri="{BB962C8B-B14F-4D97-AF65-F5344CB8AC3E}">
        <p14:creationId xmlns:p14="http://schemas.microsoft.com/office/powerpoint/2010/main" val="56587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DF46-5E3B-497D-A0B0-AE5B0BC3359B}"/>
              </a:ext>
            </a:extLst>
          </p:cNvPr>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Results and Discussion</a:t>
            </a:r>
            <a:endParaRPr lang="en-IN" sz="4000" dirty="0"/>
          </a:p>
        </p:txBody>
      </p:sp>
      <p:sp>
        <p:nvSpPr>
          <p:cNvPr id="3" name="Content Placeholder 2">
            <a:extLst>
              <a:ext uri="{FF2B5EF4-FFF2-40B4-BE49-F238E27FC236}">
                <a16:creationId xmlns:a16="http://schemas.microsoft.com/office/drawing/2014/main" id="{75B5D90F-2187-4EC0-A04E-7973F8A402D4}"/>
              </a:ext>
            </a:extLst>
          </p:cNvPr>
          <p:cNvSpPr>
            <a:spLocks noGrp="1"/>
          </p:cNvSpPr>
          <p:nvPr>
            <p:ph idx="1"/>
          </p:nvPr>
        </p:nvSpPr>
        <p:spPr>
          <a:xfrm>
            <a:off x="457200" y="1260588"/>
            <a:ext cx="8229600" cy="4865575"/>
          </a:xfrm>
        </p:spPr>
        <p:txBody>
          <a:bodyPr/>
          <a:lstStyle/>
          <a:p>
            <a:pPr marL="0" indent="0">
              <a:buNone/>
            </a:pPr>
            <a:r>
              <a:rPr lang="en-IN" sz="3200" dirty="0">
                <a:latin typeface="Arial" pitchFamily="34" charset="0"/>
                <a:cs typeface="Arial" pitchFamily="34" charset="0"/>
              </a:rPr>
              <a:t>Correlation among features</a:t>
            </a:r>
          </a:p>
          <a:p>
            <a:pPr marL="0" indent="0">
              <a:buNone/>
            </a:pPr>
            <a:endParaRPr lang="en-IN" dirty="0"/>
          </a:p>
        </p:txBody>
      </p:sp>
      <p:sp>
        <p:nvSpPr>
          <p:cNvPr id="4" name="Date Placeholder 3">
            <a:extLst>
              <a:ext uri="{FF2B5EF4-FFF2-40B4-BE49-F238E27FC236}">
                <a16:creationId xmlns:a16="http://schemas.microsoft.com/office/drawing/2014/main" id="{2FBAD79A-0193-4586-BD7E-CEE922981F6F}"/>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075E1D81-9B1C-4946-B68C-01DC6BA405E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3C9ECAA-74CE-4BCE-9FF5-52AFE23B2609}"/>
              </a:ext>
            </a:extLst>
          </p:cNvPr>
          <p:cNvSpPr>
            <a:spLocks noGrp="1"/>
          </p:cNvSpPr>
          <p:nvPr>
            <p:ph type="sldNum" sz="quarter" idx="12"/>
          </p:nvPr>
        </p:nvSpPr>
        <p:spPr/>
        <p:txBody>
          <a:bodyPr/>
          <a:lstStyle/>
          <a:p>
            <a:fld id="{7B28076C-CE04-4A00-BFAA-A90EA8355859}" type="slidenum">
              <a:rPr lang="en-US" smtClean="0"/>
              <a:pPr/>
              <a:t>15</a:t>
            </a:fld>
            <a:endParaRPr lang="en-US"/>
          </a:p>
        </p:txBody>
      </p:sp>
      <p:pic>
        <p:nvPicPr>
          <p:cNvPr id="8" name="Picture 7">
            <a:extLst>
              <a:ext uri="{FF2B5EF4-FFF2-40B4-BE49-F238E27FC236}">
                <a16:creationId xmlns:a16="http://schemas.microsoft.com/office/drawing/2014/main" id="{F3EF0B9C-3D23-42D0-A93B-700499770039}"/>
              </a:ext>
            </a:extLst>
          </p:cNvPr>
          <p:cNvPicPr>
            <a:picLocks noChangeAspect="1"/>
          </p:cNvPicPr>
          <p:nvPr/>
        </p:nvPicPr>
        <p:blipFill>
          <a:blip r:embed="rId2"/>
          <a:stretch>
            <a:fillRect/>
          </a:stretch>
        </p:blipFill>
        <p:spPr>
          <a:xfrm>
            <a:off x="468869" y="1868599"/>
            <a:ext cx="8229600" cy="4372657"/>
          </a:xfrm>
          <a:prstGeom prst="rect">
            <a:avLst/>
          </a:prstGeom>
        </p:spPr>
      </p:pic>
    </p:spTree>
    <p:extLst>
      <p:ext uri="{BB962C8B-B14F-4D97-AF65-F5344CB8AC3E}">
        <p14:creationId xmlns:p14="http://schemas.microsoft.com/office/powerpoint/2010/main" val="165366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68F0-E785-4683-9606-4C370AE02194}"/>
              </a:ext>
            </a:extLst>
          </p:cNvPr>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Results and Discussion</a:t>
            </a:r>
            <a:endParaRPr lang="en-IN" sz="4000" dirty="0"/>
          </a:p>
        </p:txBody>
      </p:sp>
      <p:sp>
        <p:nvSpPr>
          <p:cNvPr id="3" name="Content Placeholder 2">
            <a:extLst>
              <a:ext uri="{FF2B5EF4-FFF2-40B4-BE49-F238E27FC236}">
                <a16:creationId xmlns:a16="http://schemas.microsoft.com/office/drawing/2014/main" id="{9476383A-2836-4CE2-A4CB-9A35997BFC12}"/>
              </a:ext>
            </a:extLst>
          </p:cNvPr>
          <p:cNvSpPr>
            <a:spLocks noGrp="1"/>
          </p:cNvSpPr>
          <p:nvPr>
            <p:ph idx="1"/>
          </p:nvPr>
        </p:nvSpPr>
        <p:spPr>
          <a:xfrm>
            <a:off x="395536" y="1268760"/>
            <a:ext cx="8291264" cy="4857403"/>
          </a:xfrm>
        </p:spPr>
        <p:txBody>
          <a:bodyPr>
            <a:normAutofit/>
          </a:bodyPr>
          <a:lstStyle/>
          <a:p>
            <a:pPr marL="0" indent="0" algn="just">
              <a:lnSpc>
                <a:spcPct val="150000"/>
              </a:lnSpc>
              <a:buNone/>
            </a:pPr>
            <a:r>
              <a:rPr lang="en-US" sz="1500" b="1" dirty="0">
                <a:latin typeface="Arial" panose="020B0604020202020204" pitchFamily="34" charset="0"/>
                <a:cs typeface="Arial" panose="020B0604020202020204" pitchFamily="34" charset="0"/>
              </a:rPr>
              <a:t>Model building:</a:t>
            </a:r>
          </a:p>
          <a:p>
            <a:pPr marL="0" indent="0" algn="just">
              <a:lnSpc>
                <a:spcPct val="150000"/>
              </a:lnSpc>
              <a:buNone/>
            </a:pPr>
            <a:r>
              <a:rPr lang="en-US" sz="1500" dirty="0">
                <a:latin typeface="Arial" panose="020B0604020202020204" pitchFamily="34" charset="0"/>
                <a:cs typeface="Arial" panose="020B0604020202020204" pitchFamily="34" charset="0"/>
              </a:rPr>
              <a:t>Model needs to be trained and tested to get a good accuracy. the model is trained by considering the model complexity .</a:t>
            </a:r>
            <a:r>
              <a:rPr lang="en-IN" sz="1500" dirty="0">
                <a:latin typeface="Arial" panose="020B0604020202020204" pitchFamily="34" charset="0"/>
                <a:cs typeface="Arial" panose="020B0604020202020204" pitchFamily="34" charset="0"/>
              </a:rPr>
              <a:t> We need our model to appropriate fit where it can go wrong in some values in prediction but gets right majority of the part of it. </a:t>
            </a:r>
          </a:p>
          <a:p>
            <a:pPr marL="0" indent="0" algn="just">
              <a:lnSpc>
                <a:spcPct val="150000"/>
              </a:lnSpc>
              <a:buNone/>
            </a:pPr>
            <a:r>
              <a:rPr lang="en-US" sz="1500" b="1" dirty="0">
                <a:latin typeface="Arial" panose="020B0604020202020204" pitchFamily="34" charset="0"/>
                <a:cs typeface="Arial" panose="020B0604020202020204" pitchFamily="34" charset="0"/>
              </a:rPr>
              <a:t>Model complexity :</a:t>
            </a:r>
          </a:p>
          <a:p>
            <a:pPr marL="0" indent="0" algn="just">
              <a:lnSpc>
                <a:spcPct val="150000"/>
              </a:lnSpc>
              <a:buNone/>
            </a:pPr>
            <a:r>
              <a:rPr lang="en-IN" sz="1500" dirty="0">
                <a:latin typeface="Arial" pitchFamily="34" charset="0"/>
                <a:cs typeface="Arial" pitchFamily="34" charset="0"/>
              </a:rPr>
              <a:t>Model complexity is one of the factor that affects performance. Complexity of the model decides the overfitting, underfitting, appropriate fitting decisions made by model.</a:t>
            </a:r>
          </a:p>
          <a:p>
            <a:pPr marL="0" indent="0">
              <a:buNone/>
            </a:pPr>
            <a:endParaRPr lang="en-IN" dirty="0"/>
          </a:p>
        </p:txBody>
      </p:sp>
      <p:sp>
        <p:nvSpPr>
          <p:cNvPr id="4" name="Date Placeholder 3">
            <a:extLst>
              <a:ext uri="{FF2B5EF4-FFF2-40B4-BE49-F238E27FC236}">
                <a16:creationId xmlns:a16="http://schemas.microsoft.com/office/drawing/2014/main" id="{6C690BB8-456E-4372-AE88-F43161FF5F66}"/>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172F2B3E-6A11-48FD-AB17-992544C8387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CE4642F-F91E-456A-9EDA-2ED78C25745D}"/>
              </a:ext>
            </a:extLst>
          </p:cNvPr>
          <p:cNvSpPr>
            <a:spLocks noGrp="1"/>
          </p:cNvSpPr>
          <p:nvPr>
            <p:ph type="sldNum" sz="quarter" idx="12"/>
          </p:nvPr>
        </p:nvSpPr>
        <p:spPr/>
        <p:txBody>
          <a:bodyPr/>
          <a:lstStyle/>
          <a:p>
            <a:fld id="{7B28076C-CE04-4A00-BFAA-A90EA8355859}" type="slidenum">
              <a:rPr lang="en-US" smtClean="0"/>
              <a:pPr/>
              <a:t>16</a:t>
            </a:fld>
            <a:endParaRPr lang="en-US"/>
          </a:p>
        </p:txBody>
      </p:sp>
      <p:pic>
        <p:nvPicPr>
          <p:cNvPr id="7" name="Content Placeholder 7">
            <a:extLst>
              <a:ext uri="{FF2B5EF4-FFF2-40B4-BE49-F238E27FC236}">
                <a16:creationId xmlns:a16="http://schemas.microsoft.com/office/drawing/2014/main" id="{A85F5972-DA14-410E-8FD4-FA9BD83F7B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5568" y="3958141"/>
            <a:ext cx="5791200" cy="2393950"/>
          </a:xfrm>
          <a:prstGeom prst="rect">
            <a:avLst/>
          </a:prstGeom>
        </p:spPr>
      </p:pic>
    </p:spTree>
    <p:extLst>
      <p:ext uri="{BB962C8B-B14F-4D97-AF65-F5344CB8AC3E}">
        <p14:creationId xmlns:p14="http://schemas.microsoft.com/office/powerpoint/2010/main" val="349591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65E0-73C9-4A67-BEEB-22C947812603}"/>
              </a:ext>
            </a:extLst>
          </p:cNvPr>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Results and Discussion</a:t>
            </a:r>
            <a:endParaRPr lang="en-IN" sz="4000" dirty="0"/>
          </a:p>
        </p:txBody>
      </p:sp>
      <p:sp>
        <p:nvSpPr>
          <p:cNvPr id="3" name="Content Placeholder 2">
            <a:extLst>
              <a:ext uri="{FF2B5EF4-FFF2-40B4-BE49-F238E27FC236}">
                <a16:creationId xmlns:a16="http://schemas.microsoft.com/office/drawing/2014/main" id="{8B7281B3-673D-4AC2-B1F3-4EF0014C90A9}"/>
              </a:ext>
            </a:extLst>
          </p:cNvPr>
          <p:cNvSpPr>
            <a:spLocks noGrp="1"/>
          </p:cNvSpPr>
          <p:nvPr>
            <p:ph idx="1"/>
          </p:nvPr>
        </p:nvSpPr>
        <p:spPr>
          <a:xfrm>
            <a:off x="457200" y="1371600"/>
            <a:ext cx="8229600" cy="4984750"/>
          </a:xfrm>
        </p:spPr>
        <p:txBody>
          <a:bodyPr>
            <a:normAutofit/>
          </a:bodyPr>
          <a:lstStyle/>
          <a:p>
            <a:pPr marL="0" indent="0" algn="just">
              <a:buNone/>
            </a:pPr>
            <a:r>
              <a:rPr lang="en-IN" sz="2000" dirty="0">
                <a:latin typeface="Arial" panose="020B0604020202020204" pitchFamily="34" charset="0"/>
                <a:cs typeface="Arial" panose="020B0604020202020204" pitchFamily="34" charset="0"/>
              </a:rPr>
              <a:t>As mentioned in methodology, we are dividing the dataset into two parts, one containing of train dataset and other for testing the model that obtained.</a:t>
            </a:r>
          </a:p>
          <a:p>
            <a:pPr marL="0" indent="0" algn="just">
              <a:buNone/>
            </a:pPr>
            <a:r>
              <a:rPr lang="en-IN" sz="2000" dirty="0">
                <a:latin typeface="Arial" panose="020B0604020202020204" pitchFamily="34" charset="0"/>
                <a:cs typeface="Arial" panose="020B0604020202020204" pitchFamily="34" charset="0"/>
              </a:rPr>
              <a:t>By using </a:t>
            </a:r>
            <a:r>
              <a:rPr lang="en-IN" sz="2000" dirty="0" err="1">
                <a:latin typeface="Arial" panose="020B0604020202020204" pitchFamily="34" charset="0"/>
                <a:cs typeface="Arial" panose="020B0604020202020204" pitchFamily="34" charset="0"/>
              </a:rPr>
              <a:t>RandomForest</a:t>
            </a:r>
            <a:r>
              <a:rPr lang="en-IN" sz="2000" dirty="0">
                <a:latin typeface="Arial" panose="020B0604020202020204" pitchFamily="34" charset="0"/>
                <a:cs typeface="Arial" panose="020B0604020202020204" pitchFamily="34" charset="0"/>
              </a:rPr>
              <a:t> algorithm, we are developing the model.</a:t>
            </a:r>
          </a:p>
          <a:p>
            <a:pPr marL="0" indent="0" algn="just">
              <a:buNone/>
            </a:pPr>
            <a:endParaRPr lang="en-IN" sz="2000" dirty="0">
              <a:latin typeface="Arial" panose="020B0604020202020204" pitchFamily="34" charset="0"/>
              <a:cs typeface="Arial" panose="020B0604020202020204" pitchFamily="34" charset="0"/>
            </a:endParaRPr>
          </a:p>
          <a:p>
            <a:pPr marL="0" indent="0" algn="just">
              <a:buNone/>
            </a:pPr>
            <a:endParaRPr lang="en-IN" sz="2000" dirty="0">
              <a:latin typeface="Arial" panose="020B0604020202020204" pitchFamily="34" charset="0"/>
              <a:cs typeface="Arial" panose="020B0604020202020204" pitchFamily="34" charset="0"/>
            </a:endParaRPr>
          </a:p>
          <a:p>
            <a:pPr marL="0" indent="0" algn="just">
              <a:buNone/>
            </a:pPr>
            <a:endParaRPr lang="en-IN" sz="2000" dirty="0">
              <a:latin typeface="Arial" panose="020B0604020202020204" pitchFamily="34" charset="0"/>
              <a:cs typeface="Arial" panose="020B0604020202020204" pitchFamily="34" charset="0"/>
            </a:endParaRPr>
          </a:p>
          <a:p>
            <a:pPr marL="0" indent="0" algn="just">
              <a:buNone/>
            </a:pPr>
            <a:r>
              <a:rPr lang="en-IN" sz="2000" dirty="0">
                <a:latin typeface="Arial" panose="020B0604020202020204" pitchFamily="34" charset="0"/>
                <a:cs typeface="Arial" panose="020B0604020202020204" pitchFamily="34" charset="0"/>
              </a:rPr>
              <a:t>Correspondingly, we are developing the models for </a:t>
            </a:r>
            <a:r>
              <a:rPr lang="en-IN" sz="2000" dirty="0" err="1">
                <a:latin typeface="Arial" panose="020B0604020202020204" pitchFamily="34" charset="0"/>
                <a:cs typeface="Arial" panose="020B0604020202020204" pitchFamily="34" charset="0"/>
              </a:rPr>
              <a:t>XGBoost</a:t>
            </a:r>
            <a:r>
              <a:rPr lang="en-IN" sz="2000" dirty="0">
                <a:latin typeface="Arial" panose="020B0604020202020204" pitchFamily="34" charset="0"/>
                <a:cs typeface="Arial" panose="020B0604020202020204" pitchFamily="34" charset="0"/>
              </a:rPr>
              <a:t> and </a:t>
            </a:r>
            <a:r>
              <a:rPr lang="en-IN" sz="2000" dirty="0" err="1">
                <a:latin typeface="Arial" panose="020B0604020202020204" pitchFamily="34" charset="0"/>
                <a:cs typeface="Arial" panose="020B0604020202020204" pitchFamily="34" charset="0"/>
              </a:rPr>
              <a:t>CatBoost</a:t>
            </a:r>
            <a:r>
              <a:rPr lang="en-IN" sz="2000" dirty="0">
                <a:latin typeface="Arial" panose="020B0604020202020204" pitchFamily="34" charset="0"/>
                <a:cs typeface="Arial" panose="020B0604020202020204" pitchFamily="34" charset="0"/>
              </a:rPr>
              <a:t> algorithm.</a:t>
            </a:r>
          </a:p>
          <a:p>
            <a:pPr marL="0" indent="0">
              <a:buNone/>
            </a:pPr>
            <a:endParaRPr lang="en-IN" dirty="0"/>
          </a:p>
          <a:p>
            <a:pPr marL="0" indent="0">
              <a:buNone/>
            </a:pPr>
            <a:r>
              <a:rPr lang="en-IN" sz="1200" dirty="0">
                <a:latin typeface="Arial" panose="020B0604020202020204" pitchFamily="34" charset="0"/>
                <a:cs typeface="Arial" panose="020B0604020202020204" pitchFamily="34" charset="0"/>
              </a:rPr>
              <a:t>			</a:t>
            </a:r>
            <a:r>
              <a:rPr lang="en-IN" sz="1200" b="1" dirty="0" err="1">
                <a:latin typeface="Arial" panose="020B0604020202020204" pitchFamily="34" charset="0"/>
                <a:cs typeface="Arial" panose="020B0604020202020204" pitchFamily="34" charset="0"/>
              </a:rPr>
              <a:t>XGBoost</a:t>
            </a:r>
            <a:r>
              <a:rPr lang="en-IN" sz="1200" b="1" dirty="0">
                <a:latin typeface="Arial" panose="020B0604020202020204" pitchFamily="34" charset="0"/>
                <a:cs typeface="Arial" panose="020B0604020202020204" pitchFamily="34" charset="0"/>
              </a:rPr>
              <a:t> </a:t>
            </a:r>
            <a:r>
              <a:rPr lang="en-IN" sz="1200" b="1" dirty="0" err="1">
                <a:latin typeface="Arial" panose="020B0604020202020204" pitchFamily="34" charset="0"/>
                <a:cs typeface="Arial" panose="020B0604020202020204" pitchFamily="34" charset="0"/>
              </a:rPr>
              <a:t>Classifer</a:t>
            </a:r>
            <a:endParaRPr lang="en-IN" sz="1200" b="1" dirty="0">
              <a:latin typeface="Arial" panose="020B0604020202020204" pitchFamily="34" charset="0"/>
              <a:cs typeface="Arial" panose="020B0604020202020204" pitchFamily="34" charset="0"/>
            </a:endParaRPr>
          </a:p>
          <a:p>
            <a:pPr marL="0" indent="0">
              <a:buNone/>
            </a:pPr>
            <a:endParaRPr lang="en-IN" sz="1200" dirty="0">
              <a:latin typeface="Arial" panose="020B0604020202020204" pitchFamily="34" charset="0"/>
              <a:cs typeface="Arial" panose="020B0604020202020204" pitchFamily="34" charset="0"/>
            </a:endParaRPr>
          </a:p>
          <a:p>
            <a:pPr marL="0" indent="0">
              <a:buNone/>
            </a:pPr>
            <a:endParaRPr lang="en-IN" sz="1200" dirty="0">
              <a:latin typeface="Arial" panose="020B0604020202020204" pitchFamily="34" charset="0"/>
              <a:cs typeface="Arial" panose="020B0604020202020204" pitchFamily="34" charset="0"/>
            </a:endParaRPr>
          </a:p>
          <a:p>
            <a:pPr marL="0" indent="0">
              <a:buNone/>
            </a:pPr>
            <a:endParaRPr lang="en-IN" sz="1200" dirty="0">
              <a:latin typeface="Arial" panose="020B0604020202020204" pitchFamily="34" charset="0"/>
              <a:cs typeface="Arial" panose="020B0604020202020204" pitchFamily="34" charset="0"/>
            </a:endParaRP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CatBoost</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Classifer</a:t>
            </a:r>
            <a:endParaRPr lang="en-IN" sz="1200" dirty="0">
              <a:latin typeface="Arial" panose="020B0604020202020204" pitchFamily="34" charset="0"/>
              <a:cs typeface="Arial" panose="020B0604020202020204" pitchFamily="34" charset="0"/>
            </a:endParaRPr>
          </a:p>
          <a:p>
            <a:pPr marL="0" indent="0">
              <a:buNone/>
            </a:pPr>
            <a:endParaRPr lang="en-IN" sz="1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CC9BD45-0098-40B7-987E-DF4D0AB3A3E2}"/>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A6CAE2B5-56D8-474B-A5EC-6C28AF0B64F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1035B8D-DD31-4A10-9AC5-431B3058C6F7}"/>
              </a:ext>
            </a:extLst>
          </p:cNvPr>
          <p:cNvSpPr>
            <a:spLocks noGrp="1"/>
          </p:cNvSpPr>
          <p:nvPr>
            <p:ph type="sldNum" sz="quarter" idx="12"/>
          </p:nvPr>
        </p:nvSpPr>
        <p:spPr/>
        <p:txBody>
          <a:bodyPr/>
          <a:lstStyle/>
          <a:p>
            <a:fld id="{7B28076C-CE04-4A00-BFAA-A90EA8355859}" type="slidenum">
              <a:rPr lang="en-US" smtClean="0"/>
              <a:pPr/>
              <a:t>17</a:t>
            </a:fld>
            <a:endParaRPr lang="en-US"/>
          </a:p>
        </p:txBody>
      </p:sp>
      <p:pic>
        <p:nvPicPr>
          <p:cNvPr id="8" name="Picture 7">
            <a:extLst>
              <a:ext uri="{FF2B5EF4-FFF2-40B4-BE49-F238E27FC236}">
                <a16:creationId xmlns:a16="http://schemas.microsoft.com/office/drawing/2014/main" id="{1EE4223A-E7B1-42A5-AEFF-50B41ECEB24C}"/>
              </a:ext>
            </a:extLst>
          </p:cNvPr>
          <p:cNvPicPr>
            <a:picLocks noChangeAspect="1"/>
          </p:cNvPicPr>
          <p:nvPr/>
        </p:nvPicPr>
        <p:blipFill>
          <a:blip r:embed="rId2"/>
          <a:stretch>
            <a:fillRect/>
          </a:stretch>
        </p:blipFill>
        <p:spPr>
          <a:xfrm>
            <a:off x="608373" y="2924944"/>
            <a:ext cx="7940728" cy="746825"/>
          </a:xfrm>
          <a:prstGeom prst="rect">
            <a:avLst/>
          </a:prstGeom>
        </p:spPr>
      </p:pic>
      <p:pic>
        <p:nvPicPr>
          <p:cNvPr id="10" name="Picture 9">
            <a:extLst>
              <a:ext uri="{FF2B5EF4-FFF2-40B4-BE49-F238E27FC236}">
                <a16:creationId xmlns:a16="http://schemas.microsoft.com/office/drawing/2014/main" id="{D327C3A8-93EE-4404-A769-1521882FFDF6}"/>
              </a:ext>
            </a:extLst>
          </p:cNvPr>
          <p:cNvPicPr>
            <a:picLocks noChangeAspect="1"/>
          </p:cNvPicPr>
          <p:nvPr/>
        </p:nvPicPr>
        <p:blipFill>
          <a:blip r:embed="rId3"/>
          <a:stretch>
            <a:fillRect/>
          </a:stretch>
        </p:blipFill>
        <p:spPr>
          <a:xfrm>
            <a:off x="1979712" y="4631873"/>
            <a:ext cx="4663844" cy="365792"/>
          </a:xfrm>
          <a:prstGeom prst="rect">
            <a:avLst/>
          </a:prstGeom>
        </p:spPr>
      </p:pic>
      <p:pic>
        <p:nvPicPr>
          <p:cNvPr id="12" name="Picture 11">
            <a:extLst>
              <a:ext uri="{FF2B5EF4-FFF2-40B4-BE49-F238E27FC236}">
                <a16:creationId xmlns:a16="http://schemas.microsoft.com/office/drawing/2014/main" id="{EA223336-A4DA-4641-AE84-BE6E71070E30}"/>
              </a:ext>
            </a:extLst>
          </p:cNvPr>
          <p:cNvPicPr>
            <a:picLocks noChangeAspect="1"/>
          </p:cNvPicPr>
          <p:nvPr/>
        </p:nvPicPr>
        <p:blipFill>
          <a:blip r:embed="rId4"/>
          <a:stretch>
            <a:fillRect/>
          </a:stretch>
        </p:blipFill>
        <p:spPr>
          <a:xfrm>
            <a:off x="1949894" y="5421715"/>
            <a:ext cx="4740051" cy="510584"/>
          </a:xfrm>
          <a:prstGeom prst="rect">
            <a:avLst/>
          </a:prstGeom>
        </p:spPr>
      </p:pic>
    </p:spTree>
    <p:extLst>
      <p:ext uri="{BB962C8B-B14F-4D97-AF65-F5344CB8AC3E}">
        <p14:creationId xmlns:p14="http://schemas.microsoft.com/office/powerpoint/2010/main" val="413792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D1BC-06EA-4DD2-9FEF-78B63F5FFF7E}"/>
              </a:ext>
            </a:extLst>
          </p:cNvPr>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Results and Discussion</a:t>
            </a:r>
            <a:endParaRPr lang="en-IN" sz="4000" dirty="0"/>
          </a:p>
        </p:txBody>
      </p:sp>
      <p:sp>
        <p:nvSpPr>
          <p:cNvPr id="3" name="Content Placeholder 2">
            <a:extLst>
              <a:ext uri="{FF2B5EF4-FFF2-40B4-BE49-F238E27FC236}">
                <a16:creationId xmlns:a16="http://schemas.microsoft.com/office/drawing/2014/main" id="{026C8326-6025-4140-AA65-89C15F419F4A}"/>
              </a:ext>
            </a:extLst>
          </p:cNvPr>
          <p:cNvSpPr>
            <a:spLocks noGrp="1"/>
          </p:cNvSpPr>
          <p:nvPr>
            <p:ph idx="1"/>
          </p:nvPr>
        </p:nvSpPr>
        <p:spPr/>
        <p:txBody>
          <a:bodyPr/>
          <a:lstStyle/>
          <a:p>
            <a:pPr marL="0" indent="0" algn="just">
              <a:buNone/>
            </a:pPr>
            <a:r>
              <a:rPr lang="en-IN" sz="2000" b="1" dirty="0">
                <a:latin typeface="Arial" panose="020B0604020202020204" pitchFamily="34" charset="0"/>
                <a:cs typeface="Arial" panose="020B0604020202020204" pitchFamily="34" charset="0"/>
              </a:rPr>
              <a:t>Confusion Matrix</a:t>
            </a:r>
          </a:p>
          <a:p>
            <a:pPr lvl="1" algn="just"/>
            <a:r>
              <a:rPr lang="en-US" sz="2000" dirty="0">
                <a:latin typeface="Arial" panose="020B0604020202020204" pitchFamily="34" charset="0"/>
                <a:cs typeface="Arial" panose="020B0604020202020204" pitchFamily="34" charset="0"/>
              </a:rPr>
              <a:t>A confusion matrix is a technique for summarizing the performance of a classification algorithm.</a:t>
            </a:r>
          </a:p>
          <a:p>
            <a:pPr lvl="1" algn="just"/>
            <a:r>
              <a:rPr lang="en-US" sz="2000" dirty="0">
                <a:latin typeface="Arial" panose="020B0604020202020204" pitchFamily="34" charset="0"/>
                <a:cs typeface="Arial" panose="020B0604020202020204" pitchFamily="34" charset="0"/>
              </a:rPr>
              <a:t>It is a Matrix with 4 different combinations of predicted and actual values</a:t>
            </a:r>
            <a:endParaRPr lang="en-IN" dirty="0"/>
          </a:p>
        </p:txBody>
      </p:sp>
      <p:sp>
        <p:nvSpPr>
          <p:cNvPr id="4" name="Date Placeholder 3">
            <a:extLst>
              <a:ext uri="{FF2B5EF4-FFF2-40B4-BE49-F238E27FC236}">
                <a16:creationId xmlns:a16="http://schemas.microsoft.com/office/drawing/2014/main" id="{407F1348-4972-4344-9541-959D97AAFC55}"/>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6C393410-9D36-479D-9F6A-1252A3F4300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EDE7BC2-42B1-4FAC-9811-77EB394E88EA}"/>
              </a:ext>
            </a:extLst>
          </p:cNvPr>
          <p:cNvSpPr>
            <a:spLocks noGrp="1"/>
          </p:cNvSpPr>
          <p:nvPr>
            <p:ph type="sldNum" sz="quarter" idx="12"/>
          </p:nvPr>
        </p:nvSpPr>
        <p:spPr/>
        <p:txBody>
          <a:bodyPr/>
          <a:lstStyle/>
          <a:p>
            <a:fld id="{7B28076C-CE04-4A00-BFAA-A90EA8355859}" type="slidenum">
              <a:rPr lang="en-US" smtClean="0"/>
              <a:pPr/>
              <a:t>18</a:t>
            </a:fld>
            <a:endParaRPr lang="en-US"/>
          </a:p>
        </p:txBody>
      </p:sp>
      <p:pic>
        <p:nvPicPr>
          <p:cNvPr id="7" name="Picture 6">
            <a:extLst>
              <a:ext uri="{FF2B5EF4-FFF2-40B4-BE49-F238E27FC236}">
                <a16:creationId xmlns:a16="http://schemas.microsoft.com/office/drawing/2014/main" id="{DC1DDCAF-DB36-4233-BB9A-901BF32C402E}"/>
              </a:ext>
            </a:extLst>
          </p:cNvPr>
          <p:cNvPicPr>
            <a:picLocks noChangeAspect="1"/>
          </p:cNvPicPr>
          <p:nvPr/>
        </p:nvPicPr>
        <p:blipFill rotWithShape="1">
          <a:blip r:embed="rId2">
            <a:extLst>
              <a:ext uri="{28A0092B-C50C-407E-A947-70E740481C1C}">
                <a14:useLocalDpi xmlns:a14="http://schemas.microsoft.com/office/drawing/2010/main" val="0"/>
              </a:ext>
            </a:extLst>
          </a:blip>
          <a:srcRect l="7303" t="8053"/>
          <a:stretch/>
        </p:blipFill>
        <p:spPr>
          <a:xfrm>
            <a:off x="2592760" y="3294931"/>
            <a:ext cx="3960440" cy="2946326"/>
          </a:xfrm>
          <a:prstGeom prst="rect">
            <a:avLst/>
          </a:prstGeom>
        </p:spPr>
      </p:pic>
    </p:spTree>
    <p:extLst>
      <p:ext uri="{BB962C8B-B14F-4D97-AF65-F5344CB8AC3E}">
        <p14:creationId xmlns:p14="http://schemas.microsoft.com/office/powerpoint/2010/main" val="168772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DE09-067D-4850-8892-49456885FCFB}"/>
              </a:ext>
            </a:extLst>
          </p:cNvPr>
          <p:cNvSpPr>
            <a:spLocks noGrp="1"/>
          </p:cNvSpPr>
          <p:nvPr>
            <p:ph type="title"/>
          </p:nvPr>
        </p:nvSpPr>
        <p:spPr/>
        <p:txBody>
          <a:bodyPr>
            <a:normAutofit/>
          </a:bodyPr>
          <a:lstStyle/>
          <a:p>
            <a:pPr algn="l"/>
            <a:r>
              <a:rPr lang="en-US" sz="4000" dirty="0">
                <a:solidFill>
                  <a:srgbClr val="C00000"/>
                </a:solidFill>
                <a:latin typeface="Arial" pitchFamily="34" charset="0"/>
                <a:cs typeface="Arial" pitchFamily="34" charset="0"/>
              </a:rPr>
              <a:t>Results and Discussion</a:t>
            </a:r>
            <a:endParaRPr lang="en-IN" sz="4000" dirty="0"/>
          </a:p>
        </p:txBody>
      </p:sp>
      <p:sp>
        <p:nvSpPr>
          <p:cNvPr id="3" name="Content Placeholder 2">
            <a:extLst>
              <a:ext uri="{FF2B5EF4-FFF2-40B4-BE49-F238E27FC236}">
                <a16:creationId xmlns:a16="http://schemas.microsoft.com/office/drawing/2014/main" id="{D0EDBA33-BDCE-455E-B89C-9C508BBB8AB1}"/>
              </a:ext>
            </a:extLst>
          </p:cNvPr>
          <p:cNvSpPr>
            <a:spLocks noGrp="1"/>
          </p:cNvSpPr>
          <p:nvPr>
            <p:ph idx="1"/>
          </p:nvPr>
        </p:nvSpPr>
        <p:spPr>
          <a:xfrm>
            <a:off x="457200" y="1600200"/>
            <a:ext cx="8435280" cy="4756150"/>
          </a:xfrm>
        </p:spPr>
        <p:txBody>
          <a:bodyPr/>
          <a:lstStyle/>
          <a:p>
            <a:pPr marL="0" indent="0">
              <a:buNone/>
            </a:pPr>
            <a:r>
              <a:rPr lang="en-IN" dirty="0"/>
              <a:t>Confusion matrix of the models</a:t>
            </a:r>
          </a:p>
          <a:p>
            <a:pPr marL="0" indent="0">
              <a:buNone/>
            </a:pPr>
            <a:r>
              <a:rPr lang="en-IN" dirty="0"/>
              <a:t> </a:t>
            </a:r>
            <a:r>
              <a:rPr lang="en-IN" b="1" u="sng" dirty="0" err="1"/>
              <a:t>RandomForest</a:t>
            </a:r>
            <a:r>
              <a:rPr lang="en-IN" dirty="0"/>
              <a:t>         </a:t>
            </a:r>
            <a:r>
              <a:rPr lang="en-IN" b="1" u="sng" dirty="0" err="1"/>
              <a:t>XGBoost</a:t>
            </a:r>
            <a:r>
              <a:rPr lang="en-IN" dirty="0"/>
              <a:t>               </a:t>
            </a:r>
            <a:r>
              <a:rPr lang="en-IN" b="1" u="sng" dirty="0" err="1"/>
              <a:t>CatBoost</a:t>
            </a:r>
            <a:endParaRPr lang="en-IN" b="1" u="sng" dirty="0"/>
          </a:p>
          <a:p>
            <a:pPr marL="0" indent="0">
              <a:buNone/>
            </a:pPr>
            <a:endParaRPr lang="en-IN" dirty="0"/>
          </a:p>
        </p:txBody>
      </p:sp>
      <p:sp>
        <p:nvSpPr>
          <p:cNvPr id="4" name="Date Placeholder 3">
            <a:extLst>
              <a:ext uri="{FF2B5EF4-FFF2-40B4-BE49-F238E27FC236}">
                <a16:creationId xmlns:a16="http://schemas.microsoft.com/office/drawing/2014/main" id="{CA1D663A-51AA-44F9-9F01-A08B411B2B28}"/>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95AD4A03-1618-4891-BBEA-0283E289D17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08A287A-3B80-4933-AC00-3CF24D34F171}"/>
              </a:ext>
            </a:extLst>
          </p:cNvPr>
          <p:cNvSpPr>
            <a:spLocks noGrp="1"/>
          </p:cNvSpPr>
          <p:nvPr>
            <p:ph type="sldNum" sz="quarter" idx="12"/>
          </p:nvPr>
        </p:nvSpPr>
        <p:spPr/>
        <p:txBody>
          <a:bodyPr/>
          <a:lstStyle/>
          <a:p>
            <a:fld id="{7B28076C-CE04-4A00-BFAA-A90EA8355859}" type="slidenum">
              <a:rPr lang="en-US" smtClean="0"/>
              <a:pPr/>
              <a:t>19</a:t>
            </a:fld>
            <a:endParaRPr lang="en-US"/>
          </a:p>
        </p:txBody>
      </p:sp>
      <p:pic>
        <p:nvPicPr>
          <p:cNvPr id="8" name="Picture 7">
            <a:extLst>
              <a:ext uri="{FF2B5EF4-FFF2-40B4-BE49-F238E27FC236}">
                <a16:creationId xmlns:a16="http://schemas.microsoft.com/office/drawing/2014/main" id="{551AA3ED-33F0-4415-9835-46DB51D7E51C}"/>
              </a:ext>
            </a:extLst>
          </p:cNvPr>
          <p:cNvPicPr>
            <a:picLocks noChangeAspect="1"/>
          </p:cNvPicPr>
          <p:nvPr/>
        </p:nvPicPr>
        <p:blipFill>
          <a:blip r:embed="rId2"/>
          <a:stretch>
            <a:fillRect/>
          </a:stretch>
        </p:blipFill>
        <p:spPr>
          <a:xfrm>
            <a:off x="457200" y="2995318"/>
            <a:ext cx="2667000" cy="2318243"/>
          </a:xfrm>
          <a:prstGeom prst="rect">
            <a:avLst/>
          </a:prstGeom>
        </p:spPr>
      </p:pic>
      <p:pic>
        <p:nvPicPr>
          <p:cNvPr id="10" name="Picture 9">
            <a:extLst>
              <a:ext uri="{FF2B5EF4-FFF2-40B4-BE49-F238E27FC236}">
                <a16:creationId xmlns:a16="http://schemas.microsoft.com/office/drawing/2014/main" id="{9ECD4118-AB70-4C6D-BAF8-067412E9C6AC}"/>
              </a:ext>
            </a:extLst>
          </p:cNvPr>
          <p:cNvPicPr>
            <a:picLocks noChangeAspect="1"/>
          </p:cNvPicPr>
          <p:nvPr/>
        </p:nvPicPr>
        <p:blipFill>
          <a:blip r:embed="rId3"/>
          <a:stretch>
            <a:fillRect/>
          </a:stretch>
        </p:blipFill>
        <p:spPr>
          <a:xfrm>
            <a:off x="3208821" y="2942366"/>
            <a:ext cx="2848326" cy="2424146"/>
          </a:xfrm>
          <a:prstGeom prst="rect">
            <a:avLst/>
          </a:prstGeom>
        </p:spPr>
      </p:pic>
      <p:pic>
        <p:nvPicPr>
          <p:cNvPr id="12" name="Picture 11">
            <a:extLst>
              <a:ext uri="{FF2B5EF4-FFF2-40B4-BE49-F238E27FC236}">
                <a16:creationId xmlns:a16="http://schemas.microsoft.com/office/drawing/2014/main" id="{EC239806-0422-475D-B024-1A60432C6137}"/>
              </a:ext>
            </a:extLst>
          </p:cNvPr>
          <p:cNvPicPr>
            <a:picLocks noChangeAspect="1"/>
          </p:cNvPicPr>
          <p:nvPr/>
        </p:nvPicPr>
        <p:blipFill>
          <a:blip r:embed="rId4"/>
          <a:stretch>
            <a:fillRect/>
          </a:stretch>
        </p:blipFill>
        <p:spPr>
          <a:xfrm>
            <a:off x="6142712" y="2995318"/>
            <a:ext cx="2716813" cy="2369742"/>
          </a:xfrm>
          <a:prstGeom prst="rect">
            <a:avLst/>
          </a:prstGeom>
        </p:spPr>
      </p:pic>
    </p:spTree>
    <p:extLst>
      <p:ext uri="{BB962C8B-B14F-4D97-AF65-F5344CB8AC3E}">
        <p14:creationId xmlns:p14="http://schemas.microsoft.com/office/powerpoint/2010/main" val="10690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22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3594-35B0-4D09-9193-47C441E6C49E}"/>
              </a:ext>
            </a:extLst>
          </p:cNvPr>
          <p:cNvSpPr>
            <a:spLocks noGrp="1"/>
          </p:cNvSpPr>
          <p:nvPr>
            <p:ph type="title"/>
          </p:nvPr>
        </p:nvSpPr>
        <p:spPr>
          <a:xfrm>
            <a:off x="323528" y="227013"/>
            <a:ext cx="8229600" cy="1143000"/>
          </a:xfrm>
        </p:spPr>
        <p:txBody>
          <a:bodyPr>
            <a:normAutofit/>
          </a:bodyPr>
          <a:lstStyle/>
          <a:p>
            <a:pPr algn="l"/>
            <a:r>
              <a:rPr lang="en-US" sz="4000" dirty="0">
                <a:solidFill>
                  <a:srgbClr val="C00000"/>
                </a:solidFill>
                <a:latin typeface="Arial" pitchFamily="34" charset="0"/>
                <a:cs typeface="Arial" pitchFamily="34" charset="0"/>
              </a:rPr>
              <a:t>Results and Discussion</a:t>
            </a:r>
            <a:endParaRPr lang="en-IN" sz="4000" dirty="0"/>
          </a:p>
        </p:txBody>
      </p:sp>
      <p:sp>
        <p:nvSpPr>
          <p:cNvPr id="3" name="Content Placeholder 2">
            <a:extLst>
              <a:ext uri="{FF2B5EF4-FFF2-40B4-BE49-F238E27FC236}">
                <a16:creationId xmlns:a16="http://schemas.microsoft.com/office/drawing/2014/main" id="{CAC5C4BC-3047-4AD2-A302-785A4E002F90}"/>
              </a:ext>
            </a:extLst>
          </p:cNvPr>
          <p:cNvSpPr>
            <a:spLocks noGrp="1"/>
          </p:cNvSpPr>
          <p:nvPr>
            <p:ph idx="1"/>
          </p:nvPr>
        </p:nvSpPr>
        <p:spPr/>
        <p:txBody>
          <a:bodyPr/>
          <a:lstStyle/>
          <a:p>
            <a:pPr marL="0" indent="0">
              <a:buNone/>
            </a:pPr>
            <a:r>
              <a:rPr lang="en-IN" sz="2000" b="1" dirty="0">
                <a:latin typeface="Arial" panose="020B0604020202020204" pitchFamily="34" charset="0"/>
                <a:cs typeface="Arial" panose="020B0604020202020204" pitchFamily="34" charset="0"/>
              </a:rPr>
              <a:t>Ensemble learning:</a:t>
            </a:r>
          </a:p>
          <a:p>
            <a:pPr marL="0" indent="0" algn="just">
              <a:buNone/>
            </a:pPr>
            <a:r>
              <a:rPr lang="en-IN" sz="2000" dirty="0">
                <a:latin typeface="Arial" panose="020B0604020202020204" pitchFamily="34" charset="0"/>
                <a:cs typeface="Arial" panose="020B0604020202020204" pitchFamily="34" charset="0"/>
              </a:rPr>
              <a:t>Ensemble learning helps improve machine learning results by combining several models. This approach allows the production of better predictive performance compared to a single model.</a:t>
            </a:r>
          </a:p>
          <a:p>
            <a:pPr marL="0" indent="0" algn="just">
              <a:buNone/>
            </a:pPr>
            <a:r>
              <a:rPr lang="en-IN" sz="2000" dirty="0">
                <a:latin typeface="Arial" panose="020B0604020202020204" pitchFamily="34" charset="0"/>
                <a:cs typeface="Arial" panose="020B0604020202020204" pitchFamily="34" charset="0"/>
              </a:rPr>
              <a:t>For better performance of the model, we have used ensemble learning.</a:t>
            </a:r>
          </a:p>
          <a:p>
            <a:pPr marL="0" indent="0">
              <a:buNone/>
            </a:pPr>
            <a:r>
              <a:rPr lang="en-IN" sz="2000" b="1" dirty="0">
                <a:latin typeface="Arial" panose="020B0604020202020204" pitchFamily="34" charset="0"/>
                <a:cs typeface="Arial" panose="020B0604020202020204" pitchFamily="34" charset="0"/>
              </a:rPr>
              <a:t>Final output: </a:t>
            </a: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dirty="0"/>
          </a:p>
          <a:p>
            <a:pPr marL="0" indent="0">
              <a:buNone/>
            </a:pP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7AF1F0F-CF81-46FB-A797-9F32C64FF072}"/>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2C2F0598-8A75-4D48-83A5-662236B93D6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B562D0E-0700-4E4B-935A-31F139DD0224}"/>
              </a:ext>
            </a:extLst>
          </p:cNvPr>
          <p:cNvSpPr>
            <a:spLocks noGrp="1"/>
          </p:cNvSpPr>
          <p:nvPr>
            <p:ph type="sldNum" sz="quarter" idx="12"/>
          </p:nvPr>
        </p:nvSpPr>
        <p:spPr/>
        <p:txBody>
          <a:bodyPr/>
          <a:lstStyle/>
          <a:p>
            <a:fld id="{7B28076C-CE04-4A00-BFAA-A90EA8355859}" type="slidenum">
              <a:rPr lang="en-US" smtClean="0"/>
              <a:pPr/>
              <a:t>20</a:t>
            </a:fld>
            <a:endParaRPr lang="en-US"/>
          </a:p>
        </p:txBody>
      </p:sp>
      <p:pic>
        <p:nvPicPr>
          <p:cNvPr id="8" name="Picture 7">
            <a:extLst>
              <a:ext uri="{FF2B5EF4-FFF2-40B4-BE49-F238E27FC236}">
                <a16:creationId xmlns:a16="http://schemas.microsoft.com/office/drawing/2014/main" id="{BBD8B3B8-C25F-4420-A54A-DD5A3228E906}"/>
              </a:ext>
            </a:extLst>
          </p:cNvPr>
          <p:cNvPicPr>
            <a:picLocks noChangeAspect="1"/>
          </p:cNvPicPr>
          <p:nvPr/>
        </p:nvPicPr>
        <p:blipFill>
          <a:blip r:embed="rId2"/>
          <a:stretch>
            <a:fillRect/>
          </a:stretch>
        </p:blipFill>
        <p:spPr>
          <a:xfrm>
            <a:off x="2483768" y="3363579"/>
            <a:ext cx="4762913" cy="2949196"/>
          </a:xfrm>
          <a:prstGeom prst="rect">
            <a:avLst/>
          </a:prstGeom>
        </p:spPr>
      </p:pic>
    </p:spTree>
    <p:extLst>
      <p:ext uri="{BB962C8B-B14F-4D97-AF65-F5344CB8AC3E}">
        <p14:creationId xmlns:p14="http://schemas.microsoft.com/office/powerpoint/2010/main" val="65451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412776"/>
            <a:ext cx="8229600" cy="4943574"/>
          </a:xfrm>
        </p:spPr>
        <p:txBody>
          <a:bodyPr>
            <a:normAutofit lnSpcReduction="10000"/>
          </a:bodyPr>
          <a:lstStyle/>
          <a:p>
            <a:pPr marL="0" indent="0" algn="just">
              <a:buNone/>
            </a:pPr>
            <a:r>
              <a:rPr lang="en-US" dirty="0"/>
              <a:t>We conclude that weather is uncertain and there is no such correlation among rainfall and the respective time. We figured certain patterns and relationships among data which helped in determining important features.</a:t>
            </a:r>
          </a:p>
          <a:p>
            <a:pPr marL="0" indent="0" algn="just">
              <a:buNone/>
            </a:pPr>
            <a:r>
              <a:rPr lang="en-US" dirty="0"/>
              <a:t>With these data analysis on rainfall data, we trained an ensembled model which includes three machine learning algorithms to predict the rainfall of tomorrow based on weather factors of today.   </a:t>
            </a:r>
          </a:p>
        </p:txBody>
      </p:sp>
    </p:spTree>
    <p:extLst>
      <p:ext uri="{BB962C8B-B14F-4D97-AF65-F5344CB8AC3E}">
        <p14:creationId xmlns:p14="http://schemas.microsoft.com/office/powerpoint/2010/main" val="54284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8C53-0851-4E0D-8812-2D4E0A4C0EA9}"/>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References</a:t>
            </a:r>
            <a:endParaRPr lang="en-IN" dirty="0"/>
          </a:p>
        </p:txBody>
      </p:sp>
      <p:sp>
        <p:nvSpPr>
          <p:cNvPr id="3" name="Content Placeholder 2">
            <a:extLst>
              <a:ext uri="{FF2B5EF4-FFF2-40B4-BE49-F238E27FC236}">
                <a16:creationId xmlns:a16="http://schemas.microsoft.com/office/drawing/2014/main" id="{E082461E-9230-4617-B0E6-A90543F13DBE}"/>
              </a:ext>
            </a:extLst>
          </p:cNvPr>
          <p:cNvSpPr>
            <a:spLocks noGrp="1"/>
          </p:cNvSpPr>
          <p:nvPr>
            <p:ph idx="1"/>
          </p:nvPr>
        </p:nvSpPr>
        <p:spPr>
          <a:xfrm>
            <a:off x="457200" y="1600200"/>
            <a:ext cx="8363272" cy="4756150"/>
          </a:xfrm>
        </p:spPr>
        <p:txBody>
          <a:bodyPr>
            <a:normAutofit fontScale="25000" lnSpcReduction="20000"/>
          </a:bodyPr>
          <a:lstStyle/>
          <a:p>
            <a:pPr marL="0" indent="0" algn="just">
              <a:lnSpc>
                <a:spcPct val="170000"/>
              </a:lnSpc>
              <a:buNone/>
            </a:pPr>
            <a:r>
              <a:rPr lang="en-US" sz="6400" dirty="0">
                <a:effectLst/>
                <a:latin typeface="Arial" panose="020B0604020202020204" pitchFamily="34" charset="0"/>
                <a:cs typeface="Arial" panose="020B0604020202020204" pitchFamily="34" charset="0"/>
              </a:rPr>
              <a:t>[1] 1.11. ensemble methods. scikit. (n.d.). Retrieved April 6, 2022, from </a:t>
            </a:r>
            <a:r>
              <a:rPr lang="en-US" sz="6400" dirty="0">
                <a:effectLst/>
                <a:latin typeface="Arial" panose="020B0604020202020204" pitchFamily="34" charset="0"/>
                <a:cs typeface="Arial" panose="020B0604020202020204" pitchFamily="34" charset="0"/>
                <a:hlinkClick r:id="rId2"/>
              </a:rPr>
              <a:t>https://scikit-learn.org/stable/modules/ensemble.html#bagging-meta-estimator</a:t>
            </a:r>
            <a:endParaRPr lang="en-US" sz="6400" dirty="0">
              <a:effectLst/>
              <a:latin typeface="Arial" panose="020B0604020202020204" pitchFamily="34" charset="0"/>
              <a:cs typeface="Arial" panose="020B0604020202020204" pitchFamily="34" charset="0"/>
            </a:endParaRPr>
          </a:p>
          <a:p>
            <a:pPr marL="0" indent="0" algn="just">
              <a:lnSpc>
                <a:spcPct val="170000"/>
              </a:lnSpc>
              <a:buNone/>
            </a:pPr>
            <a:r>
              <a:rPr lang="en-US" sz="6400" dirty="0">
                <a:effectLst/>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[2] </a:t>
            </a:r>
            <a:r>
              <a:rPr lang="en-US" sz="6400" dirty="0">
                <a:effectLst/>
                <a:latin typeface="Arial" panose="020B0604020202020204" pitchFamily="34" charset="0"/>
                <a:cs typeface="Arial" panose="020B0604020202020204" pitchFamily="34" charset="0"/>
              </a:rPr>
              <a:t>5. visualizations. scikit. (n.d.). Retrieved April 6, 2022, from </a:t>
            </a:r>
            <a:r>
              <a:rPr lang="en-US" sz="6400" dirty="0">
                <a:effectLst/>
                <a:latin typeface="Arial" panose="020B0604020202020204" pitchFamily="34" charset="0"/>
                <a:cs typeface="Arial" panose="020B0604020202020204" pitchFamily="34" charset="0"/>
                <a:hlinkClick r:id="rId3"/>
              </a:rPr>
              <a:t>https://scikit-learn.org/stable/visualizations.html</a:t>
            </a:r>
            <a:endParaRPr lang="en-US" sz="6400" dirty="0">
              <a:effectLst/>
              <a:latin typeface="Arial" panose="020B0604020202020204" pitchFamily="34" charset="0"/>
              <a:cs typeface="Arial" panose="020B0604020202020204" pitchFamily="34" charset="0"/>
            </a:endParaRPr>
          </a:p>
          <a:p>
            <a:pPr marL="0" indent="0" algn="just">
              <a:lnSpc>
                <a:spcPct val="170000"/>
              </a:lnSpc>
              <a:buNone/>
            </a:pPr>
            <a:r>
              <a:rPr lang="en-US" sz="6400" dirty="0">
                <a:effectLst/>
                <a:latin typeface="Arial" panose="020B0604020202020204" pitchFamily="34" charset="0"/>
                <a:cs typeface="Arial" panose="020B0604020202020204" pitchFamily="34" charset="0"/>
              </a:rPr>
              <a:t> [3] The absolute basics for beginners¶. NumPy. (n.d.). Retrieved April 6, 2022, from </a:t>
            </a:r>
            <a:r>
              <a:rPr lang="en-US" sz="6400" dirty="0">
                <a:effectLst/>
                <a:latin typeface="Arial" panose="020B0604020202020204" pitchFamily="34" charset="0"/>
                <a:cs typeface="Arial" panose="020B0604020202020204" pitchFamily="34" charset="0"/>
                <a:hlinkClick r:id="rId4"/>
              </a:rPr>
              <a:t>https://numpy.org/doc/stable/user/absolute_beginners.html</a:t>
            </a:r>
            <a:endParaRPr lang="en-US" sz="6400" dirty="0">
              <a:effectLst/>
              <a:latin typeface="Arial" panose="020B0604020202020204" pitchFamily="34" charset="0"/>
              <a:cs typeface="Arial" panose="020B0604020202020204" pitchFamily="34" charset="0"/>
            </a:endParaRPr>
          </a:p>
          <a:p>
            <a:pPr marL="0" indent="0" algn="just">
              <a:lnSpc>
                <a:spcPct val="170000"/>
              </a:lnSpc>
              <a:buNone/>
            </a:pPr>
            <a:r>
              <a:rPr lang="en-IN" sz="6400" dirty="0">
                <a:effectLst/>
                <a:latin typeface="Arial" panose="020B0604020202020204" pitchFamily="34" charset="0"/>
                <a:cs typeface="Arial" panose="020B0604020202020204" pitchFamily="34" charset="0"/>
              </a:rPr>
              <a:t>[4] </a:t>
            </a:r>
            <a:r>
              <a:rPr lang="en-IN" sz="6400" dirty="0" err="1">
                <a:effectLst/>
                <a:latin typeface="Arial" panose="020B0604020202020204" pitchFamily="34" charset="0"/>
                <a:cs typeface="Arial" panose="020B0604020202020204" pitchFamily="34" charset="0"/>
              </a:rPr>
              <a:t>Matplotlib.pyplot</a:t>
            </a:r>
            <a:r>
              <a:rPr lang="en-IN" sz="6400" dirty="0">
                <a:effectLst/>
                <a:latin typeface="Arial" panose="020B0604020202020204" pitchFamily="34" charset="0"/>
                <a:cs typeface="Arial" panose="020B0604020202020204" pitchFamily="34" charset="0"/>
              </a:rPr>
              <a:t>¶. </a:t>
            </a:r>
            <a:r>
              <a:rPr lang="en-IN" sz="6400" dirty="0" err="1">
                <a:effectLst/>
                <a:latin typeface="Arial" panose="020B0604020202020204" pitchFamily="34" charset="0"/>
                <a:cs typeface="Arial" panose="020B0604020202020204" pitchFamily="34" charset="0"/>
              </a:rPr>
              <a:t>matplotlib.pyplot</a:t>
            </a:r>
            <a:r>
              <a:rPr lang="en-IN" sz="6400" dirty="0">
                <a:effectLst/>
                <a:latin typeface="Arial" panose="020B0604020202020204" pitchFamily="34" charset="0"/>
                <a:cs typeface="Arial" panose="020B0604020202020204" pitchFamily="34" charset="0"/>
              </a:rPr>
              <a:t> - Matplotlib 3.5.1 documentation. (n.d.). Retrieved April 6, 2022, from </a:t>
            </a:r>
            <a:r>
              <a:rPr lang="en-IN" sz="6400" dirty="0">
                <a:effectLst/>
                <a:latin typeface="Arial" panose="020B0604020202020204" pitchFamily="34" charset="0"/>
                <a:cs typeface="Arial" panose="020B0604020202020204" pitchFamily="34" charset="0"/>
                <a:hlinkClick r:id="rId5"/>
              </a:rPr>
              <a:t>https://matplotlib.org/stable/api/_as_gen/matplotlib.pyplot.html</a:t>
            </a:r>
            <a:endParaRPr lang="en-IN" sz="6400" dirty="0">
              <a:effectLst/>
              <a:latin typeface="Arial" panose="020B0604020202020204" pitchFamily="34" charset="0"/>
              <a:cs typeface="Arial" panose="020B0604020202020204" pitchFamily="34" charset="0"/>
            </a:endParaRPr>
          </a:p>
          <a:p>
            <a:pPr marL="0" indent="0" algn="just">
              <a:lnSpc>
                <a:spcPct val="170000"/>
              </a:lnSpc>
              <a:buNone/>
            </a:pPr>
            <a:r>
              <a:rPr lang="en-IN" sz="6400" dirty="0">
                <a:effectLst/>
                <a:latin typeface="Arial" panose="020B0604020202020204" pitchFamily="34" charset="0"/>
                <a:cs typeface="Arial" panose="020B0604020202020204" pitchFamily="34" charset="0"/>
              </a:rPr>
              <a:t>[5] </a:t>
            </a:r>
            <a:r>
              <a:rPr lang="en-IN" sz="6400" dirty="0" err="1">
                <a:effectLst/>
                <a:latin typeface="Arial" panose="020B0604020202020204" pitchFamily="34" charset="0"/>
                <a:cs typeface="Arial" panose="020B0604020202020204" pitchFamily="34" charset="0"/>
              </a:rPr>
              <a:t>Narkhede</a:t>
            </a:r>
            <a:r>
              <a:rPr lang="en-IN" sz="6400" dirty="0">
                <a:effectLst/>
                <a:latin typeface="Arial" panose="020B0604020202020204" pitchFamily="34" charset="0"/>
                <a:cs typeface="Arial" panose="020B0604020202020204" pitchFamily="34" charset="0"/>
              </a:rPr>
              <a:t>, S. (2021, June 15). Understanding confusion matrix. Medium. Retrieved April 6, 2022, from </a:t>
            </a:r>
            <a:r>
              <a:rPr lang="en-IN" sz="6400" dirty="0">
                <a:effectLst/>
                <a:latin typeface="Arial" panose="020B0604020202020204" pitchFamily="34" charset="0"/>
                <a:cs typeface="Arial" panose="020B0604020202020204" pitchFamily="34" charset="0"/>
                <a:hlinkClick r:id="rId6"/>
              </a:rPr>
              <a:t>https://towardsdatascience.com/understanding-confusion-matrix-a9ad42dcfd62?gi=5109a2d7d068</a:t>
            </a:r>
            <a:endParaRPr lang="en-IN" sz="6400" dirty="0">
              <a:effectLst/>
              <a:latin typeface="Arial" panose="020B0604020202020204" pitchFamily="34" charset="0"/>
              <a:cs typeface="Arial" panose="020B0604020202020204" pitchFamily="34" charset="0"/>
            </a:endParaRPr>
          </a:p>
          <a:p>
            <a:pPr marL="0" indent="0" algn="just">
              <a:lnSpc>
                <a:spcPct val="170000"/>
              </a:lnSpc>
              <a:buNone/>
            </a:pPr>
            <a:r>
              <a:rPr lang="en-IN" sz="6400" dirty="0">
                <a:effectLst/>
                <a:latin typeface="Arial" panose="020B0604020202020204" pitchFamily="34" charset="0"/>
                <a:cs typeface="Arial" panose="020B0604020202020204" pitchFamily="34" charset="0"/>
              </a:rPr>
              <a:t> </a:t>
            </a:r>
          </a:p>
          <a:p>
            <a:pPr marL="0" indent="0" algn="just">
              <a:lnSpc>
                <a:spcPct val="150000"/>
              </a:lnSpc>
              <a:buNone/>
            </a:pPr>
            <a:endParaRPr lang="en-IN" sz="1700" dirty="0">
              <a:effectLst/>
              <a:latin typeface="Arial" panose="020B0604020202020204" pitchFamily="34" charset="0"/>
              <a:cs typeface="Arial" panose="020B0604020202020204" pitchFamily="34" charset="0"/>
            </a:endParaRPr>
          </a:p>
          <a:p>
            <a:pPr marL="0" indent="0">
              <a:buNone/>
            </a:pPr>
            <a:r>
              <a:rPr lang="en-IN" sz="1800" dirty="0">
                <a:effectLst/>
                <a:latin typeface="Arial" panose="020B0604020202020204" pitchFamily="34" charset="0"/>
                <a:cs typeface="Arial" panose="020B0604020202020204" pitchFamily="34" charset="0"/>
              </a:rPr>
              <a:t> </a:t>
            </a:r>
          </a:p>
          <a:p>
            <a:pPr marL="0" indent="0">
              <a:buNone/>
            </a:pPr>
            <a:endParaRPr lang="en-US" sz="1800" dirty="0">
              <a:effectLst/>
              <a:latin typeface="Arial" panose="020B0604020202020204" pitchFamily="34" charset="0"/>
              <a:cs typeface="Arial" panose="020B0604020202020204" pitchFamily="34" charset="0"/>
            </a:endParaRPr>
          </a:p>
          <a:p>
            <a:pPr marL="0" indent="0">
              <a:buNone/>
            </a:pPr>
            <a:r>
              <a:rPr lang="en-US" sz="1800" dirty="0">
                <a:effectLst/>
                <a:latin typeface="Arial" panose="020B0604020202020204" pitchFamily="34" charset="0"/>
                <a:cs typeface="Arial" panose="020B0604020202020204" pitchFamily="34" charset="0"/>
              </a:rPr>
              <a:t> </a:t>
            </a:r>
          </a:p>
          <a:p>
            <a:endParaRPr lang="en-IN" dirty="0"/>
          </a:p>
        </p:txBody>
      </p:sp>
      <p:sp>
        <p:nvSpPr>
          <p:cNvPr id="4" name="Date Placeholder 3">
            <a:extLst>
              <a:ext uri="{FF2B5EF4-FFF2-40B4-BE49-F238E27FC236}">
                <a16:creationId xmlns:a16="http://schemas.microsoft.com/office/drawing/2014/main" id="{74A8B2F3-FA18-41C8-A736-F4147867347E}"/>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DA64F0E9-E481-4960-9648-BDD73593340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9DB439F-201B-4C8E-8B75-86F5085D047E}"/>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231970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3BD9-A276-48B7-AFF2-E37A869BE1ED}"/>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References</a:t>
            </a:r>
            <a:endParaRPr lang="en-IN" dirty="0"/>
          </a:p>
        </p:txBody>
      </p:sp>
      <p:sp>
        <p:nvSpPr>
          <p:cNvPr id="3" name="Content Placeholder 2">
            <a:extLst>
              <a:ext uri="{FF2B5EF4-FFF2-40B4-BE49-F238E27FC236}">
                <a16:creationId xmlns:a16="http://schemas.microsoft.com/office/drawing/2014/main" id="{A9353386-DBDB-4C1D-98DA-CDD927FFAF91}"/>
              </a:ext>
            </a:extLst>
          </p:cNvPr>
          <p:cNvSpPr>
            <a:spLocks noGrp="1"/>
          </p:cNvSpPr>
          <p:nvPr>
            <p:ph idx="1"/>
          </p:nvPr>
        </p:nvSpPr>
        <p:spPr>
          <a:xfrm>
            <a:off x="457200" y="1371600"/>
            <a:ext cx="8229600" cy="4984750"/>
          </a:xfrm>
        </p:spPr>
        <p:txBody>
          <a:bodyPr>
            <a:normAutofit fontScale="25000" lnSpcReduction="20000"/>
          </a:bodyPr>
          <a:lstStyle/>
          <a:p>
            <a:pPr marL="0" indent="0" algn="just">
              <a:lnSpc>
                <a:spcPct val="170000"/>
              </a:lnSpc>
              <a:buNone/>
            </a:pPr>
            <a:r>
              <a:rPr lang="en-IN" sz="6400" dirty="0">
                <a:effectLst/>
                <a:latin typeface="Arial" panose="020B0604020202020204" pitchFamily="34" charset="0"/>
                <a:cs typeface="Arial" panose="020B0604020202020204" pitchFamily="34" charset="0"/>
              </a:rPr>
              <a:t>[6] </a:t>
            </a:r>
            <a:r>
              <a:rPr lang="en-IN" sz="6400" dirty="0" err="1">
                <a:effectLst/>
                <a:latin typeface="Arial" panose="020B0604020202020204" pitchFamily="34" charset="0"/>
                <a:cs typeface="Arial" panose="020B0604020202020204" pitchFamily="34" charset="0"/>
              </a:rPr>
              <a:t>Sklearn.ensemble.randomforestclassifier</a:t>
            </a:r>
            <a:r>
              <a:rPr lang="en-IN" sz="6400" dirty="0">
                <a:effectLst/>
                <a:latin typeface="Arial" panose="020B0604020202020204" pitchFamily="34" charset="0"/>
                <a:cs typeface="Arial" panose="020B0604020202020204" pitchFamily="34" charset="0"/>
              </a:rPr>
              <a:t>. scikit. (n.d.). Retrieved April 6, 2022, from </a:t>
            </a:r>
            <a:r>
              <a:rPr lang="en-IN" sz="6400" dirty="0">
                <a:effectLst/>
                <a:latin typeface="Arial" panose="020B0604020202020204" pitchFamily="34" charset="0"/>
                <a:cs typeface="Arial" panose="020B0604020202020204" pitchFamily="34" charset="0"/>
                <a:hlinkClick r:id="rId2"/>
              </a:rPr>
              <a:t>https://scikit-learn.org/stable/modules/generated/sklearn.ensemble.RandomForestClassifier.html</a:t>
            </a:r>
            <a:endParaRPr lang="en-IN" sz="6400" dirty="0">
              <a:effectLst/>
              <a:latin typeface="Arial" panose="020B0604020202020204" pitchFamily="34" charset="0"/>
              <a:cs typeface="Arial" panose="020B0604020202020204" pitchFamily="34" charset="0"/>
            </a:endParaRPr>
          </a:p>
          <a:p>
            <a:pPr marL="0" indent="0" algn="just">
              <a:lnSpc>
                <a:spcPct val="170000"/>
              </a:lnSpc>
              <a:buNone/>
            </a:pPr>
            <a:r>
              <a:rPr lang="en-IN" sz="6400" dirty="0">
                <a:effectLst/>
                <a:latin typeface="Arial" panose="020B0604020202020204" pitchFamily="34" charset="0"/>
                <a:cs typeface="Arial" panose="020B0604020202020204" pitchFamily="34" charset="0"/>
              </a:rPr>
              <a:t>[7] </a:t>
            </a:r>
            <a:r>
              <a:rPr lang="en-IN" sz="6400" dirty="0" err="1">
                <a:effectLst/>
                <a:latin typeface="Arial" panose="020B0604020202020204" pitchFamily="34" charset="0"/>
                <a:cs typeface="Arial" panose="020B0604020202020204" pitchFamily="34" charset="0"/>
              </a:rPr>
              <a:t>XGBoost</a:t>
            </a:r>
            <a:r>
              <a:rPr lang="en-IN" sz="6400" dirty="0">
                <a:effectLst/>
                <a:latin typeface="Arial" panose="020B0604020202020204" pitchFamily="34" charset="0"/>
                <a:cs typeface="Arial" panose="020B0604020202020204" pitchFamily="34" charset="0"/>
              </a:rPr>
              <a:t> documentation¶. </a:t>
            </a:r>
            <a:r>
              <a:rPr lang="en-IN" sz="6400" dirty="0" err="1">
                <a:effectLst/>
                <a:latin typeface="Arial" panose="020B0604020202020204" pitchFamily="34" charset="0"/>
                <a:cs typeface="Arial" panose="020B0604020202020204" pitchFamily="34" charset="0"/>
              </a:rPr>
              <a:t>XGBoost</a:t>
            </a:r>
            <a:r>
              <a:rPr lang="en-IN" sz="6400" dirty="0">
                <a:effectLst/>
                <a:latin typeface="Arial" panose="020B0604020202020204" pitchFamily="34" charset="0"/>
                <a:cs typeface="Arial" panose="020B0604020202020204" pitchFamily="34" charset="0"/>
              </a:rPr>
              <a:t> Documentation - </a:t>
            </a:r>
            <a:r>
              <a:rPr lang="en-IN" sz="6400" dirty="0" err="1">
                <a:effectLst/>
                <a:latin typeface="Arial" panose="020B0604020202020204" pitchFamily="34" charset="0"/>
                <a:cs typeface="Arial" panose="020B0604020202020204" pitchFamily="34" charset="0"/>
              </a:rPr>
              <a:t>xgboost</a:t>
            </a:r>
            <a:r>
              <a:rPr lang="en-IN" sz="6400" dirty="0">
                <a:effectLst/>
                <a:latin typeface="Arial" panose="020B0604020202020204" pitchFamily="34" charset="0"/>
                <a:cs typeface="Arial" panose="020B0604020202020204" pitchFamily="34" charset="0"/>
              </a:rPr>
              <a:t> 1.5.2 documentation. (n.d.). Retrieved April 7, 2022, from </a:t>
            </a:r>
            <a:r>
              <a:rPr lang="en-IN" sz="6400" dirty="0">
                <a:effectLst/>
                <a:latin typeface="Arial" panose="020B0604020202020204" pitchFamily="34" charset="0"/>
                <a:cs typeface="Arial" panose="020B0604020202020204" pitchFamily="34" charset="0"/>
                <a:hlinkClick r:id="rId3"/>
              </a:rPr>
              <a:t>https://xgboost.readthedocs.io/en/stable/</a:t>
            </a:r>
            <a:endParaRPr lang="en-IN" sz="6400" dirty="0">
              <a:effectLst/>
              <a:latin typeface="Arial" panose="020B0604020202020204" pitchFamily="34" charset="0"/>
              <a:cs typeface="Arial" panose="020B0604020202020204" pitchFamily="34" charset="0"/>
            </a:endParaRPr>
          </a:p>
          <a:p>
            <a:pPr marL="0" indent="0" algn="just">
              <a:lnSpc>
                <a:spcPct val="170000"/>
              </a:lnSpc>
              <a:buNone/>
            </a:pPr>
            <a:r>
              <a:rPr lang="en-US" sz="6400" dirty="0">
                <a:effectLst/>
                <a:latin typeface="Arial" panose="020B0604020202020204" pitchFamily="34" charset="0"/>
                <a:cs typeface="Arial" panose="020B0604020202020204" pitchFamily="34" charset="0"/>
              </a:rPr>
              <a:t>[8] </a:t>
            </a:r>
            <a:r>
              <a:rPr lang="en-US" sz="6400" dirty="0" err="1">
                <a:effectLst/>
                <a:latin typeface="Arial" panose="020B0604020202020204" pitchFamily="34" charset="0"/>
                <a:cs typeface="Arial" panose="020B0604020202020204" pitchFamily="34" charset="0"/>
              </a:rPr>
              <a:t>CatBoost</a:t>
            </a:r>
            <a:r>
              <a:rPr lang="en-US" sz="6400" dirty="0">
                <a:effectLst/>
                <a:latin typeface="Arial" panose="020B0604020202020204" pitchFamily="34" charset="0"/>
                <a:cs typeface="Arial" panose="020B0604020202020204" pitchFamily="34" charset="0"/>
              </a:rPr>
              <a:t>: </a:t>
            </a:r>
            <a:r>
              <a:rPr lang="en-US" sz="6400" dirty="0" err="1">
                <a:effectLst/>
                <a:latin typeface="Arial" panose="020B0604020202020204" pitchFamily="34" charset="0"/>
                <a:cs typeface="Arial" panose="020B0604020202020204" pitchFamily="34" charset="0"/>
              </a:rPr>
              <a:t>CatBoost</a:t>
            </a:r>
            <a:r>
              <a:rPr lang="en-US" sz="6400" dirty="0">
                <a:effectLst/>
                <a:latin typeface="Arial" panose="020B0604020202020204" pitchFamily="34" charset="0"/>
                <a:cs typeface="Arial" panose="020B0604020202020204" pitchFamily="34" charset="0"/>
              </a:rPr>
              <a:t> categorical features. Analytics Vidhya. (2020, June 7). Retrieved April 7, 2022, from </a:t>
            </a:r>
            <a:r>
              <a:rPr lang="en-US" sz="6400" dirty="0">
                <a:effectLst/>
                <a:latin typeface="Arial" panose="020B0604020202020204" pitchFamily="34" charset="0"/>
                <a:cs typeface="Arial" panose="020B0604020202020204" pitchFamily="34" charset="0"/>
                <a:hlinkClick r:id="rId4"/>
              </a:rPr>
              <a:t>https://www.analyticsvidhya.com/blog/2017/08/catboost-automated-categorical-data/</a:t>
            </a:r>
            <a:endParaRPr lang="en-US" sz="6400" dirty="0">
              <a:effectLst/>
              <a:latin typeface="Arial" panose="020B0604020202020204" pitchFamily="34" charset="0"/>
              <a:cs typeface="Arial" panose="020B0604020202020204" pitchFamily="34" charset="0"/>
            </a:endParaRPr>
          </a:p>
          <a:p>
            <a:pPr marL="0" indent="0" algn="just">
              <a:lnSpc>
                <a:spcPct val="170000"/>
              </a:lnSpc>
              <a:buNone/>
            </a:pPr>
            <a:r>
              <a:rPr lang="en-IN" sz="6400" dirty="0">
                <a:effectLst/>
                <a:latin typeface="Arial" panose="020B0604020202020204" pitchFamily="34" charset="0"/>
                <a:cs typeface="Arial" panose="020B0604020202020204" pitchFamily="34" charset="0"/>
              </a:rPr>
              <a:t>[9] </a:t>
            </a:r>
            <a:r>
              <a:rPr lang="en-IN" sz="6400" dirty="0" err="1">
                <a:effectLst/>
                <a:latin typeface="Arial" panose="020B0604020202020204" pitchFamily="34" charset="0"/>
                <a:cs typeface="Arial" panose="020B0604020202020204" pitchFamily="34" charset="0"/>
              </a:rPr>
              <a:t>Sklearn.preprocessing.LabelEncoder</a:t>
            </a:r>
            <a:r>
              <a:rPr lang="en-IN" sz="6400" dirty="0">
                <a:effectLst/>
                <a:latin typeface="Arial" panose="020B0604020202020204" pitchFamily="34" charset="0"/>
                <a:cs typeface="Arial" panose="020B0604020202020204" pitchFamily="34" charset="0"/>
              </a:rPr>
              <a:t>. scikit. (n.d.). Retrieved April 7, 2022, from </a:t>
            </a:r>
            <a:r>
              <a:rPr lang="en-IN" sz="6400" dirty="0">
                <a:effectLst/>
                <a:latin typeface="Arial" panose="020B0604020202020204" pitchFamily="34" charset="0"/>
                <a:cs typeface="Arial" panose="020B0604020202020204" pitchFamily="34" charset="0"/>
                <a:hlinkClick r:id="rId5"/>
              </a:rPr>
              <a:t>https://scikit-learn.org/stable/modules/generated/sklearn.preprocessing.LabelEncoder.html</a:t>
            </a:r>
            <a:endParaRPr lang="en-IN" sz="6400" dirty="0">
              <a:effectLst/>
              <a:latin typeface="Arial" panose="020B0604020202020204" pitchFamily="34" charset="0"/>
              <a:cs typeface="Arial" panose="020B0604020202020204" pitchFamily="34" charset="0"/>
            </a:endParaRPr>
          </a:p>
          <a:p>
            <a:pPr marL="0" indent="0" algn="just">
              <a:lnSpc>
                <a:spcPct val="170000"/>
              </a:lnSpc>
              <a:buNone/>
            </a:pPr>
            <a:r>
              <a:rPr lang="en-IN" sz="6400" dirty="0">
                <a:effectLst/>
                <a:latin typeface="Arial" panose="020B0604020202020204" pitchFamily="34" charset="0"/>
                <a:cs typeface="Arial" panose="020B0604020202020204" pitchFamily="34" charset="0"/>
              </a:rPr>
              <a:t> [10] </a:t>
            </a:r>
            <a:r>
              <a:rPr lang="en-IN" sz="6400" dirty="0" err="1">
                <a:effectLst/>
                <a:latin typeface="Arial" panose="020B0604020202020204" pitchFamily="34" charset="0"/>
                <a:cs typeface="Arial" panose="020B0604020202020204" pitchFamily="34" charset="0"/>
              </a:rPr>
              <a:t>Sklearn.impute.IterativeImputer</a:t>
            </a:r>
            <a:r>
              <a:rPr lang="en-IN" sz="6400" dirty="0">
                <a:effectLst/>
                <a:latin typeface="Arial" panose="020B0604020202020204" pitchFamily="34" charset="0"/>
                <a:cs typeface="Arial" panose="020B0604020202020204" pitchFamily="34" charset="0"/>
              </a:rPr>
              <a:t>. scikit. (n.d.). Retrieved April 7, 2022, from https://scikit-learn.org/stable/modules/generated/sklearn.impute.IterativeImputer.html </a:t>
            </a:r>
          </a:p>
          <a:p>
            <a:pPr marL="0" indent="0" algn="just">
              <a:lnSpc>
                <a:spcPct val="150000"/>
              </a:lnSpc>
              <a:buNone/>
            </a:pPr>
            <a:endParaRPr lang="en-IN" sz="1900" dirty="0">
              <a:effectLst/>
              <a:latin typeface="Arial" panose="020B0604020202020204" pitchFamily="34" charset="0"/>
              <a:cs typeface="Arial" panose="020B0604020202020204" pitchFamily="34" charset="0"/>
            </a:endParaRPr>
          </a:p>
          <a:p>
            <a:pPr marL="0" indent="0" algn="just">
              <a:lnSpc>
                <a:spcPct val="150000"/>
              </a:lnSpc>
              <a:buNone/>
            </a:pPr>
            <a:endParaRPr lang="en-US" sz="1600" dirty="0">
              <a:effectLst/>
              <a:latin typeface="Arial" panose="020B0604020202020204" pitchFamily="34" charset="0"/>
              <a:cs typeface="Arial" panose="020B0604020202020204" pitchFamily="34" charset="0"/>
            </a:endParaRPr>
          </a:p>
          <a:p>
            <a:pPr marL="0" indent="0" algn="just">
              <a:buNone/>
            </a:pPr>
            <a:r>
              <a:rPr lang="en-US" sz="1600" dirty="0">
                <a:effectLst/>
                <a:latin typeface="Arial" panose="020B0604020202020204" pitchFamily="34" charset="0"/>
                <a:cs typeface="Arial" panose="020B0604020202020204" pitchFamily="34" charset="0"/>
              </a:rPr>
              <a:t> </a:t>
            </a:r>
          </a:p>
          <a:p>
            <a:pPr marL="0" indent="0" algn="just">
              <a:buNone/>
            </a:pPr>
            <a:r>
              <a:rPr lang="en-IN" sz="1600" dirty="0">
                <a:effectLst/>
                <a:latin typeface="Arial" panose="020B0604020202020204" pitchFamily="34" charset="0"/>
                <a:cs typeface="Arial" panose="020B0604020202020204" pitchFamily="34" charset="0"/>
              </a:rPr>
              <a:t> </a:t>
            </a:r>
          </a:p>
          <a:p>
            <a:pPr marL="0" indent="0" algn="just">
              <a:buNone/>
            </a:pPr>
            <a:endParaRPr lang="en-IN" sz="1600" dirty="0">
              <a:effectLst/>
              <a:latin typeface="Arial" panose="020B0604020202020204" pitchFamily="34" charset="0"/>
              <a:cs typeface="Arial" panose="020B0604020202020204" pitchFamily="34" charset="0"/>
            </a:endParaRPr>
          </a:p>
          <a:p>
            <a:pPr marL="0" indent="0">
              <a:buNone/>
            </a:pPr>
            <a:r>
              <a:rPr lang="en-IN" sz="1600" dirty="0">
                <a:effectLst/>
                <a:latin typeface="Arial" panose="020B0604020202020204" pitchFamily="34" charset="0"/>
                <a:cs typeface="Arial" panose="020B0604020202020204" pitchFamily="34" charset="0"/>
              </a:rPr>
              <a:t> </a:t>
            </a:r>
          </a:p>
          <a:p>
            <a:endParaRPr lang="en-IN" dirty="0"/>
          </a:p>
        </p:txBody>
      </p:sp>
      <p:sp>
        <p:nvSpPr>
          <p:cNvPr id="4" name="Date Placeholder 3">
            <a:extLst>
              <a:ext uri="{FF2B5EF4-FFF2-40B4-BE49-F238E27FC236}">
                <a16:creationId xmlns:a16="http://schemas.microsoft.com/office/drawing/2014/main" id="{7FD03ECF-9466-4083-88E3-8D8A27C0DFE2}"/>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47473F50-1883-4BC9-A395-4717501FE06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4F34ADE-6CAB-434A-B8C2-01F68ABAD3EF}"/>
              </a:ext>
            </a:extLst>
          </p:cNvPr>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val="51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457200" y="1412776"/>
            <a:ext cx="8153400" cy="48245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22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285860"/>
            <a:ext cx="8305800" cy="49625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400" dirty="0">
              <a:latin typeface="Arial" pitchFamily="34" charset="0"/>
              <a:cs typeface="Arial" pitchFamily="34" charset="0"/>
            </a:endParaRPr>
          </a:p>
          <a:p>
            <a:pPr algn="just">
              <a:lnSpc>
                <a:spcPct val="150000"/>
              </a:lnSpc>
            </a:pPr>
            <a:r>
              <a:rPr lang="en-US" sz="1800" dirty="0">
                <a:solidFill>
                  <a:schemeClr val="tx1"/>
                </a:solidFill>
                <a:latin typeface="Arial" panose="020B0604020202020204" pitchFamily="34" charset="0"/>
                <a:cs typeface="Arial" panose="020B0604020202020204" pitchFamily="34" charset="0"/>
              </a:rPr>
              <a:t>Rainfall is generally a significant issue across the world as it influences all the main consideration on which the individual is depended.</a:t>
            </a:r>
          </a:p>
          <a:p>
            <a:pPr algn="just">
              <a:lnSpc>
                <a:spcPct val="150000"/>
              </a:lnSpc>
            </a:pPr>
            <a:r>
              <a:rPr lang="en-US" sz="1800" dirty="0">
                <a:solidFill>
                  <a:schemeClr val="tx1"/>
                </a:solidFill>
                <a:latin typeface="Arial" panose="020B0604020202020204" pitchFamily="34" charset="0"/>
                <a:cs typeface="Arial" panose="020B0604020202020204" pitchFamily="34" charset="0"/>
              </a:rPr>
              <a:t>Rainfall is essential since this is the one with the highest correlation with adverse natural events such as landslides, flooding, mass movements and avalanches.</a:t>
            </a:r>
          </a:p>
          <a:p>
            <a:pPr algn="just">
              <a:lnSpc>
                <a:spcPct val="150000"/>
              </a:lnSpc>
            </a:pPr>
            <a:r>
              <a:rPr lang="en-US" sz="1800" dirty="0">
                <a:solidFill>
                  <a:schemeClr val="tx1"/>
                </a:solidFill>
                <a:latin typeface="Arial" panose="020B0604020202020204" pitchFamily="34" charset="0"/>
                <a:cs typeface="Arial" panose="020B0604020202020204" pitchFamily="34" charset="0"/>
              </a:rPr>
              <a:t>Timely and accurate predictions can help to proactively reduce human and financial loss.</a:t>
            </a:r>
          </a:p>
          <a:p>
            <a:pPr algn="just">
              <a:lnSpc>
                <a:spcPct val="150000"/>
              </a:lnSpc>
            </a:pPr>
            <a:r>
              <a:rPr lang="en-US" sz="1800" dirty="0">
                <a:solidFill>
                  <a:schemeClr val="tx1"/>
                </a:solidFill>
                <a:latin typeface="Arial" panose="020B0604020202020204" pitchFamily="34" charset="0"/>
                <a:cs typeface="Arial" panose="020B0604020202020204" pitchFamily="34" charset="0"/>
              </a:rPr>
              <a:t>Therefore, having an proper methodology for rainfall prediction makes it possible to take preventive and mitigation measures for these natural phenomena</a:t>
            </a: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22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533400" y="1643050"/>
            <a:ext cx="8153400" cy="4429156"/>
          </a:xfrm>
        </p:spPr>
        <p:txBody>
          <a:bodyPr>
            <a:normAutofit fontScale="62500" lnSpcReduction="20000"/>
          </a:bodyPr>
          <a:lstStyle/>
          <a:p>
            <a:pPr marL="288000" algn="just">
              <a:lnSpc>
                <a:spcPct val="170000"/>
              </a:lnSpc>
            </a:pPr>
            <a:r>
              <a:rPr lang="en-US" sz="2800" dirty="0">
                <a:solidFill>
                  <a:schemeClr val="tx1"/>
                </a:solidFill>
                <a:latin typeface="Arial" pitchFamily="34" charset="0"/>
                <a:cs typeface="Arial" pitchFamily="34" charset="0"/>
              </a:rPr>
              <a:t>Train a Ensemble Learning model that can predict the rainfall based on the  input features given to it.</a:t>
            </a:r>
          </a:p>
          <a:p>
            <a:pPr marL="288000" algn="just">
              <a:lnSpc>
                <a:spcPct val="170000"/>
              </a:lnSpc>
            </a:pPr>
            <a:r>
              <a:rPr lang="en-US" sz="2800" dirty="0">
                <a:solidFill>
                  <a:schemeClr val="tx1"/>
                </a:solidFill>
                <a:latin typeface="Arial" pitchFamily="34" charset="0"/>
                <a:cs typeface="Arial" pitchFamily="34" charset="0"/>
              </a:rPr>
              <a:t>The use of prevalent machine learning techniques to build models to predict whether it is going to rain tomorrow or not based on weather data.</a:t>
            </a:r>
          </a:p>
          <a:p>
            <a:pPr marL="288000" algn="just">
              <a:lnSpc>
                <a:spcPct val="170000"/>
              </a:lnSpc>
            </a:pPr>
            <a:r>
              <a:rPr lang="en-US" sz="2800" dirty="0">
                <a:solidFill>
                  <a:schemeClr val="tx1"/>
                </a:solidFill>
                <a:latin typeface="Arial" pitchFamily="34" charset="0"/>
                <a:cs typeface="Arial" pitchFamily="34" charset="0"/>
              </a:rPr>
              <a:t>This project is aimed to train a model for Rainfall dataset which predicts the forecast whether it rains tomorrow or not.</a:t>
            </a:r>
          </a:p>
          <a:p>
            <a:pPr marL="288000" algn="just">
              <a:lnSpc>
                <a:spcPct val="170000"/>
              </a:lnSpc>
            </a:pPr>
            <a:r>
              <a:rPr lang="en-US" sz="2800" dirty="0">
                <a:solidFill>
                  <a:schemeClr val="tx1"/>
                </a:solidFill>
                <a:latin typeface="Arial" pitchFamily="34" charset="0"/>
                <a:cs typeface="Arial" pitchFamily="34" charset="0"/>
              </a:rPr>
              <a:t>By understanding the features of dataset ,extracting relation between them cleaning it and finding necessary features that helps in prediction of rainfall and train the model using required  parameters to get good accuracy from the model.</a:t>
            </a:r>
            <a:endParaRPr lang="en-US" sz="2800" dirty="0"/>
          </a:p>
          <a:p>
            <a:pPr algn="just">
              <a:lnSpc>
                <a:spcPct val="170000"/>
              </a:lnSpc>
            </a:pPr>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32" name="Rectangle: Rounded Corners 31">
            <a:extLst>
              <a:ext uri="{FF2B5EF4-FFF2-40B4-BE49-F238E27FC236}">
                <a16:creationId xmlns:a16="http://schemas.microsoft.com/office/drawing/2014/main" id="{CDDA30B8-E0AF-4F33-ADB4-B74F2BEABCC2}"/>
              </a:ext>
            </a:extLst>
          </p:cNvPr>
          <p:cNvSpPr/>
          <p:nvPr/>
        </p:nvSpPr>
        <p:spPr>
          <a:xfrm>
            <a:off x="2984694" y="1526259"/>
            <a:ext cx="1076021" cy="89034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Import dataset</a:t>
            </a:r>
          </a:p>
        </p:txBody>
      </p:sp>
      <p:sp>
        <p:nvSpPr>
          <p:cNvPr id="33" name="Rectangle: Rounded Corners 32">
            <a:extLst>
              <a:ext uri="{FF2B5EF4-FFF2-40B4-BE49-F238E27FC236}">
                <a16:creationId xmlns:a16="http://schemas.microsoft.com/office/drawing/2014/main" id="{8B9E669D-FDAA-41D9-9765-6C57F0CC2E58}"/>
              </a:ext>
            </a:extLst>
          </p:cNvPr>
          <p:cNvSpPr/>
          <p:nvPr/>
        </p:nvSpPr>
        <p:spPr>
          <a:xfrm>
            <a:off x="5285894" y="1512026"/>
            <a:ext cx="1374338" cy="89034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Data pre-processing</a:t>
            </a:r>
          </a:p>
        </p:txBody>
      </p:sp>
      <p:sp>
        <p:nvSpPr>
          <p:cNvPr id="34" name="Rectangle: Rounded Corners 33">
            <a:extLst>
              <a:ext uri="{FF2B5EF4-FFF2-40B4-BE49-F238E27FC236}">
                <a16:creationId xmlns:a16="http://schemas.microsoft.com/office/drawing/2014/main" id="{BAAB961A-EBAA-4AEC-A24B-5C2052DABBE1}"/>
              </a:ext>
            </a:extLst>
          </p:cNvPr>
          <p:cNvSpPr/>
          <p:nvPr/>
        </p:nvSpPr>
        <p:spPr>
          <a:xfrm>
            <a:off x="7486694" y="1506962"/>
            <a:ext cx="1076021" cy="89034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Data analysis</a:t>
            </a:r>
          </a:p>
        </p:txBody>
      </p:sp>
      <p:sp>
        <p:nvSpPr>
          <p:cNvPr id="35" name="Rectangle: Rounded Corners 34">
            <a:extLst>
              <a:ext uri="{FF2B5EF4-FFF2-40B4-BE49-F238E27FC236}">
                <a16:creationId xmlns:a16="http://schemas.microsoft.com/office/drawing/2014/main" id="{8DD29131-A5B2-4B3A-9DF1-7131B8DFEDD1}"/>
              </a:ext>
            </a:extLst>
          </p:cNvPr>
          <p:cNvSpPr/>
          <p:nvPr/>
        </p:nvSpPr>
        <p:spPr>
          <a:xfrm>
            <a:off x="7524328" y="3266339"/>
            <a:ext cx="1224136" cy="89034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Model selection</a:t>
            </a:r>
          </a:p>
        </p:txBody>
      </p:sp>
      <p:sp>
        <p:nvSpPr>
          <p:cNvPr id="36" name="Rectangle: Rounded Corners 35">
            <a:extLst>
              <a:ext uri="{FF2B5EF4-FFF2-40B4-BE49-F238E27FC236}">
                <a16:creationId xmlns:a16="http://schemas.microsoft.com/office/drawing/2014/main" id="{3CEEF672-AA6E-41AE-9F8B-1E98638AA5B5}"/>
              </a:ext>
            </a:extLst>
          </p:cNvPr>
          <p:cNvSpPr/>
          <p:nvPr/>
        </p:nvSpPr>
        <p:spPr>
          <a:xfrm>
            <a:off x="409155" y="1512026"/>
            <a:ext cx="1654626" cy="89034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Selection of dataset</a:t>
            </a:r>
          </a:p>
        </p:txBody>
      </p:sp>
      <p:sp>
        <p:nvSpPr>
          <p:cNvPr id="37" name="Rectangle: Rounded Corners 36">
            <a:extLst>
              <a:ext uri="{FF2B5EF4-FFF2-40B4-BE49-F238E27FC236}">
                <a16:creationId xmlns:a16="http://schemas.microsoft.com/office/drawing/2014/main" id="{0E14C196-3821-4292-977D-02E4F7606C27}"/>
              </a:ext>
            </a:extLst>
          </p:cNvPr>
          <p:cNvSpPr/>
          <p:nvPr/>
        </p:nvSpPr>
        <p:spPr>
          <a:xfrm>
            <a:off x="5431440" y="3274553"/>
            <a:ext cx="1374338" cy="89034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Training the model</a:t>
            </a:r>
          </a:p>
        </p:txBody>
      </p:sp>
      <p:sp>
        <p:nvSpPr>
          <p:cNvPr id="38" name="Rectangle: Rounded Corners 37">
            <a:extLst>
              <a:ext uri="{FF2B5EF4-FFF2-40B4-BE49-F238E27FC236}">
                <a16:creationId xmlns:a16="http://schemas.microsoft.com/office/drawing/2014/main" id="{9497C5B7-7688-47DB-BF5D-AA1F9FD0629F}"/>
              </a:ext>
            </a:extLst>
          </p:cNvPr>
          <p:cNvSpPr/>
          <p:nvPr/>
        </p:nvSpPr>
        <p:spPr>
          <a:xfrm>
            <a:off x="3124200" y="3266339"/>
            <a:ext cx="1463006" cy="89034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Evaluating the model</a:t>
            </a:r>
          </a:p>
        </p:txBody>
      </p:sp>
      <p:sp>
        <p:nvSpPr>
          <p:cNvPr id="39" name="Rectangle: Rounded Corners 38">
            <a:extLst>
              <a:ext uri="{FF2B5EF4-FFF2-40B4-BE49-F238E27FC236}">
                <a16:creationId xmlns:a16="http://schemas.microsoft.com/office/drawing/2014/main" id="{A355B212-87D1-4C3F-A1CE-C0DDD47DD052}"/>
              </a:ext>
            </a:extLst>
          </p:cNvPr>
          <p:cNvSpPr/>
          <p:nvPr/>
        </p:nvSpPr>
        <p:spPr>
          <a:xfrm>
            <a:off x="881447" y="3266340"/>
            <a:ext cx="1463006" cy="89034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Testing the model</a:t>
            </a:r>
          </a:p>
        </p:txBody>
      </p:sp>
      <p:cxnSp>
        <p:nvCxnSpPr>
          <p:cNvPr id="40" name="Straight Arrow Connector 39">
            <a:extLst>
              <a:ext uri="{FF2B5EF4-FFF2-40B4-BE49-F238E27FC236}">
                <a16:creationId xmlns:a16="http://schemas.microsoft.com/office/drawing/2014/main" id="{A4E34901-EAF1-4AEF-B42E-46A690CC7E12}"/>
              </a:ext>
            </a:extLst>
          </p:cNvPr>
          <p:cNvCxnSpPr>
            <a:cxnSpLocks/>
            <a:stCxn id="36" idx="3"/>
            <a:endCxn id="32" idx="1"/>
          </p:cNvCxnSpPr>
          <p:nvPr/>
        </p:nvCxnSpPr>
        <p:spPr>
          <a:xfrm>
            <a:off x="2063781" y="1957200"/>
            <a:ext cx="920913" cy="142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416ADB93-B9C3-4E3F-83D7-9992C3E9C87F}"/>
              </a:ext>
            </a:extLst>
          </p:cNvPr>
          <p:cNvCxnSpPr>
            <a:cxnSpLocks/>
            <a:stCxn id="32" idx="3"/>
            <a:endCxn id="33" idx="1"/>
          </p:cNvCxnSpPr>
          <p:nvPr/>
        </p:nvCxnSpPr>
        <p:spPr>
          <a:xfrm flipV="1">
            <a:off x="4060715" y="1957200"/>
            <a:ext cx="1225179" cy="142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B35445B-B6DB-4C63-B905-8D501CB2D24E}"/>
              </a:ext>
            </a:extLst>
          </p:cNvPr>
          <p:cNvCxnSpPr>
            <a:cxnSpLocks/>
            <a:stCxn id="33" idx="3"/>
            <a:endCxn id="34" idx="1"/>
          </p:cNvCxnSpPr>
          <p:nvPr/>
        </p:nvCxnSpPr>
        <p:spPr>
          <a:xfrm flipV="1">
            <a:off x="6660232" y="1952137"/>
            <a:ext cx="826462" cy="5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6E66A75-A791-431B-BAA8-91CA70A30FD7}"/>
              </a:ext>
            </a:extLst>
          </p:cNvPr>
          <p:cNvCxnSpPr>
            <a:cxnSpLocks/>
            <a:stCxn id="35" idx="1"/>
            <a:endCxn id="37" idx="3"/>
          </p:cNvCxnSpPr>
          <p:nvPr/>
        </p:nvCxnSpPr>
        <p:spPr>
          <a:xfrm flipH="1">
            <a:off x="6805778" y="3711514"/>
            <a:ext cx="718550" cy="82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B5D5CA9F-4135-43A1-B13C-6E0E61D78FB7}"/>
              </a:ext>
            </a:extLst>
          </p:cNvPr>
          <p:cNvCxnSpPr>
            <a:cxnSpLocks/>
            <a:stCxn id="37" idx="1"/>
            <a:endCxn id="38" idx="3"/>
          </p:cNvCxnSpPr>
          <p:nvPr/>
        </p:nvCxnSpPr>
        <p:spPr>
          <a:xfrm flipH="1" flipV="1">
            <a:off x="4587206" y="3711514"/>
            <a:ext cx="844234" cy="82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009D69C3-C4BE-4D1E-AE35-4C1DF0DDA592}"/>
              </a:ext>
            </a:extLst>
          </p:cNvPr>
          <p:cNvCxnSpPr>
            <a:cxnSpLocks/>
            <a:stCxn id="38" idx="1"/>
            <a:endCxn id="39" idx="3"/>
          </p:cNvCxnSpPr>
          <p:nvPr/>
        </p:nvCxnSpPr>
        <p:spPr>
          <a:xfrm flipH="1">
            <a:off x="2344453" y="3711514"/>
            <a:ext cx="7797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9" name="Rectangle: Rounded Corners 98">
            <a:extLst>
              <a:ext uri="{FF2B5EF4-FFF2-40B4-BE49-F238E27FC236}">
                <a16:creationId xmlns:a16="http://schemas.microsoft.com/office/drawing/2014/main" id="{5479F353-44E4-42A4-9582-EECBE7E35C4F}"/>
              </a:ext>
            </a:extLst>
          </p:cNvPr>
          <p:cNvSpPr/>
          <p:nvPr/>
        </p:nvSpPr>
        <p:spPr>
          <a:xfrm>
            <a:off x="4139952" y="4803129"/>
            <a:ext cx="1574343" cy="89034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Parameter tuning</a:t>
            </a:r>
          </a:p>
        </p:txBody>
      </p:sp>
      <p:sp>
        <p:nvSpPr>
          <p:cNvPr id="100" name="Rectangle: Rounded Corners 99">
            <a:extLst>
              <a:ext uri="{FF2B5EF4-FFF2-40B4-BE49-F238E27FC236}">
                <a16:creationId xmlns:a16="http://schemas.microsoft.com/office/drawing/2014/main" id="{545F724B-FBA0-444F-A39C-2199540F3E29}"/>
              </a:ext>
            </a:extLst>
          </p:cNvPr>
          <p:cNvSpPr/>
          <p:nvPr/>
        </p:nvSpPr>
        <p:spPr>
          <a:xfrm>
            <a:off x="910759" y="4907449"/>
            <a:ext cx="1680041" cy="89034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Finalizing the model</a:t>
            </a:r>
          </a:p>
        </p:txBody>
      </p:sp>
      <p:cxnSp>
        <p:nvCxnSpPr>
          <p:cNvPr id="108" name="Connector: Elbow 107">
            <a:extLst>
              <a:ext uri="{FF2B5EF4-FFF2-40B4-BE49-F238E27FC236}">
                <a16:creationId xmlns:a16="http://schemas.microsoft.com/office/drawing/2014/main" id="{40DBE066-63AC-4485-A89E-190074F16395}"/>
              </a:ext>
            </a:extLst>
          </p:cNvPr>
          <p:cNvCxnSpPr>
            <a:stCxn id="34" idx="3"/>
            <a:endCxn id="35" idx="0"/>
          </p:cNvCxnSpPr>
          <p:nvPr/>
        </p:nvCxnSpPr>
        <p:spPr>
          <a:xfrm flipH="1">
            <a:off x="8136396" y="1952137"/>
            <a:ext cx="426319" cy="1314202"/>
          </a:xfrm>
          <a:prstGeom prst="bentConnector4">
            <a:avLst>
              <a:gd name="adj1" fmla="val -53622"/>
              <a:gd name="adj2" fmla="val 66937"/>
            </a:avLst>
          </a:prstGeom>
          <a:ln>
            <a:tailEnd type="triangle"/>
          </a:ln>
        </p:spPr>
        <p:style>
          <a:lnRef idx="2">
            <a:schemeClr val="dk1"/>
          </a:lnRef>
          <a:fillRef idx="0">
            <a:schemeClr val="dk1"/>
          </a:fillRef>
          <a:effectRef idx="1">
            <a:schemeClr val="dk1"/>
          </a:effectRef>
          <a:fontRef idx="minor">
            <a:schemeClr val="tx1"/>
          </a:fontRef>
        </p:style>
      </p:cxnSp>
      <p:cxnSp>
        <p:nvCxnSpPr>
          <p:cNvPr id="120" name="Connector: Elbow 119">
            <a:extLst>
              <a:ext uri="{FF2B5EF4-FFF2-40B4-BE49-F238E27FC236}">
                <a16:creationId xmlns:a16="http://schemas.microsoft.com/office/drawing/2014/main" id="{54EE6B36-B2B5-427E-B16A-A5ADE862A62A}"/>
              </a:ext>
            </a:extLst>
          </p:cNvPr>
          <p:cNvCxnSpPr>
            <a:stCxn id="39" idx="1"/>
            <a:endCxn id="100" idx="1"/>
          </p:cNvCxnSpPr>
          <p:nvPr/>
        </p:nvCxnSpPr>
        <p:spPr>
          <a:xfrm rot="10800000" flipH="1" flipV="1">
            <a:off x="881447" y="3711513"/>
            <a:ext cx="29312" cy="1641109"/>
          </a:xfrm>
          <a:prstGeom prst="bentConnector3">
            <a:avLst>
              <a:gd name="adj1" fmla="val -779885"/>
            </a:avLst>
          </a:prstGeom>
          <a:ln>
            <a:tailEnd type="triangle"/>
          </a:ln>
        </p:spPr>
        <p:style>
          <a:lnRef idx="2">
            <a:schemeClr val="dk1"/>
          </a:lnRef>
          <a:fillRef idx="0">
            <a:schemeClr val="dk1"/>
          </a:fillRef>
          <a:effectRef idx="1">
            <a:schemeClr val="dk1"/>
          </a:effectRef>
          <a:fontRef idx="minor">
            <a:schemeClr val="tx1"/>
          </a:fontRef>
        </p:style>
      </p:cxnSp>
      <p:cxnSp>
        <p:nvCxnSpPr>
          <p:cNvPr id="122" name="Connector: Elbow 121">
            <a:extLst>
              <a:ext uri="{FF2B5EF4-FFF2-40B4-BE49-F238E27FC236}">
                <a16:creationId xmlns:a16="http://schemas.microsoft.com/office/drawing/2014/main" id="{1EA88409-B935-40AB-80DB-68EB25C97ED0}"/>
              </a:ext>
            </a:extLst>
          </p:cNvPr>
          <p:cNvCxnSpPr>
            <a:stCxn id="39" idx="2"/>
            <a:endCxn id="99" idx="0"/>
          </p:cNvCxnSpPr>
          <p:nvPr/>
        </p:nvCxnSpPr>
        <p:spPr>
          <a:xfrm rot="16200000" flipH="1">
            <a:off x="2946817" y="2822821"/>
            <a:ext cx="646441" cy="331417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24" name="Connector: Elbow 123">
            <a:extLst>
              <a:ext uri="{FF2B5EF4-FFF2-40B4-BE49-F238E27FC236}">
                <a16:creationId xmlns:a16="http://schemas.microsoft.com/office/drawing/2014/main" id="{A65738E3-7DCE-47F0-A467-A9FD0B7A3DBC}"/>
              </a:ext>
            </a:extLst>
          </p:cNvPr>
          <p:cNvCxnSpPr>
            <a:stCxn id="99" idx="3"/>
            <a:endCxn id="37" idx="2"/>
          </p:cNvCxnSpPr>
          <p:nvPr/>
        </p:nvCxnSpPr>
        <p:spPr>
          <a:xfrm flipV="1">
            <a:off x="5714295" y="4164902"/>
            <a:ext cx="404314" cy="108340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fontScale="32500" lnSpcReduction="20000"/>
          </a:bodyPr>
          <a:lstStyle/>
          <a:p>
            <a:pPr algn="just">
              <a:lnSpc>
                <a:spcPct val="170000"/>
              </a:lnSpc>
            </a:pPr>
            <a:r>
              <a:rPr lang="en-IN" sz="4300" dirty="0">
                <a:solidFill>
                  <a:schemeClr val="tx1"/>
                </a:solidFill>
                <a:latin typeface="Arial" panose="020B0604020202020204" pitchFamily="34" charset="0"/>
                <a:cs typeface="Arial" pitchFamily="34" charset="0"/>
              </a:rPr>
              <a:t>Selection of dataset with large data and proper labelled values</a:t>
            </a:r>
          </a:p>
          <a:p>
            <a:pPr algn="just">
              <a:lnSpc>
                <a:spcPct val="170000"/>
              </a:lnSpc>
            </a:pPr>
            <a:r>
              <a:rPr lang="en-US" sz="4300" b="1" dirty="0">
                <a:solidFill>
                  <a:schemeClr val="tx1"/>
                </a:solidFill>
                <a:latin typeface="Arial" panose="020B0604020202020204" pitchFamily="34" charset="0"/>
                <a:cs typeface="Arial" pitchFamily="34" charset="0"/>
              </a:rPr>
              <a:t>Software Requirements:</a:t>
            </a:r>
          </a:p>
          <a:p>
            <a:pPr lvl="1" algn="just">
              <a:lnSpc>
                <a:spcPct val="170000"/>
              </a:lnSpc>
            </a:pPr>
            <a:r>
              <a:rPr lang="en-IN" sz="4300" dirty="0">
                <a:solidFill>
                  <a:schemeClr val="tx1"/>
                </a:solidFill>
                <a:latin typeface="Arial" panose="020B0604020202020204" pitchFamily="34" charset="0"/>
                <a:cs typeface="Arial" pitchFamily="34" charset="0"/>
              </a:rPr>
              <a:t>Installing Anaconda Individual edition 64-bit(PY 3.8)</a:t>
            </a:r>
          </a:p>
          <a:p>
            <a:pPr lvl="1" algn="just">
              <a:lnSpc>
                <a:spcPct val="170000"/>
              </a:lnSpc>
            </a:pPr>
            <a:r>
              <a:rPr lang="en-US" sz="4300" dirty="0">
                <a:solidFill>
                  <a:schemeClr val="tx1"/>
                </a:solidFill>
                <a:latin typeface="Arial" panose="020B0604020202020204" pitchFamily="34" charset="0"/>
                <a:cs typeface="Arial" pitchFamily="34" charset="0"/>
              </a:rPr>
              <a:t>Use </a:t>
            </a:r>
            <a:r>
              <a:rPr lang="en-US" sz="4300" dirty="0" err="1">
                <a:solidFill>
                  <a:schemeClr val="tx1"/>
                </a:solidFill>
                <a:latin typeface="Arial" panose="020B0604020202020204" pitchFamily="34" charset="0"/>
                <a:cs typeface="Arial" pitchFamily="34" charset="0"/>
              </a:rPr>
              <a:t>Jupyter</a:t>
            </a:r>
            <a:r>
              <a:rPr lang="en-US" sz="4300" dirty="0">
                <a:solidFill>
                  <a:schemeClr val="tx1"/>
                </a:solidFill>
                <a:latin typeface="Arial" pitchFamily="34" charset="0"/>
                <a:cs typeface="Arial" pitchFamily="34" charset="0"/>
              </a:rPr>
              <a:t> notebook in Anaconda Navigator for running project Python notebook.</a:t>
            </a:r>
          </a:p>
          <a:p>
            <a:pPr lvl="1" algn="just">
              <a:lnSpc>
                <a:spcPct val="170000"/>
              </a:lnSpc>
            </a:pPr>
            <a:r>
              <a:rPr lang="en-US" sz="4300" dirty="0">
                <a:solidFill>
                  <a:schemeClr val="tx1"/>
                </a:solidFill>
                <a:latin typeface="Arial" pitchFamily="34" charset="0"/>
                <a:cs typeface="Arial" pitchFamily="34" charset="0"/>
              </a:rPr>
              <a:t>Python Notebook also works in Google </a:t>
            </a:r>
            <a:r>
              <a:rPr lang="en-US" sz="4300" dirty="0" err="1">
                <a:solidFill>
                  <a:schemeClr val="tx1"/>
                </a:solidFill>
                <a:latin typeface="Arial" panose="020B0604020202020204" pitchFamily="34" charset="0"/>
                <a:cs typeface="Arial" pitchFamily="34" charset="0"/>
              </a:rPr>
              <a:t>Colab</a:t>
            </a:r>
            <a:r>
              <a:rPr lang="en-US" sz="4300" dirty="0">
                <a:solidFill>
                  <a:schemeClr val="tx1"/>
                </a:solidFill>
                <a:latin typeface="Arial" panose="020B0604020202020204" pitchFamily="34" charset="0"/>
                <a:cs typeface="Arial" pitchFamily="34" charset="0"/>
              </a:rPr>
              <a:t>, Kaggle Notebook editor</a:t>
            </a:r>
          </a:p>
          <a:p>
            <a:pPr algn="just">
              <a:lnSpc>
                <a:spcPct val="150000"/>
              </a:lnSpc>
            </a:pPr>
            <a:r>
              <a:rPr lang="en-US" sz="4300" b="1" dirty="0">
                <a:solidFill>
                  <a:schemeClr val="tx1"/>
                </a:solidFill>
                <a:latin typeface="Arial" panose="020B0604020202020204" pitchFamily="34" charset="0"/>
                <a:cs typeface="Arial" pitchFamily="34" charset="0"/>
              </a:rPr>
              <a:t>Hardware Requirements:</a:t>
            </a:r>
          </a:p>
          <a:p>
            <a:pPr lvl="1" algn="just">
              <a:lnSpc>
                <a:spcPct val="150000"/>
              </a:lnSpc>
            </a:pPr>
            <a:r>
              <a:rPr lang="en-US" sz="4300" dirty="0">
                <a:solidFill>
                  <a:schemeClr val="tx1"/>
                </a:solidFill>
                <a:latin typeface="Arial" panose="020B0604020202020204" pitchFamily="34" charset="0"/>
                <a:cs typeface="Arial" pitchFamily="34" charset="0"/>
              </a:rPr>
              <a:t>License: Free use and redistribution under the terms of the </a:t>
            </a:r>
            <a:r>
              <a:rPr lang="en-US" sz="43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EULA for Anaconda Individual Edition</a:t>
            </a:r>
            <a:r>
              <a:rPr lang="en-US" sz="4300" dirty="0">
                <a:solidFill>
                  <a:schemeClr val="tx1"/>
                </a:solidFill>
                <a:latin typeface="Arial" panose="020B0604020202020204" pitchFamily="34" charset="0"/>
                <a:cs typeface="Arial" panose="020B0604020202020204" pitchFamily="34" charset="0"/>
              </a:rPr>
              <a:t>.</a:t>
            </a:r>
          </a:p>
          <a:p>
            <a:pPr lvl="1" algn="just">
              <a:lnSpc>
                <a:spcPct val="150000"/>
              </a:lnSpc>
            </a:pPr>
            <a:r>
              <a:rPr lang="en-US" sz="4300" dirty="0">
                <a:solidFill>
                  <a:schemeClr val="tx1"/>
                </a:solidFill>
                <a:latin typeface="Arial" panose="020B0604020202020204" pitchFamily="34" charset="0"/>
                <a:cs typeface="Arial" panose="020B0604020202020204" pitchFamily="34" charset="0"/>
              </a:rPr>
              <a:t>Operating system: Windows 8 or newer, 64-bit macOS 10.13+, or Linux, including Ubuntu, RedHat, CentOS 7+, and others.</a:t>
            </a:r>
          </a:p>
          <a:p>
            <a:pPr lvl="1" algn="just">
              <a:lnSpc>
                <a:spcPct val="150000"/>
              </a:lnSpc>
            </a:pPr>
            <a:r>
              <a:rPr lang="en-US" sz="4300" dirty="0">
                <a:solidFill>
                  <a:schemeClr val="tx1"/>
                </a:solidFill>
                <a:latin typeface="Arial" panose="020B0604020202020204" pitchFamily="34" charset="0"/>
                <a:cs typeface="Arial" panose="020B0604020202020204" pitchFamily="34" charset="0"/>
              </a:rPr>
              <a:t>System architecture: Windows- 64-bit x86, 32-bit x86; MacOS- 64-bit x86; Linux- 64-bit x86, 64-bit aarch64 (AWS Graviton2 / arm64), 64-bit Power8/Power9, s390x (Linux on IBM Z &amp; </a:t>
            </a:r>
            <a:r>
              <a:rPr lang="en-US" sz="4300" dirty="0" err="1">
                <a:solidFill>
                  <a:schemeClr val="tx1"/>
                </a:solidFill>
                <a:latin typeface="Arial" panose="020B0604020202020204" pitchFamily="34" charset="0"/>
                <a:cs typeface="Arial" panose="020B0604020202020204" pitchFamily="34" charset="0"/>
              </a:rPr>
              <a:t>LinuxONE</a:t>
            </a:r>
            <a:r>
              <a:rPr lang="en-US" sz="4300" dirty="0">
                <a:solidFill>
                  <a:schemeClr val="tx1"/>
                </a:solidFill>
                <a:latin typeface="Arial" panose="020B0604020202020204" pitchFamily="34" charset="0"/>
                <a:cs typeface="Arial" panose="020B0604020202020204" pitchFamily="34" charset="0"/>
              </a:rPr>
              <a:t>).</a:t>
            </a:r>
          </a:p>
          <a:p>
            <a:pPr lvl="1" algn="just">
              <a:lnSpc>
                <a:spcPct val="150000"/>
              </a:lnSpc>
            </a:pPr>
            <a:r>
              <a:rPr lang="en-US" sz="4300" dirty="0">
                <a:solidFill>
                  <a:schemeClr val="tx1"/>
                </a:solidFill>
                <a:latin typeface="Arial" panose="020B0604020202020204" pitchFamily="34" charset="0"/>
                <a:cs typeface="Arial" panose="020B0604020202020204" pitchFamily="34" charset="0"/>
              </a:rPr>
              <a:t>Minimum 5 GB disk space to download and install</a:t>
            </a:r>
            <a:endParaRPr lang="en-IN" sz="4300" dirty="0">
              <a:latin typeface="Arial" panose="020B0604020202020204" pitchFamily="34" charset="0"/>
              <a:cs typeface="Arial" panose="020B0604020202020204" pitchFamily="34" charset="0"/>
            </a:endParaRPr>
          </a:p>
          <a:p>
            <a:pPr lvl="1" algn="just">
              <a:lnSpc>
                <a:spcPct val="170000"/>
              </a:lnSpc>
            </a:pPr>
            <a:endParaRPr lang="en-US" sz="2200" b="1" dirty="0">
              <a:solidFill>
                <a:schemeClr val="tx1"/>
              </a:solidFill>
              <a:latin typeface="Arial" pitchFamily="34" charset="0"/>
              <a:cs typeface="Arial" pitchFamily="34" charset="0"/>
            </a:endParaRPr>
          </a:p>
          <a:p>
            <a:pPr>
              <a:buNone/>
            </a:pPr>
            <a:endParaRPr lang="en-US" dirty="0"/>
          </a:p>
        </p:txBody>
      </p:sp>
    </p:spTree>
    <p:extLst>
      <p:ext uri="{BB962C8B-B14F-4D97-AF65-F5344CB8AC3E}">
        <p14:creationId xmlns:p14="http://schemas.microsoft.com/office/powerpoint/2010/main"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9D64-6EB2-4A19-8D36-46C0DD2909DD}"/>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Implementation(cont.)</a:t>
            </a:r>
            <a:endParaRPr lang="en-IN" dirty="0"/>
          </a:p>
        </p:txBody>
      </p:sp>
      <p:sp>
        <p:nvSpPr>
          <p:cNvPr id="7" name="Content Placeholder 6">
            <a:extLst>
              <a:ext uri="{FF2B5EF4-FFF2-40B4-BE49-F238E27FC236}">
                <a16:creationId xmlns:a16="http://schemas.microsoft.com/office/drawing/2014/main" id="{9C98B5B0-EAF3-4B46-B05E-FE7D74935A01}"/>
              </a:ext>
            </a:extLst>
          </p:cNvPr>
          <p:cNvSpPr>
            <a:spLocks noGrp="1"/>
          </p:cNvSpPr>
          <p:nvPr>
            <p:ph sz="half" idx="1"/>
          </p:nvPr>
        </p:nvSpPr>
        <p:spPr/>
        <p:txBody>
          <a:bodyPr>
            <a:normAutofit/>
          </a:bodyPr>
          <a:lstStyle/>
          <a:p>
            <a:pPr marL="45720" indent="0">
              <a:lnSpc>
                <a:spcPct val="150000"/>
              </a:lnSpc>
              <a:buNone/>
            </a:pPr>
            <a:r>
              <a:rPr lang="en-US" sz="2000" b="1" dirty="0">
                <a:solidFill>
                  <a:schemeClr val="tx1"/>
                </a:solidFill>
                <a:latin typeface="Arial" panose="020B0604020202020204" pitchFamily="34" charset="0"/>
                <a:cs typeface="Arial" panose="020B0604020202020204" pitchFamily="34" charset="0"/>
              </a:rPr>
              <a:t>Modules in </a:t>
            </a:r>
            <a:r>
              <a:rPr lang="en-US" sz="2000" b="1" dirty="0" err="1">
                <a:solidFill>
                  <a:schemeClr val="tx1"/>
                </a:solidFill>
                <a:latin typeface="Arial" panose="020B0604020202020204" pitchFamily="34" charset="0"/>
                <a:cs typeface="Arial" panose="020B0604020202020204" pitchFamily="34" charset="0"/>
              </a:rPr>
              <a:t>Jupyter</a:t>
            </a:r>
            <a:r>
              <a:rPr lang="en-US" sz="2000" b="1" dirty="0">
                <a:solidFill>
                  <a:schemeClr val="tx1"/>
                </a:solidFill>
                <a:latin typeface="Arial" panose="020B0604020202020204" pitchFamily="34" charset="0"/>
                <a:cs typeface="Arial" panose="020B0604020202020204" pitchFamily="34" charset="0"/>
              </a:rPr>
              <a:t> notebook</a:t>
            </a:r>
          </a:p>
          <a:p>
            <a:pPr marL="457200" indent="-457200">
              <a:lnSpc>
                <a:spcPct val="150000"/>
              </a:lnSpc>
              <a:buClr>
                <a:schemeClr val="accent1"/>
              </a:buClr>
            </a:pPr>
            <a:r>
              <a:rPr lang="en-IN" sz="2000" b="1" dirty="0">
                <a:solidFill>
                  <a:schemeClr val="tx1"/>
                </a:solidFill>
                <a:latin typeface="Arial" panose="020B0604020202020204" pitchFamily="34" charset="0"/>
                <a:cs typeface="Arial" panose="020B0604020202020204" pitchFamily="34" charset="0"/>
              </a:rPr>
              <a:t>Visualization Libraries</a:t>
            </a:r>
          </a:p>
          <a:p>
            <a:pPr marL="800100" lvl="1" indent="-342900">
              <a:lnSpc>
                <a:spcPct val="150000"/>
              </a:lnSpc>
              <a:buClr>
                <a:schemeClr val="accent1"/>
              </a:buClr>
              <a:buFont typeface="Arial" panose="020B0604020202020204" pitchFamily="34" charset="0"/>
              <a:buChar char="•"/>
            </a:pPr>
            <a:r>
              <a:rPr lang="en-IN" sz="2000" dirty="0" err="1">
                <a:solidFill>
                  <a:schemeClr val="tx1"/>
                </a:solidFill>
                <a:latin typeface="Arial" panose="020B0604020202020204" pitchFamily="34" charset="0"/>
                <a:cs typeface="Arial" panose="020B0604020202020204" pitchFamily="34" charset="0"/>
              </a:rPr>
              <a:t>matplotlib.pyplot</a:t>
            </a:r>
            <a:endParaRPr lang="en-IN" sz="2000" dirty="0">
              <a:solidFill>
                <a:schemeClr val="tx1"/>
              </a:solidFill>
              <a:latin typeface="Arial" panose="020B0604020202020204" pitchFamily="34" charset="0"/>
              <a:cs typeface="Arial" panose="020B0604020202020204" pitchFamily="34" charset="0"/>
            </a:endParaRPr>
          </a:p>
          <a:p>
            <a:pPr marL="800100" lvl="1" indent="-342900">
              <a:lnSpc>
                <a:spcPct val="150000"/>
              </a:lnSpc>
              <a:buClr>
                <a:schemeClr val="accent1"/>
              </a:buClr>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seaborn</a:t>
            </a:r>
          </a:p>
          <a:p>
            <a:pPr marL="0" indent="0">
              <a:lnSpc>
                <a:spcPct val="150000"/>
              </a:lnSpc>
              <a:buNone/>
            </a:pPr>
            <a:r>
              <a:rPr lang="en-IN" sz="2000" b="1" dirty="0">
                <a:solidFill>
                  <a:schemeClr val="tx1"/>
                </a:solidFill>
                <a:latin typeface="Arial" panose="020B0604020202020204" pitchFamily="34" charset="0"/>
                <a:cs typeface="Arial" panose="020B0604020202020204" pitchFamily="34" charset="0"/>
              </a:rPr>
              <a:t>ML model Algorithm</a:t>
            </a:r>
          </a:p>
          <a:p>
            <a:pPr>
              <a:lnSpc>
                <a:spcPct val="150000"/>
              </a:lnSpc>
              <a:buClr>
                <a:schemeClr val="accent1"/>
              </a:buClr>
            </a:pPr>
            <a:r>
              <a:rPr lang="en-IN" sz="2000" dirty="0" err="1">
                <a:latin typeface="Arial" panose="020B0604020202020204" pitchFamily="34" charset="0"/>
                <a:cs typeface="Arial" panose="020B0604020202020204" pitchFamily="34" charset="0"/>
              </a:rPr>
              <a:t>RandomForestClassifier</a:t>
            </a:r>
            <a:endParaRPr lang="en-IN" sz="2000" dirty="0">
              <a:latin typeface="Arial" panose="020B0604020202020204" pitchFamily="34" charset="0"/>
              <a:cs typeface="Arial" panose="020B0604020202020204" pitchFamily="34" charset="0"/>
            </a:endParaRPr>
          </a:p>
          <a:p>
            <a:pPr>
              <a:lnSpc>
                <a:spcPct val="150000"/>
              </a:lnSpc>
              <a:buClr>
                <a:schemeClr val="accent1"/>
              </a:buClr>
            </a:pPr>
            <a:r>
              <a:rPr lang="en-IN" sz="2000" dirty="0" err="1">
                <a:latin typeface="Arial" panose="020B0604020202020204" pitchFamily="34" charset="0"/>
                <a:cs typeface="Arial" panose="020B0604020202020204" pitchFamily="34" charset="0"/>
              </a:rPr>
              <a:t>XGBClassifier</a:t>
            </a:r>
            <a:endParaRPr lang="en-IN" sz="2000" dirty="0">
              <a:latin typeface="Arial" panose="020B0604020202020204" pitchFamily="34" charset="0"/>
              <a:cs typeface="Arial" panose="020B0604020202020204" pitchFamily="34" charset="0"/>
            </a:endParaRPr>
          </a:p>
          <a:p>
            <a:pPr>
              <a:lnSpc>
                <a:spcPct val="150000"/>
              </a:lnSpc>
              <a:buClr>
                <a:schemeClr val="accent1"/>
              </a:buClr>
            </a:pPr>
            <a:r>
              <a:rPr lang="en-IN" sz="2000" dirty="0" err="1">
                <a:latin typeface="Arial" panose="020B0604020202020204" pitchFamily="34" charset="0"/>
                <a:cs typeface="Arial" panose="020B0604020202020204" pitchFamily="34" charset="0"/>
              </a:rPr>
              <a:t>catboost</a:t>
            </a:r>
            <a:endParaRPr lang="en-IN" sz="2000" dirty="0">
              <a:latin typeface="Arial" panose="020B0604020202020204" pitchFamily="34" charset="0"/>
              <a:cs typeface="Arial" panose="020B0604020202020204" pitchFamily="34" charset="0"/>
            </a:endParaRPr>
          </a:p>
          <a:p>
            <a:pPr marL="457200" lvl="1" indent="0">
              <a:buNone/>
            </a:pPr>
            <a:endParaRPr lang="en-IN" sz="1600"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9511D49A-69F6-4609-8196-28420FECEAD5}"/>
              </a:ext>
            </a:extLst>
          </p:cNvPr>
          <p:cNvSpPr>
            <a:spLocks noGrp="1"/>
          </p:cNvSpPr>
          <p:nvPr>
            <p:ph sz="half" idx="2"/>
          </p:nvPr>
        </p:nvSpPr>
        <p:spPr>
          <a:xfrm>
            <a:off x="4355976" y="1600200"/>
            <a:ext cx="4330824" cy="4525963"/>
          </a:xfrm>
        </p:spPr>
        <p:txBody>
          <a:bodyPr>
            <a:normAutofit/>
          </a:bodyPr>
          <a:lstStyle/>
          <a:p>
            <a:pPr marL="457200" indent="-457200">
              <a:buClr>
                <a:schemeClr val="accent1"/>
              </a:buClr>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Data processing libraries</a:t>
            </a:r>
          </a:p>
          <a:p>
            <a:pPr marL="914400" lvl="1" indent="-457200">
              <a:lnSpc>
                <a:spcPct val="150000"/>
              </a:lnSpc>
              <a:buClr>
                <a:schemeClr val="accent1"/>
              </a:buClr>
              <a:buFont typeface="Arial" panose="020B0604020202020204" pitchFamily="34" charset="0"/>
              <a:buChar char="•"/>
            </a:pPr>
            <a:r>
              <a:rPr lang="en-IN" sz="2200" dirty="0" err="1">
                <a:solidFill>
                  <a:schemeClr val="tx1"/>
                </a:solidFill>
                <a:latin typeface="Arial" panose="020B0604020202020204" pitchFamily="34" charset="0"/>
                <a:cs typeface="Arial" panose="020B0604020202020204" pitchFamily="34" charset="0"/>
              </a:rPr>
              <a:t>numpy</a:t>
            </a:r>
            <a:endParaRPr lang="en-IN" sz="2200" dirty="0">
              <a:solidFill>
                <a:schemeClr val="tx1"/>
              </a:solidFill>
              <a:latin typeface="Arial" panose="020B0604020202020204" pitchFamily="34" charset="0"/>
              <a:cs typeface="Arial" panose="020B0604020202020204" pitchFamily="34" charset="0"/>
            </a:endParaRPr>
          </a:p>
          <a:p>
            <a:pPr marL="914400" lvl="1" indent="-457200">
              <a:lnSpc>
                <a:spcPct val="150000"/>
              </a:lnSpc>
              <a:buClr>
                <a:schemeClr val="accent1"/>
              </a:buClr>
              <a:buFont typeface="Arial" panose="020B0604020202020204" pitchFamily="34" charset="0"/>
              <a:buChar char="•"/>
            </a:pPr>
            <a:r>
              <a:rPr lang="en-IN" sz="2200" dirty="0">
                <a:solidFill>
                  <a:schemeClr val="tx1"/>
                </a:solidFill>
                <a:latin typeface="Arial" panose="020B0604020202020204" pitchFamily="34" charset="0"/>
                <a:cs typeface="Arial" panose="020B0604020202020204" pitchFamily="34" charset="0"/>
              </a:rPr>
              <a:t>pandas</a:t>
            </a:r>
          </a:p>
          <a:p>
            <a:pPr marL="914400" lvl="1" indent="-457200">
              <a:lnSpc>
                <a:spcPct val="150000"/>
              </a:lnSpc>
              <a:buClr>
                <a:schemeClr val="accent1"/>
              </a:buClr>
              <a:buFont typeface="Arial" panose="020B0604020202020204" pitchFamily="34" charset="0"/>
              <a:buChar char="•"/>
            </a:pPr>
            <a:r>
              <a:rPr lang="en-IN" sz="2200" dirty="0" err="1">
                <a:solidFill>
                  <a:schemeClr val="tx1"/>
                </a:solidFill>
                <a:latin typeface="Arial" panose="020B0604020202020204" pitchFamily="34" charset="0"/>
                <a:cs typeface="Arial" panose="020B0604020202020204" pitchFamily="34" charset="0"/>
              </a:rPr>
              <a:t>sklearn.model_selection</a:t>
            </a:r>
            <a:endParaRPr lang="en-IN" sz="2200" dirty="0">
              <a:solidFill>
                <a:schemeClr val="tx1"/>
              </a:solidFill>
              <a:latin typeface="Arial" panose="020B0604020202020204" pitchFamily="34" charset="0"/>
              <a:cs typeface="Arial" panose="020B0604020202020204" pitchFamily="34" charset="0"/>
            </a:endParaRPr>
          </a:p>
          <a:p>
            <a:pPr lvl="2">
              <a:lnSpc>
                <a:spcPct val="150000"/>
              </a:lnSpc>
              <a:buClr>
                <a:schemeClr val="accent1"/>
              </a:buClr>
            </a:pPr>
            <a:r>
              <a:rPr lang="en-IN" sz="2200" dirty="0" err="1">
                <a:solidFill>
                  <a:schemeClr val="tx1"/>
                </a:solidFill>
                <a:latin typeface="Arial" panose="020B0604020202020204" pitchFamily="34" charset="0"/>
                <a:cs typeface="Arial" panose="020B0604020202020204" pitchFamily="34" charset="0"/>
              </a:rPr>
              <a:t>test_train_split</a:t>
            </a:r>
            <a:endParaRPr lang="en-IN" sz="2200" dirty="0">
              <a:solidFill>
                <a:schemeClr val="tx1"/>
              </a:solidFill>
              <a:latin typeface="Arial" panose="020B0604020202020204" pitchFamily="34" charset="0"/>
              <a:cs typeface="Arial" panose="020B0604020202020204" pitchFamily="34" charset="0"/>
            </a:endParaRPr>
          </a:p>
          <a:p>
            <a:pPr marL="914400" lvl="1" indent="-457200">
              <a:lnSpc>
                <a:spcPct val="150000"/>
              </a:lnSpc>
              <a:buClr>
                <a:schemeClr val="accent1"/>
              </a:buClr>
              <a:buFont typeface="Arial" panose="020B0604020202020204" pitchFamily="34" charset="0"/>
              <a:buChar char="•"/>
            </a:pPr>
            <a:r>
              <a:rPr lang="en-IN" sz="2200" dirty="0" err="1">
                <a:solidFill>
                  <a:schemeClr val="tx1"/>
                </a:solidFill>
                <a:latin typeface="Arial" panose="020B0604020202020204" pitchFamily="34" charset="0"/>
                <a:cs typeface="Arial" panose="020B0604020202020204" pitchFamily="34" charset="0"/>
              </a:rPr>
              <a:t>sklearn.preprocessing</a:t>
            </a:r>
            <a:endParaRPr lang="en-IN" sz="2200" dirty="0">
              <a:solidFill>
                <a:schemeClr val="tx1"/>
              </a:solidFill>
              <a:latin typeface="Arial" panose="020B0604020202020204" pitchFamily="34" charset="0"/>
              <a:cs typeface="Arial" panose="020B0604020202020204" pitchFamily="34" charset="0"/>
            </a:endParaRPr>
          </a:p>
          <a:p>
            <a:pPr lvl="2">
              <a:lnSpc>
                <a:spcPct val="150000"/>
              </a:lnSpc>
              <a:buClr>
                <a:schemeClr val="accent1"/>
              </a:buClr>
            </a:pPr>
            <a:r>
              <a:rPr lang="en-IN" sz="2200" dirty="0" err="1">
                <a:solidFill>
                  <a:schemeClr val="tx1"/>
                </a:solidFill>
                <a:latin typeface="Arial" panose="020B0604020202020204" pitchFamily="34" charset="0"/>
                <a:cs typeface="Arial" panose="020B0604020202020204" pitchFamily="34" charset="0"/>
              </a:rPr>
              <a:t>LabelEncoder</a:t>
            </a:r>
            <a:endParaRPr lang="en-IN" sz="2200" dirty="0">
              <a:solidFill>
                <a:schemeClr val="tx1"/>
              </a:solidFill>
              <a:latin typeface="Arial" panose="020B0604020202020204" pitchFamily="34" charset="0"/>
              <a:cs typeface="Arial" panose="020B0604020202020204" pitchFamily="34" charset="0"/>
            </a:endParaRPr>
          </a:p>
          <a:p>
            <a:pPr marL="1371600" lvl="2" indent="-457200">
              <a:buClr>
                <a:schemeClr val="accent1"/>
              </a:buClr>
              <a:buFont typeface="Courier New" panose="02070309020205020404" pitchFamily="49" charset="0"/>
              <a:buChar char="o"/>
            </a:pPr>
            <a:endParaRPr lang="en-IN" sz="2200" dirty="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E6DDFDE1-CD8C-45DE-867C-22702803096B}"/>
              </a:ext>
            </a:extLst>
          </p:cNvPr>
          <p:cNvSpPr>
            <a:spLocks noGrp="1"/>
          </p:cNvSpPr>
          <p:nvPr>
            <p:ph type="dt" sz="half" idx="10"/>
          </p:nvPr>
        </p:nvSpPr>
        <p:spPr/>
        <p:txBody>
          <a:bodyPr/>
          <a:lstStyle/>
          <a:p>
            <a:fld id="{A2414E9F-A237-4082-B37B-D926ADB268EE}" type="datetime3">
              <a:rPr lang="en-US" smtClean="0"/>
              <a:pPr/>
              <a:t>22 April 2022</a:t>
            </a:fld>
            <a:endParaRPr lang="en-US"/>
          </a:p>
        </p:txBody>
      </p:sp>
      <p:sp>
        <p:nvSpPr>
          <p:cNvPr id="5" name="Footer Placeholder 4">
            <a:extLst>
              <a:ext uri="{FF2B5EF4-FFF2-40B4-BE49-F238E27FC236}">
                <a16:creationId xmlns:a16="http://schemas.microsoft.com/office/drawing/2014/main" id="{648394E0-1C4F-4F28-BA60-F00CC4F93CB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6F1F0092-59B9-4842-B3CC-DB7D003EE265}"/>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26668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2F16-A92E-481E-8E47-D4BAB6B73702}"/>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IN" dirty="0"/>
          </a:p>
        </p:txBody>
      </p:sp>
      <p:sp>
        <p:nvSpPr>
          <p:cNvPr id="3" name="Content Placeholder 2">
            <a:extLst>
              <a:ext uri="{FF2B5EF4-FFF2-40B4-BE49-F238E27FC236}">
                <a16:creationId xmlns:a16="http://schemas.microsoft.com/office/drawing/2014/main" id="{B9CB657E-6735-4F97-92F4-057D554B2D9E}"/>
              </a:ext>
            </a:extLst>
          </p:cNvPr>
          <p:cNvSpPr>
            <a:spLocks noGrp="1"/>
          </p:cNvSpPr>
          <p:nvPr>
            <p:ph sz="half" idx="1"/>
          </p:nvPr>
        </p:nvSpPr>
        <p:spPr>
          <a:xfrm>
            <a:off x="457200" y="1600201"/>
            <a:ext cx="4038600" cy="4525962"/>
          </a:xfrm>
        </p:spPr>
        <p:txBody>
          <a:bodyPr>
            <a:normAutofit/>
          </a:bodyPr>
          <a:lstStyle/>
          <a:p>
            <a:pPr marL="285750" indent="-285750">
              <a:lnSpc>
                <a:spcPct val="150000"/>
              </a:lnSpc>
              <a:buFont typeface="Wingdings" panose="05000000000000000000" pitchFamily="2" charset="2"/>
              <a:buChar char="§"/>
            </a:pPr>
            <a:r>
              <a:rPr lang="en-IN" sz="2400" b="1" dirty="0">
                <a:solidFill>
                  <a:schemeClr val="tx1"/>
                </a:solidFill>
                <a:latin typeface="Arial" panose="020B0604020202020204" pitchFamily="34" charset="0"/>
                <a:cs typeface="Arial" panose="020B0604020202020204" pitchFamily="34" charset="0"/>
              </a:rPr>
              <a:t>Performance metrics</a:t>
            </a:r>
          </a:p>
          <a:p>
            <a:pPr lvl="1">
              <a:lnSpc>
                <a:spcPct val="150000"/>
              </a:lnSpc>
              <a:buClr>
                <a:schemeClr val="accent1"/>
              </a:buClr>
              <a:buFont typeface="Arial" panose="020B0604020202020204" pitchFamily="34" charset="0"/>
              <a:buChar char="•"/>
            </a:pPr>
            <a:r>
              <a:rPr lang="en-IN" dirty="0" err="1">
                <a:solidFill>
                  <a:schemeClr val="tx1"/>
                </a:solidFill>
                <a:latin typeface="Arial" panose="020B0604020202020204" pitchFamily="34" charset="0"/>
                <a:cs typeface="Arial" panose="020B0604020202020204" pitchFamily="34" charset="0"/>
              </a:rPr>
              <a:t>sklearn.metrics</a:t>
            </a:r>
            <a:endParaRPr lang="en-IN" dirty="0">
              <a:solidFill>
                <a:schemeClr val="tx1"/>
              </a:solidFill>
              <a:latin typeface="Arial" panose="020B0604020202020204" pitchFamily="34" charset="0"/>
              <a:cs typeface="Arial" panose="020B0604020202020204" pitchFamily="34" charset="0"/>
            </a:endParaRPr>
          </a:p>
          <a:p>
            <a:pPr lvl="2">
              <a:lnSpc>
                <a:spcPct val="150000"/>
              </a:lnSpc>
              <a:buClr>
                <a:schemeClr val="accent1"/>
              </a:buClr>
            </a:pPr>
            <a:r>
              <a:rPr lang="en-IN" sz="2400" dirty="0" err="1">
                <a:solidFill>
                  <a:schemeClr val="tx1"/>
                </a:solidFill>
                <a:latin typeface="Arial" panose="020B0604020202020204" pitchFamily="34" charset="0"/>
                <a:cs typeface="Arial" panose="020B0604020202020204" pitchFamily="34" charset="0"/>
              </a:rPr>
              <a:t>confusion_matrix</a:t>
            </a:r>
            <a:endParaRPr lang="en-IN" sz="2400" dirty="0">
              <a:solidFill>
                <a:schemeClr val="tx1"/>
              </a:solidFill>
              <a:latin typeface="Arial" panose="020B0604020202020204" pitchFamily="34" charset="0"/>
              <a:cs typeface="Arial" panose="020B0604020202020204" pitchFamily="34" charset="0"/>
            </a:endParaRPr>
          </a:p>
          <a:p>
            <a:pPr lvl="2">
              <a:lnSpc>
                <a:spcPct val="150000"/>
              </a:lnSpc>
              <a:buClr>
                <a:schemeClr val="accent1"/>
              </a:buClr>
            </a:pPr>
            <a:r>
              <a:rPr lang="en-IN" sz="2400" dirty="0" err="1">
                <a:solidFill>
                  <a:schemeClr val="tx1"/>
                </a:solidFill>
                <a:latin typeface="Arial" panose="020B0604020202020204" pitchFamily="34" charset="0"/>
                <a:cs typeface="Arial" panose="020B0604020202020204" pitchFamily="34" charset="0"/>
              </a:rPr>
              <a:t>roc_auc_score</a:t>
            </a:r>
            <a:endParaRPr lang="en-IN" sz="2400" dirty="0">
              <a:solidFill>
                <a:schemeClr val="tx1"/>
              </a:solidFill>
              <a:latin typeface="Arial" panose="020B0604020202020204" pitchFamily="34" charset="0"/>
              <a:cs typeface="Arial" panose="020B0604020202020204" pitchFamily="34" charset="0"/>
            </a:endParaRPr>
          </a:p>
          <a:p>
            <a:pPr lvl="2">
              <a:lnSpc>
                <a:spcPct val="150000"/>
              </a:lnSpc>
              <a:buClr>
                <a:schemeClr val="accent1"/>
              </a:buClr>
            </a:pPr>
            <a:r>
              <a:rPr lang="en-IN" sz="2400" dirty="0" err="1">
                <a:solidFill>
                  <a:schemeClr val="tx1"/>
                </a:solidFill>
                <a:latin typeface="Arial" panose="020B0604020202020204" pitchFamily="34" charset="0"/>
                <a:cs typeface="Arial" panose="020B0604020202020204" pitchFamily="34" charset="0"/>
              </a:rPr>
              <a:t>RocCurveDisplay</a:t>
            </a:r>
            <a:endParaRPr lang="en-IN" sz="2400" dirty="0">
              <a:solidFill>
                <a:schemeClr val="tx1"/>
              </a:solidFill>
              <a:latin typeface="Arial" panose="020B0604020202020204" pitchFamily="34" charset="0"/>
              <a:cs typeface="Arial" panose="020B0604020202020204" pitchFamily="34" charset="0"/>
            </a:endParaRPr>
          </a:p>
          <a:p>
            <a:pPr lvl="2">
              <a:lnSpc>
                <a:spcPct val="150000"/>
              </a:lnSpc>
              <a:buClr>
                <a:schemeClr val="accent1"/>
              </a:buClr>
            </a:pPr>
            <a:r>
              <a:rPr lang="en-IN" sz="2400" dirty="0" err="1">
                <a:latin typeface="Arial" panose="020B0604020202020204" pitchFamily="34" charset="0"/>
                <a:cs typeface="Arial" panose="020B0604020202020204" pitchFamily="34" charset="0"/>
              </a:rPr>
              <a:t>a</a:t>
            </a:r>
            <a:r>
              <a:rPr lang="en-IN" sz="2400" dirty="0" err="1">
                <a:solidFill>
                  <a:schemeClr val="tx1"/>
                </a:solidFill>
                <a:latin typeface="Arial" panose="020B0604020202020204" pitchFamily="34" charset="0"/>
                <a:cs typeface="Arial" panose="020B0604020202020204" pitchFamily="34" charset="0"/>
              </a:rPr>
              <a:t>uc</a:t>
            </a:r>
            <a:endParaRPr lang="en-IN" sz="2400" dirty="0">
              <a:solidFill>
                <a:schemeClr val="tx1"/>
              </a:solidFill>
              <a:latin typeface="Arial" panose="020B0604020202020204" pitchFamily="34" charset="0"/>
              <a:cs typeface="Arial" panose="020B0604020202020204" pitchFamily="34" charset="0"/>
            </a:endParaRPr>
          </a:p>
          <a:p>
            <a:pPr lvl="2">
              <a:lnSpc>
                <a:spcPct val="150000"/>
              </a:lnSpc>
              <a:buClr>
                <a:schemeClr val="accent1"/>
              </a:buClr>
            </a:pPr>
            <a:r>
              <a:rPr lang="en-IN" sz="2400" dirty="0" err="1">
                <a:latin typeface="Arial" panose="020B0604020202020204" pitchFamily="34" charset="0"/>
                <a:cs typeface="Arial" panose="020B0604020202020204" pitchFamily="34" charset="0"/>
              </a:rPr>
              <a:t>roc_curve</a:t>
            </a:r>
            <a:r>
              <a:rPr lang="en-IN" sz="2400" dirty="0">
                <a:latin typeface="Arial" panose="020B0604020202020204" pitchFamily="34" charset="0"/>
                <a:cs typeface="Arial" panose="020B0604020202020204" pitchFamily="34" charset="0"/>
              </a:rPr>
              <a:t> </a:t>
            </a:r>
          </a:p>
          <a:p>
            <a:pPr marL="1200150" lvl="2" indent="-285750">
              <a:lnSpc>
                <a:spcPct val="150000"/>
              </a:lnSpc>
              <a:buFont typeface="Courier New" panose="02070309020205020404" pitchFamily="49" charset="0"/>
              <a:buChar char="o"/>
            </a:pPr>
            <a:endParaRPr lang="en-IN" sz="2400" dirty="0">
              <a:solidFill>
                <a:schemeClr val="tx1"/>
              </a:solidFill>
              <a:latin typeface="Arial" panose="020B0604020202020204" pitchFamily="34" charset="0"/>
              <a:cs typeface="Arial" panose="020B0604020202020204" pitchFamily="34" charset="0"/>
            </a:endParaRPr>
          </a:p>
          <a:p>
            <a:endParaRPr lang="en-IN" dirty="0"/>
          </a:p>
        </p:txBody>
      </p:sp>
      <p:sp>
        <p:nvSpPr>
          <p:cNvPr id="4" name="Content Placeholder 3">
            <a:extLst>
              <a:ext uri="{FF2B5EF4-FFF2-40B4-BE49-F238E27FC236}">
                <a16:creationId xmlns:a16="http://schemas.microsoft.com/office/drawing/2014/main" id="{7F59CAEE-CCB6-4C96-9531-DC55F16D4F19}"/>
              </a:ext>
            </a:extLst>
          </p:cNvPr>
          <p:cNvSpPr>
            <a:spLocks noGrp="1"/>
          </p:cNvSpPr>
          <p:nvPr>
            <p:ph sz="half" idx="2"/>
          </p:nvPr>
        </p:nvSpPr>
        <p:spPr>
          <a:xfrm>
            <a:off x="4067944" y="2219576"/>
            <a:ext cx="4819972" cy="4525963"/>
          </a:xfrm>
        </p:spPr>
        <p:txBody>
          <a:bodyPr>
            <a:normAutofit/>
          </a:bodyPr>
          <a:lstStyle/>
          <a:p>
            <a:pPr lvl="2">
              <a:lnSpc>
                <a:spcPct val="150000"/>
              </a:lnSpc>
              <a:buClr>
                <a:schemeClr val="accent1"/>
              </a:buClr>
            </a:pPr>
            <a:r>
              <a:rPr lang="en-IN" sz="2600" dirty="0" err="1">
                <a:latin typeface="Arial" panose="020B0604020202020204" pitchFamily="34" charset="0"/>
                <a:cs typeface="Arial" panose="020B0604020202020204" pitchFamily="34" charset="0"/>
              </a:rPr>
              <a:t>precision_recall_fscore_support</a:t>
            </a:r>
            <a:endParaRPr lang="en-IN" sz="2600" dirty="0">
              <a:latin typeface="Arial" panose="020B0604020202020204" pitchFamily="34" charset="0"/>
              <a:cs typeface="Arial" panose="020B0604020202020204" pitchFamily="34" charset="0"/>
            </a:endParaRPr>
          </a:p>
          <a:p>
            <a:pPr lvl="2">
              <a:lnSpc>
                <a:spcPct val="150000"/>
              </a:lnSpc>
              <a:buClr>
                <a:schemeClr val="accent1"/>
              </a:buClr>
            </a:pPr>
            <a:r>
              <a:rPr lang="en-IN" sz="2600" dirty="0" err="1">
                <a:latin typeface="Arial" panose="020B0604020202020204" pitchFamily="34" charset="0"/>
                <a:cs typeface="Arial" panose="020B0604020202020204" pitchFamily="34" charset="0"/>
              </a:rPr>
              <a:t>plot_confusion_matrix</a:t>
            </a:r>
            <a:endParaRPr lang="en-IN" sz="2600" dirty="0">
              <a:latin typeface="Arial" panose="020B0604020202020204" pitchFamily="34" charset="0"/>
              <a:cs typeface="Arial" panose="020B0604020202020204" pitchFamily="34" charset="0"/>
            </a:endParaRPr>
          </a:p>
          <a:p>
            <a:pPr lvl="2">
              <a:lnSpc>
                <a:spcPct val="150000"/>
              </a:lnSpc>
              <a:buClr>
                <a:schemeClr val="accent1"/>
              </a:buClr>
            </a:pPr>
            <a:r>
              <a:rPr lang="en-IN" sz="2600" dirty="0" err="1">
                <a:latin typeface="Arial" panose="020B0604020202020204" pitchFamily="34" charset="0"/>
                <a:cs typeface="Arial" panose="020B0604020202020204" pitchFamily="34" charset="0"/>
              </a:rPr>
              <a:t>log_loss</a:t>
            </a:r>
            <a:endParaRPr lang="en-IN" sz="2600" dirty="0">
              <a:latin typeface="Arial" panose="020B0604020202020204" pitchFamily="34" charset="0"/>
              <a:cs typeface="Arial" panose="020B0604020202020204" pitchFamily="34" charset="0"/>
            </a:endParaRPr>
          </a:p>
          <a:p>
            <a:pPr lvl="2">
              <a:lnSpc>
                <a:spcPct val="150000"/>
              </a:lnSpc>
              <a:buClr>
                <a:schemeClr val="accent1"/>
              </a:buClr>
            </a:pPr>
            <a:r>
              <a:rPr lang="en-IN" sz="2600" dirty="0" err="1">
                <a:latin typeface="Arial" panose="020B0604020202020204" pitchFamily="34" charset="0"/>
                <a:cs typeface="Arial" panose="020B0604020202020204" pitchFamily="34" charset="0"/>
              </a:rPr>
              <a:t>accuracy_score</a:t>
            </a:r>
            <a:endParaRPr lang="en-IN" sz="2600" dirty="0">
              <a:latin typeface="Arial" panose="020B0604020202020204" pitchFamily="34" charset="0"/>
              <a:cs typeface="Arial" panose="020B0604020202020204" pitchFamily="34" charset="0"/>
            </a:endParaRPr>
          </a:p>
          <a:p>
            <a:pPr lvl="2">
              <a:lnSpc>
                <a:spcPct val="150000"/>
              </a:lnSpc>
              <a:buClr>
                <a:schemeClr val="accent1"/>
              </a:buClr>
            </a:pPr>
            <a:r>
              <a:rPr lang="en-IN" sz="2600" dirty="0">
                <a:latin typeface="Arial" panose="020B0604020202020204" pitchFamily="34" charset="0"/>
                <a:cs typeface="Arial" panose="020B0604020202020204" pitchFamily="34" charset="0"/>
              </a:rPr>
              <a:t>f1_score</a:t>
            </a:r>
          </a:p>
          <a:p>
            <a:pPr marL="0" indent="0">
              <a:buClr>
                <a:schemeClr val="accent1"/>
              </a:buClr>
              <a:buNone/>
            </a:pPr>
            <a:endParaRPr lang="en-IN" sz="2400" b="1" dirty="0">
              <a:solidFill>
                <a:schemeClr val="tx1"/>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85CD1374-DAF2-47A6-A958-67DB8FDB9AEE}"/>
              </a:ext>
            </a:extLst>
          </p:cNvPr>
          <p:cNvSpPr>
            <a:spLocks noGrp="1"/>
          </p:cNvSpPr>
          <p:nvPr>
            <p:ph type="dt" sz="half" idx="10"/>
          </p:nvPr>
        </p:nvSpPr>
        <p:spPr/>
        <p:txBody>
          <a:bodyPr/>
          <a:lstStyle/>
          <a:p>
            <a:fld id="{39EAEA68-FEEF-400D-AE97-0743E2B01B36}" type="datetime3">
              <a:rPr lang="en-US" smtClean="0"/>
              <a:pPr/>
              <a:t>22 April 2022</a:t>
            </a:fld>
            <a:endParaRPr lang="en-US"/>
          </a:p>
        </p:txBody>
      </p:sp>
      <p:sp>
        <p:nvSpPr>
          <p:cNvPr id="6" name="Footer Placeholder 5">
            <a:extLst>
              <a:ext uri="{FF2B5EF4-FFF2-40B4-BE49-F238E27FC236}">
                <a16:creationId xmlns:a16="http://schemas.microsoft.com/office/drawing/2014/main" id="{C9A35885-123F-4F51-BB76-10508403E5C6}"/>
              </a:ext>
            </a:extLst>
          </p:cNvPr>
          <p:cNvSpPr>
            <a:spLocks noGrp="1"/>
          </p:cNvSpPr>
          <p:nvPr>
            <p:ph type="ftr" sz="quarter" idx="11"/>
          </p:nvPr>
        </p:nvSpPr>
        <p:spPr/>
        <p:txBody>
          <a:bodyPr/>
          <a:lstStyle/>
          <a:p>
            <a:r>
              <a:rPr lang="en-US"/>
              <a:t>Department of CSE</a:t>
            </a:r>
          </a:p>
        </p:txBody>
      </p:sp>
      <p:sp>
        <p:nvSpPr>
          <p:cNvPr id="7" name="Slide Number Placeholder 6">
            <a:extLst>
              <a:ext uri="{FF2B5EF4-FFF2-40B4-BE49-F238E27FC236}">
                <a16:creationId xmlns:a16="http://schemas.microsoft.com/office/drawing/2014/main" id="{2F16C433-D173-4CC3-B778-942AAA735132}"/>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0671707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TotalTime>
  <Words>1597</Words>
  <Application>Microsoft Office PowerPoint</Application>
  <PresentationFormat>On-screen Show (4:3)</PresentationFormat>
  <Paragraphs>227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Wingdings</vt:lpstr>
      <vt:lpstr>Custom Design</vt:lpstr>
      <vt:lpstr> </vt:lpstr>
      <vt:lpstr>Presentation Outline</vt:lpstr>
      <vt:lpstr>PowerPoint Presentation</vt:lpstr>
      <vt:lpstr>PowerPoint Presentation</vt:lpstr>
      <vt:lpstr>Objectives</vt:lpstr>
      <vt:lpstr>System Architecture / Ideation Map</vt:lpstr>
      <vt:lpstr>Project Implementation</vt:lpstr>
      <vt:lpstr>Project Implementation(cont.)</vt:lpstr>
      <vt:lpstr>Project Implementation</vt:lpstr>
      <vt:lpstr>Methodology</vt:lpstr>
      <vt:lpstr>Methodology (cont.)</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 Conclusion </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chelluboina jyothi Swarup</cp:lastModifiedBy>
  <cp:revision>86</cp:revision>
  <dcterms:created xsi:type="dcterms:W3CDTF">2019-11-06T07:48:53Z</dcterms:created>
  <dcterms:modified xsi:type="dcterms:W3CDTF">2022-04-22T05:11:31Z</dcterms:modified>
</cp:coreProperties>
</file>