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6" r:id="rId3"/>
    <p:sldId id="258" r:id="rId4"/>
    <p:sldId id="257" r:id="rId5"/>
    <p:sldId id="259" r:id="rId6"/>
    <p:sldId id="266" r:id="rId7"/>
    <p:sldId id="268" r:id="rId8"/>
    <p:sldId id="265" r:id="rId9"/>
    <p:sldId id="261" r:id="rId10"/>
    <p:sldId id="270" r:id="rId11"/>
    <p:sldId id="271" r:id="rId12"/>
    <p:sldId id="269" r:id="rId13"/>
    <p:sldId id="262" r:id="rId14"/>
    <p:sldId id="275" r:id="rId15"/>
    <p:sldId id="272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06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14931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3396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6932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61413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2139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44920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56523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7835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804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87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053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7261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7683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9875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0986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60370" y="2685563"/>
            <a:ext cx="9635703" cy="957706"/>
          </a:xfrm>
        </p:spPr>
        <p:txBody>
          <a:bodyPr/>
          <a:p>
            <a:pPr algn="ctr">
              <a:defRPr/>
            </a:pPr>
            <a:r>
              <a:rPr lang="en-US" altLang="ko-KR" sz="7000"/>
              <a:t>Homework</a:t>
            </a:r>
            <a:endParaRPr lang="en-US" altLang="ko-KR" sz="7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5162" y="5054453"/>
            <a:ext cx="9631127" cy="467408"/>
          </a:xfrm>
        </p:spPr>
        <p:txBody>
          <a:bodyPr/>
          <a:p>
            <a:pPr algn="r">
              <a:defRPr/>
            </a:pPr>
            <a:r>
              <a:rPr lang="ko-KR" altLang="en-US"/>
              <a:t>오스템임플란트 영상처리 전문가 과정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한은지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2 - </a:t>
            </a:r>
            <a:r>
              <a:rPr lang="ko-KR" altLang="en-US"/>
              <a:t>코드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848078" y="1308063"/>
            <a:ext cx="1586513" cy="39430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팔레트 추가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8078" y="1976966"/>
            <a:ext cx="10738972" cy="42622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073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입력 </a:t>
            </a:r>
            <a:r>
              <a:rPr lang="en-US" altLang="ko-KR"/>
              <a:t>:lena.bmp					- </a:t>
            </a:r>
            <a:r>
              <a:rPr lang="ko-KR" altLang="en-US"/>
              <a:t>출력 : </a:t>
            </a:r>
            <a:r>
              <a:rPr lang="en-US" altLang="ko-KR"/>
              <a:t>lena2.bmp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810" y="1334911"/>
            <a:ext cx="11098379" cy="66039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6770" y="2962100"/>
            <a:ext cx="3518605" cy="330693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7162" y="2962100"/>
            <a:ext cx="3518605" cy="3306939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2436688" y="6497955"/>
            <a:ext cx="115877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lena.bmp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8567080" y="6497955"/>
            <a:ext cx="1287485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lena2.bmp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90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337835"/>
            <a:ext cx="11302999" cy="4960939"/>
          </a:xfrm>
        </p:spPr>
        <p:txBody>
          <a:bodyPr/>
          <a:p>
            <a:pPr>
              <a:defRPr/>
            </a:pPr>
            <a:r>
              <a:rPr lang="ko-KR" altLang="en-US"/>
              <a:t>2중 for 루프를 1중 for 루프로 변경하세요.</a:t>
            </a:r>
            <a:endParaRPr lang="ko-KR" altLang="en-US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236127" y="3665412"/>
          <a:ext cx="2211413" cy="193523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2853"/>
                <a:gridCol w="552853"/>
                <a:gridCol w="552853"/>
                <a:gridCol w="552853"/>
              </a:tblGrid>
              <a:tr h="4838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838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838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838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4484944" y="4451647"/>
          <a:ext cx="2165048" cy="4722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1262"/>
                <a:gridCol w="541262"/>
                <a:gridCol w="541262"/>
                <a:gridCol w="541262"/>
              </a:tblGrid>
              <a:tr h="472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6745242" y="4404022"/>
            <a:ext cx="431941" cy="5469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+</a:t>
            </a:r>
            <a:endParaRPr lang="en-US" altLang="ko-KR" sz="3000"/>
          </a:p>
        </p:txBody>
      </p:sp>
      <p:sp>
        <p:nvSpPr>
          <p:cNvPr id="23" name=""/>
          <p:cNvSpPr txBox="1"/>
          <p:nvPr/>
        </p:nvSpPr>
        <p:spPr>
          <a:xfrm>
            <a:off x="7975318" y="4414151"/>
            <a:ext cx="431941" cy="5469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+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82939" y="2289380"/>
            <a:ext cx="1636682" cy="3930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픽셀 데이터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6" name=""/>
          <p:cNvSpPr/>
          <p:nvPr/>
        </p:nvSpPr>
        <p:spPr>
          <a:xfrm>
            <a:off x="3688292" y="4451647"/>
            <a:ext cx="388055" cy="36276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8533614" y="4414151"/>
          <a:ext cx="2165048" cy="47225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41262"/>
                <a:gridCol w="541262"/>
                <a:gridCol w="541262"/>
                <a:gridCol w="541262"/>
              </a:tblGrid>
              <a:tr h="472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8" name=""/>
          <p:cNvCxnSpPr/>
          <p:nvPr/>
        </p:nvCxnSpPr>
        <p:spPr>
          <a:xfrm>
            <a:off x="1236127" y="3373581"/>
            <a:ext cx="2211413" cy="176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1853728" y="3007538"/>
            <a:ext cx="1199987" cy="3660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biWidth*3</a:t>
            </a: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 rot="16200000" flipH="1" flipV="1">
            <a:off x="15954" y="4650276"/>
            <a:ext cx="19007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431799" y="4273938"/>
            <a:ext cx="468982" cy="953382"/>
          </a:xfrm>
          <a:prstGeom prst="rect">
            <a:avLst/>
          </a:prstGeom>
        </p:spPr>
        <p:txBody>
          <a:bodyPr vert="eaVert" wrap="none">
            <a:spAutoFit/>
          </a:bodyPr>
          <a:p>
            <a:pPr>
              <a:defRPr/>
            </a:pPr>
            <a:r>
              <a:rPr lang="en-US" altLang="ko-KR"/>
              <a:t>biHeight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7265106" y="4314283"/>
            <a:ext cx="710212" cy="519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800" b="1"/>
              <a:t>. . .</a:t>
            </a:r>
            <a:endParaRPr lang="en-US" altLang="ko-KR" sz="2800" b="1"/>
          </a:p>
        </p:txBody>
      </p:sp>
      <p:cxnSp>
        <p:nvCxnSpPr>
          <p:cNvPr id="33" name=""/>
          <p:cNvCxnSpPr/>
          <p:nvPr/>
        </p:nvCxnSpPr>
        <p:spPr>
          <a:xfrm>
            <a:off x="4513353" y="4197738"/>
            <a:ext cx="62137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6506070" y="3818305"/>
            <a:ext cx="2395995" cy="3612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(biWidth*3) * biHeight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36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코드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2중 for 루프를 1중 for 루프로 변경하세요.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2990" t="54230" r="18770"/>
          <a:stretch>
            <a:fillRect/>
          </a:stretch>
        </p:blipFill>
        <p:spPr>
          <a:xfrm>
            <a:off x="2639601" y="1883569"/>
            <a:ext cx="6912797" cy="2277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r="18660"/>
          <a:stretch>
            <a:fillRect/>
          </a:stretch>
        </p:blipFill>
        <p:spPr>
          <a:xfrm>
            <a:off x="2639601" y="4616569"/>
            <a:ext cx="6912797" cy="2241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"/>
          <p:cNvCxnSpPr>
            <a:stCxn id="6" idx="2"/>
            <a:endCxn id="4" idx="0"/>
          </p:cNvCxnSpPr>
          <p:nvPr/>
        </p:nvCxnSpPr>
        <p:spPr>
          <a:xfrm rot="16200000" flipH="1">
            <a:off x="5868447" y="4389016"/>
            <a:ext cx="455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350235" y="2628215"/>
            <a:ext cx="1636680" cy="38930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중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for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루프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50234" y="5542632"/>
            <a:ext cx="2389156" cy="38953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중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for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루프로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47829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입력 </a:t>
            </a:r>
            <a:r>
              <a:rPr lang="en-US" altLang="ko-KR"/>
              <a:t>:lena.bmp					- </a:t>
            </a:r>
            <a:r>
              <a:rPr lang="ko-KR" altLang="en-US"/>
              <a:t>출력 : </a:t>
            </a:r>
            <a:r>
              <a:rPr lang="en-US" altLang="ko-KR"/>
              <a:t>lena3.bmp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6770" y="2962100"/>
            <a:ext cx="3518605" cy="3306938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2436688" y="6497955"/>
            <a:ext cx="115877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lena.bmp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8567080" y="6497955"/>
            <a:ext cx="1287485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lena3.bmp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31799" y="1271058"/>
            <a:ext cx="11543357" cy="75282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42976" y="2962100"/>
            <a:ext cx="3335691" cy="33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4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코드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배열로 작성된 코드를 포인터로 변경하세요.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6405" y="4533194"/>
            <a:ext cx="6912797" cy="2130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r="18660"/>
          <a:stretch>
            <a:fillRect/>
          </a:stretch>
        </p:blipFill>
        <p:spPr>
          <a:xfrm>
            <a:off x="2426405" y="1864902"/>
            <a:ext cx="6912797" cy="2241431"/>
          </a:xfrm>
          <a:prstGeom prst="rect">
            <a:avLst/>
          </a:prstGeom>
          <a:ln>
            <a:solidFill>
              <a:srgbClr val="63a6a4">
                <a:alpha val="100000"/>
              </a:srgbClr>
            </a:solidFill>
          </a:ln>
        </p:spPr>
      </p:pic>
      <p:cxnSp>
        <p:nvCxnSpPr>
          <p:cNvPr id="6" name=""/>
          <p:cNvCxnSpPr>
            <a:stCxn id="5" idx="2"/>
            <a:endCxn id="4" idx="0"/>
          </p:cNvCxnSpPr>
          <p:nvPr/>
        </p:nvCxnSpPr>
        <p:spPr>
          <a:xfrm rot="16200000" flipH="1">
            <a:off x="5669373" y="4319763"/>
            <a:ext cx="42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350235" y="2628215"/>
            <a:ext cx="1493805" cy="38930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차원 배열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31799" y="5003115"/>
            <a:ext cx="1812291" cy="39565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포인터로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247527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입력 </a:t>
            </a:r>
            <a:r>
              <a:rPr lang="en-US" altLang="ko-KR"/>
              <a:t>:lena.bmp					- </a:t>
            </a:r>
            <a:r>
              <a:rPr lang="ko-KR" altLang="en-US"/>
              <a:t>출력 : </a:t>
            </a:r>
            <a:r>
              <a:rPr lang="en-US" altLang="ko-KR"/>
              <a:t>lena4.bmp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6770" y="2962100"/>
            <a:ext cx="3518605" cy="3306938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2436688" y="6497955"/>
            <a:ext cx="115877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lena.bmp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8567080" y="6497955"/>
            <a:ext cx="1287485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lena4.bmp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9845" y="1270528"/>
            <a:ext cx="11088865" cy="65228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77977" y="2962100"/>
            <a:ext cx="3465689" cy="33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839987" y="2580127"/>
            <a:ext cx="5076471" cy="1697745"/>
          </a:xfrm>
        </p:spPr>
        <p:txBody>
          <a:bodyPr/>
          <a:p>
            <a:pPr marL="0" indent="0">
              <a:buNone/>
              <a:defRPr/>
            </a:pPr>
            <a:r>
              <a:rPr lang="ko-KR" altLang="en-US" sz="8000"/>
              <a:t>감사합니다</a:t>
            </a:r>
            <a:r>
              <a:rPr lang="en-US" altLang="ko-KR" sz="8000"/>
              <a:t>.</a:t>
            </a:r>
            <a:endParaRPr lang="en-US" altLang="ko-KR" sz="8000"/>
          </a:p>
        </p:txBody>
      </p:sp>
    </p:spTree>
    <p:extLst>
      <p:ext uri="{BB962C8B-B14F-4D97-AF65-F5344CB8AC3E}">
        <p14:creationId xmlns:p14="http://schemas.microsoft.com/office/powerpoint/2010/main" val="134225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숙제</a:t>
            </a:r>
            <a:endParaRPr lang="ko-KR" altLang="en-US"/>
          </a:p>
        </p:txBody>
      </p:sp>
      <p:sp>
        <p:nvSpPr>
          <p:cNvPr id="4" name="직사각형 1"/>
          <p:cNvSpPr/>
          <p:nvPr/>
        </p:nvSpPr>
        <p:spPr>
          <a:xfrm>
            <a:off x="928225" y="1522207"/>
            <a:ext cx="2041451" cy="4143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6"/>
          <p:cNvSpPr/>
          <p:nvPr/>
        </p:nvSpPr>
        <p:spPr>
          <a:xfrm>
            <a:off x="928225" y="152220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7"/>
          <p:cNvSpPr/>
          <p:nvPr/>
        </p:nvSpPr>
        <p:spPr>
          <a:xfrm>
            <a:off x="9203900" y="1522208"/>
            <a:ext cx="2041451" cy="4143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8"/>
          <p:cNvSpPr/>
          <p:nvPr/>
        </p:nvSpPr>
        <p:spPr>
          <a:xfrm>
            <a:off x="3686783" y="1522208"/>
            <a:ext cx="2041451" cy="4143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9"/>
          <p:cNvSpPr/>
          <p:nvPr/>
        </p:nvSpPr>
        <p:spPr>
          <a:xfrm>
            <a:off x="6445341" y="1522208"/>
            <a:ext cx="2041451" cy="4143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3133303" y="3209408"/>
            <a:ext cx="4442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907507" y="3209408"/>
            <a:ext cx="441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8634767" y="3209408"/>
            <a:ext cx="448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470660" y="1637179"/>
            <a:ext cx="8782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4"/>
          <p:cNvSpPr/>
          <p:nvPr/>
        </p:nvSpPr>
        <p:spPr>
          <a:xfrm>
            <a:off x="3686782" y="152220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5"/>
          <p:cNvSpPr txBox="1"/>
          <p:nvPr/>
        </p:nvSpPr>
        <p:spPr>
          <a:xfrm>
            <a:off x="4271010" y="1637179"/>
            <a:ext cx="878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6"/>
          <p:cNvSpPr/>
          <p:nvPr/>
        </p:nvSpPr>
        <p:spPr>
          <a:xfrm>
            <a:off x="6445339" y="152220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7"/>
          <p:cNvSpPr txBox="1"/>
          <p:nvPr/>
        </p:nvSpPr>
        <p:spPr>
          <a:xfrm>
            <a:off x="7033260" y="1637179"/>
            <a:ext cx="878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>
            <a:off x="9203896" y="152220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9"/>
          <p:cNvSpPr txBox="1"/>
          <p:nvPr/>
        </p:nvSpPr>
        <p:spPr>
          <a:xfrm>
            <a:off x="9785985" y="1637179"/>
            <a:ext cx="8782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1097950" y="2377888"/>
            <a:ext cx="1682895" cy="2277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spc="-150">
                <a:solidFill>
                  <a:schemeClr val="tx1"/>
                </a:solidFill>
                <a:latin typeface="+mn-ea"/>
              </a:rPr>
              <a:t>BMP 파일 헤더만 이용해서 BMP 파일을 읽고 픽셀의 값을 출력하는 프로그램을 작성</a:t>
            </a:r>
            <a:endParaRPr lang="ko-KR" altLang="en-US" sz="2000" spc="-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3856508" y="2377888"/>
            <a:ext cx="1682895" cy="26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spc="-150">
                <a:solidFill>
                  <a:schemeClr val="tx1"/>
                </a:solidFill>
                <a:latin typeface="+mn-ea"/>
              </a:rPr>
              <a:t>BMP 파일 헤더만 이용해서 BMP 파일을 복사 </a:t>
            </a:r>
            <a:r>
              <a:rPr lang="en-US" altLang="ko-KR" sz="2000" spc="-15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spc="-150">
                <a:solidFill>
                  <a:schemeClr val="tx1"/>
                </a:solidFill>
                <a:latin typeface="+mn-ea"/>
              </a:rPr>
              <a:t>단 복사되는 파일은 임의의 팔렛트 256개를 추가</a:t>
            </a:r>
            <a:r>
              <a:rPr lang="en-US" altLang="ko-KR" sz="2000" spc="-15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2000" spc="-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6615067" y="2377888"/>
            <a:ext cx="1682895" cy="118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spc="-150">
                <a:solidFill>
                  <a:schemeClr val="tx1"/>
                </a:solidFill>
                <a:latin typeface="+mn-ea"/>
              </a:rPr>
              <a:t>2중 for 루프를 1중 for 루프로 변경</a:t>
            </a:r>
            <a:endParaRPr lang="ko-KR" altLang="en-US" sz="2000" spc="-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9383173" y="2377888"/>
            <a:ext cx="1682895" cy="118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spc="-150">
                <a:solidFill>
                  <a:schemeClr val="tx1"/>
                </a:solidFill>
                <a:latin typeface="+mn-ea"/>
              </a:rPr>
              <a:t>배열로 작성된 코드를 포인터로 변경</a:t>
            </a:r>
            <a:endParaRPr lang="ko-KR" altLang="en-US" sz="2000" spc="-15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90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Bitmap </a:t>
            </a:r>
            <a:r>
              <a:rPr lang="ko-KR" altLang="en-US"/>
              <a:t>파일 구조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577091"/>
            <a:ext cx="5185303" cy="4960939"/>
          </a:xfrm>
        </p:spPr>
        <p:txBody>
          <a:bodyPr/>
          <a:p>
            <a:pPr>
              <a:defRPr/>
            </a:pPr>
            <a:r>
              <a:rPr lang="ko-KR" altLang="en-US"/>
              <a:t>비트맵 파일 헤더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bmp </a:t>
            </a:r>
            <a:r>
              <a:rPr lang="ko-KR" altLang="en-US"/>
              <a:t>파일 자체에 대한 정보를 담고 있는 영역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비트맵 정보 헤더 </a:t>
            </a:r>
            <a:r>
              <a:rPr lang="en-US" altLang="ko-KR"/>
              <a:t>-</a:t>
            </a:r>
            <a:r>
              <a:rPr lang="ko-KR" altLang="en-US"/>
              <a:t> 비트맵 영상의 크기</a:t>
            </a:r>
            <a:r>
              <a:rPr lang="en-US" altLang="ko-KR"/>
              <a:t>,</a:t>
            </a:r>
            <a:r>
              <a:rPr lang="ko-KR" altLang="en-US"/>
              <a:t> 색상 수 등의 정보를 담음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색상 테이블 </a:t>
            </a:r>
            <a:r>
              <a:rPr lang="en-US" altLang="ko-KR"/>
              <a:t>-</a:t>
            </a:r>
            <a:r>
              <a:rPr lang="ko-KR" altLang="en-US"/>
              <a:t> 비트맵 영상의 색상 정보를 담음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픽셀 데이터 </a:t>
            </a:r>
            <a:r>
              <a:rPr lang="en-US" altLang="ko-KR"/>
              <a:t>-</a:t>
            </a:r>
            <a:r>
              <a:rPr lang="ko-KR" altLang="en-US"/>
              <a:t> 각 픽셀의 색상 정보를 표현하는 영역</a:t>
            </a:r>
            <a:endParaRPr lang="ko-KR" altLang="en-US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095999" y="1577091"/>
          <a:ext cx="5640705" cy="49609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40705"/>
              </a:tblGrid>
              <a:tr h="8253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비트맵 파일 헤더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(BITMAPFILEHEADER)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06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비트맵 정보 헤더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(BITMAPINFOHEADER)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368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색상 테이블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팔레트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(RGBQUAD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91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픽셀 데이터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592107"/>
            <a:ext cx="5640704" cy="194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431799" y="1903236"/>
            <a:ext cx="7303908" cy="1060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>
              <a:defRPr/>
            </a:pPr>
            <a:r>
              <a:rPr lang="ko-KR" altLang="en-US"/>
              <a:t>BMP 파일 헤더만 이용해서 BMP 파일을 읽고 픽셀의 값을 출력하는 프로그램을 작성하세요.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입력 : BMP 파일이름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출력 : (255, 255, 255)     &lt;—— BGR 픽셀의 값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393" y="3192992"/>
            <a:ext cx="10489918" cy="36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코드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t="26450" b="23150"/>
          <a:stretch>
            <a:fillRect/>
          </a:stretch>
        </p:blipFill>
        <p:spPr>
          <a:xfrm>
            <a:off x="878416" y="1063586"/>
            <a:ext cx="10435167" cy="3571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b="61270"/>
          <a:stretch>
            <a:fillRect/>
          </a:stretch>
        </p:blipFill>
        <p:spPr>
          <a:xfrm>
            <a:off x="878416" y="4838469"/>
            <a:ext cx="10435167" cy="1784913"/>
          </a:xfrm>
          <a:prstGeom prst="rect">
            <a:avLst/>
          </a:prstGeom>
          <a:ln>
            <a:solidFill>
              <a:srgbClr val="63a6a4">
                <a:alpha val="10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66835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코드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759" y="1054061"/>
            <a:ext cx="10665180" cy="5611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39098" y="4363861"/>
            <a:ext cx="36957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입력 : BMP 파일이름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출력 : (255, 255, 255)    &lt;—— BGR 픽셀의 값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0303" y="1700212"/>
            <a:ext cx="10231394" cy="74824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9051" y="3429000"/>
            <a:ext cx="4066116" cy="26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BMP 파일 헤더만 이용해서 BMP 파일을 복사하세요. 단 복사되는 파일은 임의의 팔렛트 256개를 추가해야 합니다.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3151584"/>
            <a:ext cx="11062408" cy="1503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"/>
          <p:cNvSpPr txBox="1"/>
          <p:nvPr/>
        </p:nvSpPr>
        <p:spPr>
          <a:xfrm>
            <a:off x="697794" y="2494139"/>
            <a:ext cx="2300181" cy="3900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인자값 추가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264679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</a:t>
            </a:r>
            <a:r>
              <a:rPr lang="ko-KR" altLang="en-US"/>
              <a:t> </a:t>
            </a:r>
            <a:r>
              <a:rPr lang="en-US" altLang="ko-KR"/>
              <a:t>2 - </a:t>
            </a: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t="19140"/>
          <a:stretch>
            <a:fillRect/>
          </a:stretch>
        </p:blipFill>
        <p:spPr>
          <a:xfrm>
            <a:off x="848078" y="1971762"/>
            <a:ext cx="10619317" cy="4429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"/>
          <p:cNvSpPr txBox="1"/>
          <p:nvPr/>
        </p:nvSpPr>
        <p:spPr>
          <a:xfrm>
            <a:off x="848078" y="1345808"/>
            <a:ext cx="1967512" cy="3943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BMP </a:t>
            </a:r>
            <a:r>
              <a:rPr lang="ko-KR" altLang="en-US" sz="2000"/>
              <a:t>파일 복사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6542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286</ep:Words>
  <ep:PresentationFormat>화면 슬라이드 쇼(4:3)</ep:PresentationFormat>
  <ep:Paragraphs>92</ep:Paragraphs>
  <ep:Slides>17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Homework</vt:lpstr>
      <vt:lpstr>숙제</vt:lpstr>
      <vt:lpstr>Bitmap 파일 구조</vt:lpstr>
      <vt:lpstr>Homework 1</vt:lpstr>
      <vt:lpstr>Homework 1 - 코드</vt:lpstr>
      <vt:lpstr>Homework 1 - 코드</vt:lpstr>
      <vt:lpstr>Homework 1 - 결과</vt:lpstr>
      <vt:lpstr>Homework 2</vt:lpstr>
      <vt:lpstr>Homework 2 - 코드</vt:lpstr>
      <vt:lpstr>Homework 2 - 코드</vt:lpstr>
      <vt:lpstr>Homework 2 - 결과</vt:lpstr>
      <vt:lpstr>Homework 3</vt:lpstr>
      <vt:lpstr>Homework 3 - 코드</vt:lpstr>
      <vt:lpstr>Homework 3 - 결과</vt:lpstr>
      <vt:lpstr>Homework 4 - 코드</vt:lpstr>
      <vt:lpstr>Homework 4 - 결과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2023-01-08T07:59:51.594</dcterms:created>
  <dc:creator>eunji han</dc:creator>
  <cp:lastModifiedBy>eunji han</cp:lastModifiedBy>
  <dcterms:modified xsi:type="dcterms:W3CDTF">2023-01-08T14:13:33.294</dcterms:modified>
  <cp:revision>62</cp:revision>
  <dc:title>Homework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