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notesMasterIdLst>
    <p:notesMasterId r:id="rId2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925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192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08221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86392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64270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46278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2725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HTTP </a:t>
            </a:r>
            <a:r>
              <a:rPr lang="ko-KR" altLang="en-US"/>
              <a:t>프로토콜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766322" y="4282492"/>
            <a:ext cx="9631127" cy="467408"/>
          </a:xfrm>
        </p:spPr>
        <p:txBody>
          <a:bodyPr/>
          <a:p>
            <a:pPr algn="r">
              <a:defRPr/>
            </a:pPr>
            <a:endParaRPr lang="ko-KR" altLang="en-US"/>
          </a:p>
          <a:p>
            <a:pPr algn="r">
              <a:defRPr/>
            </a:pPr>
            <a:r>
              <a:rPr lang="ko-KR" altLang="en-US"/>
              <a:t>한은지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88437" y="2764678"/>
            <a:ext cx="2359273" cy="13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6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HTTP </a:t>
            </a:r>
            <a:r>
              <a:rPr lang="ko-KR" altLang="en-US"/>
              <a:t>통신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Request &amp; Response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2080" y="1063586"/>
            <a:ext cx="11527839" cy="5588973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3164714" y="2852134"/>
            <a:ext cx="3581937" cy="2414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3164714" y="4426576"/>
            <a:ext cx="2414789" cy="241479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362054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REST  API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4500" y="1063586"/>
            <a:ext cx="11302999" cy="4960939"/>
          </a:xfrm>
        </p:spPr>
        <p:txBody>
          <a:bodyPr/>
          <a:p>
            <a:pPr>
              <a:defRPr/>
            </a:pPr>
            <a:r>
              <a:rPr lang="en-US" altLang="ko-KR"/>
              <a:t>REST API(Represntaional State Transfer)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즉</a:t>
            </a:r>
            <a:r>
              <a:rPr lang="en-US" altLang="ko-KR"/>
              <a:t>,</a:t>
            </a:r>
            <a:r>
              <a:rPr lang="ko-KR" altLang="en-US"/>
              <a:t> 자원을 이름으로 구분하여 해당 자원의 상태</a:t>
            </a:r>
            <a:r>
              <a:rPr lang="en-US" altLang="ko-KR"/>
              <a:t>(</a:t>
            </a:r>
            <a:r>
              <a:rPr lang="ko-KR" altLang="en-US"/>
              <a:t>정보</a:t>
            </a:r>
            <a:r>
              <a:rPr lang="en-US" altLang="ko-KR"/>
              <a:t>)</a:t>
            </a:r>
            <a:r>
              <a:rPr lang="ko-KR" altLang="en-US"/>
              <a:t>를 주고 받는 모든 것을 의미한다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REST</a:t>
            </a:r>
            <a:r>
              <a:rPr lang="ko-KR" altLang="en-US"/>
              <a:t> 는 기본적으로 </a:t>
            </a:r>
            <a:r>
              <a:rPr lang="en-US" altLang="ko-KR"/>
              <a:t>HTTP </a:t>
            </a:r>
            <a:r>
              <a:rPr lang="ko-KR" altLang="en-US"/>
              <a:t>프로토콜을 그대로 활용하기 때문에 웹의 장점을 최대한 활용할 수 있는 아키텍처 스타일이다.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구체적인 개념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HTTP URI를 통해 자원을 명시하고, HTTP Method (POST, GET, PUT, DELETE)를 통해 해당 자원에 대한 </a:t>
            </a:r>
            <a:r>
              <a:rPr lang="ko-KR" altLang="en-US">
                <a:solidFill>
                  <a:srgbClr val="0000ff"/>
                </a:solidFill>
              </a:rPr>
              <a:t>CRUD OPERATION</a:t>
            </a:r>
            <a:r>
              <a:rPr lang="ko-KR" altLang="en-US"/>
              <a:t>을 적용하는 것을 의미한다.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81250" y="4572705"/>
            <a:ext cx="7429500" cy="222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0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HTTP </a:t>
            </a:r>
            <a:r>
              <a:rPr lang="ko-KR" altLang="en-US"/>
              <a:t>프로토콜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4500" y="1063586"/>
            <a:ext cx="11302999" cy="4960939"/>
          </a:xfrm>
        </p:spPr>
        <p:txBody>
          <a:bodyPr/>
          <a:p>
            <a:pPr>
              <a:defRPr/>
            </a:pPr>
            <a:r>
              <a:rPr lang="en-US" altLang="ko-KR"/>
              <a:t>HTTP(Hypertext Transfer Protocol)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HTTP</a:t>
            </a:r>
            <a:r>
              <a:rPr lang="ko-KR" altLang="en-US"/>
              <a:t>는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ff0000"/>
                </a:solidFill>
              </a:rPr>
              <a:t>서버와 클라이언트가 인터넷 상에서 데이터를 주고받기 위한 프로토콜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애플리케이션 레벨의 프로토콜로 TCP/IP 위에서 작동한다.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HTTP는</a:t>
            </a:r>
            <a:r>
              <a:rPr lang="ko-KR" altLang="en-US"/>
              <a:t> </a:t>
            </a:r>
            <a:r>
              <a:rPr lang="en-US" altLang="ko-KR"/>
              <a:t>HTML 뿐만아니라 이미지, 동영상, 오디오, 텍스트 문서 등 </a:t>
            </a:r>
            <a:r>
              <a:rPr lang="ko-KR" altLang="en-US"/>
              <a:t>어느 </a:t>
            </a:r>
            <a:r>
              <a:rPr lang="en-US" altLang="ko-KR"/>
              <a:t>종류</a:t>
            </a:r>
            <a:r>
              <a:rPr lang="ko-KR" altLang="en-US"/>
              <a:t>의 데이터든지 전송할 수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9549" y="3853057"/>
            <a:ext cx="7613049" cy="30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5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HTTP </a:t>
            </a:r>
            <a:r>
              <a:rPr lang="ko-KR" altLang="en-US"/>
              <a:t>통신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ko-KR" altLang="en-US"/>
              <a:t>1. 클라이언트 서버 구조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클라이언트가 서버에 요청을 보내면 서버는 그에 대한 응답을 보내는 클라이언트 서버 구조로 이루어져 있다. </a:t>
            </a:r>
            <a:r>
              <a:rPr lang="en-US" altLang="ko-KR"/>
              <a:t>(Request &amp; Response)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2. 무상태 프로토콜 – Stateless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서버에 연결하고, 요청해서 응답을 받으면 연결을 끊어버린다.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기본적으로는 자원 하나에 대해서 하나의 연결을 만든다. 연결을 끊어버리기 때문에, 클라이언트의 이전 상태를 알 수가 없다.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9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HTTP </a:t>
            </a:r>
            <a:r>
              <a:rPr lang="ko-KR" altLang="en-US"/>
              <a:t>메시지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요청하고 전송하는 과정에서 클라이언트와 서버는 각각 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HTTP </a:t>
            </a:r>
            <a:r>
              <a:rPr lang="ko-KR" altLang="en-US">
                <a:solidFill>
                  <a:srgbClr val="ff0000"/>
                </a:solidFill>
              </a:rPr>
              <a:t>메시지</a:t>
            </a:r>
            <a:r>
              <a:rPr lang="ko-KR" altLang="en-US"/>
              <a:t>라는 것을 전송한다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r>
              <a:rPr lang="ko-KR" altLang="en-US"/>
              <a:t> 이때 클라이언트가 서버에서 요청하는 메시지가</a:t>
            </a:r>
            <a:r>
              <a:rPr lang="ko-KR" altLang="en-US">
                <a:solidFill>
                  <a:srgbClr val="ff0000"/>
                </a:solidFill>
              </a:rPr>
              <a:t> 요청 메시지</a:t>
            </a:r>
            <a:r>
              <a:rPr lang="en-US" altLang="ko-KR">
                <a:solidFill>
                  <a:srgbClr val="ff0000"/>
                </a:solidFill>
              </a:rPr>
              <a:t>(Request Message)</a:t>
            </a:r>
            <a:r>
              <a:rPr lang="en-US" altLang="ko-KR"/>
              <a:t>, </a:t>
            </a:r>
            <a:r>
              <a:rPr lang="ko-KR" altLang="en-US"/>
              <a:t>클라이언트의 요청을 해석한 서버가 응답하는 메시지가 </a:t>
            </a:r>
            <a:r>
              <a:rPr lang="ko-KR" altLang="en-US">
                <a:solidFill>
                  <a:srgbClr val="ff0000"/>
                </a:solidFill>
              </a:rPr>
              <a:t>응답 메시지</a:t>
            </a:r>
            <a:r>
              <a:rPr lang="en-US" altLang="ko-KR">
                <a:solidFill>
                  <a:srgbClr val="ff0000"/>
                </a:solidFill>
              </a:rPr>
              <a:t>(Response Message)</a:t>
            </a:r>
            <a:r>
              <a:rPr lang="ko-KR" altLang="en-US"/>
              <a:t> 이다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rcRect t="3000" b="6600"/>
          <a:stretch>
            <a:fillRect/>
          </a:stretch>
        </p:blipFill>
        <p:spPr>
          <a:xfrm>
            <a:off x="1939877" y="3182273"/>
            <a:ext cx="9141200" cy="34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26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HTTP </a:t>
            </a:r>
            <a:r>
              <a:rPr lang="ko-KR" altLang="en-US"/>
              <a:t>패킷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4500" y="3429000"/>
            <a:ext cx="11302999" cy="3321798"/>
          </a:xfrm>
        </p:spPr>
        <p:txBody>
          <a:bodyPr/>
          <a:p>
            <a:pPr>
              <a:defRPr/>
            </a:pPr>
            <a:r>
              <a:rPr lang="ko-KR" altLang="en-US"/>
              <a:t>Http 통신은 요청을 보내고 응답을 받을때 그 정보들을 패킷(Packet)에 넣어 보낸다.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패킷 구조 : Header / Body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Header : 보내는 사람의 주소, 받는 사람의 주소, 패킷 생명시간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Body : 실제 전달하고자 하는 내용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51186" y="812613"/>
            <a:ext cx="5467426" cy="22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70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HTTP </a:t>
            </a:r>
            <a:r>
              <a:rPr lang="ko-KR" altLang="en-US"/>
              <a:t>통신 </a:t>
            </a:r>
            <a:r>
              <a:rPr lang="en-US" altLang="ko-KR"/>
              <a:t>-</a:t>
            </a:r>
            <a:r>
              <a:rPr lang="ko-KR" altLang="en-US"/>
              <a:t> 요청 메시지 </a:t>
            </a:r>
            <a:r>
              <a:rPr lang="en-US" altLang="ko-KR"/>
              <a:t>(Request</a:t>
            </a:r>
            <a:r>
              <a:rPr lang="ko-KR" altLang="en-US"/>
              <a:t> </a:t>
            </a:r>
            <a:r>
              <a:rPr lang="en-US" altLang="ko-KR"/>
              <a:t>Message)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063586"/>
            <a:ext cx="11302999" cy="5205453"/>
          </a:xfrm>
        </p:spPr>
        <p:txBody>
          <a:bodyPr/>
          <a:p>
            <a:pPr marL="0" indent="0">
              <a:buNone/>
              <a:defRPr/>
            </a:pPr>
            <a:r>
              <a:rPr lang="ko-KR" altLang="en-US"/>
              <a:t>클라이언트가 서버에게 요청하는 정보가 담겨 있습니다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8083" y="1747654"/>
            <a:ext cx="9894452" cy="47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9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HTTP </a:t>
            </a:r>
            <a:r>
              <a:rPr lang="ko-KR" altLang="en-US"/>
              <a:t>통신 </a:t>
            </a:r>
            <a:r>
              <a:rPr lang="en-US" altLang="ko-KR"/>
              <a:t>-</a:t>
            </a:r>
            <a:r>
              <a:rPr lang="ko-KR" altLang="en-US"/>
              <a:t> 요청 메시지 </a:t>
            </a:r>
            <a:r>
              <a:rPr lang="en-US" altLang="ko-KR"/>
              <a:t>(Request</a:t>
            </a:r>
            <a:r>
              <a:rPr lang="ko-KR" altLang="en-US"/>
              <a:t> </a:t>
            </a:r>
            <a:r>
              <a:rPr lang="en-US" altLang="ko-KR"/>
              <a:t>Message)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en-US" altLang="ko-KR"/>
              <a:t>HTTP </a:t>
            </a:r>
            <a:r>
              <a:rPr lang="ko-KR" altLang="en-US"/>
              <a:t>메소드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서버에게 요청의 종류를 알려주기 위해 사용한다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경로 </a:t>
            </a:r>
            <a:r>
              <a:rPr lang="en-US" altLang="ko-KR"/>
              <a:t>(URL)</a:t>
            </a:r>
            <a:endParaRPr lang="en-US" altLang="ko-KR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1798" y="2298046"/>
          <a:ext cx="10654404" cy="205646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23875"/>
                <a:gridCol w="5330529"/>
              </a:tblGrid>
              <a:tr h="4084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Method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의미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1199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GET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서버 측에 자원 요청</a:t>
                      </a:r>
                      <a:r>
                        <a:rPr lang="en-US" altLang="ko-KR" b="1"/>
                        <a:t>(SELECT)</a:t>
                      </a:r>
                      <a:endParaRPr lang="en-US" altLang="ko-KR" b="1"/>
                    </a:p>
                  </a:txBody>
                  <a:tcPr marL="91440" marR="91440"/>
                </a:tc>
              </a:tr>
              <a:tr h="41199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POST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서버로 자원 전송</a:t>
                      </a:r>
                      <a:r>
                        <a:rPr lang="en-US" altLang="ko-KR" b="1"/>
                        <a:t>(INSERT)</a:t>
                      </a:r>
                      <a:endParaRPr lang="en-US" altLang="ko-KR" b="1"/>
                    </a:p>
                  </a:txBody>
                  <a:tcPr marL="91440" marR="91440"/>
                </a:tc>
              </a:tr>
              <a:tr h="41199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PUT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요청된 자원 갱신</a:t>
                      </a:r>
                      <a:r>
                        <a:rPr lang="ko-KR" altLang="en-US" b="1">
                          <a:solidFill>
                            <a:srgbClr val="264c72"/>
                          </a:solidFill>
                          <a:latin typeface="Arial"/>
                          <a:ea typeface="한컴 윤고딕 230"/>
                          <a:cs typeface="한컴 윤고딕 230"/>
                        </a:rPr>
                        <a:t> </a:t>
                      </a:r>
                      <a:r>
                        <a:rPr lang="en-US" altLang="ko-KR" b="1">
                          <a:solidFill>
                            <a:srgbClr val="264c72"/>
                          </a:solidFill>
                          <a:latin typeface="Arial"/>
                          <a:ea typeface="한컴 윤고딕 230"/>
                          <a:cs typeface="한컴 윤고딕 230"/>
                        </a:rPr>
                        <a:t>(UPDATE)</a:t>
                      </a:r>
                      <a:endParaRPr lang="en-US" altLang="ko-KR" b="1">
                        <a:solidFill>
                          <a:srgbClr val="264c72"/>
                        </a:solidFill>
                        <a:latin typeface="Arial"/>
                        <a:ea typeface="한컴 윤고딕 230"/>
                        <a:cs typeface="한컴 윤고딕 230"/>
                      </a:endParaRPr>
                    </a:p>
                  </a:txBody>
                  <a:tcPr marL="91440" marR="91440"/>
                </a:tc>
              </a:tr>
              <a:tr h="41199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DELETE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요청된 자원 삭제</a:t>
                      </a:r>
                      <a:r>
                        <a:rPr lang="en-US" altLang="ko-KR" b="1"/>
                        <a:t>(DELETE)</a:t>
                      </a:r>
                      <a:endParaRPr lang="en-US" altLang="ko-KR" b="1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9250" y="5321299"/>
            <a:ext cx="89535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HTTP </a:t>
            </a:r>
            <a:r>
              <a:rPr lang="ko-KR" altLang="en-US"/>
              <a:t>통신 </a:t>
            </a:r>
            <a:r>
              <a:rPr lang="en-US" altLang="ko-KR"/>
              <a:t>-</a:t>
            </a:r>
            <a:r>
              <a:rPr lang="ko-KR" altLang="en-US"/>
              <a:t> 응답 메시지 </a:t>
            </a:r>
            <a:r>
              <a:rPr lang="en-US" altLang="ko-KR"/>
              <a:t>(Response</a:t>
            </a:r>
            <a:r>
              <a:rPr lang="ko-KR" altLang="en-US"/>
              <a:t> </a:t>
            </a:r>
            <a:r>
              <a:rPr lang="en-US" altLang="ko-KR"/>
              <a:t>Message)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063586"/>
            <a:ext cx="11302999" cy="5205453"/>
          </a:xfrm>
        </p:spPr>
        <p:txBody>
          <a:bodyPr/>
          <a:p>
            <a:pPr marL="0" indent="0">
              <a:buNone/>
              <a:defRPr/>
            </a:pPr>
            <a:r>
              <a:rPr lang="ko-KR" altLang="en-US"/>
              <a:t>응답 메시지는 클라이언트의 요청에 대한 서버의 답변이 담겨 있습니다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8509" y="1647012"/>
            <a:ext cx="9813364" cy="492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2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HTTP </a:t>
            </a:r>
            <a:r>
              <a:rPr lang="ko-KR" altLang="en-US"/>
              <a:t>통신 </a:t>
            </a:r>
            <a:r>
              <a:rPr lang="en-US" altLang="ko-KR"/>
              <a:t>-</a:t>
            </a:r>
            <a:r>
              <a:rPr lang="ko-KR" altLang="en-US"/>
              <a:t> 응답 메시지 </a:t>
            </a:r>
            <a:r>
              <a:rPr lang="en-US" altLang="ko-KR"/>
              <a:t>(Response</a:t>
            </a:r>
            <a:r>
              <a:rPr lang="ko-KR" altLang="en-US"/>
              <a:t> </a:t>
            </a:r>
            <a:r>
              <a:rPr lang="en-US" altLang="ko-KR"/>
              <a:t>Message)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4500" y="1063586"/>
            <a:ext cx="11302999" cy="4960939"/>
          </a:xfrm>
        </p:spPr>
        <p:txBody>
          <a:bodyPr/>
          <a:p>
            <a:pPr>
              <a:defRPr/>
            </a:pPr>
            <a:r>
              <a:rPr lang="en-US" altLang="ko-KR"/>
              <a:t>HTTP  </a:t>
            </a:r>
            <a:r>
              <a:rPr lang="ko-KR" altLang="en-US"/>
              <a:t>응답 코드</a:t>
            </a:r>
            <a:r>
              <a:rPr lang="en-US" altLang="ko-KR"/>
              <a:t>(</a:t>
            </a:r>
            <a:r>
              <a:rPr lang="ko-KR" altLang="en-US"/>
              <a:t>상태 코드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서버는 클라이언트가 보낸 HTTP 요청에 대한 응답 코드를 보내는데 이를 보고 요청의 성공과 실패 여부와 같은 서버의 상태를 판단할 수 있다.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047" y="2628529"/>
            <a:ext cx="11143906" cy="33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0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281</ep:Words>
  <ep:PresentationFormat/>
  <ep:Paragraphs>62</ep:Paragraphs>
  <ep:Slides>11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교차</vt:lpstr>
      <vt:lpstr>HTTP 프로토콜</vt:lpstr>
      <vt:lpstr>HTTP 프로토콜</vt:lpstr>
      <vt:lpstr>HTTP 통신</vt:lpstr>
      <vt:lpstr>HTTP 메시지</vt:lpstr>
      <vt:lpstr>HTTP 패킷</vt:lpstr>
      <vt:lpstr>HTTP 통신 - 요청 메시지 (Request Message)</vt:lpstr>
      <vt:lpstr>HTTP 통신 - 요청 메시지 (Request Message)</vt:lpstr>
      <vt:lpstr>HTTP 통신 - 응답 메시지 (Response Message)</vt:lpstr>
      <vt:lpstr>HTTP 통신 - 응답 메시지 (Response Message)</vt:lpstr>
      <vt:lpstr>HTTP 통신 - Request &amp; Response</vt:lpstr>
      <vt:lpstr>REST  API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eunji han</cp:lastModifiedBy>
  <dcterms:modified xsi:type="dcterms:W3CDTF">2022-12-22T13:26:07.086</dcterms:modified>
  <cp:revision>47</cp:revision>
  <dc:title>HTTP 프로토콜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