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2"/>
  </p:notesMasterIdLst>
  <p:sldIdLst>
    <p:sldId id="257" r:id="rId3"/>
    <p:sldId id="260" r:id="rId4"/>
    <p:sldId id="289" r:id="rId5"/>
    <p:sldId id="262" r:id="rId6"/>
    <p:sldId id="285" r:id="rId7"/>
    <p:sldId id="259" r:id="rId8"/>
    <p:sldId id="294" r:id="rId9"/>
    <p:sldId id="295"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660"/>
  </p:normalViewPr>
  <p:slideViewPr>
    <p:cSldViewPr snapToGrid="0">
      <p:cViewPr>
        <p:scale>
          <a:sx n="75" d="100"/>
          <a:sy n="75" d="100"/>
        </p:scale>
        <p:origin x="63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AD5E1-B30A-4F03-9A5E-B7114BF94874}" type="datetimeFigureOut">
              <a:rPr lang="en-IN" smtClean="0"/>
              <a:t>20-01-2019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40C46-C677-4340-9D4E-732D60B5087C}" type="slidenum">
              <a:rPr lang="en-IN" smtClean="0"/>
              <a:t>‹#›</a:t>
            </a:fld>
            <a:endParaRPr lang="en-IN"/>
          </a:p>
        </p:txBody>
      </p:sp>
    </p:spTree>
    <p:extLst>
      <p:ext uri="{BB962C8B-B14F-4D97-AF65-F5344CB8AC3E}">
        <p14:creationId xmlns:p14="http://schemas.microsoft.com/office/powerpoint/2010/main" val="249189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9</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itchFamily="18" charset="2"/>
              <a:buNone/>
              <a:defRPr sz="2133"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a:extLst/>
        </p:spPr>
        <p:txBody>
          <a:bodyPr anchor="t"/>
          <a:lstStyle>
            <a:lvl1pPr>
              <a:defRPr sz="36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8210200" y="6082521"/>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04330" y="356634"/>
            <a:ext cx="918741" cy="68082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88446" y="356633"/>
            <a:ext cx="1152972" cy="839752"/>
          </a:xfrm>
          <a:prstGeom prst="rect">
            <a:avLst/>
          </a:prstGeom>
        </p:spPr>
      </p:pic>
    </p:spTree>
    <p:extLst>
      <p:ext uri="{BB962C8B-B14F-4D97-AF65-F5344CB8AC3E}">
        <p14:creationId xmlns:p14="http://schemas.microsoft.com/office/powerpoint/2010/main" val="30022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dirty="0"/>
              <a:t>Secondary title place holder</a:t>
            </a:r>
          </a:p>
        </p:txBody>
      </p:sp>
      <p:sp>
        <p:nvSpPr>
          <p:cNvPr id="11" name="TextBox 10"/>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6394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423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a:extLst/>
        </p:spPr>
        <p:txBody>
          <a:bodyPr anchor="t"/>
          <a:lstStyle>
            <a:lvl1pPr>
              <a:defRPr sz="36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88238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0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4411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1/20/2019</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42292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21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rtl="0" eaLnBrk="0" fontAlgn="base" hangingPunct="0">
        <a:spcBef>
          <a:spcPct val="0"/>
        </a:spcBef>
        <a:spcAft>
          <a:spcPct val="0"/>
        </a:spcAft>
        <a:defRPr sz="3333" b="0" i="0" baseline="0">
          <a:solidFill>
            <a:srgbClr val="2C2D8B"/>
          </a:solidFill>
          <a:latin typeface="Calibri Light"/>
          <a:ea typeface="+mj-ea"/>
          <a:cs typeface="Calibri Light"/>
        </a:defRPr>
      </a:lvl1pPr>
      <a:lvl2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0" fontAlgn="base" hangingPunct="0">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194808" indent="-194808" algn="l" defTabSz="2088776" rtl="0" eaLnBrk="0" fontAlgn="base" hangingPunct="0">
        <a:spcBef>
          <a:spcPct val="75000"/>
        </a:spcBef>
        <a:spcAft>
          <a:spcPct val="0"/>
        </a:spcAft>
        <a:buClrTx/>
        <a:buFont typeface="Wingdings" charset="2"/>
        <a:buChar char="§"/>
        <a:defRPr sz="2133" b="0" i="0">
          <a:solidFill>
            <a:srgbClr val="000000"/>
          </a:solidFill>
          <a:latin typeface="Calibri Light"/>
          <a:ea typeface="+mn-ea"/>
          <a:cs typeface="Calibri Light"/>
        </a:defRPr>
      </a:lvl1pPr>
      <a:lvl2pPr marL="391421" indent="-194808" algn="l" defTabSz="2088776" rtl="0" eaLnBrk="0" fontAlgn="base" hangingPunct="0">
        <a:spcBef>
          <a:spcPct val="25000"/>
        </a:spcBef>
        <a:spcAft>
          <a:spcPct val="0"/>
        </a:spcAft>
        <a:buClrTx/>
        <a:buSzPct val="80000"/>
        <a:buFont typeface="Wingdings" charset="2"/>
        <a:buChar char="§"/>
        <a:defRPr sz="2133" b="0" i="0">
          <a:solidFill>
            <a:srgbClr val="000000"/>
          </a:solidFill>
          <a:latin typeface="Calibri Light"/>
          <a:ea typeface="+mn-ea"/>
          <a:cs typeface="Calibri Light"/>
        </a:defRPr>
      </a:lvl2pPr>
      <a:lvl3pPr marL="588032" indent="-194808" algn="l" defTabSz="2088776" rtl="0" eaLnBrk="0" fontAlgn="base" hangingPunct="0">
        <a:spcBef>
          <a:spcPct val="25000"/>
        </a:spcBef>
        <a:spcAft>
          <a:spcPct val="0"/>
        </a:spcAft>
        <a:buClrTx/>
        <a:buSzPct val="70000"/>
        <a:buFont typeface="Wingdings" charset="2"/>
        <a:buChar char="§"/>
        <a:defRPr sz="2133" b="0" i="0">
          <a:solidFill>
            <a:srgbClr val="000000"/>
          </a:solidFill>
          <a:latin typeface="Calibri Light"/>
          <a:ea typeface="+mn-ea"/>
          <a:cs typeface="Calibri Light"/>
        </a:defRPr>
      </a:lvl3pPr>
      <a:lvl4pPr marL="779233" indent="-189398" algn="l" defTabSz="2088776" rtl="0" eaLnBrk="0" fontAlgn="base" hangingPunct="0">
        <a:spcBef>
          <a:spcPct val="25000"/>
        </a:spcBef>
        <a:spcAft>
          <a:spcPct val="0"/>
        </a:spcAft>
        <a:buClrTx/>
        <a:buFont typeface="Arial"/>
        <a:buChar char="•"/>
        <a:defRPr sz="2133" b="0" i="0">
          <a:solidFill>
            <a:srgbClr val="000000"/>
          </a:solidFill>
          <a:latin typeface="Calibri Light"/>
          <a:ea typeface="+mn-ea"/>
          <a:cs typeface="Calibri Light"/>
        </a:defRPr>
      </a:lvl4pPr>
      <a:lvl5pPr marL="968629" indent="-187593" algn="l" defTabSz="2088776" rtl="0" eaLnBrk="0" fontAlgn="base" hangingPunct="0">
        <a:spcBef>
          <a:spcPct val="25000"/>
        </a:spcBef>
        <a:spcAft>
          <a:spcPct val="0"/>
        </a:spcAft>
        <a:buClrTx/>
        <a:buFont typeface="Arial"/>
        <a:buChar char="•"/>
        <a:defRPr sz="2133" b="0" i="0">
          <a:solidFill>
            <a:srgbClr val="000000"/>
          </a:solidFill>
          <a:latin typeface="Calibri Light"/>
          <a:ea typeface="+mn-ea"/>
          <a:cs typeface="Calibri Light"/>
        </a:defRPr>
      </a:lvl5pPr>
      <a:lvl6pPr marL="1488117"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0" fontAlgn="base" hangingPunct="0">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34820" y="2381049"/>
            <a:ext cx="2922361" cy="2095903"/>
          </a:xfrm>
          <a:prstGeom prst="rect">
            <a:avLst/>
          </a:prstGeom>
        </p:spPr>
      </p:pic>
    </p:spTree>
    <p:extLst>
      <p:ext uri="{BB962C8B-B14F-4D97-AF65-F5344CB8AC3E}">
        <p14:creationId xmlns:p14="http://schemas.microsoft.com/office/powerpoint/2010/main" val="4281835574"/>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160455" y="3429000"/>
            <a:ext cx="1806850" cy="495886"/>
          </a:xfrm>
        </p:spPr>
        <p:txBody>
          <a:bodyPr/>
          <a:lstStyle/>
          <a:p>
            <a:pPr algn="ctr"/>
            <a:r>
              <a:rPr lang="en-US" sz="3733" dirty="0">
                <a:solidFill>
                  <a:srgbClr val="00B0B9"/>
                </a:solidFill>
              </a:rPr>
              <a:t> </a:t>
            </a:r>
            <a:r>
              <a:rPr lang="en-US" dirty="0"/>
              <a:t>		</a:t>
            </a:r>
          </a:p>
          <a:p>
            <a:r>
              <a:rPr lang="en-US" sz="2000" dirty="0">
                <a:solidFill>
                  <a:schemeClr val="bg1">
                    <a:lumMod val="10000"/>
                  </a:schemeClr>
                </a:solidFill>
                <a:latin typeface="Arial Narrow" panose="020B0606020202030204" pitchFamily="34" charset="0"/>
              </a:rPr>
              <a:t>		</a:t>
            </a:r>
          </a:p>
          <a:p>
            <a:r>
              <a:rPr lang="en-US" sz="2000" dirty="0">
                <a:solidFill>
                  <a:schemeClr val="bg1">
                    <a:lumMod val="10000"/>
                  </a:schemeClr>
                </a:solidFill>
                <a:latin typeface="Arial Narrow" panose="020B0606020202030204" pitchFamily="34" charset="0"/>
              </a:rPr>
              <a:t>		</a:t>
            </a:r>
          </a:p>
          <a:p>
            <a:r>
              <a:rPr lang="en-US" sz="2000" dirty="0">
                <a:solidFill>
                  <a:schemeClr val="bg1">
                    <a:lumMod val="10000"/>
                  </a:schemeClr>
                </a:solidFill>
                <a:latin typeface="Arial Narrow" panose="020B0606020202030204" pitchFamily="34" charset="0"/>
              </a:rPr>
              <a:t>Nikhil Chavan  Mithila Raut  Chelsea Dsouza</a:t>
            </a:r>
          </a:p>
          <a:p>
            <a:endParaRPr lang="en-US" dirty="0">
              <a:solidFill>
                <a:schemeClr val="bg2">
                  <a:lumMod val="10000"/>
                </a:schemeClr>
              </a:solidFill>
            </a:endParaRPr>
          </a:p>
          <a:p>
            <a:pPr algn="ctr"/>
            <a:endParaRPr lang="en-US" sz="3733" dirty="0">
              <a:solidFill>
                <a:srgbClr val="00B0B9"/>
              </a:solidFill>
            </a:endParaRPr>
          </a:p>
        </p:txBody>
      </p:sp>
      <p:sp>
        <p:nvSpPr>
          <p:cNvPr id="4" name="Title 3"/>
          <p:cNvSpPr>
            <a:spLocks noGrp="1"/>
          </p:cNvSpPr>
          <p:nvPr>
            <p:ph type="ctrTitle"/>
          </p:nvPr>
        </p:nvSpPr>
        <p:spPr>
          <a:xfrm>
            <a:off x="1803400" y="1831364"/>
            <a:ext cx="6832600" cy="2093522"/>
          </a:xfrm>
        </p:spPr>
        <p:txBody>
          <a:bodyPr/>
          <a:lstStyle/>
          <a:p>
            <a:pPr algn="ctr"/>
            <a:r>
              <a:rPr lang="en-US" sz="6000" b="1" dirty="0"/>
              <a:t>MiCHELiN VEHiCLE INSURANCE</a:t>
            </a:r>
            <a:endParaRPr lang="en-US" sz="6000" b="1" dirty="0">
              <a:solidFill>
                <a:schemeClr val="bg1">
                  <a:lumMod val="10000"/>
                </a:schemeClr>
              </a:solidFill>
              <a:latin typeface="Comic Sans MS" panose="030F0702030302020204" pitchFamily="66" charset="0"/>
            </a:endParaRPr>
          </a:p>
        </p:txBody>
      </p:sp>
      <p:sp>
        <p:nvSpPr>
          <p:cNvPr id="7" name="TextBox 6">
            <a:extLst>
              <a:ext uri="{FF2B5EF4-FFF2-40B4-BE49-F238E27FC236}">
                <a16:creationId xmlns:a16="http://schemas.microsoft.com/office/drawing/2014/main" id="{75E1DC72-7FF9-40B1-8AE3-FAA174FE181C}"/>
              </a:ext>
            </a:extLst>
          </p:cNvPr>
          <p:cNvSpPr txBox="1"/>
          <p:nvPr/>
        </p:nvSpPr>
        <p:spPr>
          <a:xfrm>
            <a:off x="1132116" y="5026637"/>
            <a:ext cx="3265713" cy="584775"/>
          </a:xfrm>
          <a:prstGeom prst="rect">
            <a:avLst/>
          </a:prstGeom>
          <a:noFill/>
        </p:spPr>
        <p:txBody>
          <a:bodyPr wrap="square" rtlCol="0">
            <a:spAutoFit/>
          </a:bodyPr>
          <a:lstStyle/>
          <a:p>
            <a:pPr algn="ctr" defTabSz="1219170" fontAlgn="base">
              <a:spcBef>
                <a:spcPct val="0"/>
              </a:spcBef>
              <a:spcAft>
                <a:spcPct val="0"/>
              </a:spcAft>
            </a:pPr>
            <a:r>
              <a:rPr lang="en-IN" sz="1600" b="1" dirty="0">
                <a:solidFill>
                  <a:srgbClr val="7C7C7C"/>
                </a:solidFill>
                <a:latin typeface="Arial" pitchFamily="34" charset="0"/>
                <a:ea typeface="STKaiti"/>
              </a:rPr>
              <a:t>UNDER THE GUIDANCE OF</a:t>
            </a:r>
            <a:r>
              <a:rPr lang="en-IN" sz="1600" dirty="0">
                <a:solidFill>
                  <a:srgbClr val="7C7C7C"/>
                </a:solidFill>
                <a:latin typeface="Arial" pitchFamily="34" charset="0"/>
                <a:ea typeface="STKaiti"/>
              </a:rPr>
              <a:t>: </a:t>
            </a:r>
            <a:r>
              <a:rPr lang="en-IN" sz="1600" dirty="0" err="1">
                <a:solidFill>
                  <a:srgbClr val="7C7C7C"/>
                </a:solidFill>
                <a:latin typeface="Arial" pitchFamily="34" charset="0"/>
                <a:ea typeface="STKaiti"/>
              </a:rPr>
              <a:t>Muskan</a:t>
            </a:r>
            <a:r>
              <a:rPr lang="en-IN" sz="1600" dirty="0">
                <a:solidFill>
                  <a:srgbClr val="7C7C7C"/>
                </a:solidFill>
                <a:latin typeface="Arial" pitchFamily="34" charset="0"/>
                <a:ea typeface="STKaiti"/>
              </a:rPr>
              <a:t> </a:t>
            </a:r>
            <a:r>
              <a:rPr lang="en-IN" sz="1600" dirty="0" err="1">
                <a:solidFill>
                  <a:srgbClr val="7C7C7C"/>
                </a:solidFill>
                <a:latin typeface="Arial" pitchFamily="34" charset="0"/>
                <a:ea typeface="STKaiti"/>
              </a:rPr>
              <a:t>Gulrajani</a:t>
            </a:r>
            <a:endParaRPr lang="en-IN" sz="1600" dirty="0">
              <a:solidFill>
                <a:srgbClr val="7C7C7C"/>
              </a:solidFill>
              <a:latin typeface="Arial" pitchFamily="34" charset="0"/>
              <a:ea typeface="STKaiti"/>
            </a:endParaRPr>
          </a:p>
        </p:txBody>
      </p:sp>
      <p:sp>
        <p:nvSpPr>
          <p:cNvPr id="3" name="Rectangle 2">
            <a:extLst>
              <a:ext uri="{FF2B5EF4-FFF2-40B4-BE49-F238E27FC236}">
                <a16:creationId xmlns:a16="http://schemas.microsoft.com/office/drawing/2014/main" id="{E1E4D863-C6DB-443A-8792-85B214248030}"/>
              </a:ext>
            </a:extLst>
          </p:cNvPr>
          <p:cNvSpPr/>
          <p:nvPr/>
        </p:nvSpPr>
        <p:spPr>
          <a:xfrm>
            <a:off x="4262511" y="1402574"/>
            <a:ext cx="1833489" cy="461665"/>
          </a:xfrm>
          <a:prstGeom prst="rect">
            <a:avLst/>
          </a:prstGeom>
        </p:spPr>
        <p:txBody>
          <a:bodyPr wrap="square">
            <a:spAutoFit/>
          </a:bodyPr>
          <a:lstStyle/>
          <a:p>
            <a:pPr algn="ctr"/>
            <a:r>
              <a:rPr lang="en-US" sz="2400" b="1" dirty="0">
                <a:solidFill>
                  <a:schemeClr val="bg1">
                    <a:lumMod val="10000"/>
                  </a:schemeClr>
                </a:solidFill>
              </a:rPr>
              <a:t>GROUP: 10</a:t>
            </a:r>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6CBEE-ED8A-47EC-91B6-A5CF40891CF9}"/>
              </a:ext>
            </a:extLst>
          </p:cNvPr>
          <p:cNvSpPr>
            <a:spLocks noGrp="1"/>
          </p:cNvSpPr>
          <p:nvPr>
            <p:ph idx="1"/>
          </p:nvPr>
        </p:nvSpPr>
        <p:spPr>
          <a:xfrm>
            <a:off x="118966" y="1193800"/>
            <a:ext cx="11486969" cy="5343630"/>
          </a:xfrm>
        </p:spPr>
        <p:txBody>
          <a:bodyPr/>
          <a:lstStyle/>
          <a:p>
            <a:r>
              <a:rPr lang="en-IN" dirty="0"/>
              <a:t>Getting  insurance is a very tiring and complicated process in India. It may take from weeks to months for loans to get approved and people have to visit the office again and again for documents and verification. </a:t>
            </a:r>
          </a:p>
          <a:p>
            <a:r>
              <a:rPr lang="en-IN" dirty="0"/>
              <a:t>This processing time can be reduced if we go for an online solution of the same problem .</a:t>
            </a:r>
          </a:p>
          <a:p>
            <a:r>
              <a:rPr lang="en-IN" dirty="0"/>
              <a:t>We have designed an application for Vehicle Insurance using which customer can avail insurance very easily without any cumbersome documentation.</a:t>
            </a:r>
          </a:p>
          <a:p>
            <a:r>
              <a:rPr lang="en-US" dirty="0"/>
              <a:t>Since the customer buys directly from the insurer, the distributor's margin (or commissions) is saved. Also, the entire process is carried in the virtual world and is paperless, reducing the costs further. </a:t>
            </a:r>
            <a:br>
              <a:rPr lang="en-US" dirty="0"/>
            </a:br>
            <a:endParaRPr lang="en-IN" dirty="0"/>
          </a:p>
        </p:txBody>
      </p:sp>
      <p:sp>
        <p:nvSpPr>
          <p:cNvPr id="3" name="Title 2">
            <a:extLst>
              <a:ext uri="{FF2B5EF4-FFF2-40B4-BE49-F238E27FC236}">
                <a16:creationId xmlns:a16="http://schemas.microsoft.com/office/drawing/2014/main" id="{E97E2F67-2F5A-4543-95C7-19EFDAC5F96C}"/>
              </a:ext>
            </a:extLst>
          </p:cNvPr>
          <p:cNvSpPr>
            <a:spLocks noGrp="1"/>
          </p:cNvSpPr>
          <p:nvPr>
            <p:ph type="title"/>
          </p:nvPr>
        </p:nvSpPr>
        <p:spPr>
          <a:xfrm>
            <a:off x="359838" y="320570"/>
            <a:ext cx="10699044" cy="553998"/>
          </a:xfrm>
        </p:spPr>
        <p:txBody>
          <a:bodyPr/>
          <a:lstStyle/>
          <a:p>
            <a:r>
              <a:rPr lang="en-US" sz="3600" dirty="0"/>
              <a:t>WHY ONLINE VEHICLE INSURANCE ?</a:t>
            </a:r>
            <a:endParaRPr lang="en-IN" sz="3600" dirty="0"/>
          </a:p>
        </p:txBody>
      </p:sp>
    </p:spTree>
    <p:extLst>
      <p:ext uri="{BB962C8B-B14F-4D97-AF65-F5344CB8AC3E}">
        <p14:creationId xmlns:p14="http://schemas.microsoft.com/office/powerpoint/2010/main" val="178936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2E52-40FF-4FFE-A6EF-FFF46045739C}"/>
              </a:ext>
            </a:extLst>
          </p:cNvPr>
          <p:cNvSpPr>
            <a:spLocks noGrp="1"/>
          </p:cNvSpPr>
          <p:nvPr>
            <p:ph type="title"/>
          </p:nvPr>
        </p:nvSpPr>
        <p:spPr/>
        <p:txBody>
          <a:bodyPr/>
          <a:lstStyle/>
          <a:p>
            <a:r>
              <a:rPr lang="en-US" dirty="0"/>
              <a:t>   					       SCOPE</a:t>
            </a:r>
            <a:endParaRPr lang="en-IN" dirty="0"/>
          </a:p>
        </p:txBody>
      </p:sp>
      <p:sp>
        <p:nvSpPr>
          <p:cNvPr id="3" name="Content Placeholder 2">
            <a:extLst>
              <a:ext uri="{FF2B5EF4-FFF2-40B4-BE49-F238E27FC236}">
                <a16:creationId xmlns:a16="http://schemas.microsoft.com/office/drawing/2014/main" id="{95D7967B-856A-40A8-B9EC-031ADE579CDD}"/>
              </a:ext>
            </a:extLst>
          </p:cNvPr>
          <p:cNvSpPr>
            <a:spLocks noGrp="1"/>
          </p:cNvSpPr>
          <p:nvPr>
            <p:ph idx="1"/>
          </p:nvPr>
        </p:nvSpPr>
        <p:spPr/>
        <p:txBody>
          <a:bodyPr/>
          <a:lstStyle/>
          <a:p>
            <a:r>
              <a:rPr lang="en-IN" dirty="0"/>
              <a:t>To deliver a proper function software in every sprint.</a:t>
            </a:r>
          </a:p>
          <a:p>
            <a:r>
              <a:rPr lang="en-IN" b="1" dirty="0"/>
              <a:t>PRESENT SCOPE</a:t>
            </a:r>
          </a:p>
          <a:p>
            <a:pPr>
              <a:buFont typeface="Arial" panose="020B0604020202020204" pitchFamily="34" charset="0"/>
              <a:buChar char="•"/>
            </a:pPr>
            <a:r>
              <a:rPr lang="en-IN" dirty="0"/>
              <a:t>We are providing services for  only car insurance in our present scope.</a:t>
            </a:r>
          </a:p>
          <a:p>
            <a:r>
              <a:rPr lang="en-IN" b="1" dirty="0"/>
              <a:t>FUTURE SCOPE</a:t>
            </a:r>
          </a:p>
          <a:p>
            <a:pPr>
              <a:buFont typeface="Arial" panose="020B0604020202020204" pitchFamily="34" charset="0"/>
              <a:buChar char="•"/>
            </a:pPr>
            <a:r>
              <a:rPr lang="en-IN" dirty="0"/>
              <a:t>We will focus to develop a software that will combine all categories of vehicles</a:t>
            </a:r>
          </a:p>
          <a:p>
            <a:endParaRPr lang="en-IN" dirty="0"/>
          </a:p>
        </p:txBody>
      </p:sp>
      <p:sp>
        <p:nvSpPr>
          <p:cNvPr id="4" name="Slide Number Placeholder 3">
            <a:extLst>
              <a:ext uri="{FF2B5EF4-FFF2-40B4-BE49-F238E27FC236}">
                <a16:creationId xmlns:a16="http://schemas.microsoft.com/office/drawing/2014/main" id="{2EEBFE5E-B71B-49F7-A47F-F189D8759CF6}"/>
              </a:ext>
            </a:extLst>
          </p:cNvPr>
          <p:cNvSpPr>
            <a:spLocks noGrp="1"/>
          </p:cNvSpPr>
          <p:nvPr>
            <p:ph type="sldNum" sz="quarter" idx="12"/>
          </p:nvPr>
        </p:nvSpPr>
        <p:spPr/>
        <p:txBody>
          <a:bodyPr/>
          <a:lstStyle/>
          <a:p>
            <a:fld id="{330EA680-D336-4FF7-8B7A-9848BB0A1C32}" type="slidenum">
              <a:rPr lang="en-GB" smtClean="0"/>
              <a:t>3</a:t>
            </a:fld>
            <a:endParaRPr lang="en-GB"/>
          </a:p>
        </p:txBody>
      </p:sp>
    </p:spTree>
    <p:extLst>
      <p:ext uri="{BB962C8B-B14F-4D97-AF65-F5344CB8AC3E}">
        <p14:creationId xmlns:p14="http://schemas.microsoft.com/office/powerpoint/2010/main" val="353084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0B5BF-8F84-465F-8688-E808BDAC7153}"/>
              </a:ext>
            </a:extLst>
          </p:cNvPr>
          <p:cNvSpPr>
            <a:spLocks noGrp="1"/>
          </p:cNvSpPr>
          <p:nvPr>
            <p:ph idx="1"/>
          </p:nvPr>
        </p:nvSpPr>
        <p:spPr>
          <a:xfrm>
            <a:off x="618979" y="604182"/>
            <a:ext cx="10468121" cy="5730357"/>
          </a:xfrm>
        </p:spPr>
        <p:txBody>
          <a:bodyPr/>
          <a:lstStyle/>
          <a:p>
            <a:pPr marL="0" indent="0">
              <a:buNone/>
            </a:pPr>
            <a:r>
              <a:rPr lang="en-US" sz="2800" b="1" dirty="0"/>
              <a:t>   Project vision:</a:t>
            </a:r>
          </a:p>
          <a:p>
            <a:pPr>
              <a:buFont typeface="Arial" panose="020B0604020202020204" pitchFamily="34" charset="0"/>
              <a:buChar char="•"/>
            </a:pPr>
            <a:r>
              <a:rPr lang="en-US" dirty="0"/>
              <a:t>PROJECT VISION: To develop an Integrated application for availing  Vehicle Insurance.</a:t>
            </a:r>
          </a:p>
          <a:p>
            <a:pPr>
              <a:buFont typeface="Arial" panose="020B0604020202020204" pitchFamily="34" charset="0"/>
              <a:buChar char="•"/>
            </a:pPr>
            <a:r>
              <a:rPr lang="en-US" dirty="0"/>
              <a:t>Insurance could be either Third party or Comprehensive.</a:t>
            </a:r>
          </a:p>
          <a:p>
            <a:pPr>
              <a:buFont typeface="Arial" panose="020B0604020202020204" pitchFamily="34" charset="0"/>
              <a:buChar char="•"/>
            </a:pPr>
            <a:r>
              <a:rPr lang="en-US" dirty="0"/>
              <a:t>Calculate Insurance Premium on adding Vehicle Details.</a:t>
            </a:r>
          </a:p>
          <a:p>
            <a:pPr>
              <a:buFont typeface="Arial" panose="020B0604020202020204" pitchFamily="34" charset="0"/>
              <a:buChar char="•"/>
            </a:pPr>
            <a:r>
              <a:rPr lang="en-US" dirty="0"/>
              <a:t>Claim Insurance</a:t>
            </a:r>
          </a:p>
          <a:p>
            <a:pPr marL="0" indent="0">
              <a:buNone/>
            </a:pPr>
            <a:endParaRPr lang="en-US" dirty="0"/>
          </a:p>
          <a:p>
            <a:pPr marL="0" indent="0">
              <a:buNone/>
            </a:pPr>
            <a:r>
              <a:rPr lang="en-US" dirty="0"/>
              <a:t>. </a:t>
            </a:r>
          </a:p>
          <a:p>
            <a:pPr>
              <a:buFont typeface="Wingdings" charset="2"/>
              <a:buChar char="q"/>
            </a:pPr>
            <a:endParaRPr lang="en-US" dirty="0"/>
          </a:p>
          <a:p>
            <a:pPr marL="0" indent="0">
              <a:buNone/>
            </a:pPr>
            <a:endParaRPr lang="en-US" dirty="0"/>
          </a:p>
          <a:p>
            <a:endParaRPr lang="en-IN" dirty="0"/>
          </a:p>
        </p:txBody>
      </p:sp>
      <p:sp>
        <p:nvSpPr>
          <p:cNvPr id="3" name="Title 2">
            <a:extLst>
              <a:ext uri="{FF2B5EF4-FFF2-40B4-BE49-F238E27FC236}">
                <a16:creationId xmlns:a16="http://schemas.microsoft.com/office/drawing/2014/main" id="{705E7E8B-081A-4C4A-A635-E88EEC29255D}"/>
              </a:ext>
            </a:extLst>
          </p:cNvPr>
          <p:cNvSpPr>
            <a:spLocks noGrp="1"/>
          </p:cNvSpPr>
          <p:nvPr>
            <p:ph type="title"/>
          </p:nvPr>
        </p:nvSpPr>
        <p:spPr>
          <a:xfrm>
            <a:off x="1132178" y="0"/>
            <a:ext cx="10699044" cy="512897"/>
          </a:xfrm>
        </p:spPr>
        <p:txBody>
          <a:bodyPr/>
          <a:lstStyle/>
          <a:p>
            <a:r>
              <a:rPr lang="en-US" b="1" dirty="0"/>
              <a:t>                         </a:t>
            </a:r>
            <a:endParaRPr lang="en-IN" dirty="0"/>
          </a:p>
        </p:txBody>
      </p:sp>
    </p:spTree>
    <p:extLst>
      <p:ext uri="{BB962C8B-B14F-4D97-AF65-F5344CB8AC3E}">
        <p14:creationId xmlns:p14="http://schemas.microsoft.com/office/powerpoint/2010/main" val="3918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994D-C7F6-427D-8C44-02B29B79C137}"/>
              </a:ext>
            </a:extLst>
          </p:cNvPr>
          <p:cNvSpPr>
            <a:spLocks noGrp="1"/>
          </p:cNvSpPr>
          <p:nvPr>
            <p:ph type="title"/>
          </p:nvPr>
        </p:nvSpPr>
        <p:spPr/>
        <p:txBody>
          <a:bodyPr/>
          <a:lstStyle/>
          <a:p>
            <a:r>
              <a:rPr lang="en-IN" dirty="0"/>
              <a:t>				SOFTWARE TOOLS USED</a:t>
            </a:r>
          </a:p>
        </p:txBody>
      </p:sp>
      <p:sp>
        <p:nvSpPr>
          <p:cNvPr id="3" name="Content Placeholder 2">
            <a:extLst>
              <a:ext uri="{FF2B5EF4-FFF2-40B4-BE49-F238E27FC236}">
                <a16:creationId xmlns:a16="http://schemas.microsoft.com/office/drawing/2014/main" id="{946DEAA4-C2F4-4546-B942-81A7F60EB2EE}"/>
              </a:ext>
            </a:extLst>
          </p:cNvPr>
          <p:cNvSpPr>
            <a:spLocks noGrp="1"/>
          </p:cNvSpPr>
          <p:nvPr>
            <p:ph idx="1"/>
          </p:nvPr>
        </p:nvSpPr>
        <p:spPr/>
        <p:txBody>
          <a:bodyPr/>
          <a:lstStyle/>
          <a:p>
            <a:r>
              <a:rPr lang="en-IN" dirty="0"/>
              <a:t>Oracle 10g</a:t>
            </a:r>
          </a:p>
          <a:p>
            <a:r>
              <a:rPr lang="en-IN" dirty="0"/>
              <a:t>Eclipse Java EE for web Developers 2018.</a:t>
            </a:r>
          </a:p>
          <a:p>
            <a:r>
              <a:rPr lang="en-IN" dirty="0"/>
              <a:t>Tomcat server 8.0</a:t>
            </a:r>
          </a:p>
          <a:p>
            <a:r>
              <a:rPr lang="en-IN" dirty="0"/>
              <a:t>JAVA 8</a:t>
            </a:r>
          </a:p>
          <a:p>
            <a:r>
              <a:rPr lang="en-IN" dirty="0"/>
              <a:t>Spring maven MVC</a:t>
            </a:r>
          </a:p>
          <a:p>
            <a:r>
              <a:rPr lang="en-IN" dirty="0"/>
              <a:t>HTML5, CSS3, JAVASCRIPT, BOOTSTRAP</a:t>
            </a:r>
          </a:p>
          <a:p>
            <a:r>
              <a:rPr lang="en-IN" dirty="0"/>
              <a:t>GIT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400CA09C-6E8A-4AA5-ADD4-96E437BD815F}"/>
              </a:ext>
            </a:extLst>
          </p:cNvPr>
          <p:cNvSpPr>
            <a:spLocks noGrp="1"/>
          </p:cNvSpPr>
          <p:nvPr>
            <p:ph type="sldNum" sz="quarter" idx="12"/>
          </p:nvPr>
        </p:nvSpPr>
        <p:spPr/>
        <p:txBody>
          <a:bodyPr/>
          <a:lstStyle/>
          <a:p>
            <a:fld id="{330EA680-D336-4FF7-8B7A-9848BB0A1C32}" type="slidenum">
              <a:rPr lang="en-GB" smtClean="0"/>
              <a:t>5</a:t>
            </a:fld>
            <a:endParaRPr lang="en-GB"/>
          </a:p>
        </p:txBody>
      </p:sp>
    </p:spTree>
    <p:extLst>
      <p:ext uri="{BB962C8B-B14F-4D97-AF65-F5344CB8AC3E}">
        <p14:creationId xmlns:p14="http://schemas.microsoft.com/office/powerpoint/2010/main" val="156236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267FF7-4AFA-4DBF-8633-BA773934156D}"/>
              </a:ext>
            </a:extLst>
          </p:cNvPr>
          <p:cNvSpPr>
            <a:spLocks noGrp="1"/>
          </p:cNvSpPr>
          <p:nvPr>
            <p:ph idx="1"/>
          </p:nvPr>
        </p:nvSpPr>
        <p:spPr>
          <a:xfrm>
            <a:off x="359838" y="1431159"/>
            <a:ext cx="11486969" cy="4966777"/>
          </a:xfrm>
        </p:spPr>
        <p:txBody>
          <a:bodyPr/>
          <a:lstStyle/>
          <a:p>
            <a:pPr marL="0" indent="0">
              <a:buNone/>
            </a:pPr>
            <a:endParaRPr lang="en-US" sz="2400" dirty="0">
              <a:latin typeface="Calibri Light" panose="020F0302020204030204" pitchFamily="34" charset="0"/>
              <a:cs typeface="Calibri Light" panose="020F0302020204030204" pitchFamily="34" charset="0"/>
            </a:endParaRPr>
          </a:p>
          <a:p>
            <a:r>
              <a:rPr lang="en-IN" b="1" dirty="0"/>
              <a:t>Agile software development</a:t>
            </a:r>
            <a:r>
              <a:rPr lang="en-IN" dirty="0"/>
              <a:t> is an approach to software development under which requirements and solutions evolve through the collaborative effort of </a:t>
            </a:r>
            <a:r>
              <a:rPr lang="en-IN" b="1" dirty="0"/>
              <a:t>self-organizing </a:t>
            </a:r>
            <a:r>
              <a:rPr lang="en-IN" dirty="0"/>
              <a:t>and </a:t>
            </a:r>
            <a:r>
              <a:rPr lang="en-IN" b="1" dirty="0"/>
              <a:t>cross-functional </a:t>
            </a:r>
            <a:r>
              <a:rPr lang="en-IN" dirty="0"/>
              <a:t>teams and their customers</a:t>
            </a:r>
            <a:r>
              <a:rPr lang="en-US" sz="2400" dirty="0">
                <a:latin typeface="Calibri Light" panose="020F0302020204030204" pitchFamily="34" charset="0"/>
                <a:cs typeface="Calibri Light" panose="020F0302020204030204" pitchFamily="34" charset="0"/>
              </a:rPr>
              <a:t>. </a:t>
            </a:r>
          </a:p>
          <a:p>
            <a:r>
              <a:rPr lang="en-US" sz="2000" b="1" dirty="0">
                <a:latin typeface="Calibri Light" panose="020F0302020204030204" pitchFamily="34" charset="0"/>
                <a:cs typeface="Calibri Light" panose="020F0302020204030204" pitchFamily="34" charset="0"/>
              </a:rPr>
              <a:t>Agile</a:t>
            </a:r>
            <a:r>
              <a:rPr lang="en-US" sz="2000" dirty="0">
                <a:latin typeface="Calibri Light" panose="020F0302020204030204" pitchFamily="34" charset="0"/>
                <a:cs typeface="Calibri Light" panose="020F0302020204030204" pitchFamily="34" charset="0"/>
              </a:rPr>
              <a:t> is an incremental and iterative approach for project management.</a:t>
            </a:r>
          </a:p>
          <a:p>
            <a:endParaRPr lang="en-IN" dirty="0">
              <a:latin typeface="Calibri Light" panose="020F0302020204030204" pitchFamily="34" charset="0"/>
              <a:cs typeface="Calibri Light" panose="020F0302020204030204" pitchFamily="34" charset="0"/>
            </a:endParaRPr>
          </a:p>
        </p:txBody>
      </p:sp>
      <p:sp>
        <p:nvSpPr>
          <p:cNvPr id="3" name="Title 2">
            <a:extLst>
              <a:ext uri="{FF2B5EF4-FFF2-40B4-BE49-F238E27FC236}">
                <a16:creationId xmlns:a16="http://schemas.microsoft.com/office/drawing/2014/main" id="{F0B17A33-1B2C-4D29-BC35-7C47483B7891}"/>
              </a:ext>
            </a:extLst>
          </p:cNvPr>
          <p:cNvSpPr>
            <a:spLocks noGrp="1"/>
          </p:cNvSpPr>
          <p:nvPr>
            <p:ph type="title"/>
          </p:nvPr>
        </p:nvSpPr>
        <p:spPr>
          <a:xfrm>
            <a:off x="359838" y="877161"/>
            <a:ext cx="10699044" cy="553998"/>
          </a:xfrm>
        </p:spPr>
        <p:txBody>
          <a:bodyPr/>
          <a:lstStyle/>
          <a:p>
            <a:r>
              <a:rPr lang="en-US" sz="3600" dirty="0"/>
              <a:t>WHAT IS AGILE ?</a:t>
            </a:r>
            <a:endParaRPr lang="en-IN" sz="3600" dirty="0"/>
          </a:p>
        </p:txBody>
      </p:sp>
      <p:pic>
        <p:nvPicPr>
          <p:cNvPr id="4" name="Picture 3">
            <a:extLst>
              <a:ext uri="{FF2B5EF4-FFF2-40B4-BE49-F238E27FC236}">
                <a16:creationId xmlns:a16="http://schemas.microsoft.com/office/drawing/2014/main" id="{ED4E1767-A331-455A-92D4-48748BAE402B}"/>
              </a:ext>
            </a:extLst>
          </p:cNvPr>
          <p:cNvPicPr>
            <a:picLocks noChangeAspect="1"/>
          </p:cNvPicPr>
          <p:nvPr/>
        </p:nvPicPr>
        <p:blipFill>
          <a:blip r:embed="rId2"/>
          <a:stretch>
            <a:fillRect/>
          </a:stretch>
        </p:blipFill>
        <p:spPr>
          <a:xfrm>
            <a:off x="5852159" y="3643532"/>
            <a:ext cx="5994647" cy="2850827"/>
          </a:xfrm>
          <a:prstGeom prst="rect">
            <a:avLst/>
          </a:prstGeom>
        </p:spPr>
      </p:pic>
    </p:spTree>
    <p:extLst>
      <p:ext uri="{BB962C8B-B14F-4D97-AF65-F5344CB8AC3E}">
        <p14:creationId xmlns:p14="http://schemas.microsoft.com/office/powerpoint/2010/main" val="242824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1A47-1328-4861-B5E7-059EFC365095}"/>
              </a:ext>
            </a:extLst>
          </p:cNvPr>
          <p:cNvSpPr>
            <a:spLocks noGrp="1"/>
          </p:cNvSpPr>
          <p:nvPr>
            <p:ph type="title"/>
          </p:nvPr>
        </p:nvSpPr>
        <p:spPr/>
        <p:txBody>
          <a:bodyPr/>
          <a:lstStyle/>
          <a:p>
            <a:r>
              <a:rPr lang="en-IN" dirty="0"/>
              <a:t>                                             SPRING MVC</a:t>
            </a:r>
          </a:p>
        </p:txBody>
      </p:sp>
      <p:sp>
        <p:nvSpPr>
          <p:cNvPr id="3" name="Content Placeholder 2">
            <a:extLst>
              <a:ext uri="{FF2B5EF4-FFF2-40B4-BE49-F238E27FC236}">
                <a16:creationId xmlns:a16="http://schemas.microsoft.com/office/drawing/2014/main" id="{614A7342-5341-4819-89E4-F1DFBBBABBA8}"/>
              </a:ext>
            </a:extLst>
          </p:cNvPr>
          <p:cNvSpPr>
            <a:spLocks noGrp="1"/>
          </p:cNvSpPr>
          <p:nvPr>
            <p:ph idx="1"/>
          </p:nvPr>
        </p:nvSpPr>
        <p:spPr/>
        <p:txBody>
          <a:bodyPr/>
          <a:lstStyle/>
          <a:p>
            <a:r>
              <a:rPr lang="en-IN" dirty="0"/>
              <a:t>Spring is a light weight framework.</a:t>
            </a:r>
          </a:p>
          <a:p>
            <a:r>
              <a:rPr lang="en-IN" dirty="0"/>
              <a:t>Spring uses Dependency Injection design pattern that removes dependencies in the code</a:t>
            </a:r>
          </a:p>
          <a:p>
            <a:r>
              <a:rPr lang="en-US" dirty="0"/>
              <a:t>Dependency Injection makes our programming code loosely coupled.</a:t>
            </a:r>
          </a:p>
          <a:p>
            <a:r>
              <a:rPr lang="en-US" dirty="0"/>
              <a:t>Some of the spring annotations that we have used in our project are:</a:t>
            </a:r>
          </a:p>
          <a:p>
            <a:pPr>
              <a:buFont typeface="Arial" panose="020B0604020202020204" pitchFamily="34" charset="0"/>
              <a:buChar char="•"/>
            </a:pPr>
            <a:r>
              <a:rPr lang="en-US" dirty="0"/>
              <a:t>@requestmapping</a:t>
            </a:r>
          </a:p>
          <a:p>
            <a:pPr>
              <a:buFont typeface="Arial" panose="020B0604020202020204" pitchFamily="34" charset="0"/>
              <a:buChar char="•"/>
            </a:pPr>
            <a:r>
              <a:rPr lang="en-US" dirty="0"/>
              <a:t>@autowired</a:t>
            </a:r>
          </a:p>
          <a:p>
            <a:pPr>
              <a:buFont typeface="Arial" panose="020B0604020202020204" pitchFamily="34" charset="0"/>
              <a:buChar char="•"/>
            </a:pPr>
            <a:r>
              <a:rPr lang="en-US" dirty="0"/>
              <a:t>@controller</a:t>
            </a:r>
          </a:p>
          <a:p>
            <a:pPr>
              <a:buFont typeface="Arial" panose="020B0604020202020204" pitchFamily="34" charset="0"/>
              <a:buChar char="•"/>
            </a:pPr>
            <a:r>
              <a:rPr lang="en-US" dirty="0"/>
              <a:t>@</a:t>
            </a:r>
            <a:r>
              <a:rPr lang="en-US" dirty="0" err="1"/>
              <a:t>modelattribute</a:t>
            </a:r>
            <a:endParaRPr lang="en-IN" dirty="0"/>
          </a:p>
          <a:p>
            <a:endParaRPr lang="en-IN" dirty="0"/>
          </a:p>
        </p:txBody>
      </p:sp>
      <p:sp>
        <p:nvSpPr>
          <p:cNvPr id="4" name="Slide Number Placeholder 3">
            <a:extLst>
              <a:ext uri="{FF2B5EF4-FFF2-40B4-BE49-F238E27FC236}">
                <a16:creationId xmlns:a16="http://schemas.microsoft.com/office/drawing/2014/main" id="{AAF8A9B2-C5A6-42BF-A12E-B4D7B8A0800F}"/>
              </a:ext>
            </a:extLst>
          </p:cNvPr>
          <p:cNvSpPr>
            <a:spLocks noGrp="1"/>
          </p:cNvSpPr>
          <p:nvPr>
            <p:ph type="sldNum" sz="quarter" idx="12"/>
          </p:nvPr>
        </p:nvSpPr>
        <p:spPr/>
        <p:txBody>
          <a:bodyPr/>
          <a:lstStyle/>
          <a:p>
            <a:fld id="{330EA680-D336-4FF7-8B7A-9848BB0A1C32}" type="slidenum">
              <a:rPr lang="en-GB" smtClean="0"/>
              <a:t>7</a:t>
            </a:fld>
            <a:endParaRPr lang="en-GB"/>
          </a:p>
        </p:txBody>
      </p:sp>
    </p:spTree>
    <p:extLst>
      <p:ext uri="{BB962C8B-B14F-4D97-AF65-F5344CB8AC3E}">
        <p14:creationId xmlns:p14="http://schemas.microsoft.com/office/powerpoint/2010/main" val="80117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636357-7036-4431-BA5A-151445FDD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09" y="0"/>
            <a:ext cx="10142805" cy="6858000"/>
          </a:xfrm>
        </p:spPr>
      </p:pic>
      <p:sp>
        <p:nvSpPr>
          <p:cNvPr id="4" name="Slide Number Placeholder 3">
            <a:extLst>
              <a:ext uri="{FF2B5EF4-FFF2-40B4-BE49-F238E27FC236}">
                <a16:creationId xmlns:a16="http://schemas.microsoft.com/office/drawing/2014/main" id="{6F3359DD-0D99-44A0-9519-5CD570EF9F27}"/>
              </a:ext>
            </a:extLst>
          </p:cNvPr>
          <p:cNvSpPr>
            <a:spLocks noGrp="1"/>
          </p:cNvSpPr>
          <p:nvPr>
            <p:ph type="sldNum" sz="quarter" idx="12"/>
          </p:nvPr>
        </p:nvSpPr>
        <p:spPr/>
        <p:txBody>
          <a:bodyPr/>
          <a:lstStyle/>
          <a:p>
            <a:fld id="{330EA680-D336-4FF7-8B7A-9848BB0A1C32}" type="slidenum">
              <a:rPr lang="en-GB" smtClean="0"/>
              <a:t>8</a:t>
            </a:fld>
            <a:endParaRPr lang="en-GB"/>
          </a:p>
        </p:txBody>
      </p:sp>
    </p:spTree>
    <p:extLst>
      <p:ext uri="{BB962C8B-B14F-4D97-AF65-F5344CB8AC3E}">
        <p14:creationId xmlns:p14="http://schemas.microsoft.com/office/powerpoint/2010/main" val="116952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269</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STKaiti</vt:lpstr>
      <vt:lpstr>Arial</vt:lpstr>
      <vt:lpstr>Arial Narrow</vt:lpstr>
      <vt:lpstr>Calibri</vt:lpstr>
      <vt:lpstr>Calibri Light</vt:lpstr>
      <vt:lpstr>Comic Sans MS</vt:lpstr>
      <vt:lpstr>Geneva</vt:lpstr>
      <vt:lpstr>Symbol</vt:lpstr>
      <vt:lpstr>Wingdings</vt:lpstr>
      <vt:lpstr>ヒラギノ角ゴ Pro W3</vt:lpstr>
      <vt:lpstr>L&amp;T Infotech</vt:lpstr>
      <vt:lpstr>Custom Design</vt:lpstr>
      <vt:lpstr>MiCHELiN VEHiCLE INSURANCE</vt:lpstr>
      <vt:lpstr>WHY ONLINE VEHICLE INSURANCE ?</vt:lpstr>
      <vt:lpstr>               SCOPE</vt:lpstr>
      <vt:lpstr>                         </vt:lpstr>
      <vt:lpstr>    SOFTWARE TOOLS USED</vt:lpstr>
      <vt:lpstr>WHAT IS AGILE ?</vt:lpstr>
      <vt:lpstr>                                             SPRING MVC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AGRICOM</dc:title>
  <dc:creator>Sudesh Karkhile</dc:creator>
  <cp:lastModifiedBy>Vshadmin</cp:lastModifiedBy>
  <cp:revision>61</cp:revision>
  <dcterms:created xsi:type="dcterms:W3CDTF">2018-12-02T10:03:46Z</dcterms:created>
  <dcterms:modified xsi:type="dcterms:W3CDTF">2019-01-20T12:25:14Z</dcterms:modified>
</cp:coreProperties>
</file>