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5544800" cy="91344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494925"/>
            <a:ext cx="11658600" cy="3180151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797715"/>
            <a:ext cx="11658600" cy="2205383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86326"/>
            <a:ext cx="3351848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86326"/>
            <a:ext cx="986123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277277"/>
            <a:ext cx="13407390" cy="3799687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6112910"/>
            <a:ext cx="13407390" cy="1998166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431631"/>
            <a:ext cx="6606540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431631"/>
            <a:ext cx="6606540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86327"/>
            <a:ext cx="13407390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239216"/>
            <a:ext cx="6576178" cy="1097405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336620"/>
            <a:ext cx="6576178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239216"/>
            <a:ext cx="6608565" cy="1097405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336620"/>
            <a:ext cx="6608565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1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8965"/>
            <a:ext cx="5013602" cy="2131378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315196"/>
            <a:ext cx="7869555" cy="6491398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0343"/>
            <a:ext cx="5013602" cy="5076823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08965"/>
            <a:ext cx="5013602" cy="2131378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315196"/>
            <a:ext cx="7869555" cy="6491398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740343"/>
            <a:ext cx="5013602" cy="5076823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86327"/>
            <a:ext cx="13407390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431631"/>
            <a:ext cx="13407390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8466306"/>
            <a:ext cx="349758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38205-4909-472F-94D7-0FDAF95354A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8466306"/>
            <a:ext cx="524637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8466306"/>
            <a:ext cx="349758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ACB5-D19B-46C6-BE7D-05CA42D1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4">
            <a:extLst>
              <a:ext uri="{FF2B5EF4-FFF2-40B4-BE49-F238E27FC236}">
                <a16:creationId xmlns:a16="http://schemas.microsoft.com/office/drawing/2014/main" id="{7BE4B89E-42A6-F8DA-752A-B589B2E76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346260"/>
              </p:ext>
            </p:extLst>
          </p:nvPr>
        </p:nvGraphicFramePr>
        <p:xfrm>
          <a:off x="5506372" y="312582"/>
          <a:ext cx="9462705" cy="6280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2920">
                  <a:extLst>
                    <a:ext uri="{9D8B030D-6E8A-4147-A177-3AD203B41FA5}">
                      <a16:colId xmlns:a16="http://schemas.microsoft.com/office/drawing/2014/main" val="4013073825"/>
                    </a:ext>
                  </a:extLst>
                </a:gridCol>
                <a:gridCol w="1454732">
                  <a:extLst>
                    <a:ext uri="{9D8B030D-6E8A-4147-A177-3AD203B41FA5}">
                      <a16:colId xmlns:a16="http://schemas.microsoft.com/office/drawing/2014/main" val="1616944427"/>
                    </a:ext>
                  </a:extLst>
                </a:gridCol>
                <a:gridCol w="1335053">
                  <a:extLst>
                    <a:ext uri="{9D8B030D-6E8A-4147-A177-3AD203B41FA5}">
                      <a16:colId xmlns:a16="http://schemas.microsoft.com/office/drawing/2014/main" val="218051950"/>
                    </a:ext>
                  </a:extLst>
                </a:gridCol>
              </a:tblGrid>
              <a:tr h="456724">
                <a:tc gridSpan="2">
                  <a:txBody>
                    <a:bodyPr/>
                    <a:lstStyle/>
                    <a:p>
                      <a:r>
                        <a:rPr lang="en-US" sz="2400" b="1" i="0" dirty="0"/>
                        <a:t>Parameters</a:t>
                      </a:r>
                    </a:p>
                  </a:txBody>
                  <a:tcPr marL="91345" marR="91345" marT="45672" marB="45672"/>
                </a:tc>
                <a:tc hMerge="1">
                  <a:txBody>
                    <a:bodyPr/>
                    <a:lstStyle/>
                    <a:p>
                      <a:endParaRPr 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/>
                        <a:t>Fitted, fixed, scenario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2401420721"/>
                  </a:ext>
                </a:extLst>
              </a:tr>
              <a:tr h="372991">
                <a:tc>
                  <a:txBody>
                    <a:bodyPr/>
                    <a:lstStyle/>
                    <a:p>
                      <a:r>
                        <a:rPr lang="en-US" sz="1400" dirty="0"/>
                        <a:t>Baseline transmission rate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Fitted 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203028374"/>
                  </a:ext>
                </a:extLst>
              </a:tr>
              <a:tr h="366442">
                <a:tc>
                  <a:txBody>
                    <a:bodyPr/>
                    <a:lstStyle/>
                    <a:p>
                      <a:r>
                        <a:rPr lang="en-US" sz="1400" dirty="0"/>
                        <a:t>Amplitude of seasonal forcing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4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Fitted 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824395111"/>
                  </a:ext>
                </a:extLst>
              </a:tr>
              <a:tr h="331940">
                <a:tc>
                  <a:txBody>
                    <a:bodyPr/>
                    <a:lstStyle/>
                    <a:p>
                      <a:r>
                        <a:rPr lang="en-US" sz="1400" dirty="0"/>
                        <a:t>Phase of seasonal forcing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ϕ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Fitted 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3360721828"/>
                  </a:ext>
                </a:extLst>
              </a:tr>
              <a:tr h="372536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weekly external introductions (seeding)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Fitted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3757985667"/>
                  </a:ext>
                </a:extLst>
              </a:tr>
              <a:tr h="370454">
                <a:tc>
                  <a:txBody>
                    <a:bodyPr/>
                    <a:lstStyle/>
                    <a:p>
                      <a:r>
                        <a:rPr lang="en-US" sz="1400" dirty="0"/>
                        <a:t>Duration of maternal immunity (days)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Fitted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2792732392"/>
                  </a:ext>
                </a:extLst>
              </a:tr>
              <a:tr h="370454">
                <a:tc>
                  <a:txBody>
                    <a:bodyPr/>
                    <a:lstStyle/>
                    <a:p>
                      <a:r>
                        <a:rPr lang="en-US" sz="1400" dirty="0"/>
                        <a:t>Relative risk of hospitalization given infection when protected by maternal immunity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RRH</a:t>
                      </a:r>
                      <a:r>
                        <a:rPr lang="en-US" sz="14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Fitted 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2626913615"/>
                  </a:ext>
                </a:extLst>
              </a:tr>
              <a:tr h="3425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Proportion of infections that lead to reported hospitalizations (age specific)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4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Fitted*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4257802642"/>
                  </a:ext>
                </a:extLst>
              </a:tr>
              <a:tr h="370454">
                <a:tc>
                  <a:txBody>
                    <a:bodyPr/>
                    <a:lstStyle/>
                    <a:p>
                      <a:r>
                        <a:rPr lang="en-US" sz="1400" dirty="0"/>
                        <a:t>Contact rates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age_a,age_b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Fixed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956925082"/>
                  </a:ext>
                </a:extLst>
              </a:tr>
              <a:tr h="324740">
                <a:tc>
                  <a:txBody>
                    <a:bodyPr/>
                    <a:lstStyle/>
                    <a:p>
                      <a:r>
                        <a:rPr lang="en-US" sz="1400" dirty="0"/>
                        <a:t>Duration of infectiousness after 1, 2 or 3+ infections (days)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1/γ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1/γ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1/γ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Fixed 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645231838"/>
                  </a:ext>
                </a:extLst>
              </a:tr>
              <a:tr h="312690">
                <a:tc>
                  <a:txBody>
                    <a:bodyPr/>
                    <a:lstStyle/>
                    <a:p>
                      <a:r>
                        <a:rPr lang="en-US" sz="1400" dirty="0"/>
                        <a:t>Relative risk of infection after 1, 2 or 3+ infections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i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400" i="1" baseline="-250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l-GR" sz="1400" i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 σ</a:t>
                      </a:r>
                      <a:r>
                        <a:rPr lang="en-US" sz="1400" i="1" baseline="-250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1400" i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400" i="1" baseline="-25000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Fixed 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2570828720"/>
                  </a:ext>
                </a:extLst>
              </a:tr>
              <a:tr h="340512">
                <a:tc>
                  <a:txBody>
                    <a:bodyPr/>
                    <a:lstStyle/>
                    <a:p>
                      <a:r>
                        <a:rPr lang="en-US" sz="1400" dirty="0"/>
                        <a:t>Relative infectiousness after 1 or 2+ infections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ρ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Fixed 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3437253174"/>
                  </a:ext>
                </a:extLst>
              </a:tr>
              <a:tr h="322206">
                <a:tc>
                  <a:txBody>
                    <a:bodyPr/>
                    <a:lstStyle/>
                    <a:p>
                      <a:r>
                        <a:rPr lang="en-US" sz="1400" dirty="0"/>
                        <a:t>Proportion of infants receiving nirsevimab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Scenario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3762765236"/>
                  </a:ext>
                </a:extLst>
              </a:tr>
              <a:tr h="281383">
                <a:tc>
                  <a:txBody>
                    <a:bodyPr/>
                    <a:lstStyle/>
                    <a:p>
                      <a:r>
                        <a:rPr lang="en-US" sz="1400" dirty="0"/>
                        <a:t>Duration of nirsevimab protection (days)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</a:t>
                      </a:r>
                      <a:r>
                        <a:rPr lang="el-G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Scenario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475290899"/>
                  </a:ext>
                </a:extLst>
              </a:tr>
              <a:tr h="306911">
                <a:tc>
                  <a:txBody>
                    <a:bodyPr/>
                    <a:lstStyle/>
                    <a:p>
                      <a:r>
                        <a:rPr lang="en-US" sz="1400" dirty="0"/>
                        <a:t>Proportion of seniors receiving the RSV vaccine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Scenario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2084691642"/>
                  </a:ext>
                </a:extLst>
              </a:tr>
              <a:tr h="195834">
                <a:tc>
                  <a:txBody>
                    <a:bodyPr/>
                    <a:lstStyle/>
                    <a:p>
                      <a:r>
                        <a:rPr lang="en-US" sz="1400" dirty="0"/>
                        <a:t>Duration of protection from RSV vaccine (days) /2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</a:t>
                      </a:r>
                      <a:r>
                        <a:rPr lang="el-GR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sz="1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Scenario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1535536858"/>
                  </a:ext>
                </a:extLst>
              </a:tr>
              <a:tr h="280458">
                <a:tc>
                  <a:txBody>
                    <a:bodyPr/>
                    <a:lstStyle/>
                    <a:p>
                      <a:r>
                        <a:rPr lang="en-US" sz="1400" dirty="0">
                          <a:ea typeface="SimHei" panose="02010609060101010101" pitchFamily="49" charset="-122"/>
                        </a:rPr>
                        <a:t>Relative risk of hospitalization for infants protected by nirsevimab </a:t>
                      </a:r>
                      <a:endParaRPr lang="en-US" sz="1400" baseline="0" dirty="0"/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RRH</a:t>
                      </a:r>
                      <a:r>
                        <a:rPr lang="en-US" sz="14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Scenario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2495868432"/>
                  </a:ext>
                </a:extLst>
              </a:tr>
              <a:tr h="343357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Relative risk of hospitalization for vaccinated seniors 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RRH</a:t>
                      </a:r>
                      <a:r>
                        <a:rPr lang="en-US" sz="14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91345" marR="91345" marT="45672" marB="45672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Scenario</a:t>
                      </a:r>
                    </a:p>
                  </a:txBody>
                  <a:tcPr marL="91345" marR="91345" marT="45672" marB="45672"/>
                </a:tc>
                <a:extLst>
                  <a:ext uri="{0D108BD9-81ED-4DB2-BD59-A6C34878D82A}">
                    <a16:rowId xmlns:a16="http://schemas.microsoft.com/office/drawing/2014/main" val="24591369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B07DF3-53DE-059C-7463-8BC4B3FA5CA2}"/>
              </a:ext>
            </a:extLst>
          </p:cNvPr>
          <p:cNvSpPr txBox="1"/>
          <p:nvPr/>
        </p:nvSpPr>
        <p:spPr>
          <a:xfrm>
            <a:off x="792859" y="5938870"/>
            <a:ext cx="366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Compartments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7724A6-1920-CC3C-1549-6581610E3AF8}"/>
              </a:ext>
            </a:extLst>
          </p:cNvPr>
          <p:cNvSpPr txBox="1"/>
          <p:nvPr/>
        </p:nvSpPr>
        <p:spPr>
          <a:xfrm>
            <a:off x="5453031" y="7043562"/>
            <a:ext cx="77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Scaling incidence infections to hospitalizations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4D4844-81C8-BE5B-70C7-33B5A13D47FF}"/>
              </a:ext>
            </a:extLst>
          </p:cNvPr>
          <p:cNvSpPr txBox="1"/>
          <p:nvPr/>
        </p:nvSpPr>
        <p:spPr>
          <a:xfrm>
            <a:off x="5453031" y="6582688"/>
            <a:ext cx="1018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600" dirty="0"/>
              <a:t>Fitted for infants &lt;2m and seniors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≥65 years and scaled to other age groups using fixed proportions 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B89DBA-F00F-CF8E-6165-6944BB911815}"/>
              </a:ext>
            </a:extLst>
          </p:cNvPr>
          <p:cNvSpPr txBox="1"/>
          <p:nvPr/>
        </p:nvSpPr>
        <p:spPr>
          <a:xfrm>
            <a:off x="554141" y="6252628"/>
            <a:ext cx="5218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= newborn infants who do not receive nirsevimab</a:t>
            </a:r>
          </a:p>
          <a:p>
            <a:r>
              <a:rPr lang="en-US" sz="1400" dirty="0"/>
              <a:t>Mn = infants who receive nirsevimab at birth</a:t>
            </a:r>
          </a:p>
          <a:p>
            <a:r>
              <a:rPr lang="en-US" sz="1400" dirty="0"/>
              <a:t>N = infants who receive nirsevimab not at birth (catch-up dose)</a:t>
            </a:r>
          </a:p>
          <a:p>
            <a:r>
              <a:rPr lang="en-US" sz="1400" dirty="0"/>
              <a:t>S0 = Susceptible, no prior infections </a:t>
            </a:r>
          </a:p>
          <a:p>
            <a:r>
              <a:rPr lang="en-US" sz="1400" dirty="0"/>
              <a:t>S1 = Susceptible, 1 prior infection</a:t>
            </a:r>
          </a:p>
          <a:p>
            <a:r>
              <a:rPr lang="en-US" sz="1400" dirty="0"/>
              <a:t>S2 = Susceptible, 2 prior infections</a:t>
            </a:r>
          </a:p>
          <a:p>
            <a:r>
              <a:rPr lang="en-US" sz="1400" dirty="0"/>
              <a:t>S3 = Susceptible, 3+ prior infections </a:t>
            </a:r>
          </a:p>
          <a:p>
            <a:r>
              <a:rPr lang="en-US" sz="1400" dirty="0"/>
              <a:t>I1 = First infection</a:t>
            </a:r>
          </a:p>
          <a:p>
            <a:r>
              <a:rPr lang="en-US" sz="1400" dirty="0"/>
              <a:t>I2 = Second infection</a:t>
            </a:r>
          </a:p>
          <a:p>
            <a:r>
              <a:rPr lang="en-US" sz="1400" dirty="0"/>
              <a:t>I3 = Third infection</a:t>
            </a:r>
          </a:p>
          <a:p>
            <a:r>
              <a:rPr lang="en-US" sz="1400" dirty="0"/>
              <a:t>I4 = Fourth+ infection</a:t>
            </a:r>
          </a:p>
          <a:p>
            <a:r>
              <a:rPr lang="en-US" sz="1400" dirty="0"/>
              <a:t>Vs1, Vs2 = Vaccinated seniors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5FE04B-CFE1-719C-E1D7-7D08E989FB39}"/>
              </a:ext>
            </a:extLst>
          </p:cNvPr>
          <p:cNvSpPr txBox="1"/>
          <p:nvPr/>
        </p:nvSpPr>
        <p:spPr>
          <a:xfrm>
            <a:off x="5511112" y="7373883"/>
            <a:ext cx="10320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Hospitalizations</a:t>
            </a:r>
            <a:r>
              <a:rPr lang="en-US" baseline="-25000" dirty="0"/>
              <a:t>a</a:t>
            </a:r>
            <a:r>
              <a:rPr lang="en-US" dirty="0"/>
              <a:t>(t) = </a:t>
            </a:r>
            <a:r>
              <a:rPr lang="el-GR" dirty="0"/>
              <a:t>λ</a:t>
            </a:r>
            <a:r>
              <a:rPr lang="en-US" baseline="-25000" dirty="0"/>
              <a:t>a</a:t>
            </a:r>
            <a:r>
              <a:rPr lang="en-US" dirty="0"/>
              <a:t>(t)*(RRH</a:t>
            </a:r>
            <a:r>
              <a:rPr lang="en-US" baseline="-25000" dirty="0"/>
              <a:t>m</a:t>
            </a:r>
            <a:r>
              <a:rPr lang="en-US" dirty="0"/>
              <a:t>M</a:t>
            </a:r>
            <a:r>
              <a:rPr lang="en-US" baseline="-25000" dirty="0"/>
              <a:t>a</a:t>
            </a:r>
            <a:r>
              <a:rPr lang="en-US" dirty="0"/>
              <a:t>(t)h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+ RRH</a:t>
            </a:r>
            <a:r>
              <a:rPr lang="en-US" baseline="-25000" dirty="0">
                <a:solidFill>
                  <a:schemeClr val="accent5"/>
                </a:solidFill>
              </a:rPr>
              <a:t>n</a:t>
            </a:r>
            <a:r>
              <a:rPr lang="en-US" dirty="0">
                <a:solidFill>
                  <a:schemeClr val="accent5"/>
                </a:solidFill>
              </a:rPr>
              <a:t>((RRH</a:t>
            </a:r>
            <a:r>
              <a:rPr lang="en-US" baseline="-25000" dirty="0">
                <a:solidFill>
                  <a:schemeClr val="accent5"/>
                </a:solidFill>
              </a:rPr>
              <a:t>m</a:t>
            </a:r>
            <a:r>
              <a:rPr lang="en-US" dirty="0">
                <a:solidFill>
                  <a:schemeClr val="accent5"/>
                </a:solidFill>
              </a:rPr>
              <a:t>+2)/3)M</a:t>
            </a:r>
            <a:r>
              <a:rPr lang="en-US" baseline="-25000" dirty="0">
                <a:solidFill>
                  <a:schemeClr val="accent5"/>
                </a:solidFill>
              </a:rPr>
              <a:t>na</a:t>
            </a:r>
            <a:r>
              <a:rPr lang="en-US" dirty="0">
                <a:solidFill>
                  <a:schemeClr val="accent5"/>
                </a:solidFill>
              </a:rPr>
              <a:t>(t)h</a:t>
            </a:r>
            <a:r>
              <a:rPr lang="en-US" baseline="-25000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chemeClr val="accent5"/>
                </a:solidFill>
              </a:rPr>
              <a:t> + RRH</a:t>
            </a:r>
            <a:r>
              <a:rPr lang="en-US" baseline="-25000" dirty="0">
                <a:solidFill>
                  <a:schemeClr val="accent5"/>
                </a:solidFill>
              </a:rPr>
              <a:t>n</a:t>
            </a:r>
            <a:r>
              <a:rPr lang="en-US" dirty="0">
                <a:solidFill>
                  <a:schemeClr val="accent5"/>
                </a:solidFill>
              </a:rPr>
              <a:t>N</a:t>
            </a:r>
            <a:r>
              <a:rPr lang="en-US" baseline="-25000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chemeClr val="accent5"/>
                </a:solidFill>
              </a:rPr>
              <a:t>(t)h</a:t>
            </a:r>
            <a:r>
              <a:rPr lang="en-US" baseline="-25000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dirty="0"/>
              <a:t> + S</a:t>
            </a:r>
            <a:r>
              <a:rPr lang="en-US" baseline="-25000" dirty="0"/>
              <a:t>0,a</a:t>
            </a:r>
            <a:r>
              <a:rPr lang="en-US" dirty="0"/>
              <a:t>(t)h</a:t>
            </a:r>
            <a:r>
              <a:rPr lang="en-US" baseline="-25000" dirty="0"/>
              <a:t>a</a:t>
            </a:r>
            <a:r>
              <a:rPr lang="en-US" dirty="0"/>
              <a:t> + </a:t>
            </a:r>
            <a:r>
              <a:rPr lang="el-GR" dirty="0">
                <a:ea typeface="SimHei" panose="02010609060101010101" pitchFamily="49" charset="-122"/>
              </a:rPr>
              <a:t>σ</a:t>
            </a:r>
            <a:r>
              <a:rPr lang="en-US" baseline="-25000" dirty="0">
                <a:ea typeface="SimHei" panose="02010609060101010101" pitchFamily="49" charset="-122"/>
              </a:rPr>
              <a:t>1</a:t>
            </a:r>
            <a:r>
              <a:rPr lang="en-US" dirty="0">
                <a:ea typeface="SimHei" panose="02010609060101010101" pitchFamily="49" charset="-122"/>
              </a:rPr>
              <a:t>S</a:t>
            </a:r>
            <a:r>
              <a:rPr lang="en-US" baseline="-25000" dirty="0">
                <a:ea typeface="SimHei" panose="02010609060101010101" pitchFamily="49" charset="-122"/>
              </a:rPr>
              <a:t>1,a</a:t>
            </a:r>
            <a:r>
              <a:rPr lang="en-US" dirty="0">
                <a:ea typeface="SimHei" panose="02010609060101010101" pitchFamily="49" charset="-122"/>
              </a:rPr>
              <a:t>(t)h</a:t>
            </a:r>
            <a:r>
              <a:rPr lang="en-US" baseline="-25000" dirty="0">
                <a:ea typeface="SimHei" panose="02010609060101010101" pitchFamily="49" charset="-122"/>
              </a:rPr>
              <a:t>a</a:t>
            </a:r>
            <a:r>
              <a:rPr lang="en-US" dirty="0">
                <a:ea typeface="SimHei" panose="02010609060101010101" pitchFamily="49" charset="-122"/>
              </a:rPr>
              <a:t> +  </a:t>
            </a:r>
            <a:r>
              <a:rPr lang="el-GR" dirty="0">
                <a:ea typeface="SimHei" panose="02010609060101010101" pitchFamily="49" charset="-122"/>
              </a:rPr>
              <a:t>σ</a:t>
            </a:r>
            <a:r>
              <a:rPr lang="en-US" baseline="-25000" dirty="0">
                <a:ea typeface="SimHei" panose="02010609060101010101" pitchFamily="49" charset="-122"/>
              </a:rPr>
              <a:t>2</a:t>
            </a:r>
            <a:r>
              <a:rPr lang="en-US" dirty="0">
                <a:ea typeface="SimHei" panose="02010609060101010101" pitchFamily="49" charset="-122"/>
              </a:rPr>
              <a:t>S</a:t>
            </a:r>
            <a:r>
              <a:rPr lang="en-US" baseline="-25000" dirty="0">
                <a:ea typeface="SimHei" panose="02010609060101010101" pitchFamily="49" charset="-122"/>
              </a:rPr>
              <a:t>2,a</a:t>
            </a:r>
            <a:r>
              <a:rPr lang="en-US" dirty="0">
                <a:ea typeface="SimHei" panose="02010609060101010101" pitchFamily="49" charset="-122"/>
              </a:rPr>
              <a:t>(t)h</a:t>
            </a:r>
            <a:r>
              <a:rPr lang="en-US" baseline="-25000" dirty="0">
                <a:ea typeface="SimHei" panose="02010609060101010101" pitchFamily="49" charset="-122"/>
              </a:rPr>
              <a:t>a</a:t>
            </a:r>
            <a:r>
              <a:rPr lang="en-US" dirty="0">
                <a:ea typeface="SimHei" panose="02010609060101010101" pitchFamily="49" charset="-122"/>
              </a:rPr>
              <a:t> +</a:t>
            </a:r>
            <a:r>
              <a:rPr lang="en-US" dirty="0"/>
              <a:t> </a:t>
            </a:r>
            <a:r>
              <a:rPr lang="el-GR" dirty="0">
                <a:ea typeface="SimHei" panose="02010609060101010101" pitchFamily="49" charset="-122"/>
              </a:rPr>
              <a:t>σ</a:t>
            </a:r>
            <a:r>
              <a:rPr lang="en-US" baseline="-25000" dirty="0">
                <a:ea typeface="SimHei" panose="02010609060101010101" pitchFamily="49" charset="-122"/>
              </a:rPr>
              <a:t>3</a:t>
            </a:r>
            <a:r>
              <a:rPr lang="en-US" dirty="0">
                <a:ea typeface="SimHei" panose="02010609060101010101" pitchFamily="49" charset="-122"/>
              </a:rPr>
              <a:t>S</a:t>
            </a:r>
            <a:r>
              <a:rPr lang="en-US" baseline="-25000" dirty="0">
                <a:ea typeface="SimHei" panose="02010609060101010101" pitchFamily="49" charset="-122"/>
              </a:rPr>
              <a:t>3,a</a:t>
            </a:r>
            <a:r>
              <a:rPr lang="en-US" dirty="0">
                <a:ea typeface="SimHei" panose="02010609060101010101" pitchFamily="49" charset="-122"/>
              </a:rPr>
              <a:t>(t)h</a:t>
            </a:r>
            <a:r>
              <a:rPr lang="en-US" baseline="-25000" dirty="0">
                <a:ea typeface="SimHei" panose="02010609060101010101" pitchFamily="49" charset="-122"/>
              </a:rPr>
              <a:t>a</a:t>
            </a:r>
            <a:r>
              <a:rPr lang="en-US" dirty="0">
                <a:ea typeface="SimHei" panose="02010609060101010101" pitchFamily="49" charset="-122"/>
              </a:rPr>
              <a:t> </a:t>
            </a:r>
            <a:r>
              <a:rPr lang="en-US" dirty="0">
                <a:solidFill>
                  <a:schemeClr val="accent5"/>
                </a:solidFill>
                <a:ea typeface="SimHei" panose="02010609060101010101" pitchFamily="49" charset="-122"/>
              </a:rPr>
              <a:t>+ RRH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s</a:t>
            </a:r>
            <a:r>
              <a:rPr lang="el-GR" dirty="0">
                <a:solidFill>
                  <a:schemeClr val="accent5"/>
                </a:solidFill>
                <a:ea typeface="SimHei" panose="02010609060101010101" pitchFamily="49" charset="-122"/>
              </a:rPr>
              <a:t>σ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3</a:t>
            </a:r>
            <a:r>
              <a:rPr lang="en-US" dirty="0">
                <a:solidFill>
                  <a:schemeClr val="accent5"/>
                </a:solidFill>
                <a:ea typeface="SimHei" panose="02010609060101010101" pitchFamily="49" charset="-122"/>
              </a:rPr>
              <a:t>V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s1</a:t>
            </a:r>
            <a:r>
              <a:rPr lang="en-US" dirty="0">
                <a:solidFill>
                  <a:schemeClr val="accent5"/>
                </a:solidFill>
                <a:ea typeface="SimHei" panose="02010609060101010101" pitchFamily="49" charset="-122"/>
              </a:rPr>
              <a:t>(t)h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a</a:t>
            </a:r>
            <a:r>
              <a:rPr lang="en-US" dirty="0">
                <a:solidFill>
                  <a:schemeClr val="accent5"/>
                </a:solidFill>
                <a:ea typeface="SimHei" panose="02010609060101010101" pitchFamily="49" charset="-122"/>
              </a:rPr>
              <a:t> + RRH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s</a:t>
            </a:r>
            <a:r>
              <a:rPr lang="el-GR" dirty="0">
                <a:solidFill>
                  <a:schemeClr val="accent5"/>
                </a:solidFill>
                <a:ea typeface="SimHei" panose="02010609060101010101" pitchFamily="49" charset="-122"/>
              </a:rPr>
              <a:t>σ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3</a:t>
            </a:r>
            <a:r>
              <a:rPr lang="en-US" dirty="0">
                <a:solidFill>
                  <a:schemeClr val="accent5"/>
                </a:solidFill>
                <a:ea typeface="SimHei" panose="02010609060101010101" pitchFamily="49" charset="-122"/>
              </a:rPr>
              <a:t>V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s2</a:t>
            </a:r>
            <a:r>
              <a:rPr lang="en-US" dirty="0">
                <a:solidFill>
                  <a:schemeClr val="accent5"/>
                </a:solidFill>
                <a:ea typeface="SimHei" panose="02010609060101010101" pitchFamily="49" charset="-122"/>
              </a:rPr>
              <a:t>(t)h</a:t>
            </a:r>
            <a:r>
              <a:rPr lang="en-US" baseline="-25000" dirty="0">
                <a:solidFill>
                  <a:schemeClr val="accent5"/>
                </a:solidFill>
                <a:ea typeface="SimHei" panose="02010609060101010101" pitchFamily="49" charset="-122"/>
              </a:rPr>
              <a:t>a</a:t>
            </a:r>
            <a:r>
              <a:rPr lang="en-US" dirty="0">
                <a:solidFill>
                  <a:schemeClr val="accent5"/>
                </a:solidFill>
                <a:ea typeface="SimHei" panose="02010609060101010101" pitchFamily="49" charset="-122"/>
              </a:rPr>
              <a:t> </a:t>
            </a:r>
            <a:r>
              <a:rPr lang="en-US" dirty="0">
                <a:ea typeface="SimHei" panose="02010609060101010101" pitchFamily="49" charset="-122"/>
              </a:rPr>
              <a:t>)</a:t>
            </a:r>
          </a:p>
          <a:p>
            <a:endParaRPr lang="en-US" sz="1100" dirty="0">
              <a:ea typeface="SimHei" panose="02010609060101010101" pitchFamily="49" charset="-122"/>
            </a:endParaRPr>
          </a:p>
          <a:p>
            <a:r>
              <a:rPr lang="en-US" sz="1600" dirty="0">
                <a:ea typeface="SimHei" panose="02010609060101010101" pitchFamily="49" charset="-122"/>
              </a:rPr>
              <a:t>Notes:</a:t>
            </a:r>
          </a:p>
          <a:p>
            <a:r>
              <a:rPr lang="en-US" sz="1600" dirty="0">
                <a:latin typeface="Garamond" panose="02020404030301010803" pitchFamily="18" charset="0"/>
                <a:ea typeface="SimHei" panose="02010609060101010101" pitchFamily="49" charset="-122"/>
              </a:rPr>
              <a:t>λ(t) </a:t>
            </a:r>
            <a:r>
              <a:rPr lang="en-US" sz="1600" dirty="0">
                <a:ea typeface="SimHei" panose="02010609060101010101" pitchFamily="49" charset="-122"/>
              </a:rPr>
              <a:t>= Time-varying, age-specific force of infection </a:t>
            </a:r>
          </a:p>
          <a:p>
            <a:r>
              <a:rPr lang="en-US" sz="1600" dirty="0">
                <a:ea typeface="SimHei" panose="02010609060101010101" pitchFamily="49" charset="-122"/>
              </a:rPr>
              <a:t> </a:t>
            </a:r>
            <a:r>
              <a:rPr lang="en-US" sz="1600" dirty="0" err="1">
                <a:ea typeface="SimHei" panose="02010609060101010101" pitchFamily="49" charset="-122"/>
              </a:rPr>
              <a:t>RRH</a:t>
            </a:r>
            <a:r>
              <a:rPr lang="en-US" sz="1600" baseline="-25000" dirty="0" err="1">
                <a:ea typeface="SimHei" panose="02010609060101010101" pitchFamily="49" charset="-122"/>
              </a:rPr>
              <a:t>m</a:t>
            </a:r>
            <a:r>
              <a:rPr lang="en-US" sz="1600" dirty="0">
                <a:ea typeface="SimHei" panose="02010609060101010101" pitchFamily="49" charset="-122"/>
              </a:rPr>
              <a:t> is weighted for the M</a:t>
            </a:r>
            <a:r>
              <a:rPr lang="en-US" sz="1600" baseline="-25000" dirty="0">
                <a:ea typeface="SimHei" panose="02010609060101010101" pitchFamily="49" charset="-122"/>
              </a:rPr>
              <a:t>n</a:t>
            </a:r>
            <a:r>
              <a:rPr lang="en-US" sz="1600" dirty="0">
                <a:ea typeface="SimHei" panose="02010609060101010101" pitchFamily="49" charset="-122"/>
              </a:rPr>
              <a:t> compartment to reflect that protection applies to a third of infants in that compartment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0B2CE9-EFDE-DE92-3E7C-2047EB1EE3D4}"/>
              </a:ext>
            </a:extLst>
          </p:cNvPr>
          <p:cNvGrpSpPr/>
          <p:nvPr/>
        </p:nvGrpSpPr>
        <p:grpSpPr>
          <a:xfrm>
            <a:off x="776515" y="219658"/>
            <a:ext cx="4426485" cy="5666438"/>
            <a:chOff x="776515" y="219658"/>
            <a:chExt cx="4426485" cy="56664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629F76E-21BE-6B0A-4FB9-DBA4F421A51D}"/>
                </a:ext>
              </a:extLst>
            </p:cNvPr>
            <p:cNvGrpSpPr/>
            <p:nvPr/>
          </p:nvGrpSpPr>
          <p:grpSpPr>
            <a:xfrm>
              <a:off x="776515" y="219658"/>
              <a:ext cx="4081306" cy="5666438"/>
              <a:chOff x="1484893" y="1427411"/>
              <a:chExt cx="4742089" cy="666095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32152B-91A0-B6FF-3B3F-EA3075BAA7E0}"/>
                  </a:ext>
                </a:extLst>
              </p:cNvPr>
              <p:cNvSpPr/>
              <p:nvPr/>
            </p:nvSpPr>
            <p:spPr>
              <a:xfrm>
                <a:off x="2659313" y="1725406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FFD5DE-EC60-2797-545F-D86AC25EA121}"/>
                  </a:ext>
                </a:extLst>
              </p:cNvPr>
              <p:cNvSpPr/>
              <p:nvPr/>
            </p:nvSpPr>
            <p:spPr>
              <a:xfrm>
                <a:off x="2666711" y="2732338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ED8BAA-DFB9-B547-86BC-BCB0197A661E}"/>
                  </a:ext>
                </a:extLst>
              </p:cNvPr>
              <p:cNvSpPr/>
              <p:nvPr/>
            </p:nvSpPr>
            <p:spPr>
              <a:xfrm>
                <a:off x="3957096" y="2812679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8F35ED-C039-D6B7-122F-1643E494B8A5}"/>
                  </a:ext>
                </a:extLst>
              </p:cNvPr>
              <p:cNvSpPr/>
              <p:nvPr/>
            </p:nvSpPr>
            <p:spPr>
              <a:xfrm>
                <a:off x="2659313" y="3899952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796351-A796-76DA-0900-FAF66D9D8B12}"/>
                  </a:ext>
                </a:extLst>
              </p:cNvPr>
              <p:cNvSpPr/>
              <p:nvPr/>
            </p:nvSpPr>
            <p:spPr>
              <a:xfrm>
                <a:off x="4016311" y="3899952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EDBE6C-A35F-835E-0C6A-C2D14A86613A}"/>
                  </a:ext>
                </a:extLst>
              </p:cNvPr>
              <p:cNvSpPr/>
              <p:nvPr/>
            </p:nvSpPr>
            <p:spPr>
              <a:xfrm>
                <a:off x="2659312" y="5008650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5CC1D6-8A5B-5280-5384-8403568527A2}"/>
                  </a:ext>
                </a:extLst>
              </p:cNvPr>
              <p:cNvSpPr/>
              <p:nvPr/>
            </p:nvSpPr>
            <p:spPr>
              <a:xfrm>
                <a:off x="4031113" y="5008650"/>
                <a:ext cx="552669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9DBC2E-42A1-AD47-CA75-C63022143D8D}"/>
                  </a:ext>
                </a:extLst>
              </p:cNvPr>
              <p:cNvSpPr/>
              <p:nvPr/>
            </p:nvSpPr>
            <p:spPr>
              <a:xfrm>
                <a:off x="2659312" y="6117348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E8535C-6F5B-F964-7C9E-FD829D15BACC}"/>
                  </a:ext>
                </a:extLst>
              </p:cNvPr>
              <p:cNvSpPr/>
              <p:nvPr/>
            </p:nvSpPr>
            <p:spPr>
              <a:xfrm>
                <a:off x="4026178" y="6117348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A32845-5FF8-0B70-FB1F-D4E38D90EEB7}"/>
                  </a:ext>
                </a:extLst>
              </p:cNvPr>
              <p:cNvSpPr/>
              <p:nvPr/>
            </p:nvSpPr>
            <p:spPr>
              <a:xfrm>
                <a:off x="1503590" y="2364716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5768F8-B715-B28F-5B53-C25F4381CF01}"/>
                  </a:ext>
                </a:extLst>
              </p:cNvPr>
              <p:cNvSpPr/>
              <p:nvPr/>
            </p:nvSpPr>
            <p:spPr>
              <a:xfrm>
                <a:off x="1484893" y="3091192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2C09A9B-0494-CCF7-53C1-2FC2EDE619FC}"/>
                  </a:ext>
                </a:extLst>
              </p:cNvPr>
              <p:cNvSpPr/>
              <p:nvPr/>
            </p:nvSpPr>
            <p:spPr>
              <a:xfrm>
                <a:off x="2659312" y="7226046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05CE5D-DF4E-C350-D4DE-3952A20A4D1F}"/>
                  </a:ext>
                </a:extLst>
              </p:cNvPr>
              <p:cNvSpPr/>
              <p:nvPr/>
            </p:nvSpPr>
            <p:spPr>
              <a:xfrm>
                <a:off x="1578651" y="7226046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585BD6B-BA81-342D-3EBE-C637C2F15D3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940582" y="2325281"/>
                <a:ext cx="7398" cy="4070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C30B890-DBFA-4423-D67E-DC1E99607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248" y="3031740"/>
                <a:ext cx="748817" cy="21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F63D30-8E6E-D562-3B4E-BE344D9E3FD7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3221849" y="4199889"/>
                <a:ext cx="79446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2DEEE1D-DC8F-A16C-2993-49BB764F5AF7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3221849" y="5308587"/>
                <a:ext cx="80926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5C47858-11F6-8058-BA58-479A4CCDA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9514" y="6353013"/>
                <a:ext cx="8067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6677CF0-5E5C-A0CF-9359-E0AE9E194145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 flipH="1">
                <a:off x="2940582" y="3412554"/>
                <a:ext cx="1297783" cy="4873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1FD66CC-12AE-4ED6-7BA7-40B8CD34553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2970189" y="4499827"/>
                <a:ext cx="1327390" cy="4981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14A4B5C-E532-076F-2E21-8CB26077B017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flipH="1">
                <a:off x="2970189" y="5608525"/>
                <a:ext cx="1337258" cy="522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1B659E0-93D4-EC76-F449-E0588B38E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9248" y="6569934"/>
                <a:ext cx="7969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DF66768-34C9-C063-C52A-C420E03681CC}"/>
                  </a:ext>
                </a:extLst>
              </p:cNvPr>
              <p:cNvCxnSpPr>
                <a:cxnSpLocks/>
                <a:stCxn id="10" idx="2"/>
                <a:endCxn id="14" idx="0"/>
              </p:cNvCxnSpPr>
              <p:nvPr/>
            </p:nvCxnSpPr>
            <p:spPr>
              <a:xfrm>
                <a:off x="2940581" y="6717223"/>
                <a:ext cx="0" cy="50882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A2347A6-0C1D-F5F4-A151-5FB58C0FBCC5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>
                <a:off x="2141188" y="7525984"/>
                <a:ext cx="518125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EBAC6B7-7589-CBD3-6D12-1DC9EA81DC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6472" y="6432029"/>
                <a:ext cx="799392" cy="80876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B195B03-F8C8-E13F-BD02-71747BC4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431" y="1947681"/>
                <a:ext cx="611882" cy="653435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86A1854-0ED0-A1D0-5215-8209AC9EAA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2495" y="2627897"/>
                <a:ext cx="594612" cy="3032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9FC6978-1D85-3353-AEFB-2C613F4C4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6324" y="2787237"/>
                <a:ext cx="589676" cy="287885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5ECE973-4536-1F15-533E-53021AE1E12E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2047430" y="3391130"/>
                <a:ext cx="1909666" cy="1071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13A3D2A-27C9-1DE7-7935-CDC922572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9637" y="3269949"/>
                <a:ext cx="589676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B4662AB-B9D1-5D95-D20F-FD354BB0D3FB}"/>
                  </a:ext>
                </a:extLst>
              </p:cNvPr>
              <p:cNvCxnSpPr>
                <a:stCxn id="3" idx="3"/>
                <a:endCxn id="5" idx="0"/>
              </p:cNvCxnSpPr>
              <p:nvPr/>
            </p:nvCxnSpPr>
            <p:spPr>
              <a:xfrm>
                <a:off x="3221850" y="2025343"/>
                <a:ext cx="1016515" cy="7873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9E68992-8F7A-3BB5-890F-C7A6B3E2CF21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1784859" y="1427411"/>
                <a:ext cx="0" cy="937304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A513A0D-2847-73AA-C192-DCCBAD22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6161" y="1441537"/>
                <a:ext cx="2491941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85EF68A-AA43-3DC4-254B-DA2A0339B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62" y="1430825"/>
                <a:ext cx="12340" cy="1389887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577240-5048-7EDA-5862-BF65FA96FFD3}"/>
                  </a:ext>
                </a:extLst>
              </p:cNvPr>
              <p:cNvSpPr txBox="1"/>
              <p:nvPr/>
            </p:nvSpPr>
            <p:spPr>
              <a:xfrm>
                <a:off x="2760469" y="1860144"/>
                <a:ext cx="468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F0502020204030204" pitchFamily="2" charset="0"/>
                    <a:ea typeface="ADLaM Display" panose="020F0502020204030204" pitchFamily="2" charset="0"/>
                    <a:cs typeface="ADLaM Display" panose="020F0502020204030204" pitchFamily="2" charset="0"/>
                  </a:rPr>
                  <a:t>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2C6CBF-CF04-B606-5BAC-1F17EA6C6A02}"/>
                  </a:ext>
                </a:extLst>
              </p:cNvPr>
              <p:cNvSpPr txBox="1"/>
              <p:nvPr/>
            </p:nvSpPr>
            <p:spPr>
              <a:xfrm>
                <a:off x="2745648" y="2821919"/>
                <a:ext cx="5724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2518C7-457B-E7FB-4379-34B80C932419}"/>
                  </a:ext>
                </a:extLst>
              </p:cNvPr>
              <p:cNvSpPr txBox="1"/>
              <p:nvPr/>
            </p:nvSpPr>
            <p:spPr>
              <a:xfrm>
                <a:off x="4070591" y="2914175"/>
                <a:ext cx="4687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I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785331-1F20-98C4-CD02-0C8A37A61923}"/>
                  </a:ext>
                </a:extLst>
              </p:cNvPr>
              <p:cNvSpPr txBox="1"/>
              <p:nvPr/>
            </p:nvSpPr>
            <p:spPr>
              <a:xfrm>
                <a:off x="2767873" y="4012560"/>
                <a:ext cx="5625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96039C-7514-77AB-8E69-CDC96563F6C9}"/>
                  </a:ext>
                </a:extLst>
              </p:cNvPr>
              <p:cNvSpPr txBox="1"/>
              <p:nvPr/>
            </p:nvSpPr>
            <p:spPr>
              <a:xfrm>
                <a:off x="4132104" y="4000433"/>
                <a:ext cx="6859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I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2E740B-DF32-BA3B-CF80-4B9572EF2DEC}"/>
                  </a:ext>
                </a:extLst>
              </p:cNvPr>
              <p:cNvSpPr txBox="1"/>
              <p:nvPr/>
            </p:nvSpPr>
            <p:spPr>
              <a:xfrm>
                <a:off x="2758002" y="5099705"/>
                <a:ext cx="5625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295088-B2C7-C484-9D7E-1793F4E25436}"/>
                  </a:ext>
                </a:extLst>
              </p:cNvPr>
              <p:cNvSpPr txBox="1"/>
              <p:nvPr/>
            </p:nvSpPr>
            <p:spPr>
              <a:xfrm>
                <a:off x="4132533" y="5077559"/>
                <a:ext cx="8141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I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52412F-8D10-8B35-9A9B-C39056232FD3}"/>
                  </a:ext>
                </a:extLst>
              </p:cNvPr>
              <p:cNvSpPr txBox="1"/>
              <p:nvPr/>
            </p:nvSpPr>
            <p:spPr>
              <a:xfrm>
                <a:off x="2711121" y="6216299"/>
                <a:ext cx="5181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362FF-BF8F-CECC-3DFA-808C386FDF3F}"/>
                  </a:ext>
                </a:extLst>
              </p:cNvPr>
              <p:cNvSpPr txBox="1"/>
              <p:nvPr/>
            </p:nvSpPr>
            <p:spPr>
              <a:xfrm>
                <a:off x="4158181" y="6239449"/>
                <a:ext cx="43917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I</a:t>
                </a:r>
                <a:r>
                  <a:rPr lang="en-US" sz="1499" baseline="-25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904416-443C-E0C5-63AC-F4146E367C5C}"/>
                  </a:ext>
                </a:extLst>
              </p:cNvPr>
              <p:cNvSpPr txBox="1"/>
              <p:nvPr/>
            </p:nvSpPr>
            <p:spPr>
              <a:xfrm>
                <a:off x="1566322" y="2496940"/>
                <a:ext cx="58967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solidFill>
                      <a:schemeClr val="accent5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313B8-6FE9-BF13-71B4-4A9BC291BA54}"/>
                  </a:ext>
                </a:extLst>
              </p:cNvPr>
              <p:cNvSpPr txBox="1"/>
              <p:nvPr/>
            </p:nvSpPr>
            <p:spPr>
              <a:xfrm>
                <a:off x="1499713" y="3202196"/>
                <a:ext cx="7081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solidFill>
                      <a:schemeClr val="accent5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M</a:t>
                </a:r>
                <a:r>
                  <a:rPr lang="en-US" sz="1499" baseline="-25000" dirty="0">
                    <a:solidFill>
                      <a:schemeClr val="accent5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C75CC7-36EE-40B1-861E-D05A4150F7BA}"/>
                  </a:ext>
                </a:extLst>
              </p:cNvPr>
              <p:cNvSpPr txBox="1"/>
              <p:nvPr/>
            </p:nvSpPr>
            <p:spPr>
              <a:xfrm>
                <a:off x="2682740" y="7329015"/>
                <a:ext cx="6414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solidFill>
                      <a:schemeClr val="accent5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V</a:t>
                </a:r>
                <a:r>
                  <a:rPr lang="en-US" sz="1499" baseline="-25000" dirty="0">
                    <a:solidFill>
                      <a:schemeClr val="accent5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4BCB78-FAAE-382B-08B5-FAB41088AF90}"/>
                  </a:ext>
                </a:extLst>
              </p:cNvPr>
              <p:cNvSpPr txBox="1"/>
              <p:nvPr/>
            </p:nvSpPr>
            <p:spPr>
              <a:xfrm>
                <a:off x="1566322" y="7312947"/>
                <a:ext cx="6414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solidFill>
                      <a:schemeClr val="accent5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V</a:t>
                </a:r>
                <a:r>
                  <a:rPr lang="en-US" sz="1499" baseline="-25000" dirty="0">
                    <a:solidFill>
                      <a:schemeClr val="accent5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s2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74D8279-6572-2018-2DA6-6DFB0AE08C5B}"/>
                  </a:ext>
                </a:extLst>
              </p:cNvPr>
              <p:cNvSpPr/>
              <p:nvPr/>
            </p:nvSpPr>
            <p:spPr>
              <a:xfrm>
                <a:off x="5664445" y="4418919"/>
                <a:ext cx="562537" cy="5998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51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A9C641-1C24-2471-DB91-49EC86B40692}"/>
                  </a:ext>
                </a:extLst>
              </p:cNvPr>
              <p:cNvSpPr txBox="1"/>
              <p:nvPr/>
            </p:nvSpPr>
            <p:spPr>
              <a:xfrm>
                <a:off x="5743115" y="4499827"/>
                <a:ext cx="4293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99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H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252990E-E77B-ECF1-A0B3-F56FD33FB23E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4539373" y="3129619"/>
                <a:ext cx="1083745" cy="1401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3D9A685-62C4-73A8-2139-E050C0BEB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6377" y="4226103"/>
                <a:ext cx="999247" cy="4368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27C048F-99BD-B687-B5F6-9AE441E6DF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0173" y="4798060"/>
                <a:ext cx="955451" cy="5156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2AD51D4-643C-08A6-2052-60981E9EE35E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4588715" y="4904476"/>
                <a:ext cx="1034405" cy="1512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5B41BB1-D27F-5646-C886-F28264B3B323}"/>
                  </a:ext>
                </a:extLst>
              </p:cNvPr>
              <p:cNvSpPr txBox="1"/>
              <p:nvPr/>
            </p:nvSpPr>
            <p:spPr>
              <a:xfrm>
                <a:off x="2987442" y="2319171"/>
                <a:ext cx="303471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sz="16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5B7D13-C6A3-92D6-D7D5-5156F5E50CF9}"/>
                  </a:ext>
                </a:extLst>
              </p:cNvPr>
              <p:cNvSpPr txBox="1"/>
              <p:nvPr/>
            </p:nvSpPr>
            <p:spPr>
              <a:xfrm>
                <a:off x="2125148" y="2863680"/>
                <a:ext cx="55020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34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349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1349" baseline="-250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D31C29-B77D-CB8E-2BDF-C58B9E949D84}"/>
                  </a:ext>
                </a:extLst>
              </p:cNvPr>
              <p:cNvSpPr txBox="1"/>
              <p:nvPr/>
            </p:nvSpPr>
            <p:spPr>
              <a:xfrm>
                <a:off x="3377294" y="2676760"/>
                <a:ext cx="890677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λ</a:t>
                </a:r>
                <a:endParaRPr lang="en-US" sz="16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E0CE5-0FCB-916E-AE95-EE2047A461DA}"/>
                  </a:ext>
                </a:extLst>
              </p:cNvPr>
              <p:cNvSpPr txBox="1"/>
              <p:nvPr/>
            </p:nvSpPr>
            <p:spPr>
              <a:xfrm>
                <a:off x="3368352" y="3804748"/>
                <a:ext cx="890677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σ</a:t>
                </a:r>
                <a:r>
                  <a:rPr lang="en-US" sz="1600" baseline="-25000" dirty="0">
                    <a:latin typeface="Garamond" panose="02020404030301010803" pitchFamily="18" charset="0"/>
                  </a:rPr>
                  <a:t>1</a:t>
                </a:r>
                <a:r>
                  <a:rPr lang="el-GR" sz="1600" dirty="0">
                    <a:latin typeface="Garamond" panose="02020404030301010803" pitchFamily="18" charset="0"/>
                  </a:rPr>
                  <a:t>λ</a:t>
                </a:r>
                <a:endParaRPr lang="en-US" sz="16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44C5AF-4257-72E3-5D57-D70B6C30DF71}"/>
                  </a:ext>
                </a:extLst>
              </p:cNvPr>
              <p:cNvSpPr txBox="1"/>
              <p:nvPr/>
            </p:nvSpPr>
            <p:spPr>
              <a:xfrm>
                <a:off x="3425399" y="4935373"/>
                <a:ext cx="890677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σ</a:t>
                </a:r>
                <a:r>
                  <a:rPr lang="en-US" sz="1600" baseline="-25000" dirty="0">
                    <a:latin typeface="Garamond" panose="02020404030301010803" pitchFamily="18" charset="0"/>
                  </a:rPr>
                  <a:t>2</a:t>
                </a:r>
                <a:r>
                  <a:rPr lang="el-GR" sz="1600" dirty="0">
                    <a:latin typeface="Garamond" panose="02020404030301010803" pitchFamily="18" charset="0"/>
                  </a:rPr>
                  <a:t>λ</a:t>
                </a:r>
                <a:endParaRPr lang="en-US" sz="16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92C695-B1E1-297C-952E-933B096737E9}"/>
                  </a:ext>
                </a:extLst>
              </p:cNvPr>
              <p:cNvSpPr txBox="1"/>
              <p:nvPr/>
            </p:nvSpPr>
            <p:spPr>
              <a:xfrm>
                <a:off x="3349988" y="5979561"/>
                <a:ext cx="890677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σ</a:t>
                </a:r>
                <a:r>
                  <a:rPr lang="en-US" sz="1600" baseline="-25000" dirty="0">
                    <a:latin typeface="Garamond" panose="02020404030301010803" pitchFamily="18" charset="0"/>
                  </a:rPr>
                  <a:t>3</a:t>
                </a:r>
                <a:r>
                  <a:rPr lang="el-GR" sz="1600" dirty="0">
                    <a:latin typeface="Garamond" panose="02020404030301010803" pitchFamily="18" charset="0"/>
                  </a:rPr>
                  <a:t>λ</a:t>
                </a:r>
                <a:endParaRPr lang="en-US" sz="16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5812E1-24CE-683F-F712-5C0793F8841D}"/>
                  </a:ext>
                </a:extLst>
              </p:cNvPr>
              <p:cNvSpPr txBox="1"/>
              <p:nvPr/>
            </p:nvSpPr>
            <p:spPr>
              <a:xfrm>
                <a:off x="3283302" y="3307685"/>
                <a:ext cx="636555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γ</a:t>
                </a:r>
                <a:r>
                  <a:rPr lang="en-US" sz="1600" baseline="-25000" dirty="0">
                    <a:latin typeface="Garamond" panose="02020404030301010803" pitchFamily="18" charset="0"/>
                  </a:rPr>
                  <a:t>1</a:t>
                </a:r>
                <a:endParaRPr lang="en-US" sz="1600" baseline="-250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392782-0686-C2A7-8FC2-815221CDC1F0}"/>
                  </a:ext>
                </a:extLst>
              </p:cNvPr>
              <p:cNvSpPr txBox="1"/>
              <p:nvPr/>
            </p:nvSpPr>
            <p:spPr>
              <a:xfrm>
                <a:off x="3409366" y="4341623"/>
                <a:ext cx="636555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γ</a:t>
                </a:r>
                <a:r>
                  <a:rPr lang="en-US" sz="1600" baseline="-25000" dirty="0">
                    <a:latin typeface="Garamond" panose="02020404030301010803" pitchFamily="18" charset="0"/>
                  </a:rPr>
                  <a:t>2</a:t>
                </a:r>
                <a:endParaRPr lang="en-US" sz="1600" baseline="-250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0AC98F-1298-00E3-98F0-A754446096CB}"/>
                  </a:ext>
                </a:extLst>
              </p:cNvPr>
              <p:cNvSpPr txBox="1"/>
              <p:nvPr/>
            </p:nvSpPr>
            <p:spPr>
              <a:xfrm>
                <a:off x="3445148" y="5470738"/>
                <a:ext cx="636555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γ</a:t>
                </a:r>
                <a:r>
                  <a:rPr lang="en-US" sz="1600" baseline="-25000" dirty="0">
                    <a:latin typeface="Garamond" panose="02020404030301010803" pitchFamily="18" charset="0"/>
                  </a:rPr>
                  <a:t>3</a:t>
                </a:r>
                <a:endParaRPr lang="en-US" sz="1600" baseline="-250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89456B-72EE-304E-E98D-8D60090AB9B6}"/>
                  </a:ext>
                </a:extLst>
              </p:cNvPr>
              <p:cNvSpPr txBox="1"/>
              <p:nvPr/>
            </p:nvSpPr>
            <p:spPr>
              <a:xfrm>
                <a:off x="3483236" y="6443340"/>
                <a:ext cx="636555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Garamond" panose="02020404030301010803" pitchFamily="18" charset="0"/>
                  </a:rPr>
                  <a:t>γ</a:t>
                </a:r>
                <a:r>
                  <a:rPr lang="en-US" sz="1600" baseline="-25000" dirty="0">
                    <a:latin typeface="Garamond" panose="02020404030301010803" pitchFamily="18" charset="0"/>
                  </a:rPr>
                  <a:t>3</a:t>
                </a:r>
                <a:endParaRPr lang="en-US" sz="1600" baseline="-25000" dirty="0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EF3C1DD-4183-5285-8836-83CFA8490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219" y="6767895"/>
                <a:ext cx="983214" cy="819472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4F5A698-8598-FC29-E299-0B90294FDDDA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>
                <a:off x="1859920" y="7825921"/>
                <a:ext cx="0" cy="262445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25D12D5-D3C9-B311-769D-A80C75F09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962" y="8068948"/>
                <a:ext cx="2429007" cy="13196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1F6404-9C30-C836-A1D4-CC315D01534F}"/>
                  </a:ext>
                </a:extLst>
              </p:cNvPr>
              <p:cNvCxnSpPr/>
              <p:nvPr/>
            </p:nvCxnSpPr>
            <p:spPr>
              <a:xfrm flipV="1">
                <a:off x="4267969" y="6789590"/>
                <a:ext cx="0" cy="1279358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3C18D1-C74C-1552-3831-F81AC7168434}"/>
                  </a:ext>
                </a:extLst>
              </p:cNvPr>
              <p:cNvSpPr txBox="1"/>
              <p:nvPr/>
            </p:nvSpPr>
            <p:spPr>
              <a:xfrm>
                <a:off x="2545027" y="6770437"/>
                <a:ext cx="539896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600" baseline="-25000" dirty="0"/>
                  <a:t>v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138100E-6C6D-F75C-987A-045A8DC45384}"/>
                  </a:ext>
                </a:extLst>
              </p:cNvPr>
              <p:cNvSpPr txBox="1"/>
              <p:nvPr/>
            </p:nvSpPr>
            <p:spPr>
              <a:xfrm>
                <a:off x="2188977" y="7473093"/>
                <a:ext cx="518125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6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4B315F1-9845-601C-2FCB-032C8BFFF662}"/>
                  </a:ext>
                </a:extLst>
              </p:cNvPr>
              <p:cNvSpPr txBox="1"/>
              <p:nvPr/>
            </p:nvSpPr>
            <p:spPr>
              <a:xfrm>
                <a:off x="2353460" y="2290103"/>
                <a:ext cx="467559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</a:t>
                </a:r>
                <a:r>
                  <a:rPr lang="en-US" sz="1600" baseline="-25000" dirty="0"/>
                  <a:t>n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D4ACA6-E101-1D2D-74CA-A256136CABF2}"/>
                  </a:ext>
                </a:extLst>
              </p:cNvPr>
              <p:cNvSpPr txBox="1"/>
              <p:nvPr/>
            </p:nvSpPr>
            <p:spPr>
              <a:xfrm>
                <a:off x="1727940" y="6587723"/>
                <a:ext cx="911647" cy="3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sz="1600" dirty="0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3067AF0-ECCE-D2FB-3D45-4B3128E147B6}"/>
                </a:ext>
              </a:extLst>
            </p:cNvPr>
            <p:cNvSpPr/>
            <p:nvPr/>
          </p:nvSpPr>
          <p:spPr>
            <a:xfrm>
              <a:off x="3443592" y="741202"/>
              <a:ext cx="274617" cy="2762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A3146D-E094-C3E8-AFE1-9D46F7D83185}"/>
                </a:ext>
              </a:extLst>
            </p:cNvPr>
            <p:cNvSpPr/>
            <p:nvPr/>
          </p:nvSpPr>
          <p:spPr>
            <a:xfrm>
              <a:off x="3437218" y="426720"/>
              <a:ext cx="274617" cy="2762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D3A0E2-5D1E-68FF-1538-1E302DC897AA}"/>
                </a:ext>
              </a:extLst>
            </p:cNvPr>
            <p:cNvSpPr txBox="1"/>
            <p:nvPr/>
          </p:nvSpPr>
          <p:spPr>
            <a:xfrm>
              <a:off x="3678463" y="399526"/>
              <a:ext cx="1524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Core Model</a:t>
              </a:r>
            </a:p>
            <a:p>
              <a:r>
                <a:rPr lang="en-US" dirty="0"/>
                <a:t>Interventions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902353-2AF5-37BA-AC1E-B85E099CDB55}"/>
              </a:ext>
            </a:extLst>
          </p:cNvPr>
          <p:cNvCxnSpPr>
            <a:cxnSpLocks/>
          </p:cNvCxnSpPr>
          <p:nvPr/>
        </p:nvCxnSpPr>
        <p:spPr>
          <a:xfrm flipV="1">
            <a:off x="185980" y="1917594"/>
            <a:ext cx="482252" cy="93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5B67ADC-EFEE-B0F4-2D6B-C10B113D3A88}"/>
              </a:ext>
            </a:extLst>
          </p:cNvPr>
          <p:cNvCxnSpPr>
            <a:cxnSpLocks/>
          </p:cNvCxnSpPr>
          <p:nvPr/>
        </p:nvCxnSpPr>
        <p:spPr>
          <a:xfrm flipH="1">
            <a:off x="2311122" y="643025"/>
            <a:ext cx="512551" cy="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50DA73D-6FF4-F105-5B4A-DEE6F4F68A09}"/>
              </a:ext>
            </a:extLst>
          </p:cNvPr>
          <p:cNvSpPr txBox="1"/>
          <p:nvPr/>
        </p:nvSpPr>
        <p:spPr>
          <a:xfrm>
            <a:off x="50355" y="1608709"/>
            <a:ext cx="93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births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2F58FE-5632-547E-3F47-057BFF085920}"/>
              </a:ext>
            </a:extLst>
          </p:cNvPr>
          <p:cNvSpPr txBox="1"/>
          <p:nvPr/>
        </p:nvSpPr>
        <p:spPr>
          <a:xfrm>
            <a:off x="2313278" y="357763"/>
            <a:ext cx="93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births</a:t>
            </a:r>
          </a:p>
        </p:txBody>
      </p:sp>
    </p:spTree>
    <p:extLst>
      <p:ext uri="{BB962C8B-B14F-4D97-AF65-F5344CB8AC3E}">
        <p14:creationId xmlns:p14="http://schemas.microsoft.com/office/powerpoint/2010/main" val="77939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</TotalTime>
  <Words>484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Hansen, Chelsea (NIH/FIC) [C]</dc:creator>
  <cp:lastModifiedBy>Hansen, Chelsea (NIH/FIC) [C]</cp:lastModifiedBy>
  <cp:revision>13</cp:revision>
  <dcterms:created xsi:type="dcterms:W3CDTF">2023-09-22T18:13:23Z</dcterms:created>
  <dcterms:modified xsi:type="dcterms:W3CDTF">2023-10-12T20:15:39Z</dcterms:modified>
</cp:coreProperties>
</file>