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FB37B5-EDD6-44EF-A49E-3F46F6694B62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DF5A9BE9-98A9-4FAF-B7D9-AC8622928CE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0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F3CB2-7959-4FA1-B80F-77957A156D82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2C135-7E38-45E4-B9CB-68160823C0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95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4ADC-6482-447D-828E-127A0C959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E7F27-FD4C-46F2-B64C-10EEE89DE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CB238-E2E6-4E7A-8CE7-E6A0B86C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450C-4A7A-4A36-AB69-6782EE0EED86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48EA4-65CA-442C-BD27-30CA3043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946D-4285-41D2-8AA7-E563717D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65C8-290A-45BF-8C49-726421DEB7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057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6B3A-8E5D-4468-AC98-F331C209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FF6D3-92CB-42CA-8899-8BD5B42DE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3F18-19ED-4B4D-BBB0-5F4F7261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450C-4A7A-4A36-AB69-6782EE0EED86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2FCD-975A-45B8-BCFD-BF59E97D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64DA-665E-4207-B5AC-CE40CA7B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65C8-290A-45BF-8C49-726421DEB7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24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F5DF0-4249-4919-8E1E-2C477B81C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CD4A3-E9B9-4D4A-B822-A3C55E59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B88A-E214-4286-AA5D-C2F2EFD8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450C-4A7A-4A36-AB69-6782EE0EED86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0E63B-5D48-4350-9EBC-AB22AEA3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0CB76-1C83-4200-BE60-BB2AE85D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65C8-290A-45BF-8C49-726421DEB7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672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BE15-5334-4FE7-AB6E-FD8FA93F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C582-223E-44A3-83ED-AB90DD9B5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072FC-42C2-4F12-8420-90FAA6AA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450C-4A7A-4A36-AB69-6782EE0EED86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E72E8-FE74-4C71-89F3-A5CFF0C6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941A-B47F-44D3-9722-983CBF09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65C8-290A-45BF-8C49-726421DEB7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29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6EA-0E20-4364-AA97-4D7FD224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846E-474E-4173-8B74-EF9B27C1F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7C893-1E4F-4FF0-A27C-066ADB44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450C-4A7A-4A36-AB69-6782EE0EED86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13507-4F82-451E-94D0-63083E85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209DC-B39D-4FBD-BE84-E0540026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65C8-290A-45BF-8C49-726421DEB7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970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CA9C-CF72-4AAB-BB5B-CC9DE1A9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36606-3A13-4836-BAF7-737E98E27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CD347-3F1F-45A1-B049-702F5CD64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07BEA-BD75-4A68-BEEB-70AEF83E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450C-4A7A-4A36-AB69-6782EE0EED86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681A0-811B-4714-B15C-6AD99971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07415-6F6E-4CB3-9E96-9B11E869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65C8-290A-45BF-8C49-726421DEB7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94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4CA0-14A3-42EE-968B-2B6EF366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3957E-8B2F-445F-950E-E09753033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7B2F3-C042-4C7E-9E08-770DAE772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E4253-D370-4DF9-A284-F9BA93064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5F8BD-895A-43D1-BE2D-48DB08495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7CADB-EA39-433C-A159-C5439EE7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450C-4A7A-4A36-AB69-6782EE0EED86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83B2C-281F-4250-BFC2-52709142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42276-2920-48DE-B935-8B10F862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65C8-290A-45BF-8C49-726421DEB7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471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E3C2-B425-4B80-9F32-226E1D37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C58B6-27C6-4757-B8CC-577671A8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450C-4A7A-4A36-AB69-6782EE0EED86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D998D-62CB-4C84-9B51-E68E44ED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57524-5B15-40EA-93EF-3284EFFF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65C8-290A-45BF-8C49-726421DEB7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407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86036-62F0-42DD-8934-5F410657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450C-4A7A-4A36-AB69-6782EE0EED86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BDECA-83B8-486A-9D81-1F5D7F46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97643-7111-4F40-AC97-8D668015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65C8-290A-45BF-8C49-726421DEB7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813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61ED-8C59-458A-864B-6EE03BCB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E1D8-B2E7-435B-B6DF-5397B5DB9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53DAF-E48C-4B0E-BE7C-D8DC2BC4B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FD0C8-9B64-4110-A888-F5EF9224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450C-4A7A-4A36-AB69-6782EE0EED86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7F666-7B2B-4570-B310-76683A34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0D9DD-67A5-4DB3-B81C-3AF649D0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65C8-290A-45BF-8C49-726421DEB7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813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3F39-C264-49AF-8FA0-352FE25E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5F9F7-4402-4506-B4DA-F045576AD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068D2-B626-4380-ADC8-88DCE2BD1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B25B7-A454-431E-B350-1E6CEC62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450C-4A7A-4A36-AB69-6782EE0EED86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1E94F-0373-43F9-9C7F-6B50DC0A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0099E-FDC6-42FE-A3BB-EA79273F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65C8-290A-45BF-8C49-726421DEB7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633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E6382-9F5A-4619-B1BF-087FF6FE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952BC-A91C-4DC8-8619-96A597CB5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46E53-C942-4184-B227-6DD6C684C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E450C-4A7A-4A36-AB69-6782EE0EED86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FC1B-DC2A-4597-96C2-81312ED9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1AD42-1E66-4650-A106-26BDA77E1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965C8-290A-45BF-8C49-726421DEB7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343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g"/><Relationship Id="rId7" Type="http://schemas.microsoft.com/office/2007/relationships/hdphoto" Target="../media/hdphoto2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er.fandom.com/wiki/Computer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F1FA8485-E9A8-404C-BD8D-A42E01478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9812" r="89875">
                        <a14:foregroundMark x1="32046" y1="13800" x2="32046" y2="13800"/>
                        <a14:foregroundMark x1="32985" y1="14000" x2="32985" y2="14000"/>
                        <a14:foregroundMark x1="41232" y1="11400" x2="41232" y2="11400"/>
                        <a14:foregroundMark x1="28184" y1="40400" x2="28184" y2="40400"/>
                        <a14:foregroundMark x1="29228" y1="65000" x2="29228" y2="65000"/>
                        <a14:foregroundMark x1="31837" y1="59600" x2="31837" y2="59600"/>
                        <a14:foregroundMark x1="32672" y1="57200" x2="32672" y2="57200"/>
                        <a14:foregroundMark x1="30793" y1="56600" x2="30793" y2="56600"/>
                        <a14:foregroundMark x1="28497" y1="56600" x2="28497" y2="56600"/>
                        <a14:foregroundMark x1="28392" y1="33800" x2="28392" y2="33800"/>
                        <a14:foregroundMark x1="40188" y1="90200" x2="40188" y2="90200"/>
                        <a14:foregroundMark x1="53236" y1="89000" x2="53236" y2="89000"/>
                        <a14:foregroundMark x1="76200" y1="65600" x2="76200" y2="65600"/>
                        <a14:foregroundMark x1="73800" y1="41000" x2="73800" y2="41000"/>
                        <a14:foregroundMark x1="73069" y1="73200" x2="73069" y2="73200"/>
                        <a14:foregroundMark x1="65866" y1="86800" x2="65866" y2="86800"/>
                        <a14:foregroundMark x1="28184" y1="57000" x2="28184" y2="57000"/>
                        <a14:foregroundMark x1="27453" y1="57000" x2="27453" y2="57000"/>
                        <a14:foregroundMark x1="30063" y1="56800" x2="30063" y2="56800"/>
                        <a14:foregroundMark x1="32046" y1="57000" x2="32046" y2="57000"/>
                        <a14:foregroundMark x1="66180" y1="28400" x2="66180" y2="28400"/>
                        <a14:foregroundMark x1="50000" y1="6000" x2="50000" y2="6000"/>
                        <a14:foregroundMark x1="43528" y1="98000" x2="43528" y2="9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50" r="18103"/>
          <a:stretch/>
        </p:blipFill>
        <p:spPr bwMode="auto">
          <a:xfrm>
            <a:off x="2386013" y="260373"/>
            <a:ext cx="7558087" cy="633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F72AE6-D4E0-4C49-8FDA-89B998938EAC}"/>
              </a:ext>
            </a:extLst>
          </p:cNvPr>
          <p:cNvSpPr/>
          <p:nvPr/>
        </p:nvSpPr>
        <p:spPr>
          <a:xfrm>
            <a:off x="3506348" y="2551836"/>
            <a:ext cx="51793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PERKEMBANGAN</a:t>
            </a:r>
          </a:p>
          <a:p>
            <a:pPr algn="ctr"/>
            <a:r>
              <a:rPr lang="en-US" sz="54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KOMPUTER</a:t>
            </a:r>
            <a:endParaRPr lang="en-US" sz="5400" b="1" cap="none" spc="0" dirty="0">
              <a:ln w="222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6699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D8D0A4-BE33-42E8-98A0-5E8B8D143FEC}"/>
              </a:ext>
            </a:extLst>
          </p:cNvPr>
          <p:cNvSpPr/>
          <p:nvPr/>
        </p:nvSpPr>
        <p:spPr>
          <a:xfrm>
            <a:off x="3938453" y="638822"/>
            <a:ext cx="4315092" cy="144655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</a:rPr>
              <a:t>MICROPROSESOR</a:t>
            </a:r>
          </a:p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1971-SEKARANG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6343797-9CCE-41B0-9675-4B201F849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627" y="2365829"/>
            <a:ext cx="4234745" cy="326888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82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chemeClr val="accent1">
                <a:lumMod val="75000"/>
              </a:schemeClr>
            </a:gs>
            <a:gs pos="58000">
              <a:srgbClr val="002060"/>
            </a:gs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F6F5BA-2C8D-491C-92B9-062879618888}"/>
              </a:ext>
            </a:extLst>
          </p:cNvPr>
          <p:cNvSpPr/>
          <p:nvPr/>
        </p:nvSpPr>
        <p:spPr>
          <a:xfrm>
            <a:off x="6297357" y="369102"/>
            <a:ext cx="5255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MICROPROSESOR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39EEDE1-B1F6-49D6-A852-1204C793F774}"/>
              </a:ext>
            </a:extLst>
          </p:cNvPr>
          <p:cNvSpPr/>
          <p:nvPr/>
        </p:nvSpPr>
        <p:spPr>
          <a:xfrm>
            <a:off x="-1980013" y="-589936"/>
            <a:ext cx="7820374" cy="781664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792A1-7A43-4624-8301-E5CCC0F9F728}"/>
              </a:ext>
            </a:extLst>
          </p:cNvPr>
          <p:cNvSpPr txBox="1"/>
          <p:nvPr/>
        </p:nvSpPr>
        <p:spPr>
          <a:xfrm>
            <a:off x="6297357" y="1531871"/>
            <a:ext cx="55223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t"/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Mikroprosesor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jenis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prosesor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komputer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modern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terkuat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 .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menggabungkan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komponen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fungsi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unit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pemrosesan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pusat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(CPU)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ke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satu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sirkuit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terpadu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(IC)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beberapa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IC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terhubung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Seperti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CPU,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mikroprosesor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umumnya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dianggap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sebagai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“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otak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”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komputer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C9F25-4244-43CC-9874-BA0B62287F64}"/>
              </a:ext>
            </a:extLst>
          </p:cNvPr>
          <p:cNvSpPr txBox="1"/>
          <p:nvPr/>
        </p:nvSpPr>
        <p:spPr>
          <a:xfrm>
            <a:off x="6377903" y="4448966"/>
            <a:ext cx="54417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rgbClr val="1A1E74"/>
                </a:solidFill>
              </a:rPr>
              <a:t>Ciri-Ciri</a:t>
            </a:r>
            <a:r>
              <a:rPr lang="en-ID" dirty="0">
                <a:solidFill>
                  <a:srgbClr val="1A1E74"/>
                </a:solidFill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1A1E74"/>
                </a:solidFill>
              </a:rPr>
              <a:t>Dapat</a:t>
            </a:r>
            <a:r>
              <a:rPr lang="en-ID" dirty="0">
                <a:solidFill>
                  <a:srgbClr val="1A1E74"/>
                </a:solidFill>
              </a:rPr>
              <a:t> </a:t>
            </a:r>
            <a:r>
              <a:rPr lang="en-ID" dirty="0" err="1">
                <a:solidFill>
                  <a:srgbClr val="1A1E74"/>
                </a:solidFill>
              </a:rPr>
              <a:t>menggunakan</a:t>
            </a:r>
            <a:r>
              <a:rPr lang="en-ID" dirty="0">
                <a:solidFill>
                  <a:srgbClr val="1A1E74"/>
                </a:solidFill>
              </a:rPr>
              <a:t> LSI (Large Scale Integration).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1A1E74"/>
                </a:solidFill>
              </a:rPr>
              <a:t>Sudah</a:t>
            </a:r>
            <a:r>
              <a:rPr lang="en-ID" dirty="0">
                <a:solidFill>
                  <a:srgbClr val="1A1E74"/>
                </a:solidFill>
              </a:rPr>
              <a:t> </a:t>
            </a:r>
            <a:r>
              <a:rPr lang="en-ID" dirty="0" err="1">
                <a:solidFill>
                  <a:srgbClr val="1A1E74"/>
                </a:solidFill>
              </a:rPr>
              <a:t>memakai</a:t>
            </a:r>
            <a:r>
              <a:rPr lang="en-ID" dirty="0">
                <a:solidFill>
                  <a:srgbClr val="1A1E74"/>
                </a:solidFill>
              </a:rPr>
              <a:t> </a:t>
            </a:r>
            <a:r>
              <a:rPr lang="en-ID" dirty="0" err="1">
                <a:solidFill>
                  <a:srgbClr val="1A1E74"/>
                </a:solidFill>
              </a:rPr>
              <a:t>semikonduktor</a:t>
            </a:r>
            <a:r>
              <a:rPr lang="en-ID" dirty="0">
                <a:solidFill>
                  <a:srgbClr val="1A1E74"/>
                </a:solidFill>
              </a:rPr>
              <a:t> dan </a:t>
            </a:r>
            <a:r>
              <a:rPr lang="en-ID" dirty="0" err="1">
                <a:solidFill>
                  <a:srgbClr val="1A1E74"/>
                </a:solidFill>
              </a:rPr>
              <a:t>mikro</a:t>
            </a:r>
            <a:r>
              <a:rPr lang="en-ID" dirty="0">
                <a:solidFill>
                  <a:srgbClr val="1A1E74"/>
                </a:solidFill>
              </a:rPr>
              <a:t> processor yang </a:t>
            </a:r>
            <a:r>
              <a:rPr lang="en-ID" dirty="0" err="1">
                <a:solidFill>
                  <a:srgbClr val="1A1E74"/>
                </a:solidFill>
              </a:rPr>
              <a:t>berbentuk</a:t>
            </a:r>
            <a:r>
              <a:rPr lang="en-ID" dirty="0">
                <a:solidFill>
                  <a:srgbClr val="1A1E74"/>
                </a:solidFill>
              </a:rPr>
              <a:t> </a:t>
            </a:r>
            <a:r>
              <a:rPr lang="en-ID" dirty="0" err="1">
                <a:solidFill>
                  <a:srgbClr val="1A1E74"/>
                </a:solidFill>
              </a:rPr>
              <a:t>seperti</a:t>
            </a:r>
            <a:r>
              <a:rPr lang="en-ID" dirty="0">
                <a:solidFill>
                  <a:srgbClr val="1A1E74"/>
                </a:solidFill>
              </a:rPr>
              <a:t> chip </a:t>
            </a:r>
            <a:r>
              <a:rPr lang="en-ID" dirty="0" err="1">
                <a:solidFill>
                  <a:srgbClr val="1A1E74"/>
                </a:solidFill>
              </a:rPr>
              <a:t>untuk</a:t>
            </a:r>
            <a:r>
              <a:rPr lang="en-ID" dirty="0">
                <a:solidFill>
                  <a:srgbClr val="1A1E74"/>
                </a:solidFill>
              </a:rPr>
              <a:t> </a:t>
            </a:r>
            <a:r>
              <a:rPr lang="en-ID" dirty="0" err="1">
                <a:solidFill>
                  <a:srgbClr val="1A1E74"/>
                </a:solidFill>
              </a:rPr>
              <a:t>memorinya</a:t>
            </a:r>
            <a:r>
              <a:rPr lang="en-ID" dirty="0">
                <a:solidFill>
                  <a:srgbClr val="1A1E74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1A1E74"/>
                </a:solidFill>
              </a:rPr>
              <a:t>Dipasarkan</a:t>
            </a:r>
            <a:r>
              <a:rPr lang="en-ID" dirty="0">
                <a:solidFill>
                  <a:srgbClr val="1A1E74"/>
                </a:solidFill>
              </a:rPr>
              <a:t> pada </a:t>
            </a:r>
            <a:r>
              <a:rPr lang="en-ID" dirty="0" err="1">
                <a:solidFill>
                  <a:srgbClr val="1A1E74"/>
                </a:solidFill>
              </a:rPr>
              <a:t>sektor</a:t>
            </a:r>
            <a:r>
              <a:rPr lang="en-ID" dirty="0">
                <a:solidFill>
                  <a:srgbClr val="1A1E74"/>
                </a:solidFill>
              </a:rPr>
              <a:t> </a:t>
            </a:r>
            <a:r>
              <a:rPr lang="en-ID" dirty="0" err="1">
                <a:solidFill>
                  <a:srgbClr val="1A1E74"/>
                </a:solidFill>
              </a:rPr>
              <a:t>perorangan</a:t>
            </a:r>
            <a:r>
              <a:rPr lang="en-ID" dirty="0">
                <a:solidFill>
                  <a:srgbClr val="1A1E7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65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D8D0A4-BE33-42E8-98A0-5E8B8D143FEC}"/>
              </a:ext>
            </a:extLst>
          </p:cNvPr>
          <p:cNvSpPr/>
          <p:nvPr/>
        </p:nvSpPr>
        <p:spPr>
          <a:xfrm>
            <a:off x="3035259" y="638822"/>
            <a:ext cx="6121484" cy="144655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</a:rPr>
              <a:t>ARTIFICIAL INTELLIGENCE</a:t>
            </a:r>
          </a:p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SEKARANG-MASA DEPAN</a:t>
            </a:r>
          </a:p>
        </p:txBody>
      </p:sp>
      <p:pic>
        <p:nvPicPr>
          <p:cNvPr id="7172" name="Picture 4" descr="Communicate With The World-Artificial Intelligence">
            <a:extLst>
              <a:ext uri="{FF2B5EF4-FFF2-40B4-BE49-F238E27FC236}">
                <a16:creationId xmlns:a16="http://schemas.microsoft.com/office/drawing/2014/main" id="{49D4B0A4-8E5A-46E1-9E0B-FBECFAE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329" y="2085372"/>
            <a:ext cx="4307341" cy="359273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00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chemeClr val="accent1">
                <a:lumMod val="75000"/>
              </a:schemeClr>
            </a:gs>
            <a:gs pos="58000">
              <a:srgbClr val="002060"/>
            </a:gs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F6F5BA-2C8D-491C-92B9-062879618888}"/>
              </a:ext>
            </a:extLst>
          </p:cNvPr>
          <p:cNvSpPr/>
          <p:nvPr/>
        </p:nvSpPr>
        <p:spPr>
          <a:xfrm>
            <a:off x="276004" y="81155"/>
            <a:ext cx="7473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ARTIFICIAL INTELLIGENCE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BD204-2818-4881-9963-1ABD2E3F0034}"/>
              </a:ext>
            </a:extLst>
          </p:cNvPr>
          <p:cNvSpPr txBox="1"/>
          <p:nvPr/>
        </p:nvSpPr>
        <p:spPr>
          <a:xfrm>
            <a:off x="157475" y="1004485"/>
            <a:ext cx="68196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t"/>
            <a:r>
              <a:rPr lang="en-ID" sz="2000" dirty="0" err="1">
                <a:solidFill>
                  <a:schemeClr val="bg1"/>
                </a:solidFill>
              </a:rPr>
              <a:t>Generasi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kelima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ini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sebenarnya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masih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tahap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pembangunan</a:t>
            </a:r>
            <a:r>
              <a:rPr lang="en-ID" sz="2000" dirty="0">
                <a:solidFill>
                  <a:schemeClr val="bg1"/>
                </a:solidFill>
              </a:rPr>
              <a:t>, yang mana </a:t>
            </a:r>
            <a:r>
              <a:rPr lang="en-ID" sz="2000" dirty="0" err="1">
                <a:solidFill>
                  <a:schemeClr val="bg1"/>
                </a:solidFill>
              </a:rPr>
              <a:t>generasi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ini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mempunyai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teknologi</a:t>
            </a:r>
            <a:r>
              <a:rPr lang="en-ID" sz="2000" dirty="0">
                <a:solidFill>
                  <a:schemeClr val="bg1"/>
                </a:solidFill>
              </a:rPr>
              <a:t> yang </a:t>
            </a:r>
            <a:r>
              <a:rPr lang="en-ID" sz="2000" dirty="0" err="1">
                <a:solidFill>
                  <a:schemeClr val="bg1"/>
                </a:solidFill>
              </a:rPr>
              <a:t>dibuat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berdasarkan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kecerdasan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buatan</a:t>
            </a:r>
            <a:r>
              <a:rPr lang="en-ID" sz="2000" dirty="0">
                <a:solidFill>
                  <a:schemeClr val="bg1"/>
                </a:solidFill>
              </a:rPr>
              <a:t> (artificial intelligence). </a:t>
            </a:r>
            <a:r>
              <a:rPr lang="en-ID" sz="2000" dirty="0" err="1">
                <a:solidFill>
                  <a:schemeClr val="bg1"/>
                </a:solidFill>
              </a:rPr>
              <a:t>Dalam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sejarah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perkembangan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komputer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pengembangan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komputer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generasi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kelima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ini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bertujuan</a:t>
            </a:r>
            <a:r>
              <a:rPr lang="en-ID" sz="2000" dirty="0">
                <a:solidFill>
                  <a:schemeClr val="bg1"/>
                </a:solidFill>
              </a:rPr>
              <a:t> agar </a:t>
            </a:r>
            <a:r>
              <a:rPr lang="en-ID" sz="2000" dirty="0" err="1">
                <a:solidFill>
                  <a:schemeClr val="bg1"/>
                </a:solidFill>
              </a:rPr>
              <a:t>dapat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menghasilkan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perangkat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komputer</a:t>
            </a:r>
            <a:r>
              <a:rPr lang="en-ID" sz="2000" dirty="0">
                <a:solidFill>
                  <a:schemeClr val="bg1"/>
                </a:solidFill>
              </a:rPr>
              <a:t> yang </a:t>
            </a:r>
            <a:r>
              <a:rPr lang="en-ID" sz="2000" dirty="0" err="1">
                <a:solidFill>
                  <a:schemeClr val="bg1"/>
                </a:solidFill>
              </a:rPr>
              <a:t>dapat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merespon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menggunakan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bahasa</a:t>
            </a:r>
            <a:r>
              <a:rPr lang="en-ID" sz="2000" dirty="0">
                <a:solidFill>
                  <a:schemeClr val="bg1"/>
                </a:solidFill>
              </a:rPr>
              <a:t> yang </a:t>
            </a:r>
            <a:r>
              <a:rPr lang="en-ID" sz="2000" dirty="0" err="1">
                <a:solidFill>
                  <a:schemeClr val="bg1"/>
                </a:solidFill>
              </a:rPr>
              <a:t>digunakan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manusia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diharapkan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dapat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mempelajari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lingkungan</a:t>
            </a:r>
            <a:r>
              <a:rPr lang="en-ID" sz="2000" dirty="0">
                <a:solidFill>
                  <a:schemeClr val="bg1"/>
                </a:solidFill>
              </a:rPr>
              <a:t> di </a:t>
            </a:r>
            <a:r>
              <a:rPr lang="en-ID" sz="2000" dirty="0" err="1">
                <a:solidFill>
                  <a:schemeClr val="bg1"/>
                </a:solidFill>
              </a:rPr>
              <a:t>sekitarnya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serta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dapat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menyesuaikan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dirinya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sendiri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  <a:endParaRPr lang="en-ID" sz="20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26EC8-789F-4655-8A39-28D71D65099A}"/>
              </a:ext>
            </a:extLst>
          </p:cNvPr>
          <p:cNvSpPr txBox="1"/>
          <p:nvPr/>
        </p:nvSpPr>
        <p:spPr>
          <a:xfrm>
            <a:off x="73533" y="4422354"/>
            <a:ext cx="68815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rgbClr val="002060"/>
                </a:solidFill>
              </a:rPr>
              <a:t>Ciri-Ciri</a:t>
            </a:r>
            <a:r>
              <a:rPr lang="en-ID" dirty="0">
                <a:solidFill>
                  <a:srgbClr val="002060"/>
                </a:solidFill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002060"/>
                </a:solidFill>
              </a:rPr>
              <a:t>Komputer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masih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menggunakan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teknologi</a:t>
            </a:r>
            <a:r>
              <a:rPr lang="en-ID" dirty="0">
                <a:solidFill>
                  <a:srgbClr val="002060"/>
                </a:solidFill>
              </a:rPr>
              <a:t> LSI </a:t>
            </a:r>
            <a:r>
              <a:rPr lang="en-ID" dirty="0" err="1">
                <a:solidFill>
                  <a:srgbClr val="002060"/>
                </a:solidFill>
              </a:rPr>
              <a:t>namun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akan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banyak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mengalami</a:t>
            </a:r>
            <a:r>
              <a:rPr lang="en-ID" dirty="0">
                <a:solidFill>
                  <a:srgbClr val="002060"/>
                </a:solidFill>
              </a:rPr>
              <a:t> proses </a:t>
            </a:r>
            <a:r>
              <a:rPr lang="en-ID" dirty="0" err="1">
                <a:solidFill>
                  <a:srgbClr val="002060"/>
                </a:solidFill>
              </a:rPr>
              <a:t>pengembangan</a:t>
            </a:r>
            <a:r>
              <a:rPr lang="en-ID" dirty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002060"/>
                </a:solidFill>
              </a:rPr>
              <a:t>Memiliki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fitur</a:t>
            </a:r>
            <a:r>
              <a:rPr lang="en-ID" dirty="0">
                <a:solidFill>
                  <a:srgbClr val="002060"/>
                </a:solidFill>
              </a:rPr>
              <a:t> yang </a:t>
            </a:r>
            <a:r>
              <a:rPr lang="en-ID" dirty="0" err="1">
                <a:solidFill>
                  <a:srgbClr val="002060"/>
                </a:solidFill>
              </a:rPr>
              <a:t>terus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berkembang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setiap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tahunnya</a:t>
            </a:r>
            <a:r>
              <a:rPr lang="en-ID" dirty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002060"/>
                </a:solidFill>
              </a:rPr>
              <a:t>Semakin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cepat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dalam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pemrosesan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informasi</a:t>
            </a:r>
            <a:r>
              <a:rPr lang="en-ID" dirty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002060"/>
                </a:solidFill>
              </a:rPr>
              <a:t>Komputer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memiliki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kemampuan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untuk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mendengar</a:t>
            </a:r>
            <a:r>
              <a:rPr lang="en-ID" dirty="0">
                <a:solidFill>
                  <a:srgbClr val="002060"/>
                </a:solidFill>
              </a:rPr>
              <a:t>, </a:t>
            </a:r>
            <a:r>
              <a:rPr lang="en-ID" dirty="0" err="1">
                <a:solidFill>
                  <a:srgbClr val="002060"/>
                </a:solidFill>
              </a:rPr>
              <a:t>berbicara</a:t>
            </a:r>
            <a:r>
              <a:rPr lang="en-ID" dirty="0">
                <a:solidFill>
                  <a:srgbClr val="002060"/>
                </a:solidFill>
              </a:rPr>
              <a:t>, </a:t>
            </a:r>
            <a:r>
              <a:rPr lang="en-ID" dirty="0" err="1">
                <a:solidFill>
                  <a:srgbClr val="002060"/>
                </a:solidFill>
              </a:rPr>
              <a:t>melihat</a:t>
            </a:r>
            <a:r>
              <a:rPr lang="en-ID" dirty="0">
                <a:solidFill>
                  <a:srgbClr val="002060"/>
                </a:solidFill>
              </a:rPr>
              <a:t>, </a:t>
            </a:r>
            <a:r>
              <a:rPr lang="en-ID" dirty="0" err="1">
                <a:solidFill>
                  <a:srgbClr val="002060"/>
                </a:solidFill>
              </a:rPr>
              <a:t>berbicara</a:t>
            </a:r>
            <a:r>
              <a:rPr lang="en-ID" dirty="0">
                <a:solidFill>
                  <a:srgbClr val="002060"/>
                </a:solidFill>
              </a:rPr>
              <a:t>, dan </a:t>
            </a:r>
            <a:r>
              <a:rPr lang="en-ID" dirty="0" err="1">
                <a:solidFill>
                  <a:srgbClr val="002060"/>
                </a:solidFill>
              </a:rPr>
              <a:t>bisa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lebih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canggih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lagi</a:t>
            </a:r>
            <a:r>
              <a:rPr lang="en-ID" dirty="0">
                <a:solidFill>
                  <a:srgbClr val="002060"/>
                </a:solidFill>
              </a:rPr>
              <a:t>. </a:t>
            </a:r>
            <a:r>
              <a:rPr lang="en-ID" dirty="0" err="1">
                <a:solidFill>
                  <a:srgbClr val="002060"/>
                </a:solidFill>
              </a:rPr>
              <a:t>Bahkan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dapat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memberikan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kesimpulan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layaknya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manusia</a:t>
            </a:r>
            <a:r>
              <a:rPr lang="en-ID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39EEDE1-B1F6-49D6-A852-1204C793F774}"/>
              </a:ext>
            </a:extLst>
          </p:cNvPr>
          <p:cNvSpPr/>
          <p:nvPr/>
        </p:nvSpPr>
        <p:spPr>
          <a:xfrm>
            <a:off x="6893204" y="-528343"/>
            <a:ext cx="9217375" cy="911605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80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13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D8D0A4-BE33-42E8-98A0-5E8B8D143FEC}"/>
              </a:ext>
            </a:extLst>
          </p:cNvPr>
          <p:cNvSpPr/>
          <p:nvPr/>
        </p:nvSpPr>
        <p:spPr>
          <a:xfrm>
            <a:off x="3091445" y="224337"/>
            <a:ext cx="655019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GENERASI KOMPUTER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7863B-282F-4D91-8743-99D36CC54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766" y="3035263"/>
            <a:ext cx="3256382" cy="26732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82AB9E-E23F-427C-B3F6-B4539DBDA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422" y="1399791"/>
            <a:ext cx="2826775" cy="28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5E0D07-F74B-4B2D-BC11-DCA554427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47" y="3035263"/>
            <a:ext cx="3546567" cy="2673221"/>
          </a:xfrm>
          <a:prstGeom prst="rect">
            <a:avLst/>
          </a:prstGeom>
        </p:spPr>
      </p:pic>
      <p:pic>
        <p:nvPicPr>
          <p:cNvPr id="8" name="Picture 6" descr="Pin ini berisi gambar: Office Set Design Vector Hd Images, Mini Destop Pc Isometric Set Of Personal Computer Corporate Office Concept Design, Personal Computer, Isometric Computer, Mini Destop PNG Image For Free Download">
            <a:extLst>
              <a:ext uri="{FF2B5EF4-FFF2-40B4-BE49-F238E27FC236}">
                <a16:creationId xmlns:a16="http://schemas.microsoft.com/office/drawing/2014/main" id="{1F519D93-E8ED-4127-B7F8-916B3B943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661" b="89831" l="9746" r="898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48104" y="4044820"/>
            <a:ext cx="3145583" cy="314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E36B797-665A-47AC-86B3-4A8D12C24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996" y="1399791"/>
            <a:ext cx="3079102" cy="28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364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F6F5BA-2C8D-491C-92B9-062879618888}"/>
              </a:ext>
            </a:extLst>
          </p:cNvPr>
          <p:cNvSpPr/>
          <p:nvPr/>
        </p:nvSpPr>
        <p:spPr>
          <a:xfrm>
            <a:off x="2006849" y="743731"/>
            <a:ext cx="81783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GENERASI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47859-8818-4800-94C2-944ABA8D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85" y="1813708"/>
            <a:ext cx="2676928" cy="191091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CABFFDC-3DEC-434F-814F-7234137B10CD}"/>
              </a:ext>
            </a:extLst>
          </p:cNvPr>
          <p:cNvSpPr/>
          <p:nvPr/>
        </p:nvSpPr>
        <p:spPr>
          <a:xfrm>
            <a:off x="908572" y="3724623"/>
            <a:ext cx="23646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err="1">
                <a:ln/>
                <a:solidFill>
                  <a:schemeClr val="accent3"/>
                </a:solidFill>
                <a:effectLst/>
              </a:rPr>
              <a:t>Tabung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V</a:t>
            </a:r>
            <a:r>
              <a:rPr lang="en-US" sz="2800" b="1" cap="none" spc="0" dirty="0" err="1">
                <a:ln/>
                <a:solidFill>
                  <a:schemeClr val="accent3"/>
                </a:solidFill>
                <a:effectLst/>
              </a:rPr>
              <a:t>akum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1AD52-D3EB-4ADA-B46D-C8B08C421E2E}"/>
              </a:ext>
            </a:extLst>
          </p:cNvPr>
          <p:cNvSpPr/>
          <p:nvPr/>
        </p:nvSpPr>
        <p:spPr>
          <a:xfrm>
            <a:off x="5272792" y="3782104"/>
            <a:ext cx="16464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chemeClr val="accent3"/>
                </a:solidFill>
                <a:effectLst/>
              </a:rPr>
              <a:t>Transistor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F49DE8-C5CA-4945-8A7D-01F5E3051D4D}"/>
              </a:ext>
            </a:extLst>
          </p:cNvPr>
          <p:cNvSpPr/>
          <p:nvPr/>
        </p:nvSpPr>
        <p:spPr>
          <a:xfrm>
            <a:off x="9133414" y="3782104"/>
            <a:ext cx="27708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chemeClr val="accent3"/>
                </a:solidFill>
                <a:effectLst/>
              </a:rPr>
              <a:t>Integrated Circuit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D547B4F-4EE3-4FE2-AD4B-DEFD90185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87" y="1871189"/>
            <a:ext cx="2770824" cy="191091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C41854D-0EA9-41CB-B76D-25BCD5FB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414" y="1894937"/>
            <a:ext cx="2770825" cy="191091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F19153-F801-46E5-ADF6-3A9BC4BD1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4510" y="4412384"/>
            <a:ext cx="2770823" cy="178596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184A55F-9642-4D0D-BAD5-0C5E1878769B}"/>
              </a:ext>
            </a:extLst>
          </p:cNvPr>
          <p:cNvSpPr/>
          <p:nvPr/>
        </p:nvSpPr>
        <p:spPr>
          <a:xfrm>
            <a:off x="3047051" y="6216239"/>
            <a:ext cx="22257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err="1">
                <a:ln/>
                <a:solidFill>
                  <a:schemeClr val="accent3"/>
                </a:solidFill>
                <a:effectLst/>
              </a:rPr>
              <a:t>Microposesor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BB8A21-A373-4A77-BC26-1232097151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6669" y="4406530"/>
            <a:ext cx="2770821" cy="17859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651D1E9-0FF9-4B5F-885F-3E5B29EE3C06}"/>
              </a:ext>
            </a:extLst>
          </p:cNvPr>
          <p:cNvSpPr/>
          <p:nvPr/>
        </p:nvSpPr>
        <p:spPr>
          <a:xfrm>
            <a:off x="6408234" y="6259963"/>
            <a:ext cx="32476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chemeClr val="accent3"/>
                </a:solidFill>
                <a:effectLst/>
              </a:rPr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717213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D8D0A4-BE33-42E8-98A0-5E8B8D143FEC}"/>
              </a:ext>
            </a:extLst>
          </p:cNvPr>
          <p:cNvSpPr/>
          <p:nvPr/>
        </p:nvSpPr>
        <p:spPr>
          <a:xfrm>
            <a:off x="4055360" y="765961"/>
            <a:ext cx="4113818" cy="144655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</a:rPr>
              <a:t>TABUNG VAKUM</a:t>
            </a:r>
          </a:p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1946-1959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9168C2-6B2D-4081-99F0-84B81A50D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821" y="2696750"/>
            <a:ext cx="4146357" cy="295986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2937769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chemeClr val="accent1">
                <a:lumMod val="75000"/>
              </a:schemeClr>
            </a:gs>
            <a:gs pos="58000">
              <a:srgbClr val="002060"/>
            </a:gs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F6F5BA-2C8D-491C-92B9-062879618888}"/>
              </a:ext>
            </a:extLst>
          </p:cNvPr>
          <p:cNvSpPr/>
          <p:nvPr/>
        </p:nvSpPr>
        <p:spPr>
          <a:xfrm>
            <a:off x="1342284" y="162828"/>
            <a:ext cx="5164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TABUNG VAKUM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BD204-2818-4881-9963-1ABD2E3F0034}"/>
              </a:ext>
            </a:extLst>
          </p:cNvPr>
          <p:cNvSpPr txBox="1"/>
          <p:nvPr/>
        </p:nvSpPr>
        <p:spPr>
          <a:xfrm>
            <a:off x="822680" y="1255260"/>
            <a:ext cx="58166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Komputer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tabung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vakum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adalah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komputer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generasi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pertama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menggunakan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tabung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vakum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sebagai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komponen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utamanya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.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Komputer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ini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mulai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digunakan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pada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tahun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1940-an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hingga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awal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1950-an. </a:t>
            </a:r>
          </a:p>
          <a:p>
            <a:pPr algn="just"/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Tabung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vakum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adalah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perangkat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elektronik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mengendalikan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aliran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elektron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dalam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ruang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hampa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.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Tabung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vakum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digunakan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sebagai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sakelar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,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penguat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,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atau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layar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tampilan</a:t>
            </a:r>
            <a:r>
              <a:rPr lang="en-ID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(CRT).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26EC8-789F-4655-8A39-28D71D65099A}"/>
              </a:ext>
            </a:extLst>
          </p:cNvPr>
          <p:cNvSpPr txBox="1"/>
          <p:nvPr/>
        </p:nvSpPr>
        <p:spPr>
          <a:xfrm>
            <a:off x="568823" y="4301149"/>
            <a:ext cx="58166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rgbClr val="002060"/>
                </a:solidFill>
              </a:rPr>
              <a:t>Ciri-Ciri</a:t>
            </a:r>
            <a:r>
              <a:rPr lang="en-ID" dirty="0">
                <a:solidFill>
                  <a:srgbClr val="002060"/>
                </a:solidFill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002060"/>
                </a:solidFill>
              </a:rPr>
              <a:t>Memiliki</a:t>
            </a:r>
            <a:r>
              <a:rPr lang="en-ID" dirty="0">
                <a:solidFill>
                  <a:srgbClr val="002060"/>
                </a:solidFill>
              </a:rPr>
              <a:t> hardware yang </a:t>
            </a:r>
            <a:r>
              <a:rPr lang="en-ID" dirty="0" err="1">
                <a:solidFill>
                  <a:srgbClr val="002060"/>
                </a:solidFill>
              </a:rPr>
              <a:t>jauh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lebih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besar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serta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membutuhkan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ruang</a:t>
            </a:r>
            <a:r>
              <a:rPr lang="en-ID" dirty="0">
                <a:solidFill>
                  <a:srgbClr val="002060"/>
                </a:solidFill>
              </a:rPr>
              <a:t> yang </a:t>
            </a:r>
            <a:r>
              <a:rPr lang="en-ID" dirty="0" err="1">
                <a:solidFill>
                  <a:srgbClr val="002060"/>
                </a:solidFill>
              </a:rPr>
              <a:t>luas</a:t>
            </a:r>
            <a:r>
              <a:rPr lang="en-ID" dirty="0">
                <a:solidFill>
                  <a:srgbClr val="002060"/>
                </a:solidFill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002060"/>
                </a:solidFill>
              </a:rPr>
              <a:t>Interior design </a:t>
            </a:r>
            <a:r>
              <a:rPr lang="en-ID" dirty="0" err="1">
                <a:solidFill>
                  <a:srgbClr val="002060"/>
                </a:solidFill>
              </a:rPr>
              <a:t>sistem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operasi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dibuat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secara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spesifik</a:t>
            </a:r>
            <a:r>
              <a:rPr lang="en-ID" dirty="0">
                <a:solidFill>
                  <a:srgbClr val="002060"/>
                </a:solidFill>
              </a:rPr>
              <a:t> dan </a:t>
            </a:r>
            <a:r>
              <a:rPr lang="en-ID" dirty="0" err="1">
                <a:solidFill>
                  <a:srgbClr val="002060"/>
                </a:solidFill>
              </a:rPr>
              <a:t>hanya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dapat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melakukan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tugas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tertentu</a:t>
            </a:r>
            <a:r>
              <a:rPr lang="en-ID" dirty="0">
                <a:solidFill>
                  <a:srgbClr val="002060"/>
                </a:solidFill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002060"/>
                </a:solidFill>
              </a:rPr>
              <a:t>Program </a:t>
            </a:r>
            <a:r>
              <a:rPr lang="en-ID" dirty="0" err="1">
                <a:solidFill>
                  <a:srgbClr val="002060"/>
                </a:solidFill>
              </a:rPr>
              <a:t>hanya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dapat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dibuat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memakai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bahasa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mesin</a:t>
            </a:r>
            <a:r>
              <a:rPr lang="en-ID" dirty="0">
                <a:solidFill>
                  <a:srgbClr val="002060"/>
                </a:solidFill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002060"/>
                </a:solidFill>
              </a:rPr>
              <a:t>Menggunakan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silinder</a:t>
            </a:r>
            <a:r>
              <a:rPr lang="en-ID" dirty="0">
                <a:solidFill>
                  <a:srgbClr val="002060"/>
                </a:solidFill>
              </a:rPr>
              <a:t> magnetic </a:t>
            </a:r>
            <a:r>
              <a:rPr lang="en-ID" dirty="0" err="1">
                <a:solidFill>
                  <a:srgbClr val="002060"/>
                </a:solidFill>
              </a:rPr>
              <a:t>untuk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menyimpan</a:t>
            </a:r>
            <a:r>
              <a:rPr lang="en-ID" dirty="0">
                <a:solidFill>
                  <a:srgbClr val="002060"/>
                </a:solidFill>
              </a:rPr>
              <a:t> data.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39EEDE1-B1F6-49D6-A852-1204C793F774}"/>
              </a:ext>
            </a:extLst>
          </p:cNvPr>
          <p:cNvSpPr/>
          <p:nvPr/>
        </p:nvSpPr>
        <p:spPr>
          <a:xfrm>
            <a:off x="6893204" y="-528343"/>
            <a:ext cx="9217375" cy="911605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630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D8D0A4-BE33-42E8-98A0-5E8B8D143FEC}"/>
              </a:ext>
            </a:extLst>
          </p:cNvPr>
          <p:cNvSpPr/>
          <p:nvPr/>
        </p:nvSpPr>
        <p:spPr>
          <a:xfrm>
            <a:off x="4528807" y="725908"/>
            <a:ext cx="3134383" cy="144655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</a:rPr>
              <a:t>TRANSISTOR</a:t>
            </a:r>
          </a:p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1959-1965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FDDA8FF5-7EEA-4C66-864C-9B2932DB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236" y="2504954"/>
            <a:ext cx="4475528" cy="308657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40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chemeClr val="accent1">
                <a:lumMod val="75000"/>
              </a:schemeClr>
            </a:gs>
            <a:gs pos="58000">
              <a:srgbClr val="002060"/>
            </a:gs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F6F5BA-2C8D-491C-92B9-062879618888}"/>
              </a:ext>
            </a:extLst>
          </p:cNvPr>
          <p:cNvSpPr/>
          <p:nvPr/>
        </p:nvSpPr>
        <p:spPr>
          <a:xfrm>
            <a:off x="6953283" y="59959"/>
            <a:ext cx="3807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TRANSISTOR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39EEDE1-B1F6-49D6-A852-1204C793F774}"/>
              </a:ext>
            </a:extLst>
          </p:cNvPr>
          <p:cNvSpPr/>
          <p:nvPr/>
        </p:nvSpPr>
        <p:spPr>
          <a:xfrm>
            <a:off x="-1980013" y="-589936"/>
            <a:ext cx="7820374" cy="781664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792A1-7A43-4624-8301-E5CCC0F9F728}"/>
              </a:ext>
            </a:extLst>
          </p:cNvPr>
          <p:cNvSpPr txBox="1"/>
          <p:nvPr/>
        </p:nvSpPr>
        <p:spPr>
          <a:xfrm>
            <a:off x="6096000" y="1120676"/>
            <a:ext cx="55223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Komputer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 </a:t>
            </a:r>
            <a:r>
              <a:rPr lang="en-ID" b="1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transistor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 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adalah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 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  <a:hlinkClick r:id="rId3" tooltip="Kompu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komputer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 yang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menggunakan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 transistor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diskrit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 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sebagai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pengganti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 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tabung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vakum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 .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Komputer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elektronik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 "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generasi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pertama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"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menggunakan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tabung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vakum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, yang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menghasilkan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panas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dalam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jumlah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besar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,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berukuran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besar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, dan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tidak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dapat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diandalkan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.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Komputer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 "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generasi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kedua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", pada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akhir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tahun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 1950-an dan 1960-an,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memiliki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papan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 yang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diisi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dengan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 transistor individual dan inti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memori</a:t>
            </a:r>
            <a:r>
              <a:rPr lang="en-ID" b="0" i="0" dirty="0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 </a:t>
            </a:r>
            <a:r>
              <a:rPr lang="en-ID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ubik"/>
              </a:rPr>
              <a:t>magnetik</a:t>
            </a:r>
            <a:endParaRPr lang="en-ID" dirty="0">
              <a:solidFill>
                <a:schemeClr val="bg1">
                  <a:lumMod val="95000"/>
                </a:schemeClr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C9F25-4244-43CC-9874-BA0B62287F64}"/>
              </a:ext>
            </a:extLst>
          </p:cNvPr>
          <p:cNvSpPr txBox="1"/>
          <p:nvPr/>
        </p:nvSpPr>
        <p:spPr>
          <a:xfrm>
            <a:off x="6096000" y="4028052"/>
            <a:ext cx="51017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rgbClr val="002060"/>
                </a:solidFill>
              </a:rPr>
              <a:t>Ciri-Ciri</a:t>
            </a:r>
            <a:r>
              <a:rPr lang="en-ID" dirty="0">
                <a:solidFill>
                  <a:srgbClr val="002060"/>
                </a:solidFill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002060"/>
                </a:solidFill>
              </a:rPr>
              <a:t>Telah </a:t>
            </a:r>
            <a:r>
              <a:rPr lang="en-ID" dirty="0" err="1">
                <a:solidFill>
                  <a:srgbClr val="002060"/>
                </a:solidFill>
              </a:rPr>
              <a:t>menggunakan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operasi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bahasa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pemrogaman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tingkat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tinggi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fortran</a:t>
            </a:r>
            <a:r>
              <a:rPr lang="en-ID" dirty="0">
                <a:solidFill>
                  <a:srgbClr val="002060"/>
                </a:solidFill>
              </a:rPr>
              <a:t> dan </a:t>
            </a:r>
            <a:r>
              <a:rPr lang="en-ID" dirty="0" err="1">
                <a:solidFill>
                  <a:srgbClr val="002060"/>
                </a:solidFill>
              </a:rPr>
              <a:t>cobol</a:t>
            </a:r>
            <a:r>
              <a:rPr lang="en-ID" dirty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002060"/>
                </a:solidFill>
              </a:rPr>
              <a:t>Kapasitas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memori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utama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menggunakan</a:t>
            </a:r>
            <a:r>
              <a:rPr lang="en-ID" dirty="0">
                <a:solidFill>
                  <a:srgbClr val="002060"/>
                </a:solidFill>
              </a:rPr>
              <a:t> magnetic core storage.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002060"/>
                </a:solidFill>
              </a:rPr>
              <a:t>Menggunakan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simpanan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eksternal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seperti</a:t>
            </a:r>
            <a:r>
              <a:rPr lang="en-ID" dirty="0">
                <a:solidFill>
                  <a:srgbClr val="002060"/>
                </a:solidFill>
              </a:rPr>
              <a:t> magnetic tape dan magnetic disk.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002060"/>
                </a:solidFill>
              </a:rPr>
              <a:t>Mampu </a:t>
            </a:r>
            <a:r>
              <a:rPr lang="en-ID" dirty="0" err="1">
                <a:solidFill>
                  <a:srgbClr val="002060"/>
                </a:solidFill>
              </a:rPr>
              <a:t>memproses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secara</a:t>
            </a:r>
            <a:r>
              <a:rPr lang="en-ID" dirty="0">
                <a:solidFill>
                  <a:srgbClr val="002060"/>
                </a:solidFill>
              </a:rPr>
              <a:t> real time dan real sharing</a:t>
            </a:r>
          </a:p>
        </p:txBody>
      </p:sp>
    </p:spTree>
    <p:extLst>
      <p:ext uri="{BB962C8B-B14F-4D97-AF65-F5344CB8AC3E}">
        <p14:creationId xmlns:p14="http://schemas.microsoft.com/office/powerpoint/2010/main" val="17404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D8D0A4-BE33-42E8-98A0-5E8B8D143FEC}"/>
              </a:ext>
            </a:extLst>
          </p:cNvPr>
          <p:cNvSpPr/>
          <p:nvPr/>
        </p:nvSpPr>
        <p:spPr>
          <a:xfrm>
            <a:off x="3640013" y="435623"/>
            <a:ext cx="5124737" cy="144655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</a:rPr>
              <a:t>INTEGRATED CIRCUIT</a:t>
            </a:r>
          </a:p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1965-1971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E1AF3B-27AD-4784-A453-0140BD4C1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566" y="2165461"/>
            <a:ext cx="4563633" cy="340994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21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chemeClr val="accent1">
                <a:lumMod val="75000"/>
              </a:schemeClr>
            </a:gs>
            <a:gs pos="58000">
              <a:srgbClr val="002060"/>
            </a:gs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F6F5BA-2C8D-491C-92B9-062879618888}"/>
              </a:ext>
            </a:extLst>
          </p:cNvPr>
          <p:cNvSpPr/>
          <p:nvPr/>
        </p:nvSpPr>
        <p:spPr>
          <a:xfrm>
            <a:off x="504648" y="369332"/>
            <a:ext cx="6250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INTEGRATED CIRCUIT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BD204-2818-4881-9963-1ABD2E3F0034}"/>
              </a:ext>
            </a:extLst>
          </p:cNvPr>
          <p:cNvSpPr txBox="1"/>
          <p:nvPr/>
        </p:nvSpPr>
        <p:spPr>
          <a:xfrm>
            <a:off x="142789" y="1674674"/>
            <a:ext cx="66811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t"/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Integrated Circuit (IC),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dikenal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juga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sebagai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chip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semikonduktor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telah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membawa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revolusi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besar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dunia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teknologi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. Integrated Circuit (IC)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sebuah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komponen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elektronik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mengandung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ribuan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bahkan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jutaan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transistor, resistor,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kapasitor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dibuat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ukuran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mikroskopis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pada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sebuah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bahan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semikonduktor</a:t>
            </a:r>
            <a:r>
              <a: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26EC8-789F-4655-8A39-28D71D65099A}"/>
              </a:ext>
            </a:extLst>
          </p:cNvPr>
          <p:cNvSpPr txBox="1"/>
          <p:nvPr/>
        </p:nvSpPr>
        <p:spPr>
          <a:xfrm>
            <a:off x="212045" y="4181978"/>
            <a:ext cx="66811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rgbClr val="002060"/>
                </a:solidFill>
              </a:rPr>
              <a:t>Ciri-Ciri</a:t>
            </a:r>
            <a:r>
              <a:rPr lang="en-ID" dirty="0">
                <a:solidFill>
                  <a:srgbClr val="002060"/>
                </a:solidFill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002060"/>
                </a:solidFill>
              </a:rPr>
              <a:t>Kecepatan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menggunakan</a:t>
            </a:r>
            <a:r>
              <a:rPr lang="en-ID" dirty="0">
                <a:solidFill>
                  <a:srgbClr val="002060"/>
                </a:solidFill>
              </a:rPr>
              <a:t> IC </a:t>
            </a:r>
            <a:r>
              <a:rPr lang="en-ID" dirty="0" err="1">
                <a:solidFill>
                  <a:srgbClr val="002060"/>
                </a:solidFill>
              </a:rPr>
              <a:t>sehingga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kinerja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komputer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lebih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cepat</a:t>
            </a:r>
            <a:r>
              <a:rPr lang="en-ID" dirty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002060"/>
                </a:solidFill>
              </a:rPr>
              <a:t>Memiliki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kecepatan</a:t>
            </a:r>
            <a:r>
              <a:rPr lang="en-ID" dirty="0">
                <a:solidFill>
                  <a:srgbClr val="002060"/>
                </a:solidFill>
              </a:rPr>
              <a:t> 10.000 kali </a:t>
            </a:r>
            <a:r>
              <a:rPr lang="en-ID" dirty="0" err="1">
                <a:solidFill>
                  <a:srgbClr val="002060"/>
                </a:solidFill>
              </a:rPr>
              <a:t>lebih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cepat</a:t>
            </a:r>
            <a:r>
              <a:rPr lang="en-ID" dirty="0">
                <a:solidFill>
                  <a:srgbClr val="002060"/>
                </a:solidFill>
              </a:rPr>
              <a:t> di banding </a:t>
            </a:r>
            <a:r>
              <a:rPr lang="en-ID" dirty="0" err="1">
                <a:solidFill>
                  <a:srgbClr val="002060"/>
                </a:solidFill>
              </a:rPr>
              <a:t>generasi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pertama</a:t>
            </a:r>
            <a:r>
              <a:rPr lang="en-ID" dirty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002060"/>
                </a:solidFill>
              </a:rPr>
              <a:t>Komputer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dapat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melakukan</a:t>
            </a:r>
            <a:r>
              <a:rPr lang="en-ID" dirty="0">
                <a:solidFill>
                  <a:srgbClr val="002060"/>
                </a:solidFill>
              </a:rPr>
              <a:t> multiprocessing.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002060"/>
                </a:solidFill>
              </a:rPr>
              <a:t>Komputer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sudah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menggunakan</a:t>
            </a:r>
            <a:r>
              <a:rPr lang="en-ID" dirty="0">
                <a:solidFill>
                  <a:srgbClr val="002060"/>
                </a:solidFill>
              </a:rPr>
              <a:t> visual display </a:t>
            </a:r>
            <a:r>
              <a:rPr lang="en-ID" dirty="0" err="1">
                <a:solidFill>
                  <a:srgbClr val="002060"/>
                </a:solidFill>
              </a:rPr>
              <a:t>mengeluarkan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suara</a:t>
            </a:r>
            <a:r>
              <a:rPr lang="en-ID" dirty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002060"/>
                </a:solidFill>
              </a:rPr>
              <a:t>Menggunakan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penyimpanan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eksternal</a:t>
            </a:r>
            <a:r>
              <a:rPr lang="en-ID" dirty="0">
                <a:solidFill>
                  <a:srgbClr val="002060"/>
                </a:solidFill>
              </a:rPr>
              <a:t>, </a:t>
            </a:r>
            <a:r>
              <a:rPr lang="en-ID" dirty="0" err="1">
                <a:solidFill>
                  <a:srgbClr val="002060"/>
                </a:solidFill>
              </a:rPr>
              <a:t>seperti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disket</a:t>
            </a:r>
            <a:r>
              <a:rPr lang="en-ID" dirty="0">
                <a:solidFill>
                  <a:srgbClr val="002060"/>
                </a:solidFill>
              </a:rPr>
              <a:t> magnetic.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39EEDE1-B1F6-49D6-A852-1204C793F774}"/>
              </a:ext>
            </a:extLst>
          </p:cNvPr>
          <p:cNvSpPr/>
          <p:nvPr/>
        </p:nvSpPr>
        <p:spPr>
          <a:xfrm>
            <a:off x="6893204" y="-528343"/>
            <a:ext cx="9217375" cy="911605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63500" cmpd="thickThin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002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514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Adobe Fangsong Std R</vt:lpstr>
      <vt:lpstr>Arial</vt:lpstr>
      <vt:lpstr>Calibri</vt:lpstr>
      <vt:lpstr>Calibri Light</vt:lpstr>
      <vt:lpstr>Roboto</vt:lpstr>
      <vt:lpstr>rubik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INSTIKI</dc:creator>
  <cp:lastModifiedBy>CHELSEA DEWI PERTAMI</cp:lastModifiedBy>
  <cp:revision>14</cp:revision>
  <dcterms:created xsi:type="dcterms:W3CDTF">2024-11-19T02:10:39Z</dcterms:created>
  <dcterms:modified xsi:type="dcterms:W3CDTF">2024-11-19T07:32:27Z</dcterms:modified>
</cp:coreProperties>
</file>