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Thin"/>
      <p:regular r:id="rId30"/>
      <p:bold r:id="rId31"/>
      <p:italic r:id="rId32"/>
      <p:boldItalic r:id="rId33"/>
    </p:embeddedFont>
    <p:embeddedFont>
      <p:font typeface="Roboto"/>
      <p:regular r:id="rId34"/>
      <p:bold r:id="rId35"/>
      <p:italic r:id="rId36"/>
      <p:boldItalic r:id="rId37"/>
    </p:embeddedFont>
    <p:embeddedFont>
      <p:font typeface="Alfa Slab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CAF493-2913-44CE-975D-06EE3FCBFE71}">
  <a:tblStyle styleId="{8ACAF493-2913-44CE-975D-06EE3FCBFE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Thin-bold.fntdata"/><Relationship Id="rId30" Type="http://schemas.openxmlformats.org/officeDocument/2006/relationships/font" Target="fonts/RobotoThin-regular.fntdata"/><Relationship Id="rId11" Type="http://schemas.openxmlformats.org/officeDocument/2006/relationships/slide" Target="slides/slide5.xml"/><Relationship Id="rId33" Type="http://schemas.openxmlformats.org/officeDocument/2006/relationships/font" Target="fonts/RobotoThin-boldItalic.fntdata"/><Relationship Id="rId10" Type="http://schemas.openxmlformats.org/officeDocument/2006/relationships/slide" Target="slides/slide4.xml"/><Relationship Id="rId32" Type="http://schemas.openxmlformats.org/officeDocument/2006/relationships/font" Target="fonts/RobotoThin-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AlfaSlabOn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usinessinsider.com/trader-joes-stores-deals-hacks-secrets-2018-5#packaging-isnt-important-to-the-chain-1" TargetMode="External"/><Relationship Id="rId3" Type="http://schemas.openxmlformats.org/officeDocument/2006/relationships/hyperlink" Target="https://www.supermarketnews.com/online-retail/online-grocery-more-double-market-share-2025" TargetMode="External"/><Relationship Id="rId4" Type="http://schemas.openxmlformats.org/officeDocument/2006/relationships/hyperlink" Target="https://slate.com/human-interest/2016/02/the-ultimate-trader-joes-shopping-hack-dont-shop-at-trader-joes.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usinessinsider.com/online-grocery-report-2020" TargetMode="External"/><Relationship Id="rId3" Type="http://schemas.openxmlformats.org/officeDocument/2006/relationships/hyperlink" Target="https://www.case48.com/porter-case/18983-AmazonFresh-Rekindling-the-Online-Grocery-Market" TargetMode="External"/><Relationship Id="rId4" Type="http://schemas.openxmlformats.org/officeDocument/2006/relationships/hyperlink" Target="https://www.bloomreach.com/en/blog/2020/01/challenges-online-grocery-business.html" TargetMode="External"/><Relationship Id="rId5" Type="http://schemas.openxmlformats.org/officeDocument/2006/relationships/hyperlink" Target="https://www.fatbit.com/fab/challenges-faced-online-grocery-businesses-and-their-solution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a.com/statistics/531189/online-grocery-market-share-united-states/" TargetMode="External"/><Relationship Id="rId3" Type="http://schemas.openxmlformats.org/officeDocument/2006/relationships/hyperlink" Target="https://info.mercatus.com/egrocery-shopper-behavior-report?utm_source=ketner&amp;utm_medium=media&amp;utm_campaign=fy21-q3-shopper-survey-report-ketner-press-release" TargetMode="External"/><Relationship Id="rId4" Type="http://schemas.openxmlformats.org/officeDocument/2006/relationships/hyperlink" Target="https://www.statista.com/statistics/762746/store-share-online-grocery-delivery-store-pickup-services/" TargetMode="External"/><Relationship Id="rId5" Type="http://schemas.openxmlformats.org/officeDocument/2006/relationships/hyperlink" Target="https://www.statista.com/statistics/1104947/spending-on-goods-from-online-marketplaces-coronavirus-u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a.com/statistics/1109330/walmart-ecommerce-sales-by-division-worldwide/" TargetMode="External"/><Relationship Id="rId3" Type="http://schemas.openxmlformats.org/officeDocument/2006/relationships/hyperlink" Target="https://www.thekitchn.com/trader-joes-retail-arbitrage-herbert-267222"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Q_QPClXo5MU" TargetMode="External"/><Relationship Id="rId3" Type="http://schemas.openxmlformats.org/officeDocument/2006/relationships/hyperlink" Target="https://www.businessinsider.com/trader-joes-sales-strategy-2014-10" TargetMode="External"/><Relationship Id="rId4" Type="http://schemas.openxmlformats.org/officeDocument/2006/relationships/hyperlink" Target="https://byronsharp.wordpress.com/2012/08/16/shopping_long_tail/" TargetMode="External"/><Relationship Id="rId9" Type="http://schemas.openxmlformats.org/officeDocument/2006/relationships/hyperlink" Target="https://www.thebalanceeveryday.com/why-trader-joes-has-no-competition-2892549#:~:text=The%20success%20of%20Traders%20Joe's,you%20apart%20from%20the%20competition" TargetMode="External"/><Relationship Id="rId5" Type="http://schemas.openxmlformats.org/officeDocument/2006/relationships/hyperlink" Target="https://www.consumerreports.org/grocery-stores-supermarkets/supermarkets-with-best-store-brands/" TargetMode="External"/><Relationship Id="rId6" Type="http://schemas.openxmlformats.org/officeDocument/2006/relationships/hyperlink" Target="https://www.truecommerce.com/blog/why-supplier-management-matters-grocery-growth" TargetMode="External"/><Relationship Id="rId7" Type="http://schemas.openxmlformats.org/officeDocument/2006/relationships/hyperlink" Target="https://www.indigo9digital.com/blog/traderjoesstrategy" TargetMode="External"/><Relationship Id="rId8" Type="http://schemas.openxmlformats.org/officeDocument/2006/relationships/hyperlink" Target="https://www.grocerydive.com/news/grocery--how-small-grocery-stores-can-compete-with-big-boxes/535373/"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usinessinsider.com/online-grocery-report-2020" TargetMode="External"/><Relationship Id="rId3" Type="http://schemas.openxmlformats.org/officeDocument/2006/relationships/hyperlink" Target="https://www.case48.com/porter-case/18983-AmazonFresh-Rekindling-the-Online-Grocery-Market" TargetMode="External"/><Relationship Id="rId4" Type="http://schemas.openxmlformats.org/officeDocument/2006/relationships/hyperlink" Target="https://www.bloomreach.com/en/blog/2020/01/challenges-online-grocery-business.html" TargetMode="External"/><Relationship Id="rId5" Type="http://schemas.openxmlformats.org/officeDocument/2006/relationships/hyperlink" Target="https://www.fatbit.com/fab/challenges-faced-online-grocery-businesses-and-their-solutio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pr.org/2019/05/09/721829024/how-some-manufacturers-secure-store-display-spots-to-crush-competition" TargetMode="External"/><Relationship Id="rId3" Type="http://schemas.openxmlformats.org/officeDocument/2006/relationships/hyperlink" Target="https://progressivegrocer.com/shoppers-more-interested-trader-joes-private-label-any-other-retailers" TargetMode="External"/><Relationship Id="rId4" Type="http://schemas.openxmlformats.org/officeDocument/2006/relationships/hyperlink" Target="https://www.supermarketnews.com/center-store/private-label-trader-joes" TargetMode="External"/><Relationship Id="rId5" Type="http://schemas.openxmlformats.org/officeDocument/2006/relationships/hyperlink" Target="https://www.youtube.com/watch?v=Q_QPClXo5MU" TargetMode="External"/><Relationship Id="rId6" Type="http://schemas.openxmlformats.org/officeDocument/2006/relationships/hyperlink" Target="https://www.supermarketnews.com/online-retail/online-grocery-more-double-market-share-2025"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851bdeda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851bdeda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parent company: </a:t>
            </a:r>
            <a:r>
              <a:rPr lang="en" sz="1200">
                <a:latin typeface="Calibri"/>
                <a:ea typeface="Calibri"/>
                <a:cs typeface="Calibri"/>
                <a:sym typeface="Calibri"/>
              </a:rPr>
              <a:t>Aldi</a:t>
            </a:r>
            <a:endParaRPr sz="1200">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851bded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851bded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See appendix slide 20 for full SWOT analysis.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2"/>
              </a:rPr>
              <a:t>https://www.businessinsider.com/trader-joes-stores-deals-hacks-secrets-2018-5#packaging-isnt-important-to-the-chain-1</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3"/>
              </a:rPr>
              <a:t>https://www.supermarketnews.com/online-retail/online-grocery-more-double-market-share-2025</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3</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4"/>
              </a:rPr>
              <a:t>https://slate.com/human-interest/2016/02/the-ultimate-trader-joes-shopping-hack-dont-shop-at-trader-joes.html</a:t>
            </a:r>
            <a:endParaRPr sz="1200">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851bded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851bded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See appendix slide 21 for further analysis and sources.</a:t>
            </a:r>
            <a:endParaRPr sz="1200">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90060e9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90060e9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Activity System Analysis</a:t>
            </a:r>
            <a:endParaRPr b="1" sz="1200">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latin typeface="Calibri"/>
                <a:ea typeface="Calibri"/>
                <a:cs typeface="Calibri"/>
                <a:sym typeface="Calibri"/>
              </a:rPr>
              <a:t>Combination of obvious capabilities and connection of related factors</a:t>
            </a:r>
            <a:endParaRPr sz="1200">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latin typeface="Calibri"/>
                <a:ea typeface="Calibri"/>
                <a:cs typeface="Calibri"/>
                <a:sym typeface="Calibri"/>
              </a:rPr>
              <a:t>Removing any capability would lessen the strength of the other capabilities</a:t>
            </a:r>
            <a:endParaRPr sz="1200">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latin typeface="Calibri"/>
                <a:ea typeface="Calibri"/>
                <a:cs typeface="Calibri"/>
                <a:sym typeface="Calibri"/>
              </a:rPr>
              <a:t>Difficult for competitors to copy the entire business model</a:t>
            </a:r>
            <a:endParaRPr sz="1200">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latin typeface="Calibri"/>
                <a:ea typeface="Calibri"/>
                <a:cs typeface="Calibri"/>
                <a:sym typeface="Calibri"/>
              </a:rPr>
              <a:t>Shifting to online delivery would damage multiple aspects of the current in-store model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latin typeface="Calibri"/>
                <a:ea typeface="Calibri"/>
                <a:cs typeface="Calibri"/>
                <a:sym typeface="Calibri"/>
              </a:rPr>
              <a:t>What creates Trader Joe’s value is its in-store experience. This unique value is not just in the combination of the more obvious factors (the outside), but also the combination of the features that those factors create (on the inside). The business model is greater than the sum of its parts and removing any piece significantly lowers the synergy of the whole system. Just as a competitor could not just copy any one of the facets and get the same value, Trader Joe’s could not retain the same value by removing any of the facets either. Adding the service of online could damage the current model that Trader Joe’s has and harm the synergy that the connected capabilities have created.</a:t>
            </a:r>
            <a:endParaRPr sz="1200">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851bded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851bded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See appendix slide 23 for further analysis.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highlight>
                  <a:srgbClr val="FFFFFF"/>
                </a:highlight>
                <a:latin typeface="Calibri"/>
                <a:ea typeface="Calibri"/>
                <a:cs typeface="Calibri"/>
                <a:sym typeface="Calibri"/>
                <a:hlinkClick r:id="rId2"/>
              </a:rPr>
              <a:t>https://www.businessinsider.com/online-grocery-report-2020</a:t>
            </a:r>
            <a:r>
              <a:rPr lang="en" sz="1200">
                <a:solidFill>
                  <a:srgbClr val="111111"/>
                </a:solidFill>
                <a:highlight>
                  <a:srgbClr val="FFFFFF"/>
                </a:highlight>
                <a:latin typeface="Calibri"/>
                <a:ea typeface="Calibri"/>
                <a:cs typeface="Calibri"/>
                <a:sym typeface="Calibri"/>
              </a:rPr>
              <a:t> </a:t>
            </a:r>
            <a:endParaRPr sz="1200">
              <a:solidFill>
                <a:srgbClr val="111111"/>
              </a:solidFill>
              <a:highlight>
                <a:srgbClr val="FFFFFF"/>
              </a:highlight>
              <a:latin typeface="Calibri"/>
              <a:ea typeface="Calibri"/>
              <a:cs typeface="Calibri"/>
              <a:sym typeface="Calibri"/>
            </a:endParaRPr>
          </a:p>
          <a:p>
            <a:pPr indent="0" lvl="0" marL="0" rtl="0" algn="l">
              <a:spcBef>
                <a:spcPts val="0"/>
              </a:spcBef>
              <a:spcAft>
                <a:spcPts val="0"/>
              </a:spcAft>
              <a:buNone/>
            </a:pPr>
            <a:r>
              <a:rPr lang="en" sz="1200" u="sng">
                <a:solidFill>
                  <a:schemeClr val="hlink"/>
                </a:solidFill>
                <a:highlight>
                  <a:srgbClr val="FFFFFF"/>
                </a:highlight>
                <a:latin typeface="Calibri"/>
                <a:ea typeface="Calibri"/>
                <a:cs typeface="Calibri"/>
                <a:sym typeface="Calibri"/>
                <a:hlinkClick r:id="rId3"/>
              </a:rPr>
              <a:t>https://www.case48.com/porter-case/18983-AmazonFresh-Rekindling-the-Online-Grocery-Market</a:t>
            </a:r>
            <a:r>
              <a:rPr lang="en" sz="1200">
                <a:solidFill>
                  <a:srgbClr val="111111"/>
                </a:solidFill>
                <a:highlight>
                  <a:srgbClr val="FFFFFF"/>
                </a:highlight>
                <a:latin typeface="Calibri"/>
                <a:ea typeface="Calibri"/>
                <a:cs typeface="Calibri"/>
                <a:sym typeface="Calibri"/>
              </a:rPr>
              <a:t> </a:t>
            </a:r>
            <a:endParaRPr sz="1200">
              <a:solidFill>
                <a:srgbClr val="111111"/>
              </a:solidFill>
              <a:highlight>
                <a:srgbClr val="FFFFFF"/>
              </a:highlight>
              <a:latin typeface="Calibri"/>
              <a:ea typeface="Calibri"/>
              <a:cs typeface="Calibri"/>
              <a:sym typeface="Calibri"/>
            </a:endParaRPr>
          </a:p>
          <a:p>
            <a:pPr indent="0" lvl="0" marL="0" rtl="0" algn="l">
              <a:spcBef>
                <a:spcPts val="0"/>
              </a:spcBef>
              <a:spcAft>
                <a:spcPts val="0"/>
              </a:spcAft>
              <a:buNone/>
            </a:pPr>
            <a:r>
              <a:rPr lang="en" sz="1200" u="sng">
                <a:solidFill>
                  <a:schemeClr val="hlink"/>
                </a:solidFill>
                <a:highlight>
                  <a:srgbClr val="FFFFFF"/>
                </a:highlight>
                <a:latin typeface="Calibri"/>
                <a:ea typeface="Calibri"/>
                <a:cs typeface="Calibri"/>
                <a:sym typeface="Calibri"/>
                <a:hlinkClick r:id="rId4"/>
              </a:rPr>
              <a:t>https://www.bloomreach.com/en/blog/2020/01/challenges-online-grocery-business.html</a:t>
            </a:r>
            <a:r>
              <a:rPr lang="en" sz="1200">
                <a:solidFill>
                  <a:srgbClr val="111111"/>
                </a:solidFill>
                <a:highlight>
                  <a:srgbClr val="FFFFFF"/>
                </a:highlight>
                <a:latin typeface="Calibri"/>
                <a:ea typeface="Calibri"/>
                <a:cs typeface="Calibri"/>
                <a:sym typeface="Calibri"/>
              </a:rPr>
              <a:t> </a:t>
            </a:r>
            <a:endParaRPr sz="1200">
              <a:solidFill>
                <a:srgbClr val="111111"/>
              </a:solidFill>
              <a:highlight>
                <a:srgbClr val="FFFFFF"/>
              </a:highlight>
              <a:latin typeface="Calibri"/>
              <a:ea typeface="Calibri"/>
              <a:cs typeface="Calibri"/>
              <a:sym typeface="Calibri"/>
            </a:endParaRPr>
          </a:p>
          <a:p>
            <a:pPr indent="0" lvl="0" marL="0" rtl="0" algn="l">
              <a:spcBef>
                <a:spcPts val="0"/>
              </a:spcBef>
              <a:spcAft>
                <a:spcPts val="0"/>
              </a:spcAft>
              <a:buNone/>
            </a:pPr>
            <a:r>
              <a:rPr lang="en" sz="1200" u="sng">
                <a:solidFill>
                  <a:schemeClr val="hlink"/>
                </a:solidFill>
                <a:highlight>
                  <a:srgbClr val="FFFFFF"/>
                </a:highlight>
                <a:latin typeface="Calibri"/>
                <a:ea typeface="Calibri"/>
                <a:cs typeface="Calibri"/>
                <a:sym typeface="Calibri"/>
                <a:hlinkClick r:id="rId5"/>
              </a:rPr>
              <a:t>https://www.fatbit.com/fab/challenges-faced-online-grocery-businesses-and-their-solutions/</a:t>
            </a:r>
            <a:r>
              <a:rPr lang="en" sz="1200">
                <a:solidFill>
                  <a:srgbClr val="111111"/>
                </a:solidFill>
                <a:highlight>
                  <a:srgbClr val="FFFFFF"/>
                </a:highlight>
                <a:latin typeface="Calibri"/>
                <a:ea typeface="Calibri"/>
                <a:cs typeface="Calibri"/>
                <a:sym typeface="Calibri"/>
              </a:rPr>
              <a:t> </a:t>
            </a:r>
            <a:endParaRPr sz="1200">
              <a:solidFill>
                <a:srgbClr val="111111"/>
              </a:solidFill>
              <a:highlight>
                <a:srgbClr val="FFFFFF"/>
              </a:highlight>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851bdeda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851bdeda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851bded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851bded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90060e913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90060e913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932b4c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932b4c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93ee391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c93ee391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alibri"/>
              <a:buAutoNum type="arabicPeriod"/>
            </a:pPr>
            <a:r>
              <a:rPr lang="en" sz="1200" u="sng">
                <a:solidFill>
                  <a:schemeClr val="hlink"/>
                </a:solidFill>
                <a:latin typeface="Calibri"/>
                <a:ea typeface="Calibri"/>
                <a:cs typeface="Calibri"/>
                <a:sym typeface="Calibri"/>
                <a:hlinkClick r:id="rId2"/>
              </a:rPr>
              <a:t>https://www.statista.com/statistics/531189/online-grocery-market-share-united-states/</a:t>
            </a:r>
            <a:r>
              <a:rPr lang="en" sz="1200">
                <a:latin typeface="Calibri"/>
                <a:ea typeface="Calibri"/>
                <a:cs typeface="Calibri"/>
                <a:sym typeface="Calibri"/>
              </a:rPr>
              <a:t> </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u="sng">
                <a:solidFill>
                  <a:schemeClr val="hlink"/>
                </a:solidFill>
                <a:latin typeface="Calibri"/>
                <a:ea typeface="Calibri"/>
                <a:cs typeface="Calibri"/>
                <a:sym typeface="Calibri"/>
                <a:hlinkClick r:id="rId3"/>
              </a:rPr>
              <a:t>https://info.mercatus.com/egrocery-shopper-behavior-report?utm_source=ketner&amp;utm_medium=media&amp;utm_campaign=fy21-q3-shopper-survey-report-ketner-press-release</a:t>
            </a:r>
            <a:r>
              <a:rPr lang="en" sz="1200">
                <a:latin typeface="Calibri"/>
                <a:ea typeface="Calibri"/>
                <a:cs typeface="Calibri"/>
                <a:sym typeface="Calibri"/>
              </a:rPr>
              <a:t> </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u="sng">
                <a:solidFill>
                  <a:schemeClr val="hlink"/>
                </a:solidFill>
                <a:latin typeface="Calibri"/>
                <a:ea typeface="Calibri"/>
                <a:cs typeface="Calibri"/>
                <a:sym typeface="Calibri"/>
                <a:hlinkClick r:id="rId4"/>
              </a:rPr>
              <a:t>https://www.statista.com/statistics/762746/store-share-online-grocery-delivery-store-pickup-services/</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u="sng">
                <a:solidFill>
                  <a:schemeClr val="hlink"/>
                </a:solidFill>
                <a:latin typeface="Calibri"/>
                <a:ea typeface="Calibri"/>
                <a:cs typeface="Calibri"/>
                <a:sym typeface="Calibri"/>
                <a:hlinkClick r:id="rId5"/>
              </a:rPr>
              <a:t>https://www.statista.com/statistics/1104947/spending-on-goods-from-online-marketplaces-coronavirus-us/</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93ee3916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93ee3916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alibri"/>
              <a:buAutoNum type="arabicPeriod"/>
            </a:pPr>
            <a:r>
              <a:rPr lang="en" sz="1200" u="sng">
                <a:solidFill>
                  <a:schemeClr val="hlink"/>
                </a:solidFill>
                <a:latin typeface="Calibri"/>
                <a:ea typeface="Calibri"/>
                <a:cs typeface="Calibri"/>
                <a:sym typeface="Calibri"/>
                <a:hlinkClick r:id="rId2"/>
              </a:rPr>
              <a:t>https://www.statista.com/statistics/1109330/walmart-ecommerce-sales-by-division-worldwide/</a:t>
            </a:r>
            <a:r>
              <a:rPr lang="en" sz="1200">
                <a:latin typeface="Calibri"/>
                <a:ea typeface="Calibri"/>
                <a:cs typeface="Calibri"/>
                <a:sym typeface="Calibri"/>
              </a:rPr>
              <a:t> </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u="sng">
                <a:solidFill>
                  <a:schemeClr val="hlink"/>
                </a:solidFill>
                <a:latin typeface="Calibri"/>
                <a:ea typeface="Calibri"/>
                <a:cs typeface="Calibri"/>
                <a:sym typeface="Calibri"/>
                <a:hlinkClick r:id="rId3"/>
              </a:rPr>
              <a:t>https://www.thekitchn.com/trader-joes-retail-arbitrage-herbert-267222</a:t>
            </a:r>
            <a:endParaRPr sz="12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90060e9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90060e9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90060e91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90060e91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c90060e91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c90060e91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Value</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2"/>
              </a:rPr>
              <a:t>https://www.youtube.com/watch?v=Q_QPClXo5MU</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3"/>
              </a:rPr>
              <a:t>https://www.businessinsider.com/trader-joes-sales-strategy-2014-10</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Rare</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4"/>
              </a:rPr>
              <a:t>https://byronsharp.wordpress.com/2012/08/16/shopping_long_tail/</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5"/>
              </a:rPr>
              <a:t>https://www.consumerreports.org/grocery-stores-supermarkets/supermarkets-with-best-store-brands/</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Inimitable </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6"/>
              </a:rPr>
              <a:t>https://www.truecommerce.com/blog/why-supplier-management-matters-grocery-growth</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7"/>
              </a:rPr>
              <a:t>https://www.indigo9digital.com/blog/traderjoesstrategy</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Non-substitutable</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8"/>
              </a:rPr>
              <a:t>https://www.grocerydive.com/news/grocery--how-small-grocery-stores-can-compete-with-big-boxes/535373/</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9"/>
              </a:rPr>
              <a:t>https://www.thebalanceeveryday.com/why-trader-joes-has-no-competition-2892549#:~:text=The%20success%20of%20Traders%20Joe's,you%20apart%20from%20the%20competition</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c90060e91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c90060e91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latin typeface="Calibri"/>
                <a:ea typeface="Calibri"/>
                <a:cs typeface="Calibri"/>
                <a:sym typeface="Calibri"/>
              </a:rPr>
              <a:t>Connections</a:t>
            </a:r>
            <a:endParaRPr sz="1200" u="sng">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Limited selection &lt;-&gt; Small stores/aisles (Trader Joe’s only gives a few options for each product, so the stores and aisles can be smaller </a:t>
            </a:r>
            <a:r>
              <a:rPr lang="en" sz="1200">
                <a:latin typeface="Calibri"/>
                <a:ea typeface="Calibri"/>
                <a:cs typeface="Calibri"/>
                <a:sym typeface="Calibri"/>
              </a:rPr>
              <a:t>than traditional grocery stores)</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Small stores/aisles &lt;-&gt; No office/always on the floor (because the management does not have an office, there can be more space for </a:t>
            </a:r>
            <a:r>
              <a:rPr lang="en" sz="1200">
                <a:latin typeface="Calibri"/>
                <a:ea typeface="Calibri"/>
                <a:cs typeface="Calibri"/>
                <a:sym typeface="Calibri"/>
              </a:rPr>
              <a:t>product while keeping the store small)</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No office/always on the floor &lt;-&gt; Want to be there (Management is supposed to be on the floor, not tucked away in an office → if the staff likes to be on the floor, so will the customers)</a:t>
            </a:r>
            <a:endParaRPr sz="1200">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Want to be there </a:t>
            </a:r>
            <a:r>
              <a:rPr lang="en" sz="1200">
                <a:latin typeface="Calibri"/>
                <a:ea typeface="Calibri"/>
                <a:cs typeface="Calibri"/>
                <a:sym typeface="Calibri"/>
              </a:rPr>
              <a:t>&lt;-&gt; </a:t>
            </a:r>
            <a:r>
              <a:rPr lang="en" sz="1200">
                <a:solidFill>
                  <a:schemeClr val="dk1"/>
                </a:solidFill>
                <a:latin typeface="Calibri"/>
                <a:ea typeface="Calibri"/>
                <a:cs typeface="Calibri"/>
                <a:sym typeface="Calibri"/>
              </a:rPr>
              <a:t>Fun/Interactive culture</a:t>
            </a:r>
            <a:r>
              <a:rPr lang="en" sz="1200">
                <a:latin typeface="Calibri"/>
                <a:ea typeface="Calibri"/>
                <a:cs typeface="Calibri"/>
                <a:sym typeface="Calibri"/>
              </a:rPr>
              <a:t> (the employees will only be able to provide an enjoyable environment if they want to be there; if they don’t want to be there, customers won’t want to be there either)</a:t>
            </a:r>
            <a:endParaRPr sz="1200">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Fun/Interactive culture &lt;-&gt; Cult-like Following (people genuinely look forward to shopping at Trader Joe’s/seen as an event rather than a chore; the more that customers want to be there, the more fun it is)</a:t>
            </a:r>
            <a:endParaRPr sz="1200">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Cult-like Following &lt;-&gt; High Quality/Low Prices (people love the value that Trader Joe’s products have; Trader Joe’s has a high level of control over what’s on the shelves, and they know what their customers want)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High Quality/Low Prices &lt;-&gt; No Coupons/Sales (because the prices are already low, customers do not require sales/coupons; in fact, offering sales/coupons would lower the perceived value of the products)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No Availability Guarantees &lt;-&gt; Simulated Scarcity (Trader Joe’s </a:t>
            </a:r>
            <a:r>
              <a:rPr lang="en" sz="1200">
                <a:solidFill>
                  <a:schemeClr val="dk1"/>
                </a:solidFill>
                <a:latin typeface="Calibri"/>
                <a:ea typeface="Calibri"/>
                <a:cs typeface="Calibri"/>
                <a:sym typeface="Calibri"/>
              </a:rPr>
              <a:t>intentionally creates scarcity, there is no guarantee that a certain product will be there → gives customer the feeling of “what can I find today?”)</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Simulated scarcity &lt;-&gt; Slow store growth (by not immediately adding a store where people want it, Trader Joe’s is able to build up demand → certain of customer base when finally move a store there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Slow store growth &lt;-&gt; Only promote from within (when Trader Joe’s adds a store, the new manager has to be a current manager at another store → assistant manager of other store becomes manager)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Slow store growth &lt;-&gt; Relocate managers (because Trader Joe’s needs to have an experienced manager running the new store, the rate of new stores needs to be slow)</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Only promote from within &lt;-&gt; Well trained/paid (new stores do not have a learning period, because the managers already know how to train the employees and run the store)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Vertical Supply Integration &lt;-&gt; Owns private label (because Trader Joe’s is vertically integrated, they are able to own their own private label → able to sell whatever products they want for lower prices)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c932b4c81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c932b4c81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u="sng">
                <a:solidFill>
                  <a:srgbClr val="0097A7"/>
                </a:solidFill>
                <a:highlight>
                  <a:schemeClr val="lt1"/>
                </a:highlight>
                <a:latin typeface="Calibri"/>
                <a:ea typeface="Calibri"/>
                <a:cs typeface="Calibri"/>
                <a:sym typeface="Calibri"/>
                <a:hlinkClick r:id="rId2">
                  <a:extLst>
                    <a:ext uri="{A12FA001-AC4F-418D-AE19-62706E023703}">
                      <ahyp:hlinkClr val="tx"/>
                    </a:ext>
                  </a:extLst>
                </a:hlinkClick>
              </a:rPr>
              <a:t>https://www.businessinsider.com/online-grocery-report-2020</a:t>
            </a:r>
            <a:r>
              <a:rPr lang="en" sz="1200">
                <a:solidFill>
                  <a:srgbClr val="111111"/>
                </a:solidFill>
                <a:highlight>
                  <a:schemeClr val="lt1"/>
                </a:highlight>
                <a:latin typeface="Calibri"/>
                <a:ea typeface="Calibri"/>
                <a:cs typeface="Calibri"/>
                <a:sym typeface="Calibri"/>
              </a:rPr>
              <a:t> </a:t>
            </a:r>
            <a:endParaRPr sz="1200">
              <a:solidFill>
                <a:srgbClr val="111111"/>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u="sng">
                <a:solidFill>
                  <a:srgbClr val="0097A7"/>
                </a:solidFill>
                <a:highlight>
                  <a:schemeClr val="lt1"/>
                </a:highlight>
                <a:latin typeface="Calibri"/>
                <a:ea typeface="Calibri"/>
                <a:cs typeface="Calibri"/>
                <a:sym typeface="Calibri"/>
                <a:hlinkClick r:id="rId3">
                  <a:extLst>
                    <a:ext uri="{A12FA001-AC4F-418D-AE19-62706E023703}">
                      <ahyp:hlinkClr val="tx"/>
                    </a:ext>
                  </a:extLst>
                </a:hlinkClick>
              </a:rPr>
              <a:t>https://www.case48.com/porter-case/18983-AmazonFresh-Rekindling-the-Online-Grocery-Market</a:t>
            </a:r>
            <a:r>
              <a:rPr lang="en" sz="1200">
                <a:solidFill>
                  <a:srgbClr val="111111"/>
                </a:solidFill>
                <a:highlight>
                  <a:schemeClr val="lt1"/>
                </a:highlight>
                <a:latin typeface="Calibri"/>
                <a:ea typeface="Calibri"/>
                <a:cs typeface="Calibri"/>
                <a:sym typeface="Calibri"/>
              </a:rPr>
              <a:t> </a:t>
            </a:r>
            <a:endParaRPr sz="1200">
              <a:solidFill>
                <a:srgbClr val="111111"/>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u="sng">
                <a:solidFill>
                  <a:srgbClr val="0097A7"/>
                </a:solidFill>
                <a:highlight>
                  <a:schemeClr val="lt1"/>
                </a:highlight>
                <a:latin typeface="Calibri"/>
                <a:ea typeface="Calibri"/>
                <a:cs typeface="Calibri"/>
                <a:sym typeface="Calibri"/>
                <a:hlinkClick r:id="rId4">
                  <a:extLst>
                    <a:ext uri="{A12FA001-AC4F-418D-AE19-62706E023703}">
                      <ahyp:hlinkClr val="tx"/>
                    </a:ext>
                  </a:extLst>
                </a:hlinkClick>
              </a:rPr>
              <a:t>https://www.bloomreach.com/en/blog/2020/01/challenges-online-grocery-business.html</a:t>
            </a:r>
            <a:r>
              <a:rPr lang="en" sz="1200">
                <a:solidFill>
                  <a:srgbClr val="111111"/>
                </a:solidFill>
                <a:highlight>
                  <a:schemeClr val="lt1"/>
                </a:highlight>
                <a:latin typeface="Calibri"/>
                <a:ea typeface="Calibri"/>
                <a:cs typeface="Calibri"/>
                <a:sym typeface="Calibri"/>
              </a:rPr>
              <a:t> </a:t>
            </a:r>
            <a:endParaRPr sz="1200">
              <a:solidFill>
                <a:srgbClr val="111111"/>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u="sng">
                <a:solidFill>
                  <a:srgbClr val="0097A7"/>
                </a:solidFill>
                <a:highlight>
                  <a:schemeClr val="lt1"/>
                </a:highlight>
                <a:latin typeface="Calibri"/>
                <a:ea typeface="Calibri"/>
                <a:cs typeface="Calibri"/>
                <a:sym typeface="Calibri"/>
                <a:hlinkClick r:id="rId5">
                  <a:extLst>
                    <a:ext uri="{A12FA001-AC4F-418D-AE19-62706E023703}">
                      <ahyp:hlinkClr val="tx"/>
                    </a:ext>
                  </a:extLst>
                </a:hlinkClick>
              </a:rPr>
              <a:t>https://www.fatbit.com/fab/challenges-faced-online-grocery-businesses-and-their-solutions/</a:t>
            </a:r>
            <a:r>
              <a:rPr lang="en" sz="1200">
                <a:solidFill>
                  <a:srgbClr val="111111"/>
                </a:solidFill>
                <a:highlight>
                  <a:schemeClr val="lt1"/>
                </a:highlight>
                <a:latin typeface="Calibri"/>
                <a:ea typeface="Calibri"/>
                <a:cs typeface="Calibri"/>
                <a:sym typeface="Calibri"/>
              </a:rPr>
              <a:t> </a:t>
            </a:r>
            <a:endParaRPr sz="1400">
              <a:solidFill>
                <a:srgbClr val="111111"/>
              </a:solidFill>
              <a:highlight>
                <a:srgbClr val="FFFFFF"/>
              </a:highlight>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851bdeda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851bdeda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51bdeda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851bdeda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See appendix slide 17 for further analysis.</a:t>
            </a:r>
            <a:endParaRPr sz="12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851bdeda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851bdeda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Sources: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u="sng">
                <a:solidFill>
                  <a:srgbClr val="1155CC"/>
                </a:solidFill>
                <a:latin typeface="Calibri"/>
                <a:ea typeface="Calibri"/>
                <a:cs typeface="Calibri"/>
                <a:sym typeface="Calibri"/>
                <a:hlinkClick r:id="rId2">
                  <a:extLst>
                    <a:ext uri="{A12FA001-AC4F-418D-AE19-62706E023703}">
                      <ahyp:hlinkClr val="tx"/>
                    </a:ext>
                  </a:extLst>
                </a:hlinkClick>
              </a:rPr>
              <a:t>https://www.npr.org/2019/05/09/721829024/how-some-manufacturers-secure-store-display-spots-to-crush-competition</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3"/>
              </a:rPr>
              <a:t>https://progressivegrocer.com/shoppers-more-interested-trader-joes-private-label-any-other-retailers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u="sng">
                <a:solidFill>
                  <a:schemeClr val="hlink"/>
                </a:solidFill>
                <a:latin typeface="Calibri"/>
                <a:ea typeface="Calibri"/>
                <a:cs typeface="Calibri"/>
                <a:sym typeface="Calibri"/>
                <a:hlinkClick r:id="rId4"/>
              </a:rPr>
              <a:t>https://www.supermarketnews.com/center-store/private-label-trader-joes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solidFill>
                  <a:srgbClr val="666666"/>
                </a:solidFill>
                <a:latin typeface="Calibri"/>
                <a:ea typeface="Calibri"/>
                <a:cs typeface="Calibri"/>
                <a:sym typeface="Calibri"/>
              </a:rPr>
              <a:t> </a:t>
            </a:r>
            <a:r>
              <a:rPr lang="en" sz="1200" u="sng">
                <a:solidFill>
                  <a:srgbClr val="4A86E8"/>
                </a:solidFill>
                <a:latin typeface="Calibri"/>
                <a:ea typeface="Calibri"/>
                <a:cs typeface="Calibri"/>
                <a:sym typeface="Calibri"/>
                <a:hlinkClick r:id="rId5">
                  <a:extLst>
                    <a:ext uri="{A12FA001-AC4F-418D-AE19-62706E023703}">
                      <ahyp:hlinkClr val="tx"/>
                    </a:ext>
                  </a:extLst>
                </a:hlinkClick>
              </a:rPr>
              <a:t>https://www.youtube.com/watch?v=Q_QPClXo5MU</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u="sng">
                <a:solidFill>
                  <a:schemeClr val="hlink"/>
                </a:solidFill>
                <a:latin typeface="Calibri"/>
                <a:ea typeface="Calibri"/>
                <a:cs typeface="Calibri"/>
                <a:sym typeface="Calibri"/>
                <a:hlinkClick r:id="rId6"/>
              </a:rPr>
              <a:t>https://www.supermarketnews.com/online-retail/online-grocery-more-double-market-share-2025</a:t>
            </a:r>
            <a:endParaRPr sz="12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90060e91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90060e91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8fffc9b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8fffc9b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See appendix slide 18 for further analysis and sources.</a:t>
            </a:r>
            <a:endParaRPr sz="12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8fffc9b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8fffc9b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See appendix slide 19 for further analysis and sources.</a:t>
            </a:r>
            <a:endParaRPr sz="1200">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851bdeda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851bdeda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jpg"/><Relationship Id="rId7"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32075" y="1585200"/>
            <a:ext cx="8079838" cy="1211976"/>
          </a:xfrm>
          <a:prstGeom prst="rect">
            <a:avLst/>
          </a:prstGeom>
          <a:noFill/>
          <a:ln>
            <a:noFill/>
          </a:ln>
        </p:spPr>
      </p:pic>
      <p:sp>
        <p:nvSpPr>
          <p:cNvPr id="55" name="Google Shape;55;p13"/>
          <p:cNvSpPr txBox="1"/>
          <p:nvPr/>
        </p:nvSpPr>
        <p:spPr>
          <a:xfrm>
            <a:off x="849800" y="3512000"/>
            <a:ext cx="7630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Calibri"/>
                <a:ea typeface="Calibri"/>
                <a:cs typeface="Calibri"/>
                <a:sym typeface="Calibri"/>
              </a:rPr>
              <a:t>Team 13: Anika Abrahamson, Chelsea Alford, Joe Werthan, Karry Lu, Lisiman Hua</a:t>
            </a:r>
            <a:endParaRPr sz="1600">
              <a:solidFill>
                <a:schemeClr val="dk2"/>
              </a:solidFill>
              <a:latin typeface="Calibri"/>
              <a:ea typeface="Calibri"/>
              <a:cs typeface="Calibri"/>
              <a:sym typeface="Calibri"/>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solidFill>
                  <a:srgbClr val="000000"/>
                </a:solidFill>
                <a:latin typeface="Calibri"/>
                <a:ea typeface="Calibri"/>
                <a:cs typeface="Calibri"/>
                <a:sym typeface="Calibri"/>
              </a:rPr>
              <a:t>Consulting Report</a:t>
            </a:r>
            <a:r>
              <a:rPr lang="en" sz="3100">
                <a:solidFill>
                  <a:srgbClr val="000000"/>
                </a:solidFill>
                <a:latin typeface="Calibri"/>
                <a:ea typeface="Calibri"/>
                <a:cs typeface="Calibri"/>
                <a:sym typeface="Calibri"/>
              </a:rPr>
              <a:t> </a:t>
            </a:r>
            <a:endParaRPr sz="31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2"/>
          <p:cNvSpPr/>
          <p:nvPr/>
        </p:nvSpPr>
        <p:spPr>
          <a:xfrm>
            <a:off x="268811" y="1330480"/>
            <a:ext cx="8515500" cy="3635400"/>
          </a:xfrm>
          <a:prstGeom prst="roundRect">
            <a:avLst>
              <a:gd fmla="val 16667" name="adj"/>
            </a:avLst>
          </a:prstGeom>
          <a:solidFill>
            <a:srgbClr val="EEEEEE"/>
          </a:solid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3844664" y="2904187"/>
            <a:ext cx="1363800" cy="441600"/>
          </a:xfrm>
          <a:prstGeom prst="roundRect">
            <a:avLst>
              <a:gd fmla="val 16667" name="adj"/>
            </a:avLst>
          </a:prstGeom>
          <a:solidFill>
            <a:srgbClr val="A72A1E"/>
          </a:solid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nvSpPr>
        <p:spPr>
          <a:xfrm>
            <a:off x="3995414" y="2838415"/>
            <a:ext cx="1062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Calibri"/>
                <a:ea typeface="Calibri"/>
                <a:cs typeface="Calibri"/>
                <a:sym typeface="Calibri"/>
              </a:rPr>
              <a:t>SWOT</a:t>
            </a:r>
            <a:endParaRPr sz="2500">
              <a:solidFill>
                <a:schemeClr val="lt1"/>
              </a:solidFill>
              <a:latin typeface="Calibri"/>
              <a:ea typeface="Calibri"/>
              <a:cs typeface="Calibri"/>
              <a:sym typeface="Calibri"/>
            </a:endParaRPr>
          </a:p>
        </p:txBody>
      </p:sp>
      <p:cxnSp>
        <p:nvCxnSpPr>
          <p:cNvPr id="160" name="Google Shape;160;p22"/>
          <p:cNvCxnSpPr>
            <a:stCxn id="159" idx="0"/>
            <a:endCxn id="157" idx="0"/>
          </p:cNvCxnSpPr>
          <p:nvPr/>
        </p:nvCxnSpPr>
        <p:spPr>
          <a:xfrm rot="10800000">
            <a:off x="4526564" y="1330615"/>
            <a:ext cx="0" cy="1507800"/>
          </a:xfrm>
          <a:prstGeom prst="straightConnector1">
            <a:avLst/>
          </a:prstGeom>
          <a:noFill/>
          <a:ln cap="flat" cmpd="sng" w="19050">
            <a:solidFill>
              <a:srgbClr val="A72A1E"/>
            </a:solidFill>
            <a:prstDash val="solid"/>
            <a:round/>
            <a:headEnd len="med" w="med" type="none"/>
            <a:tailEnd len="med" w="med" type="none"/>
          </a:ln>
        </p:spPr>
      </p:cxnSp>
      <p:cxnSp>
        <p:nvCxnSpPr>
          <p:cNvPr id="161" name="Google Shape;161;p22"/>
          <p:cNvCxnSpPr>
            <a:stCxn id="158" idx="2"/>
            <a:endCxn id="157" idx="2"/>
          </p:cNvCxnSpPr>
          <p:nvPr/>
        </p:nvCxnSpPr>
        <p:spPr>
          <a:xfrm>
            <a:off x="4526564" y="3345787"/>
            <a:ext cx="0" cy="1620000"/>
          </a:xfrm>
          <a:prstGeom prst="straightConnector1">
            <a:avLst/>
          </a:prstGeom>
          <a:noFill/>
          <a:ln cap="flat" cmpd="sng" w="19050">
            <a:solidFill>
              <a:srgbClr val="A72A1E"/>
            </a:solidFill>
            <a:prstDash val="solid"/>
            <a:round/>
            <a:headEnd len="med" w="med" type="none"/>
            <a:tailEnd len="med" w="med" type="none"/>
          </a:ln>
        </p:spPr>
      </p:cxnSp>
      <p:cxnSp>
        <p:nvCxnSpPr>
          <p:cNvPr id="162" name="Google Shape;162;p22"/>
          <p:cNvCxnSpPr>
            <a:stCxn id="158" idx="1"/>
            <a:endCxn id="157" idx="1"/>
          </p:cNvCxnSpPr>
          <p:nvPr/>
        </p:nvCxnSpPr>
        <p:spPr>
          <a:xfrm flipH="1">
            <a:off x="268664" y="3124987"/>
            <a:ext cx="3576000" cy="23100"/>
          </a:xfrm>
          <a:prstGeom prst="straightConnector1">
            <a:avLst/>
          </a:prstGeom>
          <a:noFill/>
          <a:ln cap="flat" cmpd="sng" w="19050">
            <a:solidFill>
              <a:srgbClr val="A72A1E"/>
            </a:solidFill>
            <a:prstDash val="solid"/>
            <a:round/>
            <a:headEnd len="med" w="med" type="none"/>
            <a:tailEnd len="med" w="med" type="none"/>
          </a:ln>
        </p:spPr>
      </p:cxnSp>
      <p:cxnSp>
        <p:nvCxnSpPr>
          <p:cNvPr id="163" name="Google Shape;163;p22"/>
          <p:cNvCxnSpPr>
            <a:stCxn id="158" idx="3"/>
            <a:endCxn id="157" idx="3"/>
          </p:cNvCxnSpPr>
          <p:nvPr/>
        </p:nvCxnSpPr>
        <p:spPr>
          <a:xfrm>
            <a:off x="5208464" y="3124987"/>
            <a:ext cx="3575700" cy="23100"/>
          </a:xfrm>
          <a:prstGeom prst="straightConnector1">
            <a:avLst/>
          </a:prstGeom>
          <a:noFill/>
          <a:ln cap="flat" cmpd="sng" w="19050">
            <a:solidFill>
              <a:srgbClr val="A72A1E"/>
            </a:solidFill>
            <a:prstDash val="solid"/>
            <a:round/>
            <a:headEnd len="med" w="med" type="none"/>
            <a:tailEnd len="med" w="med" type="none"/>
          </a:ln>
        </p:spPr>
      </p:cxnSp>
      <p:sp>
        <p:nvSpPr>
          <p:cNvPr id="164" name="Google Shape;164;p22"/>
          <p:cNvSpPr txBox="1"/>
          <p:nvPr/>
        </p:nvSpPr>
        <p:spPr>
          <a:xfrm>
            <a:off x="373188" y="1999105"/>
            <a:ext cx="4229100" cy="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latin typeface="Calibri"/>
                <a:ea typeface="Calibri"/>
                <a:cs typeface="Calibri"/>
                <a:sym typeface="Calibri"/>
              </a:rPr>
              <a:t>Cult following from unique products and feeling of scarcity </a:t>
            </a:r>
            <a:r>
              <a:rPr baseline="30000" lang="en">
                <a:solidFill>
                  <a:schemeClr val="dk2"/>
                </a:solidFill>
              </a:rPr>
              <a:t>1</a:t>
            </a:r>
            <a:endParaRPr sz="1900">
              <a:latin typeface="Calibri"/>
              <a:ea typeface="Calibri"/>
              <a:cs typeface="Calibri"/>
              <a:sym typeface="Calibri"/>
            </a:endParaRPr>
          </a:p>
          <a:p>
            <a:pPr indent="0" lvl="0" marL="457200" rtl="0" algn="l">
              <a:lnSpc>
                <a:spcPct val="115000"/>
              </a:lnSpc>
              <a:spcBef>
                <a:spcPts val="0"/>
              </a:spcBef>
              <a:spcAft>
                <a:spcPts val="0"/>
              </a:spcAft>
              <a:buNone/>
            </a:pPr>
            <a:r>
              <a:t/>
            </a:r>
            <a:endParaRPr sz="800">
              <a:solidFill>
                <a:schemeClr val="dk2"/>
              </a:solidFill>
            </a:endParaRPr>
          </a:p>
        </p:txBody>
      </p:sp>
      <p:sp>
        <p:nvSpPr>
          <p:cNvPr id="165" name="Google Shape;165;p22"/>
          <p:cNvSpPr txBox="1"/>
          <p:nvPr/>
        </p:nvSpPr>
        <p:spPr>
          <a:xfrm>
            <a:off x="4667182" y="2007379"/>
            <a:ext cx="39888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dk1"/>
                </a:solidFill>
                <a:latin typeface="Calibri"/>
                <a:ea typeface="Calibri"/>
                <a:cs typeface="Calibri"/>
                <a:sym typeface="Calibri"/>
              </a:rPr>
              <a:t>Online shopping, pickup, or delivery </a:t>
            </a:r>
            <a:r>
              <a:rPr baseline="30000" lang="en">
                <a:solidFill>
                  <a:schemeClr val="dk2"/>
                </a:solidFill>
              </a:rPr>
              <a:t>2</a:t>
            </a:r>
            <a:endParaRPr b="1" sz="1900">
              <a:solidFill>
                <a:schemeClr val="dk1"/>
              </a:solidFill>
              <a:latin typeface="Calibri"/>
              <a:ea typeface="Calibri"/>
              <a:cs typeface="Calibri"/>
              <a:sym typeface="Calibri"/>
            </a:endParaRPr>
          </a:p>
        </p:txBody>
      </p:sp>
      <p:sp>
        <p:nvSpPr>
          <p:cNvPr id="166" name="Google Shape;166;p22"/>
          <p:cNvSpPr txBox="1"/>
          <p:nvPr/>
        </p:nvSpPr>
        <p:spPr>
          <a:xfrm>
            <a:off x="493327" y="3820111"/>
            <a:ext cx="3988800" cy="81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dk1"/>
                </a:solidFill>
                <a:latin typeface="Calibri"/>
                <a:ea typeface="Calibri"/>
                <a:cs typeface="Calibri"/>
                <a:sym typeface="Calibri"/>
              </a:rPr>
              <a:t>Inconvenience</a:t>
            </a:r>
            <a:r>
              <a:rPr lang="en" sz="1900">
                <a:solidFill>
                  <a:schemeClr val="dk1"/>
                </a:solidFill>
                <a:latin typeface="Calibri"/>
                <a:ea typeface="Calibri"/>
                <a:cs typeface="Calibri"/>
                <a:sym typeface="Calibri"/>
              </a:rPr>
              <a:t> due to small stores with limited product offerings </a:t>
            </a:r>
            <a:r>
              <a:rPr baseline="30000" lang="en">
                <a:solidFill>
                  <a:schemeClr val="dk2"/>
                </a:solidFill>
              </a:rPr>
              <a:t>3</a:t>
            </a:r>
            <a:endParaRPr b="1" sz="2200">
              <a:solidFill>
                <a:schemeClr val="dk2"/>
              </a:solidFill>
              <a:latin typeface="Calibri"/>
              <a:ea typeface="Calibri"/>
              <a:cs typeface="Calibri"/>
              <a:sym typeface="Calibri"/>
            </a:endParaRPr>
          </a:p>
        </p:txBody>
      </p:sp>
      <p:sp>
        <p:nvSpPr>
          <p:cNvPr id="167" name="Google Shape;167;p22"/>
          <p:cNvSpPr txBox="1"/>
          <p:nvPr/>
        </p:nvSpPr>
        <p:spPr>
          <a:xfrm>
            <a:off x="4667179" y="3758377"/>
            <a:ext cx="3988800" cy="98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dk1"/>
                </a:solidFill>
                <a:latin typeface="Calibri"/>
                <a:ea typeface="Calibri"/>
                <a:cs typeface="Calibri"/>
                <a:sym typeface="Calibri"/>
              </a:rPr>
              <a:t>T</a:t>
            </a:r>
            <a:r>
              <a:rPr lang="en" sz="1900">
                <a:solidFill>
                  <a:schemeClr val="dk1"/>
                </a:solidFill>
                <a:latin typeface="Calibri"/>
                <a:ea typeface="Calibri"/>
                <a:cs typeface="Calibri"/>
                <a:sym typeface="Calibri"/>
              </a:rPr>
              <a:t>hreat of imitation</a:t>
            </a:r>
            <a:r>
              <a:rPr lang="en" sz="900">
                <a:solidFill>
                  <a:schemeClr val="dk1"/>
                </a:solidFill>
                <a:latin typeface="Calibri"/>
                <a:ea typeface="Calibri"/>
                <a:cs typeface="Calibri"/>
                <a:sym typeface="Calibri"/>
              </a:rPr>
              <a:t> </a:t>
            </a:r>
            <a:r>
              <a:rPr lang="en">
                <a:solidFill>
                  <a:schemeClr val="dk2"/>
                </a:solidFill>
                <a:latin typeface="Calibri"/>
                <a:ea typeface="Calibri"/>
                <a:cs typeface="Calibri"/>
                <a:sym typeface="Calibri"/>
              </a:rPr>
              <a:t>(Trader Joe’s strength is in its </a:t>
            </a:r>
            <a:r>
              <a:rPr i="1" lang="en">
                <a:solidFill>
                  <a:schemeClr val="dk2"/>
                </a:solidFill>
                <a:latin typeface="Calibri"/>
                <a:ea typeface="Calibri"/>
                <a:cs typeface="Calibri"/>
                <a:sym typeface="Calibri"/>
              </a:rPr>
              <a:t>unique</a:t>
            </a:r>
            <a:r>
              <a:rPr lang="en">
                <a:solidFill>
                  <a:schemeClr val="dk2"/>
                </a:solidFill>
                <a:latin typeface="Calibri"/>
                <a:ea typeface="Calibri"/>
                <a:cs typeface="Calibri"/>
                <a:sym typeface="Calibri"/>
              </a:rPr>
              <a:t> shopping experience, if it cannot remain singular, it will likely lose much of its appeal)</a:t>
            </a:r>
            <a:endParaRPr b="1" sz="1700">
              <a:solidFill>
                <a:schemeClr val="dk1"/>
              </a:solidFill>
              <a:latin typeface="Calibri"/>
              <a:ea typeface="Calibri"/>
              <a:cs typeface="Calibri"/>
              <a:sym typeface="Calibri"/>
            </a:endParaRPr>
          </a:p>
        </p:txBody>
      </p:sp>
      <p:sp>
        <p:nvSpPr>
          <p:cNvPr id="168" name="Google Shape;168;p22"/>
          <p:cNvSpPr/>
          <p:nvPr/>
        </p:nvSpPr>
        <p:spPr>
          <a:xfrm>
            <a:off x="4924290" y="1375376"/>
            <a:ext cx="3474600" cy="441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nvSpPr>
        <p:spPr>
          <a:xfrm>
            <a:off x="4891292" y="1313308"/>
            <a:ext cx="35406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200">
                <a:solidFill>
                  <a:srgbClr val="A72A1E"/>
                </a:solidFill>
                <a:latin typeface="Calibri"/>
                <a:ea typeface="Calibri"/>
                <a:cs typeface="Calibri"/>
                <a:sym typeface="Calibri"/>
              </a:rPr>
              <a:t>External Opportunities </a:t>
            </a:r>
            <a:endParaRPr sz="2200">
              <a:solidFill>
                <a:srgbClr val="A72A1E"/>
              </a:solidFill>
            </a:endParaRPr>
          </a:p>
        </p:txBody>
      </p:sp>
      <p:sp>
        <p:nvSpPr>
          <p:cNvPr id="170" name="Google Shape;170;p22"/>
          <p:cNvSpPr/>
          <p:nvPr/>
        </p:nvSpPr>
        <p:spPr>
          <a:xfrm>
            <a:off x="588038" y="3189994"/>
            <a:ext cx="3138000" cy="441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nvSpPr>
        <p:spPr>
          <a:xfrm>
            <a:off x="623742" y="3158947"/>
            <a:ext cx="30666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200">
                <a:solidFill>
                  <a:srgbClr val="A72A1E"/>
                </a:solidFill>
                <a:latin typeface="Calibri"/>
                <a:ea typeface="Calibri"/>
                <a:cs typeface="Calibri"/>
                <a:sym typeface="Calibri"/>
              </a:rPr>
              <a:t>Internal Weaknesses </a:t>
            </a:r>
            <a:endParaRPr sz="2200">
              <a:solidFill>
                <a:srgbClr val="A72A1E"/>
              </a:solidFill>
            </a:endParaRPr>
          </a:p>
        </p:txBody>
      </p:sp>
      <p:sp>
        <p:nvSpPr>
          <p:cNvPr id="172" name="Google Shape;172;p22"/>
          <p:cNvSpPr/>
          <p:nvPr/>
        </p:nvSpPr>
        <p:spPr>
          <a:xfrm>
            <a:off x="623738" y="1375376"/>
            <a:ext cx="3107700" cy="441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nvSpPr>
        <p:spPr>
          <a:xfrm>
            <a:off x="757663" y="1313300"/>
            <a:ext cx="25980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200">
                <a:solidFill>
                  <a:srgbClr val="A72A1E"/>
                </a:solidFill>
                <a:latin typeface="Calibri"/>
                <a:ea typeface="Calibri"/>
                <a:cs typeface="Calibri"/>
                <a:sym typeface="Calibri"/>
              </a:rPr>
              <a:t>Internal Strengths</a:t>
            </a:r>
            <a:endParaRPr sz="2200">
              <a:solidFill>
                <a:srgbClr val="A72A1E"/>
              </a:solidFill>
            </a:endParaRPr>
          </a:p>
        </p:txBody>
      </p:sp>
      <p:sp>
        <p:nvSpPr>
          <p:cNvPr id="174" name="Google Shape;174;p22"/>
          <p:cNvSpPr/>
          <p:nvPr/>
        </p:nvSpPr>
        <p:spPr>
          <a:xfrm>
            <a:off x="5327090" y="3232600"/>
            <a:ext cx="3107700" cy="441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txBox="1"/>
          <p:nvPr/>
        </p:nvSpPr>
        <p:spPr>
          <a:xfrm>
            <a:off x="4886536" y="3173194"/>
            <a:ext cx="39888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200">
                <a:solidFill>
                  <a:srgbClr val="A72A1E"/>
                </a:solidFill>
                <a:latin typeface="Calibri"/>
                <a:ea typeface="Calibri"/>
                <a:cs typeface="Calibri"/>
                <a:sym typeface="Calibri"/>
              </a:rPr>
              <a:t>External Threats</a:t>
            </a:r>
            <a:endParaRPr sz="2200">
              <a:solidFill>
                <a:srgbClr val="A72A1E"/>
              </a:solidFill>
            </a:endParaRPr>
          </a:p>
        </p:txBody>
      </p:sp>
      <p:sp>
        <p:nvSpPr>
          <p:cNvPr id="176" name="Google Shape;176;p22"/>
          <p:cNvSpPr/>
          <p:nvPr/>
        </p:nvSpPr>
        <p:spPr>
          <a:xfrm>
            <a:off x="311700" y="204125"/>
            <a:ext cx="8520600" cy="9384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Calibri"/>
                <a:ea typeface="Calibri"/>
                <a:cs typeface="Calibri"/>
                <a:sym typeface="Calibri"/>
              </a:rPr>
              <a:t>Trader Joe’s combines its strengths and weaknesses to create a cult following and unique shopping experience.</a:t>
            </a:r>
            <a:r>
              <a:rPr lang="en" sz="2800">
                <a:solidFill>
                  <a:schemeClr val="lt1"/>
                </a:solidFill>
                <a:latin typeface="Calibri"/>
                <a:ea typeface="Calibri"/>
                <a:cs typeface="Calibri"/>
                <a:sym typeface="Calibri"/>
              </a:rPr>
              <a:t> </a:t>
            </a:r>
            <a:endParaRPr sz="27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p:nvPr/>
        </p:nvSpPr>
        <p:spPr>
          <a:xfrm>
            <a:off x="466350" y="1302927"/>
            <a:ext cx="3881700" cy="1632300"/>
          </a:xfrm>
          <a:prstGeom prst="roundRect">
            <a:avLst>
              <a:gd fmla="val 16667" name="adj"/>
            </a:avLst>
          </a:prstGeom>
          <a:solidFill>
            <a:srgbClr val="EEEEEE"/>
          </a:solid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Calibri"/>
                <a:ea typeface="Calibri"/>
                <a:cs typeface="Calibri"/>
                <a:sym typeface="Calibri"/>
              </a:rPr>
              <a:t>Perception of scarcity drives sales and reduces costs</a:t>
            </a:r>
            <a:endParaRPr sz="1300">
              <a:latin typeface="Calibri"/>
              <a:ea typeface="Calibri"/>
              <a:cs typeface="Calibri"/>
              <a:sym typeface="Calibri"/>
            </a:endParaRPr>
          </a:p>
        </p:txBody>
      </p:sp>
      <p:sp>
        <p:nvSpPr>
          <p:cNvPr id="182" name="Google Shape;182;p23"/>
          <p:cNvSpPr/>
          <p:nvPr/>
        </p:nvSpPr>
        <p:spPr>
          <a:xfrm>
            <a:off x="466350" y="3195750"/>
            <a:ext cx="3881700" cy="1632300"/>
          </a:xfrm>
          <a:prstGeom prst="roundRect">
            <a:avLst>
              <a:gd fmla="val 16667" name="adj"/>
            </a:avLst>
          </a:prstGeom>
          <a:solidFill>
            <a:srgbClr val="EEEEEE"/>
          </a:solid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Incumbents cannot imitate due to established reputations with customers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New entrants face challenges capturing the causal ambiguity of Trader Joe’s shopping experience</a:t>
            </a:r>
            <a:endParaRPr sz="1300">
              <a:latin typeface="Calibri"/>
              <a:ea typeface="Calibri"/>
              <a:cs typeface="Calibri"/>
              <a:sym typeface="Calibri"/>
            </a:endParaRPr>
          </a:p>
        </p:txBody>
      </p:sp>
      <p:sp>
        <p:nvSpPr>
          <p:cNvPr id="183" name="Google Shape;183;p23"/>
          <p:cNvSpPr/>
          <p:nvPr/>
        </p:nvSpPr>
        <p:spPr>
          <a:xfrm>
            <a:off x="4814250" y="1302925"/>
            <a:ext cx="3881700" cy="1632300"/>
          </a:xfrm>
          <a:prstGeom prst="roundRect">
            <a:avLst>
              <a:gd fmla="val 16667" name="adj"/>
            </a:avLst>
          </a:prstGeom>
          <a:solidFill>
            <a:srgbClr val="EEEEEE"/>
          </a:solid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Competitors attract customers with the feeling of abundance and the promise of convenience </a:t>
            </a:r>
            <a:endParaRPr sz="1300">
              <a:latin typeface="Calibri"/>
              <a:ea typeface="Calibri"/>
              <a:cs typeface="Calibri"/>
              <a:sym typeface="Calibri"/>
            </a:endParaRPr>
          </a:p>
        </p:txBody>
      </p:sp>
      <p:sp>
        <p:nvSpPr>
          <p:cNvPr id="184" name="Google Shape;184;p23"/>
          <p:cNvSpPr/>
          <p:nvPr/>
        </p:nvSpPr>
        <p:spPr>
          <a:xfrm>
            <a:off x="466350" y="134000"/>
            <a:ext cx="8229600" cy="9084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Calibri"/>
                <a:ea typeface="Calibri"/>
                <a:cs typeface="Calibri"/>
                <a:sym typeface="Calibri"/>
              </a:rPr>
              <a:t>The unique shopping experience of Trader Joe’s is valuable, rare, inimitable, and difficult to </a:t>
            </a:r>
            <a:r>
              <a:rPr lang="en" sz="2400">
                <a:solidFill>
                  <a:schemeClr val="lt1"/>
                </a:solidFill>
                <a:latin typeface="Calibri"/>
                <a:ea typeface="Calibri"/>
                <a:cs typeface="Calibri"/>
                <a:sym typeface="Calibri"/>
              </a:rPr>
              <a:t>substitute</a:t>
            </a:r>
            <a:r>
              <a:rPr lang="en" sz="2400">
                <a:solidFill>
                  <a:schemeClr val="lt1"/>
                </a:solidFill>
                <a:latin typeface="Calibri"/>
                <a:ea typeface="Calibri"/>
                <a:cs typeface="Calibri"/>
                <a:sym typeface="Calibri"/>
              </a:rPr>
              <a:t> for.</a:t>
            </a:r>
            <a:endParaRPr sz="2400">
              <a:solidFill>
                <a:schemeClr val="lt1"/>
              </a:solidFill>
              <a:latin typeface="Calibri"/>
              <a:ea typeface="Calibri"/>
              <a:cs typeface="Calibri"/>
              <a:sym typeface="Calibri"/>
            </a:endParaRPr>
          </a:p>
        </p:txBody>
      </p:sp>
      <p:sp>
        <p:nvSpPr>
          <p:cNvPr id="185" name="Google Shape;185;p23"/>
          <p:cNvSpPr/>
          <p:nvPr/>
        </p:nvSpPr>
        <p:spPr>
          <a:xfrm>
            <a:off x="853338" y="1471401"/>
            <a:ext cx="3107700" cy="441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A72A1E"/>
                </a:solidFill>
                <a:latin typeface="Calibri"/>
                <a:ea typeface="Calibri"/>
                <a:cs typeface="Calibri"/>
                <a:sym typeface="Calibri"/>
              </a:rPr>
              <a:t>Value</a:t>
            </a:r>
            <a:endParaRPr b="1" sz="2000">
              <a:solidFill>
                <a:srgbClr val="A72A1E"/>
              </a:solidFill>
              <a:latin typeface="Calibri"/>
              <a:ea typeface="Calibri"/>
              <a:cs typeface="Calibri"/>
              <a:sym typeface="Calibri"/>
            </a:endParaRPr>
          </a:p>
        </p:txBody>
      </p:sp>
      <p:sp>
        <p:nvSpPr>
          <p:cNvPr id="186" name="Google Shape;186;p23"/>
          <p:cNvSpPr/>
          <p:nvPr/>
        </p:nvSpPr>
        <p:spPr>
          <a:xfrm>
            <a:off x="5201238" y="1471401"/>
            <a:ext cx="3107700" cy="441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A72A1E"/>
                </a:solidFill>
                <a:latin typeface="Calibri"/>
                <a:ea typeface="Calibri"/>
                <a:cs typeface="Calibri"/>
                <a:sym typeface="Calibri"/>
              </a:rPr>
              <a:t>Rare</a:t>
            </a:r>
            <a:endParaRPr b="1" sz="2000">
              <a:solidFill>
                <a:srgbClr val="A72A1E"/>
              </a:solidFill>
              <a:latin typeface="Calibri"/>
              <a:ea typeface="Calibri"/>
              <a:cs typeface="Calibri"/>
              <a:sym typeface="Calibri"/>
            </a:endParaRPr>
          </a:p>
        </p:txBody>
      </p:sp>
      <p:sp>
        <p:nvSpPr>
          <p:cNvPr id="187" name="Google Shape;187;p23"/>
          <p:cNvSpPr/>
          <p:nvPr/>
        </p:nvSpPr>
        <p:spPr>
          <a:xfrm>
            <a:off x="853338" y="3374051"/>
            <a:ext cx="3107700" cy="441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A72A1E"/>
                </a:solidFill>
                <a:latin typeface="Calibri"/>
                <a:ea typeface="Calibri"/>
                <a:cs typeface="Calibri"/>
                <a:sym typeface="Calibri"/>
              </a:rPr>
              <a:t>Inimitability</a:t>
            </a:r>
            <a:endParaRPr b="1" sz="2000">
              <a:solidFill>
                <a:srgbClr val="A72A1E"/>
              </a:solidFill>
              <a:latin typeface="Calibri"/>
              <a:ea typeface="Calibri"/>
              <a:cs typeface="Calibri"/>
              <a:sym typeface="Calibri"/>
            </a:endParaRPr>
          </a:p>
        </p:txBody>
      </p:sp>
      <p:sp>
        <p:nvSpPr>
          <p:cNvPr id="188" name="Google Shape;188;p23"/>
          <p:cNvSpPr/>
          <p:nvPr/>
        </p:nvSpPr>
        <p:spPr>
          <a:xfrm>
            <a:off x="4814250" y="3195750"/>
            <a:ext cx="3881700" cy="1632300"/>
          </a:xfrm>
          <a:prstGeom prst="roundRect">
            <a:avLst>
              <a:gd fmla="val 16667" name="adj"/>
            </a:avLst>
          </a:prstGeom>
          <a:solidFill>
            <a:srgbClr val="EEEEEE"/>
          </a:solid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u="sng">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Competitors who can successfully tie their brand to </a:t>
            </a:r>
            <a:r>
              <a:rPr lang="en" sz="1300">
                <a:latin typeface="Calibri"/>
                <a:ea typeface="Calibri"/>
                <a:cs typeface="Calibri"/>
                <a:sym typeface="Calibri"/>
              </a:rPr>
              <a:t>their</a:t>
            </a:r>
            <a:r>
              <a:rPr lang="en" sz="1300">
                <a:latin typeface="Calibri"/>
                <a:ea typeface="Calibri"/>
                <a:cs typeface="Calibri"/>
                <a:sym typeface="Calibri"/>
              </a:rPr>
              <a:t> shopping experience may capture similar value</a:t>
            </a:r>
            <a:endParaRPr sz="1300">
              <a:latin typeface="Calibri"/>
              <a:ea typeface="Calibri"/>
              <a:cs typeface="Calibri"/>
              <a:sym typeface="Calibri"/>
            </a:endParaRPr>
          </a:p>
        </p:txBody>
      </p:sp>
      <p:sp>
        <p:nvSpPr>
          <p:cNvPr id="189" name="Google Shape;189;p23"/>
          <p:cNvSpPr/>
          <p:nvPr/>
        </p:nvSpPr>
        <p:spPr>
          <a:xfrm>
            <a:off x="5201238" y="3374051"/>
            <a:ext cx="3107700" cy="441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A72A1E"/>
                </a:solidFill>
                <a:latin typeface="Calibri"/>
                <a:ea typeface="Calibri"/>
                <a:cs typeface="Calibri"/>
                <a:sym typeface="Calibri"/>
              </a:rPr>
              <a:t>Non-substitutability</a:t>
            </a:r>
            <a:endParaRPr b="1" sz="2000">
              <a:solidFill>
                <a:srgbClr val="A72A1E"/>
              </a:solidFill>
              <a:latin typeface="Calibri"/>
              <a:ea typeface="Calibri"/>
              <a:cs typeface="Calibri"/>
              <a:sym typeface="Calibri"/>
            </a:endParaRPr>
          </a:p>
        </p:txBody>
      </p:sp>
      <p:sp>
        <p:nvSpPr>
          <p:cNvPr id="190" name="Google Shape;190;p23"/>
          <p:cNvSpPr/>
          <p:nvPr/>
        </p:nvSpPr>
        <p:spPr>
          <a:xfrm>
            <a:off x="3899239" y="2835612"/>
            <a:ext cx="1363800" cy="441600"/>
          </a:xfrm>
          <a:prstGeom prst="roundRect">
            <a:avLst>
              <a:gd fmla="val 16667" name="adj"/>
            </a:avLst>
          </a:prstGeom>
          <a:solidFill>
            <a:srgbClr val="A72A1E"/>
          </a:solid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Calibri"/>
                <a:ea typeface="Calibri"/>
                <a:cs typeface="Calibri"/>
                <a:sym typeface="Calibri"/>
              </a:rPr>
              <a:t>VRIN</a:t>
            </a:r>
            <a:endParaRPr b="1" sz="20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p:nvPr/>
        </p:nvSpPr>
        <p:spPr>
          <a:xfrm>
            <a:off x="4039725" y="243975"/>
            <a:ext cx="4605000" cy="46476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rot="5400000">
            <a:off x="6074325" y="-874525"/>
            <a:ext cx="535800" cy="2321100"/>
          </a:xfrm>
          <a:prstGeom prst="moon">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4039725" y="553925"/>
            <a:ext cx="2283900" cy="2007300"/>
          </a:xfrm>
          <a:prstGeom prst="triangle">
            <a:avLst>
              <a:gd fmla="val 50212"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rot="3595582">
            <a:off x="4321536" y="2074069"/>
            <a:ext cx="2328220" cy="1997413"/>
          </a:xfrm>
          <a:prstGeom prst="triangl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rot="3629586">
            <a:off x="5475923" y="60025"/>
            <a:ext cx="2329206" cy="2021549"/>
          </a:xfrm>
          <a:prstGeom prst="triangle">
            <a:avLst>
              <a:gd fmla="val 4924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rot="-3600570">
            <a:off x="6055116" y="2102342"/>
            <a:ext cx="2326268" cy="1962310"/>
          </a:xfrm>
          <a:prstGeom prst="triangle">
            <a:avLst>
              <a:gd fmla="val 50992"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6323625" y="566275"/>
            <a:ext cx="2321100" cy="20073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5184625" y="2506650"/>
            <a:ext cx="2321100" cy="2077200"/>
          </a:xfrm>
          <a:prstGeom prst="triangle">
            <a:avLst>
              <a:gd fmla="val 49744"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rot="9000268">
            <a:off x="8035655" y="268781"/>
            <a:ext cx="535872" cy="2321021"/>
          </a:xfrm>
          <a:prstGeom prst="moon">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rot="-9002897">
            <a:off x="8035724" y="2556176"/>
            <a:ext cx="535982" cy="2321241"/>
          </a:xfrm>
          <a:prstGeom prst="moon">
            <a:avLst>
              <a:gd fmla="val 50000"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rot="-5401924">
            <a:off x="6074171" y="3690088"/>
            <a:ext cx="536100" cy="2321100"/>
          </a:xfrm>
          <a:prstGeom prst="moon">
            <a:avLst>
              <a:gd fmla="val 50000"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rot="-1804027">
            <a:off x="4113126" y="2556254"/>
            <a:ext cx="535913" cy="2320992"/>
          </a:xfrm>
          <a:prstGeom prst="moon">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1797103">
            <a:off x="4113094" y="268764"/>
            <a:ext cx="535982" cy="2321021"/>
          </a:xfrm>
          <a:prstGeom prst="moon">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txBox="1"/>
          <p:nvPr/>
        </p:nvSpPr>
        <p:spPr>
          <a:xfrm>
            <a:off x="5378600" y="548400"/>
            <a:ext cx="19476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Fun/Interactive culture</a:t>
            </a:r>
            <a:endParaRPr sz="1350"/>
          </a:p>
        </p:txBody>
      </p:sp>
      <p:sp>
        <p:nvSpPr>
          <p:cNvPr id="209" name="Google Shape;209;p24"/>
          <p:cNvSpPr txBox="1"/>
          <p:nvPr/>
        </p:nvSpPr>
        <p:spPr>
          <a:xfrm rot="3598281">
            <a:off x="3602445" y="3277144"/>
            <a:ext cx="2411711" cy="39246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Vertical Supply Integration</a:t>
            </a:r>
            <a:endParaRPr sz="1350"/>
          </a:p>
        </p:txBody>
      </p:sp>
      <p:sp>
        <p:nvSpPr>
          <p:cNvPr id="210" name="Google Shape;210;p24"/>
          <p:cNvSpPr txBox="1"/>
          <p:nvPr/>
        </p:nvSpPr>
        <p:spPr>
          <a:xfrm>
            <a:off x="5419425" y="4182700"/>
            <a:ext cx="18942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Cult-like Following</a:t>
            </a:r>
            <a:endParaRPr sz="1350"/>
          </a:p>
        </p:txBody>
      </p:sp>
      <p:sp>
        <p:nvSpPr>
          <p:cNvPr id="211" name="Google Shape;211;p24"/>
          <p:cNvSpPr txBox="1"/>
          <p:nvPr/>
        </p:nvSpPr>
        <p:spPr>
          <a:xfrm rot="-3600204">
            <a:off x="6793236" y="3257170"/>
            <a:ext cx="2219028" cy="39246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Only Promote from Within</a:t>
            </a:r>
            <a:endParaRPr sz="1350"/>
          </a:p>
        </p:txBody>
      </p:sp>
      <p:sp>
        <p:nvSpPr>
          <p:cNvPr id="212" name="Google Shape;212;p24"/>
          <p:cNvSpPr txBox="1"/>
          <p:nvPr/>
        </p:nvSpPr>
        <p:spPr>
          <a:xfrm rot="3603641">
            <a:off x="6727353" y="1469377"/>
            <a:ext cx="2313646" cy="38464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rPr>
              <a:t>Owns Private Label</a:t>
            </a:r>
            <a:endParaRPr sz="1350"/>
          </a:p>
        </p:txBody>
      </p:sp>
      <p:sp>
        <p:nvSpPr>
          <p:cNvPr id="213" name="Google Shape;213;p24"/>
          <p:cNvSpPr txBox="1"/>
          <p:nvPr/>
        </p:nvSpPr>
        <p:spPr>
          <a:xfrm rot="-3588023">
            <a:off x="3858045" y="1443674"/>
            <a:ext cx="1894182" cy="39254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Want to be there</a:t>
            </a:r>
            <a:endParaRPr sz="1350"/>
          </a:p>
        </p:txBody>
      </p:sp>
      <p:sp>
        <p:nvSpPr>
          <p:cNvPr id="214" name="Google Shape;214;p24"/>
          <p:cNvSpPr txBox="1"/>
          <p:nvPr/>
        </p:nvSpPr>
        <p:spPr>
          <a:xfrm rot="-3605609">
            <a:off x="3433153" y="1259945"/>
            <a:ext cx="1661898" cy="33869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Knowledgeable Staff</a:t>
            </a:r>
            <a:endParaRPr sz="1000"/>
          </a:p>
        </p:txBody>
      </p:sp>
      <p:sp>
        <p:nvSpPr>
          <p:cNvPr id="215" name="Google Shape;215;p24"/>
          <p:cNvSpPr txBox="1"/>
          <p:nvPr/>
        </p:nvSpPr>
        <p:spPr>
          <a:xfrm rot="-3723">
            <a:off x="5511415" y="19037"/>
            <a:ext cx="1662001"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Environment</a:t>
            </a:r>
            <a:endParaRPr sz="1000"/>
          </a:p>
        </p:txBody>
      </p:sp>
      <p:sp>
        <p:nvSpPr>
          <p:cNvPr id="216" name="Google Shape;216;p24"/>
          <p:cNvSpPr txBox="1"/>
          <p:nvPr/>
        </p:nvSpPr>
        <p:spPr>
          <a:xfrm rot="3566121">
            <a:off x="7549801" y="1198346"/>
            <a:ext cx="1661913" cy="33875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Exclusivity</a:t>
            </a:r>
            <a:endParaRPr sz="1000"/>
          </a:p>
        </p:txBody>
      </p:sp>
      <p:sp>
        <p:nvSpPr>
          <p:cNvPr id="217" name="Google Shape;217;p24"/>
          <p:cNvSpPr txBox="1"/>
          <p:nvPr/>
        </p:nvSpPr>
        <p:spPr>
          <a:xfrm rot="-3723">
            <a:off x="5511765" y="4779112"/>
            <a:ext cx="1662001"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Customer Base</a:t>
            </a:r>
            <a:endParaRPr sz="1000"/>
          </a:p>
        </p:txBody>
      </p:sp>
      <p:sp>
        <p:nvSpPr>
          <p:cNvPr id="218" name="Google Shape;218;p24"/>
          <p:cNvSpPr txBox="1"/>
          <p:nvPr/>
        </p:nvSpPr>
        <p:spPr>
          <a:xfrm rot="-3613691">
            <a:off x="7589681" y="3608740"/>
            <a:ext cx="1662078" cy="33865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Management</a:t>
            </a:r>
            <a:endParaRPr sz="1000"/>
          </a:p>
        </p:txBody>
      </p:sp>
      <p:sp>
        <p:nvSpPr>
          <p:cNvPr id="219" name="Google Shape;219;p24"/>
          <p:cNvSpPr txBox="1"/>
          <p:nvPr/>
        </p:nvSpPr>
        <p:spPr>
          <a:xfrm rot="3611150">
            <a:off x="3480849" y="3608776"/>
            <a:ext cx="1661744" cy="33861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Variety of Products</a:t>
            </a:r>
            <a:endParaRPr sz="1000"/>
          </a:p>
        </p:txBody>
      </p:sp>
      <p:sp>
        <p:nvSpPr>
          <p:cNvPr id="220" name="Google Shape;220;p24"/>
          <p:cNvSpPr txBox="1"/>
          <p:nvPr/>
        </p:nvSpPr>
        <p:spPr>
          <a:xfrm rot="-3587904">
            <a:off x="4288800" y="1617611"/>
            <a:ext cx="1624510" cy="38487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Energetic/Outgoing</a:t>
            </a:r>
            <a:endParaRPr sz="1300"/>
          </a:p>
        </p:txBody>
      </p:sp>
      <p:sp>
        <p:nvSpPr>
          <p:cNvPr id="221" name="Google Shape;221;p24"/>
          <p:cNvSpPr txBox="1"/>
          <p:nvPr/>
        </p:nvSpPr>
        <p:spPr>
          <a:xfrm rot="-3588373">
            <a:off x="4929829" y="1797632"/>
            <a:ext cx="1125613" cy="55400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Well Trained/Paid</a:t>
            </a:r>
            <a:endParaRPr sz="1200"/>
          </a:p>
        </p:txBody>
      </p:sp>
      <p:sp>
        <p:nvSpPr>
          <p:cNvPr id="222" name="Google Shape;222;p24"/>
          <p:cNvSpPr txBox="1"/>
          <p:nvPr/>
        </p:nvSpPr>
        <p:spPr>
          <a:xfrm rot="1270">
            <a:off x="5549037" y="877303"/>
            <a:ext cx="1624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Small stores/aisles</a:t>
            </a:r>
            <a:endParaRPr sz="1300"/>
          </a:p>
        </p:txBody>
      </p:sp>
      <p:sp>
        <p:nvSpPr>
          <p:cNvPr id="223" name="Google Shape;223;p24"/>
          <p:cNvSpPr/>
          <p:nvPr/>
        </p:nvSpPr>
        <p:spPr>
          <a:xfrm>
            <a:off x="5684625" y="1869075"/>
            <a:ext cx="1363800" cy="13062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In-store Experience</a:t>
            </a:r>
            <a:endParaRPr b="1" sz="1100"/>
          </a:p>
        </p:txBody>
      </p:sp>
      <p:sp>
        <p:nvSpPr>
          <p:cNvPr id="224" name="Google Shape;224;p24"/>
          <p:cNvSpPr txBox="1"/>
          <p:nvPr/>
        </p:nvSpPr>
        <p:spPr>
          <a:xfrm rot="3608488">
            <a:off x="5010692" y="2743321"/>
            <a:ext cx="1125617" cy="55406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Limited Selections</a:t>
            </a:r>
            <a:endParaRPr sz="1200"/>
          </a:p>
        </p:txBody>
      </p:sp>
      <p:sp>
        <p:nvSpPr>
          <p:cNvPr id="225" name="Google Shape;225;p24"/>
          <p:cNvSpPr txBox="1"/>
          <p:nvPr/>
        </p:nvSpPr>
        <p:spPr>
          <a:xfrm rot="3574397">
            <a:off x="4136054" y="2960823"/>
            <a:ext cx="2019999" cy="5849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High Quality/</a:t>
            </a:r>
            <a:endParaRPr sz="1300"/>
          </a:p>
          <a:p>
            <a:pPr indent="0" lvl="0" marL="0" rtl="0" algn="ctr">
              <a:spcBef>
                <a:spcPts val="0"/>
              </a:spcBef>
              <a:spcAft>
                <a:spcPts val="0"/>
              </a:spcAft>
              <a:buNone/>
            </a:pPr>
            <a:r>
              <a:rPr lang="en" sz="1300"/>
              <a:t>Low Prices</a:t>
            </a:r>
            <a:endParaRPr sz="1300"/>
          </a:p>
        </p:txBody>
      </p:sp>
      <p:sp>
        <p:nvSpPr>
          <p:cNvPr id="226" name="Google Shape;226;p24"/>
          <p:cNvSpPr txBox="1"/>
          <p:nvPr/>
        </p:nvSpPr>
        <p:spPr>
          <a:xfrm rot="-916">
            <a:off x="5779604" y="1253246"/>
            <a:ext cx="1125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Simulated Scarcity</a:t>
            </a:r>
            <a:endParaRPr sz="1200"/>
          </a:p>
        </p:txBody>
      </p:sp>
      <p:sp>
        <p:nvSpPr>
          <p:cNvPr id="227" name="Google Shape;227;p24"/>
          <p:cNvSpPr txBox="1"/>
          <p:nvPr/>
        </p:nvSpPr>
        <p:spPr>
          <a:xfrm rot="1270">
            <a:off x="5554273" y="3870236"/>
            <a:ext cx="1624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Slow Store Growth</a:t>
            </a:r>
            <a:endParaRPr sz="1300"/>
          </a:p>
        </p:txBody>
      </p:sp>
      <p:sp>
        <p:nvSpPr>
          <p:cNvPr id="228" name="Google Shape;228;p24"/>
          <p:cNvSpPr txBox="1"/>
          <p:nvPr/>
        </p:nvSpPr>
        <p:spPr>
          <a:xfrm rot="-916">
            <a:off x="5803717" y="3208630"/>
            <a:ext cx="1125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Educated/</a:t>
            </a:r>
            <a:endParaRPr sz="1200"/>
          </a:p>
          <a:p>
            <a:pPr indent="0" lvl="0" marL="0" rtl="0" algn="ctr">
              <a:spcBef>
                <a:spcPts val="0"/>
              </a:spcBef>
              <a:spcAft>
                <a:spcPts val="0"/>
              </a:spcAft>
              <a:buNone/>
            </a:pPr>
            <a:r>
              <a:rPr lang="en" sz="1200"/>
              <a:t>Willing to</a:t>
            </a:r>
            <a:endParaRPr sz="1200"/>
          </a:p>
          <a:p>
            <a:pPr indent="0" lvl="0" marL="0" rtl="0" algn="ctr">
              <a:spcBef>
                <a:spcPts val="0"/>
              </a:spcBef>
              <a:spcAft>
                <a:spcPts val="0"/>
              </a:spcAft>
              <a:buNone/>
            </a:pPr>
            <a:r>
              <a:rPr lang="en" sz="1200"/>
              <a:t>Experiment</a:t>
            </a:r>
            <a:endParaRPr sz="1200"/>
          </a:p>
        </p:txBody>
      </p:sp>
      <p:sp>
        <p:nvSpPr>
          <p:cNvPr id="229" name="Google Shape;229;p24"/>
          <p:cNvSpPr txBox="1"/>
          <p:nvPr/>
        </p:nvSpPr>
        <p:spPr>
          <a:xfrm rot="-3578216">
            <a:off x="6812996" y="3112242"/>
            <a:ext cx="1624404" cy="38481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Relocate Managers</a:t>
            </a:r>
            <a:endParaRPr sz="1300"/>
          </a:p>
        </p:txBody>
      </p:sp>
      <p:sp>
        <p:nvSpPr>
          <p:cNvPr id="230" name="Google Shape;230;p24"/>
          <p:cNvSpPr txBox="1"/>
          <p:nvPr/>
        </p:nvSpPr>
        <p:spPr>
          <a:xfrm rot="-3588373">
            <a:off x="6704267" y="2697485"/>
            <a:ext cx="1125613" cy="73872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No Office/</a:t>
            </a:r>
            <a:endParaRPr sz="1200"/>
          </a:p>
          <a:p>
            <a:pPr indent="0" lvl="0" marL="0" rtl="0" algn="ctr">
              <a:spcBef>
                <a:spcPts val="0"/>
              </a:spcBef>
              <a:spcAft>
                <a:spcPts val="0"/>
              </a:spcAft>
              <a:buNone/>
            </a:pPr>
            <a:r>
              <a:rPr lang="en" sz="1200"/>
              <a:t>Always on the Floor</a:t>
            </a:r>
            <a:endParaRPr sz="1200"/>
          </a:p>
        </p:txBody>
      </p:sp>
      <p:sp>
        <p:nvSpPr>
          <p:cNvPr id="231" name="Google Shape;231;p24"/>
          <p:cNvSpPr txBox="1"/>
          <p:nvPr/>
        </p:nvSpPr>
        <p:spPr>
          <a:xfrm rot="3574514">
            <a:off x="6813011" y="1666693"/>
            <a:ext cx="1624386" cy="38485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No Coupons/Sales</a:t>
            </a:r>
            <a:endParaRPr sz="1300"/>
          </a:p>
        </p:txBody>
      </p:sp>
      <p:sp>
        <p:nvSpPr>
          <p:cNvPr id="232" name="Google Shape;232;p24"/>
          <p:cNvSpPr txBox="1"/>
          <p:nvPr/>
        </p:nvSpPr>
        <p:spPr>
          <a:xfrm rot="3608488">
            <a:off x="6702617" y="1844027"/>
            <a:ext cx="1125617" cy="36942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p>
        </p:txBody>
      </p:sp>
      <p:sp>
        <p:nvSpPr>
          <p:cNvPr id="233" name="Google Shape;233;p24"/>
          <p:cNvSpPr txBox="1"/>
          <p:nvPr/>
        </p:nvSpPr>
        <p:spPr>
          <a:xfrm rot="3608667">
            <a:off x="6629643" y="1755043"/>
            <a:ext cx="1271557" cy="55406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No Availability Guarantees  </a:t>
            </a:r>
            <a:endParaRPr sz="1200"/>
          </a:p>
        </p:txBody>
      </p:sp>
      <p:sp>
        <p:nvSpPr>
          <p:cNvPr id="234" name="Google Shape;234;p24"/>
          <p:cNvSpPr/>
          <p:nvPr/>
        </p:nvSpPr>
        <p:spPr>
          <a:xfrm>
            <a:off x="301225" y="1809075"/>
            <a:ext cx="3256800" cy="14262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33">
                <a:solidFill>
                  <a:schemeClr val="lt1"/>
                </a:solidFill>
                <a:latin typeface="Calibri"/>
                <a:ea typeface="Calibri"/>
                <a:cs typeface="Calibri"/>
                <a:sym typeface="Calibri"/>
              </a:rPr>
              <a:t>What creates Trader Joe’s value is its in-store experience.</a:t>
            </a:r>
            <a:endParaRPr sz="19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25"/>
          <p:cNvGrpSpPr/>
          <p:nvPr/>
        </p:nvGrpSpPr>
        <p:grpSpPr>
          <a:xfrm>
            <a:off x="311698" y="3840445"/>
            <a:ext cx="3683897" cy="622511"/>
            <a:chOff x="1593000" y="2322568"/>
            <a:chExt cx="2939827" cy="643356"/>
          </a:xfrm>
        </p:grpSpPr>
        <p:sp>
          <p:nvSpPr>
            <p:cNvPr id="240" name="Google Shape;240;p25"/>
            <p:cNvSpPr/>
            <p:nvPr/>
          </p:nvSpPr>
          <p:spPr>
            <a:xfrm flipH="1">
              <a:off x="2283025" y="2322575"/>
              <a:ext cx="1844400" cy="642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41" name="Google Shape;241;p25"/>
            <p:cNvSpPr/>
            <p:nvPr/>
          </p:nvSpPr>
          <p:spPr>
            <a:xfrm rot="-5400000">
              <a:off x="3501574" y="1934671"/>
              <a:ext cx="643356" cy="1419149"/>
            </a:xfrm>
            <a:prstGeom prst="flowChartOffpageConnector">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42" name="Google Shape;242;p2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Threat of Substitutes</a:t>
              </a:r>
              <a:endParaRPr b="1" sz="1200">
                <a:latin typeface="Calibri"/>
                <a:ea typeface="Calibri"/>
                <a:cs typeface="Calibri"/>
                <a:sym typeface="Calibri"/>
              </a:endParaRPr>
            </a:p>
          </p:txBody>
        </p:sp>
        <p:sp>
          <p:nvSpPr>
            <p:cNvPr id="243" name="Google Shape;243;p2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44" name="Google Shape;244;p2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grpSp>
      <p:grpSp>
        <p:nvGrpSpPr>
          <p:cNvPr id="245" name="Google Shape;245;p25"/>
          <p:cNvGrpSpPr/>
          <p:nvPr/>
        </p:nvGrpSpPr>
        <p:grpSpPr>
          <a:xfrm>
            <a:off x="311698" y="3206775"/>
            <a:ext cx="3683897" cy="622511"/>
            <a:chOff x="1593000" y="2322568"/>
            <a:chExt cx="2939827" cy="643356"/>
          </a:xfrm>
        </p:grpSpPr>
        <p:sp>
          <p:nvSpPr>
            <p:cNvPr id="246" name="Google Shape;246;p25"/>
            <p:cNvSpPr/>
            <p:nvPr/>
          </p:nvSpPr>
          <p:spPr>
            <a:xfrm flipH="1">
              <a:off x="2283025" y="2322575"/>
              <a:ext cx="1844400" cy="642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47" name="Google Shape;247;p25"/>
            <p:cNvSpPr/>
            <p:nvPr/>
          </p:nvSpPr>
          <p:spPr>
            <a:xfrm rot="-5400000">
              <a:off x="3501574" y="1934671"/>
              <a:ext cx="643356" cy="1419149"/>
            </a:xfrm>
            <a:prstGeom prst="flowChartOffpageConnector">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48" name="Google Shape;248;p2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Threat of Supplier Power</a:t>
              </a:r>
              <a:endParaRPr b="1" sz="1200">
                <a:latin typeface="Calibri"/>
                <a:ea typeface="Calibri"/>
                <a:cs typeface="Calibri"/>
                <a:sym typeface="Calibri"/>
              </a:endParaRPr>
            </a:p>
          </p:txBody>
        </p:sp>
        <p:sp>
          <p:nvSpPr>
            <p:cNvPr id="249" name="Google Shape;249;p2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50" name="Google Shape;250;p2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grpSp>
      <p:grpSp>
        <p:nvGrpSpPr>
          <p:cNvPr id="251" name="Google Shape;251;p25"/>
          <p:cNvGrpSpPr/>
          <p:nvPr/>
        </p:nvGrpSpPr>
        <p:grpSpPr>
          <a:xfrm>
            <a:off x="311698" y="2573079"/>
            <a:ext cx="3683897" cy="622511"/>
            <a:chOff x="1593000" y="2322568"/>
            <a:chExt cx="2939827" cy="643356"/>
          </a:xfrm>
        </p:grpSpPr>
        <p:sp>
          <p:nvSpPr>
            <p:cNvPr id="252" name="Google Shape;252;p25"/>
            <p:cNvSpPr/>
            <p:nvPr/>
          </p:nvSpPr>
          <p:spPr>
            <a:xfrm flipH="1">
              <a:off x="2283025" y="2322575"/>
              <a:ext cx="1844400" cy="642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53" name="Google Shape;253;p25"/>
            <p:cNvSpPr/>
            <p:nvPr/>
          </p:nvSpPr>
          <p:spPr>
            <a:xfrm rot="-5400000">
              <a:off x="3501574" y="1934671"/>
              <a:ext cx="643356" cy="1419149"/>
            </a:xfrm>
            <a:prstGeom prst="flowChartOffpageConnector">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54" name="Google Shape;254;p2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Threat of Buyer Power</a:t>
              </a:r>
              <a:endParaRPr b="1" sz="1200">
                <a:latin typeface="Calibri"/>
                <a:ea typeface="Calibri"/>
                <a:cs typeface="Calibri"/>
                <a:sym typeface="Calibri"/>
              </a:endParaRPr>
            </a:p>
          </p:txBody>
        </p:sp>
        <p:sp>
          <p:nvSpPr>
            <p:cNvPr id="255" name="Google Shape;255;p2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56" name="Google Shape;256;p2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grpSp>
      <p:grpSp>
        <p:nvGrpSpPr>
          <p:cNvPr id="257" name="Google Shape;257;p25"/>
          <p:cNvGrpSpPr/>
          <p:nvPr/>
        </p:nvGrpSpPr>
        <p:grpSpPr>
          <a:xfrm>
            <a:off x="311698" y="1939416"/>
            <a:ext cx="3683897" cy="622511"/>
            <a:chOff x="1593000" y="2322568"/>
            <a:chExt cx="2939827" cy="643356"/>
          </a:xfrm>
        </p:grpSpPr>
        <p:sp>
          <p:nvSpPr>
            <p:cNvPr id="258" name="Google Shape;258;p25"/>
            <p:cNvSpPr/>
            <p:nvPr/>
          </p:nvSpPr>
          <p:spPr>
            <a:xfrm flipH="1">
              <a:off x="2283025" y="2322575"/>
              <a:ext cx="1844400" cy="642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59" name="Google Shape;259;p25"/>
            <p:cNvSpPr/>
            <p:nvPr/>
          </p:nvSpPr>
          <p:spPr>
            <a:xfrm rot="-5400000">
              <a:off x="3501574" y="1934671"/>
              <a:ext cx="643356" cy="1419149"/>
            </a:xfrm>
            <a:prstGeom prst="flowChartOffpageConnector">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60" name="Google Shape;260;p2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Threat of Rivalry</a:t>
              </a:r>
              <a:endParaRPr b="1" sz="1200">
                <a:latin typeface="Calibri"/>
                <a:ea typeface="Calibri"/>
                <a:cs typeface="Calibri"/>
                <a:sym typeface="Calibri"/>
              </a:endParaRPr>
            </a:p>
          </p:txBody>
        </p:sp>
        <p:sp>
          <p:nvSpPr>
            <p:cNvPr id="261" name="Google Shape;261;p2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62" name="Google Shape;262;p2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grpSp>
      <p:grpSp>
        <p:nvGrpSpPr>
          <p:cNvPr id="263" name="Google Shape;263;p25"/>
          <p:cNvGrpSpPr/>
          <p:nvPr/>
        </p:nvGrpSpPr>
        <p:grpSpPr>
          <a:xfrm>
            <a:off x="311698" y="1305738"/>
            <a:ext cx="3683897" cy="622511"/>
            <a:chOff x="1593000" y="2322568"/>
            <a:chExt cx="2939827" cy="643356"/>
          </a:xfrm>
        </p:grpSpPr>
        <p:sp>
          <p:nvSpPr>
            <p:cNvPr id="264" name="Google Shape;264;p25"/>
            <p:cNvSpPr/>
            <p:nvPr/>
          </p:nvSpPr>
          <p:spPr>
            <a:xfrm flipH="1">
              <a:off x="2283025" y="2322575"/>
              <a:ext cx="1844400" cy="642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65" name="Google Shape;265;p25"/>
            <p:cNvSpPr/>
            <p:nvPr/>
          </p:nvSpPr>
          <p:spPr>
            <a:xfrm rot="-5400000">
              <a:off x="3501574" y="1934671"/>
              <a:ext cx="643356" cy="1419149"/>
            </a:xfrm>
            <a:prstGeom prst="flowChartOffpageConnector">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66" name="Google Shape;266;p2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Calibri"/>
                  <a:ea typeface="Calibri"/>
                  <a:cs typeface="Calibri"/>
                  <a:sym typeface="Calibri"/>
                </a:rPr>
                <a:t>Threat of New Entrants</a:t>
              </a:r>
              <a:endParaRPr b="1" sz="1200">
                <a:latin typeface="Calibri"/>
                <a:ea typeface="Calibri"/>
                <a:cs typeface="Calibri"/>
                <a:sym typeface="Calibri"/>
              </a:endParaRPr>
            </a:p>
          </p:txBody>
        </p:sp>
        <p:sp>
          <p:nvSpPr>
            <p:cNvPr id="267" name="Google Shape;267;p2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68" name="Google Shape;268;p2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grpSp>
      <p:sp>
        <p:nvSpPr>
          <p:cNvPr id="269" name="Google Shape;269;p25"/>
          <p:cNvSpPr txBox="1"/>
          <p:nvPr/>
        </p:nvSpPr>
        <p:spPr>
          <a:xfrm>
            <a:off x="311700" y="925275"/>
            <a:ext cx="309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Calibri"/>
                <a:ea typeface="Calibri"/>
                <a:cs typeface="Calibri"/>
                <a:sym typeface="Calibri"/>
              </a:rPr>
              <a:t>Porter’s Five Forces - Online Grocery:</a:t>
            </a:r>
            <a:endParaRPr b="1" sz="1200">
              <a:solidFill>
                <a:schemeClr val="dk1"/>
              </a:solidFill>
              <a:latin typeface="Calibri"/>
              <a:ea typeface="Calibri"/>
              <a:cs typeface="Calibri"/>
              <a:sym typeface="Calibri"/>
            </a:endParaRPr>
          </a:p>
        </p:txBody>
      </p:sp>
      <p:sp>
        <p:nvSpPr>
          <p:cNvPr id="270" name="Google Shape;270;p25"/>
          <p:cNvSpPr txBox="1"/>
          <p:nvPr/>
        </p:nvSpPr>
        <p:spPr>
          <a:xfrm>
            <a:off x="5846500" y="3104000"/>
            <a:ext cx="2444100" cy="615600"/>
          </a:xfrm>
          <a:prstGeom prst="rect">
            <a:avLst/>
          </a:prstGeom>
          <a:solidFill>
            <a:srgbClr val="A72A1E"/>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Not wise for TJ to enter the online grocery industry</a:t>
            </a:r>
            <a:endParaRPr b="1">
              <a:solidFill>
                <a:schemeClr val="lt1"/>
              </a:solidFill>
              <a:latin typeface="Calibri"/>
              <a:ea typeface="Calibri"/>
              <a:cs typeface="Calibri"/>
              <a:sym typeface="Calibri"/>
            </a:endParaRPr>
          </a:p>
        </p:txBody>
      </p:sp>
      <p:cxnSp>
        <p:nvCxnSpPr>
          <p:cNvPr id="271" name="Google Shape;271;p25"/>
          <p:cNvCxnSpPr>
            <a:endCxn id="272" idx="1"/>
          </p:cNvCxnSpPr>
          <p:nvPr/>
        </p:nvCxnSpPr>
        <p:spPr>
          <a:xfrm>
            <a:off x="4013200" y="1646400"/>
            <a:ext cx="1833300" cy="5589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25"/>
          <p:cNvCxnSpPr>
            <a:stCxn id="259" idx="2"/>
            <a:endCxn id="272" idx="1"/>
          </p:cNvCxnSpPr>
          <p:nvPr/>
        </p:nvCxnSpPr>
        <p:spPr>
          <a:xfrm flipH="1" rot="10800000">
            <a:off x="3995596" y="2205371"/>
            <a:ext cx="1851000" cy="453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25"/>
          <p:cNvCxnSpPr>
            <a:stCxn id="253" idx="2"/>
            <a:endCxn id="272" idx="1"/>
          </p:cNvCxnSpPr>
          <p:nvPr/>
        </p:nvCxnSpPr>
        <p:spPr>
          <a:xfrm flipH="1" rot="10800000">
            <a:off x="3995596" y="2205434"/>
            <a:ext cx="1851000" cy="67890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5"/>
          <p:cNvCxnSpPr>
            <a:stCxn id="247" idx="2"/>
            <a:endCxn id="272" idx="1"/>
          </p:cNvCxnSpPr>
          <p:nvPr/>
        </p:nvCxnSpPr>
        <p:spPr>
          <a:xfrm flipH="1" rot="10800000">
            <a:off x="3995596" y="2205230"/>
            <a:ext cx="1851000" cy="13128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25"/>
          <p:cNvCxnSpPr>
            <a:stCxn id="241" idx="2"/>
            <a:endCxn id="272" idx="1"/>
          </p:cNvCxnSpPr>
          <p:nvPr/>
        </p:nvCxnSpPr>
        <p:spPr>
          <a:xfrm flipH="1" rot="10800000">
            <a:off x="3995596" y="2205301"/>
            <a:ext cx="1851000" cy="19464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25"/>
          <p:cNvSpPr/>
          <p:nvPr/>
        </p:nvSpPr>
        <p:spPr>
          <a:xfrm rot="10800000">
            <a:off x="6828400" y="2675875"/>
            <a:ext cx="480300" cy="234600"/>
          </a:xfrm>
          <a:prstGeom prst="triangle">
            <a:avLst>
              <a:gd fmla="val 4820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txBox="1"/>
          <p:nvPr/>
        </p:nvSpPr>
        <p:spPr>
          <a:xfrm>
            <a:off x="5846500" y="1928250"/>
            <a:ext cx="2444100" cy="554100"/>
          </a:xfrm>
          <a:prstGeom prst="rect">
            <a:avLst/>
          </a:prstGeom>
          <a:solidFill>
            <a:srgbClr val="EFEFEF"/>
          </a:solidFill>
          <a:ln cap="flat" cmpd="sng" w="19050">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Face fierce competition and threats in all five forces</a:t>
            </a:r>
            <a:endParaRPr b="1" sz="1200">
              <a:latin typeface="Calibri"/>
              <a:ea typeface="Calibri"/>
              <a:cs typeface="Calibri"/>
              <a:sym typeface="Calibri"/>
            </a:endParaRPr>
          </a:p>
        </p:txBody>
      </p:sp>
      <p:sp>
        <p:nvSpPr>
          <p:cNvPr id="278" name="Google Shape;278;p25"/>
          <p:cNvSpPr/>
          <p:nvPr/>
        </p:nvSpPr>
        <p:spPr>
          <a:xfrm>
            <a:off x="311700" y="204125"/>
            <a:ext cx="8520600" cy="6789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1200"/>
              </a:spcAft>
              <a:buNone/>
            </a:pPr>
            <a:r>
              <a:rPr lang="en" sz="2500">
                <a:solidFill>
                  <a:srgbClr val="FFFFFF"/>
                </a:solidFill>
                <a:latin typeface="Calibri"/>
                <a:ea typeface="Calibri"/>
                <a:cs typeface="Calibri"/>
                <a:sym typeface="Calibri"/>
              </a:rPr>
              <a:t>Online grocery is not a desirable industry segment to enter.</a:t>
            </a:r>
            <a:endParaRPr sz="25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pic>
        <p:nvPicPr>
          <p:cNvPr id="283" name="Google Shape;283;p26"/>
          <p:cNvPicPr preferRelativeResize="0"/>
          <p:nvPr/>
        </p:nvPicPr>
        <p:blipFill>
          <a:blip r:embed="rId3">
            <a:alphaModFix amt="30000"/>
          </a:blip>
          <a:stretch>
            <a:fillRect/>
          </a:stretch>
        </p:blipFill>
        <p:spPr>
          <a:xfrm>
            <a:off x="0" y="-1266600"/>
            <a:ext cx="9144000" cy="6858000"/>
          </a:xfrm>
          <a:prstGeom prst="rect">
            <a:avLst/>
          </a:prstGeom>
          <a:noFill/>
          <a:ln>
            <a:noFill/>
          </a:ln>
        </p:spPr>
      </p:pic>
      <p:sp>
        <p:nvSpPr>
          <p:cNvPr id="284" name="Google Shape;284;p26"/>
          <p:cNvSpPr txBox="1"/>
          <p:nvPr>
            <p:ph idx="1" type="subTitle"/>
          </p:nvPr>
        </p:nvSpPr>
        <p:spPr>
          <a:xfrm>
            <a:off x="672875" y="447900"/>
            <a:ext cx="5756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CC0000"/>
                </a:solidFill>
                <a:latin typeface="Alfa Slab One"/>
                <a:ea typeface="Alfa Slab One"/>
                <a:cs typeface="Alfa Slab One"/>
                <a:sym typeface="Alfa Slab One"/>
              </a:rPr>
              <a:t>Recommendation</a:t>
            </a:r>
            <a:endParaRPr sz="4400">
              <a:solidFill>
                <a:srgbClr val="CC0000"/>
              </a:solidFill>
              <a:latin typeface="Alfa Slab One"/>
              <a:ea typeface="Alfa Slab One"/>
              <a:cs typeface="Alfa Slab One"/>
              <a:sym typeface="Alfa Slab O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idx="1" type="body"/>
          </p:nvPr>
        </p:nvSpPr>
        <p:spPr>
          <a:xfrm>
            <a:off x="311700" y="10702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Calibri"/>
                <a:ea typeface="Calibri"/>
                <a:cs typeface="Calibri"/>
                <a:sym typeface="Calibri"/>
              </a:rPr>
              <a:t>Despite the large market growth and potential, online delivery does not add any value</a:t>
            </a:r>
            <a:endParaRPr>
              <a:solidFill>
                <a:srgbClr val="000000"/>
              </a:solidFill>
              <a:latin typeface="Calibri"/>
              <a:ea typeface="Calibri"/>
              <a:cs typeface="Calibri"/>
              <a:sym typeface="Calibri"/>
            </a:endParaRPr>
          </a:p>
          <a:p>
            <a:pPr indent="0" lvl="0" marL="0" rtl="0" algn="l">
              <a:lnSpc>
                <a:spcPct val="100000"/>
              </a:lnSpc>
              <a:spcBef>
                <a:spcPts val="1200"/>
              </a:spcBef>
              <a:spcAft>
                <a:spcPts val="0"/>
              </a:spcAft>
              <a:buNone/>
            </a:pPr>
            <a:r>
              <a:t/>
            </a:r>
            <a:endParaRPr sz="1000">
              <a:solidFill>
                <a:srgbClr val="000000"/>
              </a:solidFill>
              <a:latin typeface="Calibri"/>
              <a:ea typeface="Calibri"/>
              <a:cs typeface="Calibri"/>
              <a:sym typeface="Calibri"/>
            </a:endParaRPr>
          </a:p>
          <a:p>
            <a:pPr indent="0" lvl="0" marL="0" rtl="0" algn="l">
              <a:lnSpc>
                <a:spcPct val="100000"/>
              </a:lnSpc>
              <a:spcBef>
                <a:spcPts val="1200"/>
              </a:spcBef>
              <a:spcAft>
                <a:spcPts val="0"/>
              </a:spcAft>
              <a:buNone/>
            </a:pPr>
            <a:r>
              <a:rPr lang="en">
                <a:solidFill>
                  <a:srgbClr val="000000"/>
                </a:solidFill>
                <a:latin typeface="Calibri"/>
                <a:ea typeface="Calibri"/>
                <a:cs typeface="Calibri"/>
                <a:sym typeface="Calibri"/>
              </a:rPr>
              <a:t>Trader Joe’s core capability is the in-store shopping experience for its current customers</a:t>
            </a:r>
            <a:endParaRPr>
              <a:solidFill>
                <a:srgbClr val="000000"/>
              </a:solidFill>
              <a:latin typeface="Calibri"/>
              <a:ea typeface="Calibri"/>
              <a:cs typeface="Calibri"/>
              <a:sym typeface="Calibri"/>
            </a:endParaRPr>
          </a:p>
          <a:p>
            <a:pPr indent="0" lvl="0" marL="0" rtl="0" algn="l">
              <a:lnSpc>
                <a:spcPct val="100000"/>
              </a:lnSpc>
              <a:spcBef>
                <a:spcPts val="1200"/>
              </a:spcBef>
              <a:spcAft>
                <a:spcPts val="0"/>
              </a:spcAft>
              <a:buNone/>
            </a:pPr>
            <a:r>
              <a:t/>
            </a:r>
            <a:endParaRPr sz="1000">
              <a:solidFill>
                <a:srgbClr val="000000"/>
              </a:solidFill>
              <a:latin typeface="Calibri"/>
              <a:ea typeface="Calibri"/>
              <a:cs typeface="Calibri"/>
              <a:sym typeface="Calibri"/>
            </a:endParaRPr>
          </a:p>
          <a:p>
            <a:pPr indent="0" lvl="0" marL="0" rtl="0" algn="l">
              <a:lnSpc>
                <a:spcPct val="100000"/>
              </a:lnSpc>
              <a:spcBef>
                <a:spcPts val="1200"/>
              </a:spcBef>
              <a:spcAft>
                <a:spcPts val="0"/>
              </a:spcAft>
              <a:buNone/>
            </a:pPr>
            <a:r>
              <a:rPr lang="en">
                <a:solidFill>
                  <a:srgbClr val="000000"/>
                </a:solidFill>
                <a:latin typeface="Calibri"/>
                <a:ea typeface="Calibri"/>
                <a:cs typeface="Calibri"/>
                <a:sym typeface="Calibri"/>
              </a:rPr>
              <a:t>Unclear what Trader Joe’s could provide to online customers that competitors do not</a:t>
            </a:r>
            <a:endParaRPr>
              <a:solidFill>
                <a:srgbClr val="000000"/>
              </a:solidFill>
              <a:latin typeface="Calibri"/>
              <a:ea typeface="Calibri"/>
              <a:cs typeface="Calibri"/>
              <a:sym typeface="Calibri"/>
            </a:endParaRPr>
          </a:p>
          <a:p>
            <a:pPr indent="0" lvl="0" marL="0" rtl="0" algn="l">
              <a:lnSpc>
                <a:spcPct val="100000"/>
              </a:lnSpc>
              <a:spcBef>
                <a:spcPts val="1200"/>
              </a:spcBef>
              <a:spcAft>
                <a:spcPts val="0"/>
              </a:spcAft>
              <a:buNone/>
            </a:pPr>
            <a:r>
              <a:t/>
            </a:r>
            <a:endParaRPr sz="1000">
              <a:solidFill>
                <a:srgbClr val="000000"/>
              </a:solidFill>
              <a:latin typeface="Calibri"/>
              <a:ea typeface="Calibri"/>
              <a:cs typeface="Calibri"/>
              <a:sym typeface="Calibri"/>
            </a:endParaRPr>
          </a:p>
          <a:p>
            <a:pPr indent="0" lvl="0" marL="0" rtl="0" algn="l">
              <a:lnSpc>
                <a:spcPct val="100000"/>
              </a:lnSpc>
              <a:spcBef>
                <a:spcPts val="1200"/>
              </a:spcBef>
              <a:spcAft>
                <a:spcPts val="0"/>
              </a:spcAft>
              <a:buNone/>
            </a:pPr>
            <a:r>
              <a:rPr lang="en">
                <a:solidFill>
                  <a:srgbClr val="000000"/>
                </a:solidFill>
                <a:latin typeface="Calibri"/>
                <a:ea typeface="Calibri"/>
                <a:cs typeface="Calibri"/>
                <a:sym typeface="Calibri"/>
              </a:rPr>
              <a:t>Going online would decrease Trader Joe’s performance</a:t>
            </a:r>
            <a:endParaRPr>
              <a:solidFill>
                <a:srgbClr val="000000"/>
              </a:solidFill>
              <a:latin typeface="Calibri"/>
              <a:ea typeface="Calibri"/>
              <a:cs typeface="Calibri"/>
              <a:sym typeface="Calibri"/>
            </a:endParaRPr>
          </a:p>
          <a:p>
            <a:pPr indent="0" lvl="0" marL="0" rtl="0" algn="l">
              <a:lnSpc>
                <a:spcPct val="100000"/>
              </a:lnSpc>
              <a:spcBef>
                <a:spcPts val="1200"/>
              </a:spcBef>
              <a:spcAft>
                <a:spcPts val="0"/>
              </a:spcAft>
              <a:buNone/>
            </a:pPr>
            <a:r>
              <a:t/>
            </a:r>
            <a:endParaRPr sz="1000">
              <a:solidFill>
                <a:srgbClr val="000000"/>
              </a:solidFill>
              <a:latin typeface="Calibri"/>
              <a:ea typeface="Calibri"/>
              <a:cs typeface="Calibri"/>
              <a:sym typeface="Calibri"/>
            </a:endParaRPr>
          </a:p>
          <a:p>
            <a:pPr indent="0" lvl="0" marL="0" rtl="0" algn="l">
              <a:lnSpc>
                <a:spcPct val="100000"/>
              </a:lnSpc>
              <a:spcBef>
                <a:spcPts val="1200"/>
              </a:spcBef>
              <a:spcAft>
                <a:spcPts val="1200"/>
              </a:spcAft>
              <a:buNone/>
            </a:pPr>
            <a:r>
              <a:rPr lang="en">
                <a:solidFill>
                  <a:srgbClr val="000000"/>
                </a:solidFill>
                <a:latin typeface="Calibri"/>
                <a:ea typeface="Calibri"/>
                <a:cs typeface="Calibri"/>
                <a:sym typeface="Calibri"/>
              </a:rPr>
              <a:t>Trader Joe’s parent company (Aldi) </a:t>
            </a:r>
            <a:r>
              <a:rPr lang="en">
                <a:solidFill>
                  <a:srgbClr val="000000"/>
                </a:solidFill>
                <a:latin typeface="Calibri"/>
                <a:ea typeface="Calibri"/>
                <a:cs typeface="Calibri"/>
                <a:sym typeface="Calibri"/>
              </a:rPr>
              <a:t>already</a:t>
            </a:r>
            <a:r>
              <a:rPr lang="en">
                <a:solidFill>
                  <a:srgbClr val="000000"/>
                </a:solidFill>
                <a:latin typeface="Calibri"/>
                <a:ea typeface="Calibri"/>
                <a:cs typeface="Calibri"/>
                <a:sym typeface="Calibri"/>
              </a:rPr>
              <a:t> has an online delivery offering</a:t>
            </a:r>
            <a:endParaRPr>
              <a:solidFill>
                <a:srgbClr val="000000"/>
              </a:solidFill>
              <a:latin typeface="Calibri"/>
              <a:ea typeface="Calibri"/>
              <a:cs typeface="Calibri"/>
              <a:sym typeface="Calibri"/>
            </a:endParaRPr>
          </a:p>
        </p:txBody>
      </p:sp>
      <p:sp>
        <p:nvSpPr>
          <p:cNvPr id="290" name="Google Shape;290;p27"/>
          <p:cNvSpPr/>
          <p:nvPr/>
        </p:nvSpPr>
        <p:spPr>
          <a:xfrm>
            <a:off x="311700" y="379300"/>
            <a:ext cx="8520600" cy="5748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solidFill>
                  <a:schemeClr val="lt1"/>
                </a:solidFill>
                <a:latin typeface="Calibri"/>
                <a:ea typeface="Calibri"/>
                <a:cs typeface="Calibri"/>
                <a:sym typeface="Calibri"/>
              </a:rPr>
              <a:t>We recommend Trader Joe’s should not provide online delivery.</a:t>
            </a:r>
            <a:endParaRPr sz="22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4" name="Shape 294"/>
        <p:cNvGrpSpPr/>
        <p:nvPr/>
      </p:nvGrpSpPr>
      <p:grpSpPr>
        <a:xfrm>
          <a:off x="0" y="0"/>
          <a:ext cx="0" cy="0"/>
          <a:chOff x="0" y="0"/>
          <a:chExt cx="0" cy="0"/>
        </a:xfrm>
      </p:grpSpPr>
      <p:pic>
        <p:nvPicPr>
          <p:cNvPr id="295" name="Google Shape;295;p28"/>
          <p:cNvPicPr preferRelativeResize="0"/>
          <p:nvPr/>
        </p:nvPicPr>
        <p:blipFill>
          <a:blip r:embed="rId3">
            <a:alphaModFix amt="30000"/>
          </a:blip>
          <a:stretch>
            <a:fillRect/>
          </a:stretch>
        </p:blipFill>
        <p:spPr>
          <a:xfrm>
            <a:off x="0" y="-1266600"/>
            <a:ext cx="9144000" cy="6858000"/>
          </a:xfrm>
          <a:prstGeom prst="rect">
            <a:avLst/>
          </a:prstGeom>
          <a:noFill/>
          <a:ln>
            <a:noFill/>
          </a:ln>
        </p:spPr>
      </p:pic>
      <p:sp>
        <p:nvSpPr>
          <p:cNvPr id="296" name="Google Shape;296;p28"/>
          <p:cNvSpPr txBox="1"/>
          <p:nvPr>
            <p:ph idx="1" type="subTitle"/>
          </p:nvPr>
        </p:nvSpPr>
        <p:spPr>
          <a:xfrm>
            <a:off x="672875" y="447900"/>
            <a:ext cx="57564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CC0000"/>
                </a:solidFill>
                <a:latin typeface="Alfa Slab One"/>
                <a:ea typeface="Alfa Slab One"/>
                <a:cs typeface="Alfa Slab One"/>
                <a:sym typeface="Alfa Slab One"/>
              </a:rPr>
              <a:t>Appendix</a:t>
            </a:r>
            <a:endParaRPr sz="4400">
              <a:solidFill>
                <a:srgbClr val="CC0000"/>
              </a:solidFill>
              <a:latin typeface="Alfa Slab One"/>
              <a:ea typeface="Alfa Slab One"/>
              <a:cs typeface="Alfa Slab One"/>
              <a:sym typeface="Alfa Slab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type="title"/>
          </p:nvPr>
        </p:nvSpPr>
        <p:spPr>
          <a:xfrm>
            <a:off x="243125" y="80250"/>
            <a:ext cx="329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latin typeface="Calibri"/>
                <a:ea typeface="Calibri"/>
                <a:cs typeface="Calibri"/>
                <a:sym typeface="Calibri"/>
              </a:rPr>
              <a:t>Industry Overview</a:t>
            </a:r>
            <a:endParaRPr sz="2820">
              <a:latin typeface="Calibri"/>
              <a:ea typeface="Calibri"/>
              <a:cs typeface="Calibri"/>
              <a:sym typeface="Calibri"/>
            </a:endParaRPr>
          </a:p>
        </p:txBody>
      </p:sp>
      <p:grpSp>
        <p:nvGrpSpPr>
          <p:cNvPr id="302" name="Google Shape;302;p29"/>
          <p:cNvGrpSpPr/>
          <p:nvPr/>
        </p:nvGrpSpPr>
        <p:grpSpPr>
          <a:xfrm>
            <a:off x="4257804" y="4102723"/>
            <a:ext cx="4803319" cy="961904"/>
            <a:chOff x="1593000" y="2322568"/>
            <a:chExt cx="5957975" cy="643500"/>
          </a:xfrm>
        </p:grpSpPr>
        <p:sp>
          <p:nvSpPr>
            <p:cNvPr id="303" name="Google Shape;303;p2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Substitutes</a:t>
              </a:r>
              <a:endParaRPr sz="1200">
                <a:solidFill>
                  <a:srgbClr val="FFFFFF"/>
                </a:solidFill>
                <a:latin typeface="Calibri"/>
                <a:ea typeface="Calibri"/>
                <a:cs typeface="Calibri"/>
                <a:sym typeface="Calibri"/>
              </a:endParaRPr>
            </a:p>
          </p:txBody>
        </p:sp>
        <p:sp>
          <p:nvSpPr>
            <p:cNvPr id="307" name="Google Shape;307;p2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H</a:t>
              </a:r>
              <a:endParaRPr sz="2600">
                <a:solidFill>
                  <a:srgbClr val="FFFFFF"/>
                </a:solidFill>
                <a:latin typeface="Roboto Thin"/>
                <a:ea typeface="Roboto Thin"/>
                <a:cs typeface="Roboto Thin"/>
                <a:sym typeface="Roboto Thin"/>
              </a:endParaRPr>
            </a:p>
          </p:txBody>
        </p:sp>
        <p:sp>
          <p:nvSpPr>
            <p:cNvPr id="309" name="Google Shape;309;p29"/>
            <p:cNvSpPr/>
            <p:nvPr/>
          </p:nvSpPr>
          <p:spPr>
            <a:xfrm>
              <a:off x="4387874" y="2323743"/>
              <a:ext cx="2945100" cy="642300"/>
            </a:xfrm>
            <a:prstGeom prst="rect">
              <a:avLst/>
            </a:prstGeom>
            <a:noFill/>
            <a:ln>
              <a:noFill/>
            </a:ln>
          </p:spPr>
          <p:txBody>
            <a:bodyPr anchorCtr="0" anchor="ctr" bIns="91425" lIns="91425" spcFirstLastPara="1" rIns="91425" wrap="square" tIns="91425">
              <a:noAutofit/>
            </a:bodyPr>
            <a:lstStyle/>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High substitutes availability</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High price competitiveness</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Low switching cost</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Significant target group overlap</a:t>
              </a:r>
              <a:endParaRPr sz="1200">
                <a:solidFill>
                  <a:srgbClr val="A72A1E"/>
                </a:solidFill>
                <a:latin typeface="Calibri"/>
                <a:ea typeface="Calibri"/>
                <a:cs typeface="Calibri"/>
                <a:sym typeface="Calibri"/>
              </a:endParaRPr>
            </a:p>
          </p:txBody>
        </p:sp>
      </p:grpSp>
      <p:grpSp>
        <p:nvGrpSpPr>
          <p:cNvPr id="310" name="Google Shape;310;p29"/>
          <p:cNvGrpSpPr/>
          <p:nvPr/>
        </p:nvGrpSpPr>
        <p:grpSpPr>
          <a:xfrm>
            <a:off x="4257848" y="3321334"/>
            <a:ext cx="4803319" cy="769188"/>
            <a:chOff x="1593000" y="2322568"/>
            <a:chExt cx="5957975" cy="644697"/>
          </a:xfrm>
        </p:grpSpPr>
        <p:sp>
          <p:nvSpPr>
            <p:cNvPr id="311" name="Google Shape;311;p2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Supplier Power</a:t>
              </a:r>
              <a:endParaRPr sz="1200">
                <a:solidFill>
                  <a:srgbClr val="FFFFFF"/>
                </a:solidFill>
                <a:latin typeface="Calibri"/>
                <a:ea typeface="Calibri"/>
                <a:cs typeface="Calibri"/>
                <a:sym typeface="Calibri"/>
              </a:endParaRPr>
            </a:p>
          </p:txBody>
        </p:sp>
        <p:sp>
          <p:nvSpPr>
            <p:cNvPr id="315" name="Google Shape;315;p2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L</a:t>
              </a:r>
              <a:endParaRPr sz="2600">
                <a:solidFill>
                  <a:srgbClr val="FFFFFF"/>
                </a:solidFill>
                <a:latin typeface="Roboto Thin"/>
                <a:ea typeface="Roboto Thin"/>
                <a:cs typeface="Roboto Thin"/>
                <a:sym typeface="Roboto Thin"/>
              </a:endParaRPr>
            </a:p>
          </p:txBody>
        </p:sp>
        <p:sp>
          <p:nvSpPr>
            <p:cNvPr id="317" name="Google Shape;317;p29"/>
            <p:cNvSpPr/>
            <p:nvPr/>
          </p:nvSpPr>
          <p:spPr>
            <a:xfrm>
              <a:off x="4387874" y="2323765"/>
              <a:ext cx="3082200" cy="643500"/>
            </a:xfrm>
            <a:prstGeom prst="rect">
              <a:avLst/>
            </a:prstGeom>
            <a:noFill/>
            <a:ln>
              <a:noFill/>
            </a:ln>
          </p:spPr>
          <p:txBody>
            <a:bodyPr anchorCtr="0" anchor="ctr" bIns="91425" lIns="91425" spcFirstLastPara="1" rIns="91425" wrap="square" tIns="91425">
              <a:noAutofit/>
            </a:bodyPr>
            <a:lstStyle/>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Suppliers compete for shelf space</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Suppliers depend on grocery stores to sell their products </a:t>
              </a:r>
              <a:endParaRPr sz="1200">
                <a:solidFill>
                  <a:srgbClr val="A72A1E"/>
                </a:solidFill>
                <a:latin typeface="Calibri"/>
                <a:ea typeface="Calibri"/>
                <a:cs typeface="Calibri"/>
                <a:sym typeface="Calibri"/>
              </a:endParaRPr>
            </a:p>
          </p:txBody>
        </p:sp>
      </p:grpSp>
      <p:grpSp>
        <p:nvGrpSpPr>
          <p:cNvPr id="318" name="Google Shape;318;p29"/>
          <p:cNvGrpSpPr/>
          <p:nvPr/>
        </p:nvGrpSpPr>
        <p:grpSpPr>
          <a:xfrm>
            <a:off x="4257848" y="2539979"/>
            <a:ext cx="4803390" cy="767760"/>
            <a:chOff x="1593000" y="2322568"/>
            <a:chExt cx="5958062" cy="643500"/>
          </a:xfrm>
        </p:grpSpPr>
        <p:sp>
          <p:nvSpPr>
            <p:cNvPr id="319" name="Google Shape;319;p2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Buyer Power</a:t>
              </a:r>
              <a:endParaRPr sz="1200">
                <a:solidFill>
                  <a:srgbClr val="FFFFFF"/>
                </a:solidFill>
                <a:latin typeface="Calibri"/>
                <a:ea typeface="Calibri"/>
                <a:cs typeface="Calibri"/>
                <a:sym typeface="Calibri"/>
              </a:endParaRPr>
            </a:p>
          </p:txBody>
        </p:sp>
        <p:sp>
          <p:nvSpPr>
            <p:cNvPr id="323" name="Google Shape;323;p2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H</a:t>
              </a:r>
              <a:endParaRPr sz="2600">
                <a:solidFill>
                  <a:srgbClr val="FFFFFF"/>
                </a:solidFill>
                <a:latin typeface="Roboto Thin"/>
                <a:ea typeface="Roboto Thin"/>
                <a:cs typeface="Roboto Thin"/>
                <a:sym typeface="Roboto Thin"/>
              </a:endParaRPr>
            </a:p>
          </p:txBody>
        </p:sp>
        <p:sp>
          <p:nvSpPr>
            <p:cNvPr id="325" name="Google Shape;325;p29"/>
            <p:cNvSpPr/>
            <p:nvPr/>
          </p:nvSpPr>
          <p:spPr>
            <a:xfrm>
              <a:off x="4387862" y="2323753"/>
              <a:ext cx="3163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Low product differentiation</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High impact of Food &amp; Beverage on budgets</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Delivery service expansion</a:t>
              </a:r>
              <a:endParaRPr sz="1200">
                <a:solidFill>
                  <a:srgbClr val="A72A1E"/>
                </a:solidFill>
                <a:latin typeface="Calibri"/>
                <a:ea typeface="Calibri"/>
                <a:cs typeface="Calibri"/>
                <a:sym typeface="Calibri"/>
              </a:endParaRPr>
            </a:p>
            <a:p>
              <a:pPr indent="0" lvl="0" marL="0" rtl="0" algn="l">
                <a:lnSpc>
                  <a:spcPct val="100000"/>
                </a:lnSpc>
                <a:spcBef>
                  <a:spcPts val="0"/>
                </a:spcBef>
                <a:spcAft>
                  <a:spcPts val="0"/>
                </a:spcAft>
                <a:buNone/>
              </a:pPr>
              <a:r>
                <a:t/>
              </a:r>
              <a:endParaRPr sz="900">
                <a:solidFill>
                  <a:srgbClr val="A72A1E"/>
                </a:solidFill>
                <a:latin typeface="Roboto"/>
                <a:ea typeface="Roboto"/>
                <a:cs typeface="Roboto"/>
                <a:sym typeface="Roboto"/>
              </a:endParaRPr>
            </a:p>
          </p:txBody>
        </p:sp>
      </p:grpSp>
      <p:grpSp>
        <p:nvGrpSpPr>
          <p:cNvPr id="326" name="Google Shape;326;p29"/>
          <p:cNvGrpSpPr/>
          <p:nvPr/>
        </p:nvGrpSpPr>
        <p:grpSpPr>
          <a:xfrm>
            <a:off x="4257848" y="1758666"/>
            <a:ext cx="4803390" cy="767760"/>
            <a:chOff x="1593000" y="2322568"/>
            <a:chExt cx="5958062" cy="643500"/>
          </a:xfrm>
        </p:grpSpPr>
        <p:sp>
          <p:nvSpPr>
            <p:cNvPr id="327" name="Google Shape;327;p2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Rivalry</a:t>
              </a:r>
              <a:endParaRPr sz="1200">
                <a:solidFill>
                  <a:srgbClr val="FFFFFF"/>
                </a:solidFill>
                <a:latin typeface="Calibri"/>
                <a:ea typeface="Calibri"/>
                <a:cs typeface="Calibri"/>
                <a:sym typeface="Calibri"/>
              </a:endParaRPr>
            </a:p>
          </p:txBody>
        </p:sp>
        <p:sp>
          <p:nvSpPr>
            <p:cNvPr id="331" name="Google Shape;331;p2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H</a:t>
              </a:r>
              <a:endParaRPr sz="2600">
                <a:solidFill>
                  <a:srgbClr val="FFFFFF"/>
                </a:solidFill>
                <a:latin typeface="Roboto Thin"/>
                <a:ea typeface="Roboto Thin"/>
                <a:cs typeface="Roboto Thin"/>
                <a:sym typeface="Roboto Thin"/>
              </a:endParaRPr>
            </a:p>
          </p:txBody>
        </p:sp>
        <p:sp>
          <p:nvSpPr>
            <p:cNvPr id="333" name="Google Shape;333;p29"/>
            <p:cNvSpPr/>
            <p:nvPr/>
          </p:nvSpPr>
          <p:spPr>
            <a:xfrm>
              <a:off x="4387862" y="2323759"/>
              <a:ext cx="3163200" cy="642300"/>
            </a:xfrm>
            <a:prstGeom prst="rect">
              <a:avLst/>
            </a:prstGeom>
            <a:noFill/>
            <a:ln>
              <a:noFill/>
            </a:ln>
          </p:spPr>
          <p:txBody>
            <a:bodyPr anchorCtr="0" anchor="ctr" bIns="91425" lIns="91425" spcFirstLastPara="1" rIns="91425" wrap="square" tIns="91425">
              <a:noAutofit/>
            </a:bodyPr>
            <a:lstStyle/>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Highly fragmented</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Perishable and homogeneous products</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Slow growing industry</a:t>
              </a:r>
              <a:endParaRPr sz="1200">
                <a:solidFill>
                  <a:srgbClr val="A72A1E"/>
                </a:solidFill>
                <a:latin typeface="Calibri"/>
                <a:ea typeface="Calibri"/>
                <a:cs typeface="Calibri"/>
                <a:sym typeface="Calibri"/>
              </a:endParaRPr>
            </a:p>
          </p:txBody>
        </p:sp>
      </p:grpSp>
      <p:grpSp>
        <p:nvGrpSpPr>
          <p:cNvPr id="334" name="Google Shape;334;p29"/>
          <p:cNvGrpSpPr/>
          <p:nvPr/>
        </p:nvGrpSpPr>
        <p:grpSpPr>
          <a:xfrm>
            <a:off x="4257820" y="977296"/>
            <a:ext cx="4803388" cy="767760"/>
            <a:chOff x="1593000" y="2322568"/>
            <a:chExt cx="5958061" cy="643500"/>
          </a:xfrm>
        </p:grpSpPr>
        <p:sp>
          <p:nvSpPr>
            <p:cNvPr id="335" name="Google Shape;335;p2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New Entrants</a:t>
              </a:r>
              <a:endParaRPr sz="1200">
                <a:solidFill>
                  <a:srgbClr val="FFFFFF"/>
                </a:solidFill>
                <a:latin typeface="Calibri"/>
                <a:ea typeface="Calibri"/>
                <a:cs typeface="Calibri"/>
                <a:sym typeface="Calibri"/>
              </a:endParaRPr>
            </a:p>
          </p:txBody>
        </p:sp>
        <p:sp>
          <p:nvSpPr>
            <p:cNvPr id="339" name="Google Shape;339;p2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H</a:t>
              </a:r>
              <a:endParaRPr sz="2600">
                <a:solidFill>
                  <a:srgbClr val="FFFFFF"/>
                </a:solidFill>
                <a:latin typeface="Roboto Thin"/>
                <a:ea typeface="Roboto Thin"/>
                <a:cs typeface="Roboto Thin"/>
                <a:sym typeface="Roboto Thin"/>
              </a:endParaRPr>
            </a:p>
          </p:txBody>
        </p:sp>
        <p:sp>
          <p:nvSpPr>
            <p:cNvPr id="341" name="Google Shape;341;p29"/>
            <p:cNvSpPr/>
            <p:nvPr/>
          </p:nvSpPr>
          <p:spPr>
            <a:xfrm>
              <a:off x="4387861" y="2323744"/>
              <a:ext cx="3163200" cy="642300"/>
            </a:xfrm>
            <a:prstGeom prst="rect">
              <a:avLst/>
            </a:prstGeom>
            <a:noFill/>
            <a:ln>
              <a:noFill/>
            </a:ln>
          </p:spPr>
          <p:txBody>
            <a:bodyPr anchorCtr="0" anchor="ctr" bIns="91425" lIns="91425" spcFirstLastPara="1" rIns="91425" wrap="square" tIns="91425">
              <a:noAutofit/>
            </a:bodyPr>
            <a:lstStyle/>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Low entry barrier for new stores  or franchise</a:t>
              </a:r>
              <a:endParaRPr sz="1200">
                <a:solidFill>
                  <a:srgbClr val="A72A1E"/>
                </a:solidFill>
                <a:latin typeface="Calibri"/>
                <a:ea typeface="Calibri"/>
                <a:cs typeface="Calibri"/>
                <a:sym typeface="Calibri"/>
              </a:endParaRPr>
            </a:p>
            <a:p>
              <a:pPr indent="-121920" lvl="0" marL="274320" rtl="0" algn="l">
                <a:lnSpc>
                  <a:spcPct val="100000"/>
                </a:lnSpc>
                <a:spcBef>
                  <a:spcPts val="0"/>
                </a:spcBef>
                <a:spcAft>
                  <a:spcPts val="0"/>
                </a:spcAft>
                <a:buClr>
                  <a:srgbClr val="A72A1E"/>
                </a:buClr>
                <a:buSzPts val="1200"/>
                <a:buFont typeface="Calibri"/>
                <a:buChar char="●"/>
              </a:pPr>
              <a:r>
                <a:rPr lang="en" sz="1200">
                  <a:solidFill>
                    <a:srgbClr val="A72A1E"/>
                  </a:solidFill>
                  <a:latin typeface="Calibri"/>
                  <a:ea typeface="Calibri"/>
                  <a:cs typeface="Calibri"/>
                  <a:sym typeface="Calibri"/>
                </a:rPr>
                <a:t>Easy to append grocery segment to existing stores</a:t>
              </a:r>
              <a:endParaRPr sz="1200">
                <a:solidFill>
                  <a:srgbClr val="A72A1E"/>
                </a:solidFill>
                <a:latin typeface="Calibri"/>
                <a:ea typeface="Calibri"/>
                <a:cs typeface="Calibri"/>
                <a:sym typeface="Calibri"/>
              </a:endParaRPr>
            </a:p>
          </p:txBody>
        </p:sp>
      </p:grpSp>
      <p:sp>
        <p:nvSpPr>
          <p:cNvPr id="342" name="Google Shape;342;p29"/>
          <p:cNvSpPr txBox="1"/>
          <p:nvPr/>
        </p:nvSpPr>
        <p:spPr>
          <a:xfrm>
            <a:off x="4257800" y="594475"/>
            <a:ext cx="44352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Calibri"/>
                <a:ea typeface="Calibri"/>
                <a:cs typeface="Calibri"/>
                <a:sym typeface="Calibri"/>
              </a:rPr>
              <a:t>Porter’s Five Forces:</a:t>
            </a:r>
            <a:endParaRPr b="1" sz="1200">
              <a:solidFill>
                <a:schemeClr val="dk1"/>
              </a:solidFill>
              <a:latin typeface="Calibri"/>
              <a:ea typeface="Calibri"/>
              <a:cs typeface="Calibri"/>
              <a:sym typeface="Calibri"/>
            </a:endParaRPr>
          </a:p>
        </p:txBody>
      </p:sp>
      <p:sp>
        <p:nvSpPr>
          <p:cNvPr id="343" name="Google Shape;343;p29"/>
          <p:cNvSpPr txBox="1"/>
          <p:nvPr/>
        </p:nvSpPr>
        <p:spPr>
          <a:xfrm>
            <a:off x="158325" y="5944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Calibri"/>
                <a:ea typeface="Calibri"/>
                <a:cs typeface="Calibri"/>
                <a:sym typeface="Calibri"/>
              </a:rPr>
              <a:t>Environmental Analysis:</a:t>
            </a:r>
            <a:endParaRPr b="1" sz="1200">
              <a:solidFill>
                <a:schemeClr val="dk2"/>
              </a:solidFill>
              <a:latin typeface="Calibri"/>
              <a:ea typeface="Calibri"/>
              <a:cs typeface="Calibri"/>
              <a:sym typeface="Calibri"/>
            </a:endParaRPr>
          </a:p>
        </p:txBody>
      </p:sp>
      <p:graphicFrame>
        <p:nvGraphicFramePr>
          <p:cNvPr id="344" name="Google Shape;344;p29"/>
          <p:cNvGraphicFramePr/>
          <p:nvPr/>
        </p:nvGraphicFramePr>
        <p:xfrm>
          <a:off x="158337" y="876863"/>
          <a:ext cx="3000000" cy="3000000"/>
        </p:xfrm>
        <a:graphic>
          <a:graphicData uri="http://schemas.openxmlformats.org/drawingml/2006/table">
            <a:tbl>
              <a:tblPr>
                <a:noFill/>
                <a:tableStyleId>{8ACAF493-2913-44CE-975D-06EE3FCBFE71}</a:tableStyleId>
              </a:tblPr>
              <a:tblGrid>
                <a:gridCol w="1098875"/>
                <a:gridCol w="2832575"/>
              </a:tblGrid>
              <a:tr h="477750">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Demographic</a:t>
                      </a:r>
                      <a:endParaRPr b="1" sz="1200">
                        <a:solidFill>
                          <a:srgbClr val="980000"/>
                        </a:solidFill>
                        <a:latin typeface="Calibri"/>
                        <a:ea typeface="Calibri"/>
                        <a:cs typeface="Calibri"/>
                        <a:sym typeface="Calibri"/>
                      </a:endParaRPr>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tcPr>
                </a:tc>
                <a:tc>
                  <a:txBody>
                    <a:bodyPr/>
                    <a:lstStyle/>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Suburbs and cities are more populous than rural America </a:t>
                      </a:r>
                      <a:endParaRPr sz="1200">
                        <a:latin typeface="Calibri"/>
                        <a:ea typeface="Calibri"/>
                        <a:cs typeface="Calibri"/>
                        <a:sym typeface="Calibri"/>
                      </a:endParaRPr>
                    </a:p>
                  </a:txBody>
                  <a:tcPr marT="91425" marB="91425" marR="91425" marL="91425">
                    <a:lnL cap="flat" cmpd="sng" w="19050">
                      <a:solidFill>
                        <a:srgbClr val="A61C00"/>
                      </a:solidFill>
                      <a:prstDash val="solid"/>
                      <a:round/>
                      <a:headEnd len="sm" w="sm" type="none"/>
                      <a:tailEnd len="sm" w="sm" type="none"/>
                    </a:lnL>
                    <a:lnR cap="flat" cmpd="sng" w="19050">
                      <a:solidFill>
                        <a:srgbClr val="980000"/>
                      </a:solidFill>
                      <a:prstDash val="solid"/>
                      <a:round/>
                      <a:headEnd len="sm" w="sm" type="none"/>
                      <a:tailEnd len="sm" w="sm" type="none"/>
                    </a:lnR>
                    <a:lnT cap="flat" cmpd="sng" w="19050">
                      <a:solidFill>
                        <a:srgbClr val="980000"/>
                      </a:solidFill>
                      <a:prstDash val="solid"/>
                      <a:round/>
                      <a:headEnd len="sm" w="sm" type="none"/>
                      <a:tailEnd len="sm" w="sm" type="none"/>
                    </a:lnT>
                    <a:lnB cap="flat" cmpd="sng" w="19050">
                      <a:solidFill>
                        <a:srgbClr val="980000"/>
                      </a:solidFill>
                      <a:prstDash val="solid"/>
                      <a:round/>
                      <a:headEnd len="sm" w="sm" type="none"/>
                      <a:tailEnd len="sm" w="sm" type="none"/>
                    </a:lnB>
                  </a:tcPr>
                </a:tc>
              </a:tr>
              <a:tr h="483875">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Socio-Cultural</a:t>
                      </a:r>
                      <a:endParaRPr b="1" sz="1200">
                        <a:solidFill>
                          <a:srgbClr val="980000"/>
                        </a:solidFill>
                        <a:latin typeface="Calibri"/>
                        <a:ea typeface="Calibri"/>
                        <a:cs typeface="Calibri"/>
                        <a:sym typeface="Calibri"/>
                      </a:endParaRPr>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tcPr>
                </a:tc>
                <a:tc>
                  <a:txBody>
                    <a:bodyPr/>
                    <a:lstStyle/>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Healthier food trends</a:t>
                      </a:r>
                      <a:endParaRPr sz="1200">
                        <a:solidFill>
                          <a:schemeClr val="dk1"/>
                        </a:solidFill>
                        <a:latin typeface="Calibri"/>
                        <a:ea typeface="Calibri"/>
                        <a:cs typeface="Calibri"/>
                        <a:sym typeface="Calibri"/>
                      </a:endParaRPr>
                    </a:p>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Rising demand for grocery delivery</a:t>
                      </a:r>
                      <a:endParaRPr sz="1200">
                        <a:latin typeface="Calibri"/>
                        <a:ea typeface="Calibri"/>
                        <a:cs typeface="Calibri"/>
                        <a:sym typeface="Calibri"/>
                      </a:endParaRPr>
                    </a:p>
                  </a:txBody>
                  <a:tcPr marT="91425" marB="91425" marR="91425" marL="91425">
                    <a:lnL cap="flat" cmpd="sng" w="19050">
                      <a:solidFill>
                        <a:srgbClr val="A61C00"/>
                      </a:solidFill>
                      <a:prstDash val="solid"/>
                      <a:round/>
                      <a:headEnd len="sm" w="sm" type="none"/>
                      <a:tailEnd len="sm" w="sm" type="none"/>
                    </a:lnL>
                    <a:lnR cap="flat" cmpd="sng" w="19050">
                      <a:solidFill>
                        <a:srgbClr val="980000"/>
                      </a:solidFill>
                      <a:prstDash val="solid"/>
                      <a:round/>
                      <a:headEnd len="sm" w="sm" type="none"/>
                      <a:tailEnd len="sm" w="sm" type="none"/>
                    </a:lnR>
                    <a:lnT cap="flat" cmpd="sng" w="19050">
                      <a:solidFill>
                        <a:srgbClr val="980000"/>
                      </a:solidFill>
                      <a:prstDash val="solid"/>
                      <a:round/>
                      <a:headEnd len="sm" w="sm" type="none"/>
                      <a:tailEnd len="sm" w="sm" type="none"/>
                    </a:lnT>
                    <a:lnB cap="flat" cmpd="sng" w="19050">
                      <a:solidFill>
                        <a:srgbClr val="980000"/>
                      </a:solidFill>
                      <a:prstDash val="solid"/>
                      <a:round/>
                      <a:headEnd len="sm" w="sm" type="none"/>
                      <a:tailEnd len="sm" w="sm" type="none"/>
                    </a:lnB>
                  </a:tcPr>
                </a:tc>
              </a:tr>
              <a:tr h="518800">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Technological</a:t>
                      </a:r>
                      <a:endParaRPr b="1" sz="1200">
                        <a:solidFill>
                          <a:srgbClr val="980000"/>
                        </a:solidFill>
                        <a:latin typeface="Calibri"/>
                        <a:ea typeface="Calibri"/>
                        <a:cs typeface="Calibri"/>
                        <a:sym typeface="Calibri"/>
                      </a:endParaRPr>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tcPr>
                </a:tc>
                <a:tc>
                  <a:txBody>
                    <a:bodyPr/>
                    <a:lstStyle/>
                    <a:p>
                      <a:pPr indent="-121919" lvl="0" marL="182880" rtl="0" algn="l">
                        <a:spcBef>
                          <a:spcPts val="0"/>
                        </a:spcBef>
                        <a:spcAft>
                          <a:spcPts val="0"/>
                        </a:spcAft>
                        <a:buClr>
                          <a:schemeClr val="dk1"/>
                        </a:buClr>
                        <a:buSzPts val="1200"/>
                        <a:buFont typeface="Times New Roman"/>
                        <a:buChar char="●"/>
                      </a:pPr>
                      <a:r>
                        <a:rPr lang="en" sz="1200">
                          <a:solidFill>
                            <a:schemeClr val="dk1"/>
                          </a:solidFill>
                          <a:latin typeface="Calibri"/>
                          <a:ea typeface="Calibri"/>
                          <a:cs typeface="Calibri"/>
                          <a:sym typeface="Calibri"/>
                        </a:rPr>
                        <a:t>Increased analytics and technology implementation for inventory management, digital marketing and sales</a:t>
                      </a:r>
                      <a:r>
                        <a:rPr lang="en" sz="1200">
                          <a:latin typeface="Calibri"/>
                          <a:ea typeface="Calibri"/>
                          <a:cs typeface="Calibri"/>
                          <a:sym typeface="Calibri"/>
                        </a:rPr>
                        <a:t> </a:t>
                      </a:r>
                      <a:endParaRPr sz="1200">
                        <a:latin typeface="Calibri"/>
                        <a:ea typeface="Calibri"/>
                        <a:cs typeface="Calibri"/>
                        <a:sym typeface="Calibri"/>
                      </a:endParaRPr>
                    </a:p>
                  </a:txBody>
                  <a:tcPr marT="91425" marB="91425" marR="91425" marL="91425">
                    <a:lnL cap="flat" cmpd="sng" w="19050">
                      <a:solidFill>
                        <a:srgbClr val="A61C00"/>
                      </a:solidFill>
                      <a:prstDash val="solid"/>
                      <a:round/>
                      <a:headEnd len="sm" w="sm" type="none"/>
                      <a:tailEnd len="sm" w="sm" type="none"/>
                    </a:lnL>
                    <a:lnR cap="flat" cmpd="sng" w="19050">
                      <a:solidFill>
                        <a:srgbClr val="980000"/>
                      </a:solidFill>
                      <a:prstDash val="solid"/>
                      <a:round/>
                      <a:headEnd len="sm" w="sm" type="none"/>
                      <a:tailEnd len="sm" w="sm" type="none"/>
                    </a:lnR>
                    <a:lnT cap="flat" cmpd="sng" w="19050">
                      <a:solidFill>
                        <a:srgbClr val="980000"/>
                      </a:solidFill>
                      <a:prstDash val="solid"/>
                      <a:round/>
                      <a:headEnd len="sm" w="sm" type="none"/>
                      <a:tailEnd len="sm" w="sm" type="none"/>
                    </a:lnT>
                    <a:lnB cap="flat" cmpd="sng" w="19050">
                      <a:solidFill>
                        <a:srgbClr val="980000"/>
                      </a:solidFill>
                      <a:prstDash val="solid"/>
                      <a:round/>
                      <a:headEnd len="sm" w="sm" type="none"/>
                      <a:tailEnd len="sm" w="sm" type="none"/>
                    </a:lnB>
                  </a:tcPr>
                </a:tc>
              </a:tr>
              <a:tr h="457175">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Macro-Econ</a:t>
                      </a:r>
                      <a:endParaRPr b="1" sz="1200">
                        <a:solidFill>
                          <a:srgbClr val="980000"/>
                        </a:solidFill>
                        <a:latin typeface="Calibri"/>
                        <a:ea typeface="Calibri"/>
                        <a:cs typeface="Calibri"/>
                        <a:sym typeface="Calibri"/>
                      </a:endParaRPr>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tcPr>
                </a:tc>
                <a:tc>
                  <a:txBody>
                    <a:bodyPr/>
                    <a:lstStyle/>
                    <a:p>
                      <a:pPr indent="-121919" lvl="0" marL="18288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Stagnant wage growth leads to searching for lower prices</a:t>
                      </a:r>
                      <a:endParaRPr sz="1200">
                        <a:latin typeface="Calibri"/>
                        <a:ea typeface="Calibri"/>
                        <a:cs typeface="Calibri"/>
                        <a:sym typeface="Calibri"/>
                      </a:endParaRPr>
                    </a:p>
                  </a:txBody>
                  <a:tcPr marT="91425" marB="91425" marR="91425" marL="91425">
                    <a:lnL cap="flat" cmpd="sng" w="19050">
                      <a:solidFill>
                        <a:srgbClr val="A61C00"/>
                      </a:solidFill>
                      <a:prstDash val="solid"/>
                      <a:round/>
                      <a:headEnd len="sm" w="sm" type="none"/>
                      <a:tailEnd len="sm" w="sm" type="none"/>
                    </a:lnL>
                    <a:lnR cap="flat" cmpd="sng" w="19050">
                      <a:solidFill>
                        <a:srgbClr val="980000"/>
                      </a:solidFill>
                      <a:prstDash val="solid"/>
                      <a:round/>
                      <a:headEnd len="sm" w="sm" type="none"/>
                      <a:tailEnd len="sm" w="sm" type="none"/>
                    </a:lnR>
                    <a:lnT cap="flat" cmpd="sng" w="19050">
                      <a:solidFill>
                        <a:srgbClr val="980000"/>
                      </a:solidFill>
                      <a:prstDash val="solid"/>
                      <a:round/>
                      <a:headEnd len="sm" w="sm" type="none"/>
                      <a:tailEnd len="sm" w="sm" type="none"/>
                    </a:lnT>
                    <a:lnB cap="flat" cmpd="sng" w="19050">
                      <a:solidFill>
                        <a:srgbClr val="980000"/>
                      </a:solidFill>
                      <a:prstDash val="solid"/>
                      <a:round/>
                      <a:headEnd len="sm" w="sm" type="none"/>
                      <a:tailEnd len="sm" w="sm" type="none"/>
                    </a:lnB>
                  </a:tcPr>
                </a:tc>
              </a:tr>
              <a:tr h="635475">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Political-Legal</a:t>
                      </a:r>
                      <a:endParaRPr b="1" sz="1200">
                        <a:solidFill>
                          <a:srgbClr val="980000"/>
                        </a:solidFill>
                        <a:latin typeface="Calibri"/>
                        <a:ea typeface="Calibri"/>
                        <a:cs typeface="Calibri"/>
                        <a:sym typeface="Calibri"/>
                      </a:endParaRPr>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tcPr>
                </a:tc>
                <a:tc>
                  <a:txBody>
                    <a:bodyPr/>
                    <a:lstStyle/>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Food stamps/government aid</a:t>
                      </a:r>
                      <a:endParaRPr sz="1200">
                        <a:solidFill>
                          <a:schemeClr val="dk1"/>
                        </a:solidFill>
                        <a:latin typeface="Calibri"/>
                        <a:ea typeface="Calibri"/>
                        <a:cs typeface="Calibri"/>
                        <a:sym typeface="Calibri"/>
                      </a:endParaRPr>
                    </a:p>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Food safety and USDA recalls</a:t>
                      </a:r>
                      <a:endParaRPr sz="1200">
                        <a:solidFill>
                          <a:schemeClr val="dk1"/>
                        </a:solidFill>
                        <a:latin typeface="Calibri"/>
                        <a:ea typeface="Calibri"/>
                        <a:cs typeface="Calibri"/>
                        <a:sym typeface="Calibri"/>
                      </a:endParaRPr>
                    </a:p>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Alcohol sale laws and liquor licenses</a:t>
                      </a:r>
                      <a:endParaRPr sz="1200">
                        <a:latin typeface="Calibri"/>
                        <a:ea typeface="Calibri"/>
                        <a:cs typeface="Calibri"/>
                        <a:sym typeface="Calibri"/>
                      </a:endParaRPr>
                    </a:p>
                  </a:txBody>
                  <a:tcPr marT="91425" marB="91425" marR="91425" marL="91425">
                    <a:lnL cap="flat" cmpd="sng" w="19050">
                      <a:solidFill>
                        <a:srgbClr val="A61C00"/>
                      </a:solidFill>
                      <a:prstDash val="solid"/>
                      <a:round/>
                      <a:headEnd len="sm" w="sm" type="none"/>
                      <a:tailEnd len="sm" w="sm" type="none"/>
                    </a:lnL>
                    <a:lnR cap="flat" cmpd="sng" w="19050">
                      <a:solidFill>
                        <a:srgbClr val="980000"/>
                      </a:solidFill>
                      <a:prstDash val="solid"/>
                      <a:round/>
                      <a:headEnd len="sm" w="sm" type="none"/>
                      <a:tailEnd len="sm" w="sm" type="none"/>
                    </a:lnR>
                    <a:lnT cap="flat" cmpd="sng" w="19050">
                      <a:solidFill>
                        <a:srgbClr val="980000"/>
                      </a:solidFill>
                      <a:prstDash val="solid"/>
                      <a:round/>
                      <a:headEnd len="sm" w="sm" type="none"/>
                      <a:tailEnd len="sm" w="sm" type="none"/>
                    </a:lnT>
                    <a:lnB cap="flat" cmpd="sng" w="19050">
                      <a:solidFill>
                        <a:srgbClr val="980000"/>
                      </a:solidFill>
                      <a:prstDash val="solid"/>
                      <a:round/>
                      <a:headEnd len="sm" w="sm" type="none"/>
                      <a:tailEnd len="sm" w="sm" type="none"/>
                    </a:lnB>
                  </a:tcPr>
                </a:tc>
              </a:tr>
              <a:tr h="635475">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Global Trade</a:t>
                      </a:r>
                      <a:endParaRPr b="1" sz="1200">
                        <a:solidFill>
                          <a:srgbClr val="980000"/>
                        </a:solidFill>
                        <a:latin typeface="Calibri"/>
                        <a:ea typeface="Calibri"/>
                        <a:cs typeface="Calibri"/>
                        <a:sym typeface="Calibri"/>
                      </a:endParaRPr>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tcPr>
                </a:tc>
                <a:tc>
                  <a:txBody>
                    <a:bodyPr/>
                    <a:lstStyle/>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Availability of global products</a:t>
                      </a:r>
                      <a:endParaRPr sz="1200">
                        <a:solidFill>
                          <a:schemeClr val="dk1"/>
                        </a:solidFill>
                        <a:latin typeface="Calibri"/>
                        <a:ea typeface="Calibri"/>
                        <a:cs typeface="Calibri"/>
                        <a:sym typeface="Calibri"/>
                      </a:endParaRPr>
                    </a:p>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Trade conflicts incur increased tariffs on imported goods</a:t>
                      </a:r>
                      <a:endParaRPr sz="1200">
                        <a:latin typeface="Calibri"/>
                        <a:ea typeface="Calibri"/>
                        <a:cs typeface="Calibri"/>
                        <a:sym typeface="Calibri"/>
                      </a:endParaRPr>
                    </a:p>
                  </a:txBody>
                  <a:tcPr marT="91425" marB="91425" marR="91425" marL="91425">
                    <a:lnL cap="flat" cmpd="sng" w="19050">
                      <a:solidFill>
                        <a:srgbClr val="A61C00"/>
                      </a:solidFill>
                      <a:prstDash val="solid"/>
                      <a:round/>
                      <a:headEnd len="sm" w="sm" type="none"/>
                      <a:tailEnd len="sm" w="sm" type="none"/>
                    </a:lnL>
                    <a:lnR cap="flat" cmpd="sng" w="19050">
                      <a:solidFill>
                        <a:srgbClr val="980000"/>
                      </a:solidFill>
                      <a:prstDash val="solid"/>
                      <a:round/>
                      <a:headEnd len="sm" w="sm" type="none"/>
                      <a:tailEnd len="sm" w="sm" type="none"/>
                    </a:lnR>
                    <a:lnT cap="flat" cmpd="sng" w="19050">
                      <a:solidFill>
                        <a:srgbClr val="980000"/>
                      </a:solidFill>
                      <a:prstDash val="solid"/>
                      <a:round/>
                      <a:headEnd len="sm" w="sm" type="none"/>
                      <a:tailEnd len="sm" w="sm" type="none"/>
                    </a:lnT>
                    <a:lnB cap="flat" cmpd="sng" w="19050">
                      <a:solidFill>
                        <a:srgbClr val="980000"/>
                      </a:solidFill>
                      <a:prstDash val="solid"/>
                      <a:round/>
                      <a:headEnd len="sm" w="sm" type="none"/>
                      <a:tailEnd len="sm" w="sm" type="none"/>
                    </a:lnB>
                  </a:tcPr>
                </a:tc>
              </a:tr>
            </a:tbl>
          </a:graphicData>
        </a:graphic>
      </p:graphicFrame>
      <p:sp>
        <p:nvSpPr>
          <p:cNvPr id="345" name="Google Shape;345;p29"/>
          <p:cNvSpPr txBox="1"/>
          <p:nvPr/>
        </p:nvSpPr>
        <p:spPr>
          <a:xfrm>
            <a:off x="3429000" y="42600"/>
            <a:ext cx="5632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Industry Identification: </a:t>
            </a:r>
            <a:r>
              <a:rPr lang="en">
                <a:solidFill>
                  <a:schemeClr val="dk1"/>
                </a:solidFill>
                <a:latin typeface="Calibri"/>
                <a:ea typeface="Calibri"/>
                <a:cs typeface="Calibri"/>
                <a:sym typeface="Calibri"/>
              </a:rPr>
              <a:t>Grocery Stores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Existing Players: </a:t>
            </a:r>
            <a:r>
              <a:rPr lang="en">
                <a:solidFill>
                  <a:schemeClr val="dk1"/>
                </a:solidFill>
                <a:latin typeface="Calibri"/>
                <a:ea typeface="Calibri"/>
                <a:cs typeface="Calibri"/>
                <a:sym typeface="Calibri"/>
              </a:rPr>
              <a:t>Trader Joe’s, Kroger, Whole Foods, Safeway, Sprouts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0"/>
          <p:cNvSpPr txBox="1"/>
          <p:nvPr>
            <p:ph idx="1" type="body"/>
          </p:nvPr>
        </p:nvSpPr>
        <p:spPr>
          <a:xfrm>
            <a:off x="311700" y="1017725"/>
            <a:ext cx="4158600" cy="39021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0"/>
              </a:spcBef>
              <a:spcAft>
                <a:spcPts val="0"/>
              </a:spcAft>
              <a:buSzPct val="100000"/>
              <a:buFont typeface="Calibri"/>
              <a:buChar char="●"/>
            </a:pPr>
            <a:r>
              <a:rPr lang="en" sz="1500">
                <a:latin typeface="Calibri"/>
                <a:ea typeface="Calibri"/>
                <a:cs typeface="Calibri"/>
                <a:sym typeface="Calibri"/>
              </a:rPr>
              <a:t>Online Grocery expanding constantly</a:t>
            </a:r>
            <a:endParaRPr sz="1500">
              <a:latin typeface="Calibri"/>
              <a:ea typeface="Calibri"/>
              <a:cs typeface="Calibri"/>
              <a:sym typeface="Calibri"/>
            </a:endParaRPr>
          </a:p>
          <a:p>
            <a:pPr indent="-309562" lvl="1" marL="914400" rtl="0" algn="l">
              <a:spcBef>
                <a:spcPts val="0"/>
              </a:spcBef>
              <a:spcAft>
                <a:spcPts val="0"/>
              </a:spcAft>
              <a:buSzPct val="100000"/>
              <a:buFont typeface="Calibri"/>
              <a:buChar char="○"/>
            </a:pPr>
            <a:r>
              <a:rPr lang="en" sz="1500">
                <a:latin typeface="Calibri"/>
                <a:ea typeface="Calibri"/>
                <a:cs typeface="Calibri"/>
                <a:sym typeface="Calibri"/>
              </a:rPr>
              <a:t>Market share expected to be doubled to reach 21.5% by 2025</a:t>
            </a:r>
            <a:r>
              <a:rPr baseline="30000" lang="en" sz="1500">
                <a:latin typeface="Calibri"/>
                <a:ea typeface="Calibri"/>
                <a:cs typeface="Calibri"/>
                <a:sym typeface="Calibri"/>
              </a:rPr>
              <a:t>1</a:t>
            </a:r>
            <a:endParaRPr sz="1500">
              <a:latin typeface="Calibri"/>
              <a:ea typeface="Calibri"/>
              <a:cs typeface="Calibri"/>
              <a:sym typeface="Calibri"/>
            </a:endParaRPr>
          </a:p>
          <a:p>
            <a:pPr indent="-309562" lvl="1" marL="914400" rtl="0" algn="l">
              <a:spcBef>
                <a:spcPts val="0"/>
              </a:spcBef>
              <a:spcAft>
                <a:spcPts val="0"/>
              </a:spcAft>
              <a:buSzPct val="100000"/>
              <a:buFont typeface="Calibri"/>
              <a:buChar char="○"/>
            </a:pPr>
            <a:r>
              <a:rPr lang="en" sz="1500">
                <a:latin typeface="Calibri"/>
                <a:ea typeface="Calibri"/>
                <a:cs typeface="Calibri"/>
                <a:sym typeface="Calibri"/>
              </a:rPr>
              <a:t>Sales in US is expected to grow to 250 billion USD by 2025</a:t>
            </a:r>
            <a:r>
              <a:rPr baseline="30000" lang="en" sz="1500">
                <a:latin typeface="Calibri"/>
                <a:ea typeface="Calibri"/>
                <a:cs typeface="Calibri"/>
                <a:sym typeface="Calibri"/>
              </a:rPr>
              <a:t>2</a:t>
            </a:r>
            <a:endParaRPr baseline="30000" sz="1500">
              <a:latin typeface="Calibri"/>
              <a:ea typeface="Calibri"/>
              <a:cs typeface="Calibri"/>
              <a:sym typeface="Calibri"/>
            </a:endParaRPr>
          </a:p>
          <a:p>
            <a:pPr indent="-309562" lvl="0" marL="457200" rtl="0" algn="l">
              <a:spcBef>
                <a:spcPts val="0"/>
              </a:spcBef>
              <a:spcAft>
                <a:spcPts val="0"/>
              </a:spcAft>
              <a:buSzPct val="100000"/>
              <a:buFont typeface="Calibri"/>
              <a:buChar char="●"/>
            </a:pPr>
            <a:r>
              <a:rPr lang="en" sz="1500">
                <a:latin typeface="Calibri"/>
                <a:ea typeface="Calibri"/>
                <a:cs typeface="Calibri"/>
                <a:sym typeface="Calibri"/>
              </a:rPr>
              <a:t>Top competitors in food retail industry have already move into the field</a:t>
            </a:r>
            <a:endParaRPr sz="1500">
              <a:latin typeface="Calibri"/>
              <a:ea typeface="Calibri"/>
              <a:cs typeface="Calibri"/>
              <a:sym typeface="Calibri"/>
            </a:endParaRPr>
          </a:p>
          <a:p>
            <a:pPr indent="-309562" lvl="1" marL="914400" rtl="0" algn="l">
              <a:spcBef>
                <a:spcPts val="0"/>
              </a:spcBef>
              <a:spcAft>
                <a:spcPts val="0"/>
              </a:spcAft>
              <a:buSzPct val="100000"/>
              <a:buFont typeface="Calibri"/>
              <a:buChar char="○"/>
            </a:pPr>
            <a:r>
              <a:rPr lang="en" sz="1500">
                <a:latin typeface="Calibri"/>
                <a:ea typeface="Calibri"/>
                <a:cs typeface="Calibri"/>
                <a:sym typeface="Calibri"/>
              </a:rPr>
              <a:t>52.2% grocery stores now offers home delivery, in-store pickup, or curbside pickup</a:t>
            </a:r>
            <a:r>
              <a:rPr baseline="30000" lang="en" sz="1500">
                <a:latin typeface="Calibri"/>
                <a:ea typeface="Calibri"/>
                <a:cs typeface="Calibri"/>
                <a:sym typeface="Calibri"/>
              </a:rPr>
              <a:t>3</a:t>
            </a:r>
            <a:endParaRPr baseline="30000" sz="1500">
              <a:latin typeface="Calibri"/>
              <a:ea typeface="Calibri"/>
              <a:cs typeface="Calibri"/>
              <a:sym typeface="Calibri"/>
            </a:endParaRPr>
          </a:p>
          <a:p>
            <a:pPr indent="-309562" lvl="0" marL="457200" rtl="0" algn="l">
              <a:spcBef>
                <a:spcPts val="0"/>
              </a:spcBef>
              <a:spcAft>
                <a:spcPts val="0"/>
              </a:spcAft>
              <a:buSzPct val="100000"/>
              <a:buFont typeface="Calibri"/>
              <a:buChar char="●"/>
            </a:pPr>
            <a:r>
              <a:rPr lang="en" sz="1500">
                <a:latin typeface="Calibri"/>
                <a:ea typeface="Calibri"/>
                <a:cs typeface="Calibri"/>
                <a:sym typeface="Calibri"/>
              </a:rPr>
              <a:t>COVID-19 disruption accelerates the growth of online grocery and fundamentally change consumers’ shopping behaviors</a:t>
            </a:r>
            <a:endParaRPr sz="1500">
              <a:latin typeface="Calibri"/>
              <a:ea typeface="Calibri"/>
              <a:cs typeface="Calibri"/>
              <a:sym typeface="Calibri"/>
            </a:endParaRPr>
          </a:p>
          <a:p>
            <a:pPr indent="-309562" lvl="1" marL="914400" rtl="0" algn="l">
              <a:spcBef>
                <a:spcPts val="0"/>
              </a:spcBef>
              <a:spcAft>
                <a:spcPts val="0"/>
              </a:spcAft>
              <a:buSzPct val="100000"/>
              <a:buFont typeface="Calibri"/>
              <a:buChar char="○"/>
            </a:pPr>
            <a:r>
              <a:rPr lang="en" sz="1500">
                <a:latin typeface="Calibri"/>
                <a:ea typeface="Calibri"/>
                <a:cs typeface="Calibri"/>
                <a:sym typeface="Calibri"/>
              </a:rPr>
              <a:t>Several studies indicate &gt;35% shoppers increase online grocery shopping due to COVID-19</a:t>
            </a:r>
            <a:r>
              <a:rPr baseline="30000" lang="en" sz="1500">
                <a:latin typeface="Calibri"/>
                <a:ea typeface="Calibri"/>
                <a:cs typeface="Calibri"/>
                <a:sym typeface="Calibri"/>
              </a:rPr>
              <a:t>2,4</a:t>
            </a:r>
            <a:endParaRPr baseline="30000" sz="1500">
              <a:latin typeface="Calibri"/>
              <a:ea typeface="Calibri"/>
              <a:cs typeface="Calibri"/>
              <a:sym typeface="Calibri"/>
            </a:endParaRPr>
          </a:p>
          <a:p>
            <a:pPr indent="-309562" lvl="1" marL="914400" rtl="0" algn="l">
              <a:spcBef>
                <a:spcPts val="0"/>
              </a:spcBef>
              <a:spcAft>
                <a:spcPts val="0"/>
              </a:spcAft>
              <a:buSzPct val="100000"/>
              <a:buFont typeface="Calibri"/>
              <a:buChar char="○"/>
            </a:pPr>
            <a:r>
              <a:rPr lang="en" sz="1500">
                <a:latin typeface="Calibri"/>
                <a:ea typeface="Calibri"/>
                <a:cs typeface="Calibri"/>
                <a:sym typeface="Calibri"/>
              </a:rPr>
              <a:t>~90% of current online shoppers are expected to stay with online services post-pandemic</a:t>
            </a:r>
            <a:r>
              <a:rPr baseline="30000" lang="en" sz="1500">
                <a:latin typeface="Calibri"/>
                <a:ea typeface="Calibri"/>
                <a:cs typeface="Calibri"/>
                <a:sym typeface="Calibri"/>
              </a:rPr>
              <a:t>2</a:t>
            </a:r>
            <a:endParaRPr sz="1500">
              <a:latin typeface="Calibri"/>
              <a:ea typeface="Calibri"/>
              <a:cs typeface="Calibri"/>
              <a:sym typeface="Calibri"/>
            </a:endParaRPr>
          </a:p>
          <a:p>
            <a:pPr indent="-309562" lvl="1" marL="914400" rtl="0" algn="l">
              <a:spcBef>
                <a:spcPts val="0"/>
              </a:spcBef>
              <a:spcAft>
                <a:spcPts val="0"/>
              </a:spcAft>
              <a:buSzPct val="100000"/>
              <a:buFont typeface="Calibri"/>
              <a:buChar char="○"/>
            </a:pPr>
            <a:r>
              <a:rPr lang="en" sz="1500">
                <a:latin typeface="Calibri"/>
                <a:ea typeface="Calibri"/>
                <a:cs typeface="Calibri"/>
                <a:sym typeface="Calibri"/>
              </a:rPr>
              <a:t>online adoption will continue to grow</a:t>
            </a:r>
            <a:r>
              <a:rPr baseline="30000" lang="en" sz="1500">
                <a:latin typeface="Calibri"/>
                <a:ea typeface="Calibri"/>
                <a:cs typeface="Calibri"/>
                <a:sym typeface="Calibri"/>
              </a:rPr>
              <a:t>2</a:t>
            </a:r>
            <a:endParaRPr sz="1500">
              <a:latin typeface="Calibri"/>
              <a:ea typeface="Calibri"/>
              <a:cs typeface="Calibri"/>
              <a:sym typeface="Calibri"/>
            </a:endParaRPr>
          </a:p>
        </p:txBody>
      </p:sp>
      <p:pic>
        <p:nvPicPr>
          <p:cNvPr id="351" name="Google Shape;351;p30"/>
          <p:cNvPicPr preferRelativeResize="0"/>
          <p:nvPr/>
        </p:nvPicPr>
        <p:blipFill rotWithShape="1">
          <a:blip r:embed="rId3">
            <a:alphaModFix/>
          </a:blip>
          <a:srcRect b="2386" l="2642" r="2642" t="8574"/>
          <a:stretch/>
        </p:blipFill>
        <p:spPr>
          <a:xfrm>
            <a:off x="4381500" y="1498600"/>
            <a:ext cx="4851400" cy="2565400"/>
          </a:xfrm>
          <a:prstGeom prst="rect">
            <a:avLst/>
          </a:prstGeom>
          <a:noFill/>
          <a:ln>
            <a:noFill/>
          </a:ln>
        </p:spPr>
      </p:pic>
      <p:sp>
        <p:nvSpPr>
          <p:cNvPr id="352" name="Google Shape;352;p30"/>
          <p:cNvSpPr/>
          <p:nvPr/>
        </p:nvSpPr>
        <p:spPr>
          <a:xfrm>
            <a:off x="745750" y="279400"/>
            <a:ext cx="8093400" cy="5748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Calibri"/>
                <a:ea typeface="Calibri"/>
                <a:cs typeface="Calibri"/>
                <a:sym typeface="Calibri"/>
              </a:rPr>
              <a:t>Is </a:t>
            </a:r>
            <a:r>
              <a:rPr lang="en" sz="2500">
                <a:solidFill>
                  <a:schemeClr val="lt1"/>
                </a:solidFill>
                <a:latin typeface="Calibri"/>
                <a:ea typeface="Calibri"/>
                <a:cs typeface="Calibri"/>
                <a:sym typeface="Calibri"/>
              </a:rPr>
              <a:t>E-Grocery the future of the food retail industry?</a:t>
            </a:r>
            <a:endParaRPr sz="2500">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idx="1" type="body"/>
          </p:nvPr>
        </p:nvSpPr>
        <p:spPr>
          <a:xfrm>
            <a:off x="311700" y="1152475"/>
            <a:ext cx="4842600" cy="3254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Font typeface="Calibri"/>
              <a:buChar char="●"/>
            </a:pPr>
            <a:r>
              <a:rPr lang="en">
                <a:latin typeface="Calibri"/>
                <a:ea typeface="Calibri"/>
                <a:cs typeface="Calibri"/>
                <a:sym typeface="Calibri"/>
              </a:rPr>
              <a:t>Online Grocery seems like the future of food retail industry</a:t>
            </a:r>
            <a:endParaRPr>
              <a:latin typeface="Calibri"/>
              <a:ea typeface="Calibri"/>
              <a:cs typeface="Calibri"/>
              <a:sym typeface="Calibri"/>
            </a:endParaRPr>
          </a:p>
          <a:p>
            <a:pPr indent="-310832" lvl="1" marL="914400" rtl="0" algn="l">
              <a:spcBef>
                <a:spcPts val="0"/>
              </a:spcBef>
              <a:spcAft>
                <a:spcPts val="0"/>
              </a:spcAft>
              <a:buSzPct val="100000"/>
              <a:buFont typeface="Calibri"/>
              <a:buChar char="○"/>
            </a:pPr>
            <a:r>
              <a:rPr lang="en">
                <a:latin typeface="Calibri"/>
                <a:ea typeface="Calibri"/>
                <a:cs typeface="Calibri"/>
                <a:sym typeface="Calibri"/>
              </a:rPr>
              <a:t>Growing market</a:t>
            </a:r>
            <a:endParaRPr>
              <a:latin typeface="Calibri"/>
              <a:ea typeface="Calibri"/>
              <a:cs typeface="Calibri"/>
              <a:sym typeface="Calibri"/>
            </a:endParaRPr>
          </a:p>
          <a:p>
            <a:pPr indent="-310832" lvl="1" marL="914400" rtl="0" algn="l">
              <a:spcBef>
                <a:spcPts val="0"/>
              </a:spcBef>
              <a:spcAft>
                <a:spcPts val="0"/>
              </a:spcAft>
              <a:buSzPct val="100000"/>
              <a:buFont typeface="Calibri"/>
              <a:buChar char="○"/>
            </a:pPr>
            <a:r>
              <a:rPr lang="en">
                <a:latin typeface="Calibri"/>
                <a:ea typeface="Calibri"/>
                <a:cs typeface="Calibri"/>
                <a:sym typeface="Calibri"/>
              </a:rPr>
              <a:t>Main competitors have all adapted to online services </a:t>
            </a:r>
            <a:endParaRPr>
              <a:latin typeface="Calibri"/>
              <a:ea typeface="Calibri"/>
              <a:cs typeface="Calibri"/>
              <a:sym typeface="Calibri"/>
            </a:endParaRPr>
          </a:p>
          <a:p>
            <a:pPr indent="-310832" lvl="1" marL="914400" rtl="0" algn="l">
              <a:spcBef>
                <a:spcPts val="0"/>
              </a:spcBef>
              <a:spcAft>
                <a:spcPts val="0"/>
              </a:spcAft>
              <a:buSzPct val="100000"/>
              <a:buFont typeface="Calibri"/>
              <a:buChar char="○"/>
            </a:pPr>
            <a:r>
              <a:rPr lang="en">
                <a:latin typeface="Calibri"/>
                <a:ea typeface="Calibri"/>
                <a:cs typeface="Calibri"/>
                <a:sym typeface="Calibri"/>
              </a:rPr>
              <a:t>In 2020, Walmart alone generates 21.5 billion UCD revenue from e-commerce in the US</a:t>
            </a:r>
            <a:r>
              <a:rPr baseline="30000" lang="en">
                <a:latin typeface="Calibri"/>
                <a:ea typeface="Calibri"/>
                <a:cs typeface="Calibri"/>
                <a:sym typeface="Calibri"/>
              </a:rPr>
              <a:t>1</a:t>
            </a:r>
            <a:r>
              <a:rPr lang="en">
                <a:latin typeface="Calibri"/>
                <a:ea typeface="Calibri"/>
                <a:cs typeface="Calibri"/>
                <a:sym typeface="Calibri"/>
              </a:rPr>
              <a:t> </a:t>
            </a:r>
            <a:endParaRPr>
              <a:latin typeface="Calibri"/>
              <a:ea typeface="Calibri"/>
              <a:cs typeface="Calibri"/>
              <a:sym typeface="Calibri"/>
            </a:endParaRPr>
          </a:p>
          <a:p>
            <a:pPr indent="-334327" lvl="0" marL="457200" rtl="0" algn="l">
              <a:spcBef>
                <a:spcPts val="0"/>
              </a:spcBef>
              <a:spcAft>
                <a:spcPts val="0"/>
              </a:spcAft>
              <a:buSzPct val="100000"/>
              <a:buFont typeface="Calibri"/>
              <a:buChar char="●"/>
            </a:pPr>
            <a:r>
              <a:rPr lang="en">
                <a:latin typeface="Calibri"/>
                <a:ea typeface="Calibri"/>
                <a:cs typeface="Calibri"/>
                <a:sym typeface="Calibri"/>
              </a:rPr>
              <a:t>Constant demand</a:t>
            </a:r>
            <a:endParaRPr>
              <a:latin typeface="Calibri"/>
              <a:ea typeface="Calibri"/>
              <a:cs typeface="Calibri"/>
              <a:sym typeface="Calibri"/>
            </a:endParaRPr>
          </a:p>
          <a:p>
            <a:pPr indent="-310832" lvl="1" marL="914400" rtl="0" algn="l">
              <a:spcBef>
                <a:spcPts val="0"/>
              </a:spcBef>
              <a:spcAft>
                <a:spcPts val="0"/>
              </a:spcAft>
              <a:buSzPct val="100000"/>
              <a:buFont typeface="Calibri"/>
              <a:buChar char="○"/>
            </a:pPr>
            <a:r>
              <a:rPr lang="en">
                <a:latin typeface="Calibri"/>
                <a:ea typeface="Calibri"/>
                <a:cs typeface="Calibri"/>
                <a:sym typeface="Calibri"/>
              </a:rPr>
              <a:t>Convenient and time-saving</a:t>
            </a:r>
            <a:endParaRPr>
              <a:latin typeface="Calibri"/>
              <a:ea typeface="Calibri"/>
              <a:cs typeface="Calibri"/>
              <a:sym typeface="Calibri"/>
            </a:endParaRPr>
          </a:p>
          <a:p>
            <a:pPr indent="-310832" lvl="1" marL="914400" rtl="0" algn="l">
              <a:spcBef>
                <a:spcPts val="0"/>
              </a:spcBef>
              <a:spcAft>
                <a:spcPts val="0"/>
              </a:spcAft>
              <a:buSzPct val="100000"/>
              <a:buFont typeface="Calibri"/>
              <a:buChar char="○"/>
            </a:pPr>
            <a:r>
              <a:rPr lang="en">
                <a:latin typeface="Calibri"/>
                <a:ea typeface="Calibri"/>
                <a:cs typeface="Calibri"/>
                <a:sym typeface="Calibri"/>
              </a:rPr>
              <a:t>Online arbitrage has long been a problem</a:t>
            </a:r>
            <a:endParaRPr>
              <a:latin typeface="Calibri"/>
              <a:ea typeface="Calibri"/>
              <a:cs typeface="Calibri"/>
              <a:sym typeface="Calibri"/>
            </a:endParaRPr>
          </a:p>
          <a:p>
            <a:pPr indent="-310832" lvl="2" marL="1371600" rtl="0" algn="l">
              <a:spcBef>
                <a:spcPts val="0"/>
              </a:spcBef>
              <a:spcAft>
                <a:spcPts val="0"/>
              </a:spcAft>
              <a:buSzPct val="100000"/>
              <a:buFont typeface="Calibri"/>
              <a:buChar char="■"/>
            </a:pPr>
            <a:r>
              <a:rPr lang="en">
                <a:latin typeface="Calibri"/>
                <a:ea typeface="Calibri"/>
                <a:cs typeface="Calibri"/>
                <a:sym typeface="Calibri"/>
              </a:rPr>
              <a:t>Couple made $30,000 from reselling Trader Joe’s products online in 2019</a:t>
            </a:r>
            <a:r>
              <a:rPr baseline="30000" lang="en">
                <a:latin typeface="Calibri"/>
                <a:ea typeface="Calibri"/>
                <a:cs typeface="Calibri"/>
                <a:sym typeface="Calibri"/>
              </a:rPr>
              <a:t>2</a:t>
            </a:r>
            <a:endParaRPr baseline="30000">
              <a:latin typeface="Calibri"/>
              <a:ea typeface="Calibri"/>
              <a:cs typeface="Calibri"/>
              <a:sym typeface="Calibri"/>
            </a:endParaRPr>
          </a:p>
          <a:p>
            <a:pPr indent="-310832" lvl="1" marL="914400" rtl="0" algn="l">
              <a:spcBef>
                <a:spcPts val="0"/>
              </a:spcBef>
              <a:spcAft>
                <a:spcPts val="0"/>
              </a:spcAft>
              <a:buSzPct val="100000"/>
              <a:buFont typeface="Calibri"/>
              <a:buChar char="○"/>
            </a:pPr>
            <a:r>
              <a:rPr lang="en">
                <a:latin typeface="Calibri"/>
                <a:ea typeface="Calibri"/>
                <a:cs typeface="Calibri"/>
                <a:sym typeface="Calibri"/>
              </a:rPr>
              <a:t>People are requesting online services from Trader Joe’s </a:t>
            </a:r>
            <a:endParaRPr>
              <a:latin typeface="Calibri"/>
              <a:ea typeface="Calibri"/>
              <a:cs typeface="Calibri"/>
              <a:sym typeface="Calibri"/>
            </a:endParaRPr>
          </a:p>
          <a:p>
            <a:pPr indent="0" lvl="0" marL="0" rtl="0" algn="l">
              <a:spcBef>
                <a:spcPts val="1200"/>
              </a:spcBef>
              <a:spcAft>
                <a:spcPts val="1200"/>
              </a:spcAft>
              <a:buNone/>
            </a:pPr>
            <a:r>
              <a:t/>
            </a:r>
            <a:endParaRPr>
              <a:latin typeface="Calibri"/>
              <a:ea typeface="Calibri"/>
              <a:cs typeface="Calibri"/>
              <a:sym typeface="Calibri"/>
            </a:endParaRPr>
          </a:p>
        </p:txBody>
      </p:sp>
      <p:pic>
        <p:nvPicPr>
          <p:cNvPr id="358" name="Google Shape;358;p31"/>
          <p:cNvPicPr preferRelativeResize="0"/>
          <p:nvPr/>
        </p:nvPicPr>
        <p:blipFill>
          <a:blip r:embed="rId3">
            <a:alphaModFix/>
          </a:blip>
          <a:stretch>
            <a:fillRect/>
          </a:stretch>
        </p:blipFill>
        <p:spPr>
          <a:xfrm>
            <a:off x="5154200" y="1477551"/>
            <a:ext cx="3678100" cy="2766250"/>
          </a:xfrm>
          <a:prstGeom prst="rect">
            <a:avLst/>
          </a:prstGeom>
          <a:noFill/>
          <a:ln>
            <a:noFill/>
          </a:ln>
        </p:spPr>
      </p:pic>
      <p:pic>
        <p:nvPicPr>
          <p:cNvPr id="359" name="Google Shape;359;p31"/>
          <p:cNvPicPr preferRelativeResize="0"/>
          <p:nvPr/>
        </p:nvPicPr>
        <p:blipFill>
          <a:blip r:embed="rId4">
            <a:alphaModFix/>
          </a:blip>
          <a:stretch>
            <a:fillRect/>
          </a:stretch>
        </p:blipFill>
        <p:spPr>
          <a:xfrm>
            <a:off x="7175500" y="1423975"/>
            <a:ext cx="1147775" cy="1147775"/>
          </a:xfrm>
          <a:prstGeom prst="rect">
            <a:avLst/>
          </a:prstGeom>
          <a:noFill/>
          <a:ln>
            <a:noFill/>
          </a:ln>
        </p:spPr>
      </p:pic>
      <p:pic>
        <p:nvPicPr>
          <p:cNvPr id="360" name="Google Shape;360;p31"/>
          <p:cNvPicPr preferRelativeResize="0"/>
          <p:nvPr/>
        </p:nvPicPr>
        <p:blipFill>
          <a:blip r:embed="rId5">
            <a:alphaModFix/>
          </a:blip>
          <a:stretch>
            <a:fillRect/>
          </a:stretch>
        </p:blipFill>
        <p:spPr>
          <a:xfrm>
            <a:off x="7478700" y="2978000"/>
            <a:ext cx="1220800" cy="1212300"/>
          </a:xfrm>
          <a:prstGeom prst="rect">
            <a:avLst/>
          </a:prstGeom>
          <a:noFill/>
          <a:ln>
            <a:noFill/>
          </a:ln>
        </p:spPr>
      </p:pic>
      <p:pic>
        <p:nvPicPr>
          <p:cNvPr id="361" name="Google Shape;361;p31"/>
          <p:cNvPicPr preferRelativeResize="0"/>
          <p:nvPr/>
        </p:nvPicPr>
        <p:blipFill>
          <a:blip r:embed="rId6">
            <a:alphaModFix/>
          </a:blip>
          <a:stretch>
            <a:fillRect/>
          </a:stretch>
        </p:blipFill>
        <p:spPr>
          <a:xfrm>
            <a:off x="5476700" y="1423975"/>
            <a:ext cx="1410600" cy="1339064"/>
          </a:xfrm>
          <a:prstGeom prst="rect">
            <a:avLst/>
          </a:prstGeom>
          <a:noFill/>
          <a:ln>
            <a:noFill/>
          </a:ln>
        </p:spPr>
      </p:pic>
      <p:sp>
        <p:nvSpPr>
          <p:cNvPr id="362" name="Google Shape;362;p31"/>
          <p:cNvSpPr txBox="1"/>
          <p:nvPr/>
        </p:nvSpPr>
        <p:spPr>
          <a:xfrm>
            <a:off x="5281300" y="4330700"/>
            <a:ext cx="3678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O</a:t>
            </a:r>
            <a:r>
              <a:rPr lang="en" sz="1100">
                <a:latin typeface="Calibri"/>
                <a:ea typeface="Calibri"/>
                <a:cs typeface="Calibri"/>
                <a:sym typeface="Calibri"/>
              </a:rPr>
              <a:t>nline services app logos of Trader Joe’s main competitors</a:t>
            </a:r>
            <a:endParaRPr sz="1100">
              <a:latin typeface="Calibri"/>
              <a:ea typeface="Calibri"/>
              <a:cs typeface="Calibri"/>
              <a:sym typeface="Calibri"/>
            </a:endParaRPr>
          </a:p>
        </p:txBody>
      </p:sp>
      <p:pic>
        <p:nvPicPr>
          <p:cNvPr id="363" name="Google Shape;363;p31"/>
          <p:cNvPicPr preferRelativeResize="0"/>
          <p:nvPr/>
        </p:nvPicPr>
        <p:blipFill>
          <a:blip r:embed="rId7">
            <a:alphaModFix/>
          </a:blip>
          <a:stretch>
            <a:fillRect/>
          </a:stretch>
        </p:blipFill>
        <p:spPr>
          <a:xfrm>
            <a:off x="1894475" y="3973000"/>
            <a:ext cx="3104549" cy="1069400"/>
          </a:xfrm>
          <a:prstGeom prst="rect">
            <a:avLst/>
          </a:prstGeom>
          <a:noFill/>
          <a:ln>
            <a:noFill/>
          </a:ln>
        </p:spPr>
      </p:pic>
      <p:sp>
        <p:nvSpPr>
          <p:cNvPr id="364" name="Google Shape;364;p31"/>
          <p:cNvSpPr/>
          <p:nvPr/>
        </p:nvSpPr>
        <p:spPr>
          <a:xfrm>
            <a:off x="311700" y="442925"/>
            <a:ext cx="8520600" cy="5748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rgbClr val="FFFFFF"/>
                </a:solidFill>
                <a:latin typeface="Calibri"/>
                <a:ea typeface="Calibri"/>
                <a:cs typeface="Calibri"/>
                <a:sym typeface="Calibri"/>
              </a:rPr>
              <a:t>There is increasing demand for</a:t>
            </a:r>
            <a:r>
              <a:rPr lang="en" sz="2700">
                <a:solidFill>
                  <a:srgbClr val="FFFFFF"/>
                </a:solidFill>
                <a:latin typeface="Calibri"/>
                <a:ea typeface="Calibri"/>
                <a:cs typeface="Calibri"/>
                <a:sym typeface="Calibri"/>
              </a:rPr>
              <a:t> Trader Joe’s online service.</a:t>
            </a:r>
            <a:endParaRPr sz="25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525300" y="293100"/>
            <a:ext cx="8093400" cy="5748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Calibri"/>
                <a:ea typeface="Calibri"/>
                <a:cs typeface="Calibri"/>
                <a:sym typeface="Calibri"/>
              </a:rPr>
              <a:t>Executive Summary</a:t>
            </a:r>
            <a:endParaRPr sz="3000">
              <a:solidFill>
                <a:srgbClr val="FFFFFF"/>
              </a:solidFill>
              <a:latin typeface="Calibri"/>
              <a:ea typeface="Calibri"/>
              <a:cs typeface="Calibri"/>
              <a:sym typeface="Calibri"/>
            </a:endParaRPr>
          </a:p>
        </p:txBody>
      </p:sp>
      <p:sp>
        <p:nvSpPr>
          <p:cNvPr id="62" name="Google Shape;62;p14"/>
          <p:cNvSpPr txBox="1"/>
          <p:nvPr>
            <p:ph idx="1" type="body"/>
          </p:nvPr>
        </p:nvSpPr>
        <p:spPr>
          <a:xfrm>
            <a:off x="525300" y="1152475"/>
            <a:ext cx="80934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rgbClr val="000000"/>
                </a:solidFill>
                <a:latin typeface="Calibri"/>
                <a:ea typeface="Calibri"/>
                <a:cs typeface="Calibri"/>
                <a:sym typeface="Calibri"/>
              </a:rPr>
              <a:t>Should Trader Joe’s expand into the online grocery industry?</a:t>
            </a:r>
            <a:endParaRPr sz="2000">
              <a:solidFill>
                <a:srgbClr val="000000"/>
              </a:solidFill>
              <a:latin typeface="Calibri"/>
              <a:ea typeface="Calibri"/>
              <a:cs typeface="Calibri"/>
              <a:sym typeface="Calibri"/>
            </a:endParaRPr>
          </a:p>
          <a:p>
            <a:pPr indent="0" lvl="0" marL="0" rtl="0" algn="l">
              <a:spcBef>
                <a:spcPts val="1200"/>
              </a:spcBef>
              <a:spcAft>
                <a:spcPts val="0"/>
              </a:spcAft>
              <a:buNone/>
            </a:pPr>
            <a:r>
              <a:t/>
            </a:r>
            <a:endParaRPr sz="2000">
              <a:solidFill>
                <a:srgbClr val="000000"/>
              </a:solidFill>
              <a:latin typeface="Calibri"/>
              <a:ea typeface="Calibri"/>
              <a:cs typeface="Calibri"/>
              <a:sym typeface="Calibri"/>
            </a:endParaRPr>
          </a:p>
          <a:p>
            <a:pPr indent="0" lvl="0" marL="0" rtl="0" algn="l">
              <a:spcBef>
                <a:spcPts val="1200"/>
              </a:spcBef>
              <a:spcAft>
                <a:spcPts val="1200"/>
              </a:spcAft>
              <a:buNone/>
            </a:pPr>
            <a:r>
              <a:rPr lang="en" sz="2000">
                <a:solidFill>
                  <a:srgbClr val="000000"/>
                </a:solidFill>
                <a:latin typeface="Calibri"/>
                <a:ea typeface="Calibri"/>
                <a:cs typeface="Calibri"/>
                <a:sym typeface="Calibri"/>
              </a:rPr>
              <a:t>Trader Joe’s strength is in it’s </a:t>
            </a:r>
            <a:r>
              <a:rPr lang="en" sz="2000">
                <a:solidFill>
                  <a:srgbClr val="000000"/>
                </a:solidFill>
                <a:latin typeface="Calibri"/>
                <a:ea typeface="Calibri"/>
                <a:cs typeface="Calibri"/>
                <a:sym typeface="Calibri"/>
              </a:rPr>
              <a:t>uniquely</a:t>
            </a:r>
            <a:r>
              <a:rPr lang="en" sz="2000">
                <a:solidFill>
                  <a:srgbClr val="000000"/>
                </a:solidFill>
                <a:latin typeface="Calibri"/>
                <a:ea typeface="Calibri"/>
                <a:cs typeface="Calibri"/>
                <a:sym typeface="Calibri"/>
              </a:rPr>
              <a:t> </a:t>
            </a:r>
            <a:r>
              <a:rPr lang="en" sz="2000">
                <a:solidFill>
                  <a:schemeClr val="dk1"/>
                </a:solidFill>
                <a:latin typeface="Calibri"/>
                <a:ea typeface="Calibri"/>
                <a:cs typeface="Calibri"/>
                <a:sym typeface="Calibri"/>
              </a:rPr>
              <a:t>pleasant but inconvenient</a:t>
            </a:r>
            <a:r>
              <a:rPr lang="en" sz="2000">
                <a:solidFill>
                  <a:srgbClr val="000000"/>
                </a:solidFill>
                <a:latin typeface="Calibri"/>
                <a:ea typeface="Calibri"/>
                <a:cs typeface="Calibri"/>
                <a:sym typeface="Calibri"/>
              </a:rPr>
              <a:t> shopping experience which creates a feeling of scarcity. This strength </a:t>
            </a:r>
            <a:r>
              <a:rPr lang="en" sz="2000">
                <a:solidFill>
                  <a:srgbClr val="000000"/>
                </a:solidFill>
                <a:latin typeface="Calibri"/>
                <a:ea typeface="Calibri"/>
                <a:cs typeface="Calibri"/>
                <a:sym typeface="Calibri"/>
              </a:rPr>
              <a:t>will not translate into the online grocery segment. An attempt to enter the fiercely competitive online grocery segment will likely reduce Trader Joe’s strength and overall position in the grocery industry.</a:t>
            </a:r>
            <a:endParaRPr sz="20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32"/>
          <p:cNvSpPr/>
          <p:nvPr/>
        </p:nvSpPr>
        <p:spPr>
          <a:xfrm>
            <a:off x="164600" y="82365"/>
            <a:ext cx="8874000" cy="4992600"/>
          </a:xfrm>
          <a:prstGeom prst="roundRect">
            <a:avLst>
              <a:gd fmla="val 16667" name="adj"/>
            </a:avLst>
          </a:prstGeom>
          <a:solidFill>
            <a:srgbClr val="FFFFFF"/>
          </a:solid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3928108" y="2339866"/>
            <a:ext cx="1347000" cy="477600"/>
          </a:xfrm>
          <a:prstGeom prst="roundRect">
            <a:avLst>
              <a:gd fmla="val 16667" name="adj"/>
            </a:avLst>
          </a:prstGeom>
          <a:solidFill>
            <a:srgbClr val="A72A1E"/>
          </a:solid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txBox="1"/>
          <p:nvPr/>
        </p:nvSpPr>
        <p:spPr>
          <a:xfrm>
            <a:off x="4037010" y="2279241"/>
            <a:ext cx="1129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chemeClr val="lt1"/>
                </a:solidFill>
                <a:latin typeface="Calibri"/>
                <a:ea typeface="Calibri"/>
                <a:cs typeface="Calibri"/>
                <a:sym typeface="Calibri"/>
              </a:rPr>
              <a:t>SWOT</a:t>
            </a:r>
            <a:endParaRPr sz="2600">
              <a:solidFill>
                <a:schemeClr val="lt1"/>
              </a:solidFill>
              <a:latin typeface="Calibri"/>
              <a:ea typeface="Calibri"/>
              <a:cs typeface="Calibri"/>
              <a:sym typeface="Calibri"/>
            </a:endParaRPr>
          </a:p>
        </p:txBody>
      </p:sp>
      <p:cxnSp>
        <p:nvCxnSpPr>
          <p:cNvPr id="372" name="Google Shape;372;p32"/>
          <p:cNvCxnSpPr>
            <a:stCxn id="371" idx="0"/>
            <a:endCxn id="369" idx="0"/>
          </p:cNvCxnSpPr>
          <p:nvPr/>
        </p:nvCxnSpPr>
        <p:spPr>
          <a:xfrm rot="10800000">
            <a:off x="4601610" y="82341"/>
            <a:ext cx="0" cy="2196900"/>
          </a:xfrm>
          <a:prstGeom prst="straightConnector1">
            <a:avLst/>
          </a:prstGeom>
          <a:noFill/>
          <a:ln cap="flat" cmpd="sng" w="19050">
            <a:solidFill>
              <a:srgbClr val="A72A1E"/>
            </a:solidFill>
            <a:prstDash val="solid"/>
            <a:round/>
            <a:headEnd len="med" w="med" type="none"/>
            <a:tailEnd len="med" w="med" type="none"/>
          </a:ln>
        </p:spPr>
      </p:cxnSp>
      <p:cxnSp>
        <p:nvCxnSpPr>
          <p:cNvPr id="373" name="Google Shape;373;p32"/>
          <p:cNvCxnSpPr>
            <a:stCxn id="370" idx="2"/>
            <a:endCxn id="369" idx="2"/>
          </p:cNvCxnSpPr>
          <p:nvPr/>
        </p:nvCxnSpPr>
        <p:spPr>
          <a:xfrm>
            <a:off x="4601608" y="2817466"/>
            <a:ext cx="0" cy="2257500"/>
          </a:xfrm>
          <a:prstGeom prst="straightConnector1">
            <a:avLst/>
          </a:prstGeom>
          <a:noFill/>
          <a:ln cap="flat" cmpd="sng" w="19050">
            <a:solidFill>
              <a:srgbClr val="A72A1E"/>
            </a:solidFill>
            <a:prstDash val="solid"/>
            <a:round/>
            <a:headEnd len="med" w="med" type="none"/>
            <a:tailEnd len="med" w="med" type="none"/>
          </a:ln>
        </p:spPr>
      </p:cxnSp>
      <p:cxnSp>
        <p:nvCxnSpPr>
          <p:cNvPr id="374" name="Google Shape;374;p32"/>
          <p:cNvCxnSpPr>
            <a:stCxn id="370" idx="1"/>
            <a:endCxn id="369" idx="1"/>
          </p:cNvCxnSpPr>
          <p:nvPr/>
        </p:nvCxnSpPr>
        <p:spPr>
          <a:xfrm rot="10800000">
            <a:off x="164608" y="2578666"/>
            <a:ext cx="3763500" cy="0"/>
          </a:xfrm>
          <a:prstGeom prst="straightConnector1">
            <a:avLst/>
          </a:prstGeom>
          <a:noFill/>
          <a:ln cap="flat" cmpd="sng" w="19050">
            <a:solidFill>
              <a:srgbClr val="A72A1E"/>
            </a:solidFill>
            <a:prstDash val="solid"/>
            <a:round/>
            <a:headEnd len="med" w="med" type="none"/>
            <a:tailEnd len="med" w="med" type="none"/>
          </a:ln>
        </p:spPr>
      </p:cxnSp>
      <p:cxnSp>
        <p:nvCxnSpPr>
          <p:cNvPr id="375" name="Google Shape;375;p32"/>
          <p:cNvCxnSpPr>
            <a:stCxn id="370" idx="3"/>
            <a:endCxn id="369" idx="3"/>
          </p:cNvCxnSpPr>
          <p:nvPr/>
        </p:nvCxnSpPr>
        <p:spPr>
          <a:xfrm>
            <a:off x="5275108" y="2578666"/>
            <a:ext cx="3763500" cy="0"/>
          </a:xfrm>
          <a:prstGeom prst="straightConnector1">
            <a:avLst/>
          </a:prstGeom>
          <a:noFill/>
          <a:ln cap="flat" cmpd="sng" w="19050">
            <a:solidFill>
              <a:srgbClr val="A72A1E"/>
            </a:solidFill>
            <a:prstDash val="solid"/>
            <a:round/>
            <a:headEnd len="med" w="med" type="none"/>
            <a:tailEnd len="med" w="med" type="none"/>
          </a:ln>
        </p:spPr>
      </p:cxnSp>
      <p:sp>
        <p:nvSpPr>
          <p:cNvPr id="376" name="Google Shape;376;p32"/>
          <p:cNvSpPr txBox="1"/>
          <p:nvPr/>
        </p:nvSpPr>
        <p:spPr>
          <a:xfrm>
            <a:off x="194400" y="406725"/>
            <a:ext cx="44073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Calibri"/>
              <a:buChar char="●"/>
            </a:pPr>
            <a:r>
              <a:rPr lang="en" sz="1300">
                <a:latin typeface="Calibri"/>
                <a:ea typeface="Calibri"/>
                <a:cs typeface="Calibri"/>
                <a:sym typeface="Calibri"/>
              </a:rPr>
              <a:t>strong brand </a:t>
            </a:r>
            <a:r>
              <a:rPr lang="en" sz="1300">
                <a:solidFill>
                  <a:schemeClr val="dk1"/>
                </a:solidFill>
                <a:latin typeface="Calibri"/>
                <a:ea typeface="Calibri"/>
                <a:cs typeface="Calibri"/>
                <a:sym typeface="Calibri"/>
              </a:rPr>
              <a:t>-&gt; </a:t>
            </a:r>
            <a:r>
              <a:rPr lang="en" sz="1300">
                <a:solidFill>
                  <a:schemeClr val="dk2"/>
                </a:solidFill>
                <a:latin typeface="Calibri"/>
                <a:ea typeface="Calibri"/>
                <a:cs typeface="Calibri"/>
                <a:sym typeface="Calibri"/>
              </a:rPr>
              <a:t>high customer loyalty</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low prices &amp; no sales -&gt; </a:t>
            </a:r>
            <a:r>
              <a:rPr lang="en" sz="1300">
                <a:solidFill>
                  <a:schemeClr val="dk2"/>
                </a:solidFill>
                <a:latin typeface="Calibri"/>
                <a:ea typeface="Calibri"/>
                <a:cs typeface="Calibri"/>
                <a:sym typeface="Calibri"/>
              </a:rPr>
              <a:t>high value perception</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frequently updating inventory, feeling of scarcity </a:t>
            </a:r>
            <a:r>
              <a:rPr lang="en" sz="1300">
                <a:solidFill>
                  <a:schemeClr val="dk1"/>
                </a:solidFill>
              </a:rPr>
              <a:t>-&gt; </a:t>
            </a:r>
            <a:r>
              <a:rPr lang="en" sz="1300">
                <a:solidFill>
                  <a:schemeClr val="dk2"/>
                </a:solidFill>
                <a:latin typeface="Calibri"/>
                <a:ea typeface="Calibri"/>
                <a:cs typeface="Calibri"/>
                <a:sym typeface="Calibri"/>
              </a:rPr>
              <a:t>impulse buying</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pleasant shopping experience</a:t>
            </a:r>
            <a:r>
              <a:rPr lang="en" sz="1300">
                <a:solidFill>
                  <a:schemeClr val="dk2"/>
                </a:solidFill>
                <a:latin typeface="Calibri"/>
                <a:ea typeface="Calibri"/>
                <a:cs typeface="Calibri"/>
                <a:sym typeface="Calibri"/>
              </a:rPr>
              <a:t> (friendly staff, new “discoveries”, small store, limited choices, etc.)</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small store, crowded, long lines, crowded parking lots </a:t>
            </a:r>
            <a:r>
              <a:rPr lang="en" sz="1300">
                <a:solidFill>
                  <a:schemeClr val="dk1"/>
                </a:solidFill>
              </a:rPr>
              <a:t>-&gt;</a:t>
            </a:r>
            <a:r>
              <a:rPr lang="en" sz="1300">
                <a:solidFill>
                  <a:schemeClr val="dk1"/>
                </a:solidFill>
                <a:latin typeface="Calibri"/>
                <a:ea typeface="Calibri"/>
                <a:cs typeface="Calibri"/>
                <a:sym typeface="Calibri"/>
              </a:rPr>
              <a:t> </a:t>
            </a:r>
            <a:r>
              <a:rPr lang="en" sz="1300">
                <a:solidFill>
                  <a:schemeClr val="dk2"/>
                </a:solidFill>
                <a:latin typeface="Calibri"/>
                <a:ea typeface="Calibri"/>
                <a:cs typeface="Calibri"/>
                <a:sym typeface="Calibri"/>
              </a:rPr>
              <a:t>all lead into the feeling of scarcity and uniqueness</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intentional staff </a:t>
            </a:r>
            <a:r>
              <a:rPr lang="en" sz="1300">
                <a:solidFill>
                  <a:schemeClr val="dk2"/>
                </a:solidFill>
                <a:latin typeface="Calibri"/>
                <a:ea typeface="Calibri"/>
                <a:cs typeface="Calibri"/>
                <a:sym typeface="Calibri"/>
              </a:rPr>
              <a:t>(friendly, well-trained, etc.)</a:t>
            </a:r>
            <a:endParaRPr sz="1800">
              <a:solidFill>
                <a:schemeClr val="dk2"/>
              </a:solidFill>
            </a:endParaRPr>
          </a:p>
        </p:txBody>
      </p:sp>
      <p:sp>
        <p:nvSpPr>
          <p:cNvPr id="377" name="Google Shape;377;p32"/>
          <p:cNvSpPr txBox="1"/>
          <p:nvPr/>
        </p:nvSpPr>
        <p:spPr>
          <a:xfrm>
            <a:off x="4748103" y="513090"/>
            <a:ext cx="41568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online grocery shopping, grocery pick up / delivery</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expansion: </a:t>
            </a:r>
            <a:r>
              <a:rPr lang="en" sz="1300">
                <a:solidFill>
                  <a:schemeClr val="dk2"/>
                </a:solidFill>
                <a:latin typeface="Calibri"/>
                <a:ea typeface="Calibri"/>
                <a:cs typeface="Calibri"/>
                <a:sym typeface="Calibri"/>
              </a:rPr>
              <a:t>develop more in-house brands (further backward integration)</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expansion: </a:t>
            </a:r>
            <a:r>
              <a:rPr lang="en" sz="1300">
                <a:solidFill>
                  <a:schemeClr val="dk2"/>
                </a:solidFill>
                <a:latin typeface="Calibri"/>
                <a:ea typeface="Calibri"/>
                <a:cs typeface="Calibri"/>
                <a:sym typeface="Calibri"/>
              </a:rPr>
              <a:t>open new stores </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add more “grocery store” features like a deli or a pharmacy</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utilize sales, coupons, or a loyalty program</a:t>
            </a:r>
            <a:endParaRPr b="1" sz="1600">
              <a:solidFill>
                <a:schemeClr val="dk1"/>
              </a:solidFill>
              <a:latin typeface="Calibri"/>
              <a:ea typeface="Calibri"/>
              <a:cs typeface="Calibri"/>
              <a:sym typeface="Calibri"/>
            </a:endParaRPr>
          </a:p>
        </p:txBody>
      </p:sp>
      <p:sp>
        <p:nvSpPr>
          <p:cNvPr id="378" name="Google Shape;378;p32"/>
          <p:cNvSpPr txBox="1"/>
          <p:nvPr/>
        </p:nvSpPr>
        <p:spPr>
          <a:xfrm>
            <a:off x="298346" y="2935215"/>
            <a:ext cx="41568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alibri"/>
                <a:ea typeface="Calibri"/>
                <a:cs typeface="Calibri"/>
                <a:sym typeface="Calibri"/>
              </a:rPr>
              <a:t>small store </a:t>
            </a:r>
            <a:r>
              <a:rPr lang="en" sz="1300">
                <a:solidFill>
                  <a:schemeClr val="dk1"/>
                </a:solidFill>
              </a:rPr>
              <a:t>-&gt;</a:t>
            </a:r>
            <a:r>
              <a:rPr lang="en" sz="1300">
                <a:solidFill>
                  <a:schemeClr val="dk1"/>
                </a:solidFill>
                <a:latin typeface="Calibri"/>
                <a:ea typeface="Calibri"/>
                <a:cs typeface="Calibri"/>
                <a:sym typeface="Calibri"/>
              </a:rPr>
              <a:t> </a:t>
            </a:r>
            <a:r>
              <a:rPr lang="en" sz="1300">
                <a:solidFill>
                  <a:schemeClr val="dk2"/>
                </a:solidFill>
                <a:latin typeface="Calibri"/>
                <a:ea typeface="Calibri"/>
                <a:cs typeface="Calibri"/>
                <a:sym typeface="Calibri"/>
              </a:rPr>
              <a:t>cramped aisles, crowded, long lines, crowded parking lots, etc.</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alibri"/>
                <a:ea typeface="Calibri"/>
                <a:cs typeface="Calibri"/>
                <a:sym typeface="Calibri"/>
              </a:rPr>
              <a:t>inconvenient </a:t>
            </a:r>
            <a:r>
              <a:rPr lang="en" sz="1300">
                <a:solidFill>
                  <a:schemeClr val="dk1"/>
                </a:solidFill>
              </a:rPr>
              <a:t>-&gt;</a:t>
            </a:r>
            <a:r>
              <a:rPr lang="en" sz="1300">
                <a:solidFill>
                  <a:schemeClr val="dk1"/>
                </a:solidFill>
                <a:latin typeface="Calibri"/>
                <a:ea typeface="Calibri"/>
                <a:cs typeface="Calibri"/>
                <a:sym typeface="Calibri"/>
              </a:rPr>
              <a:t> </a:t>
            </a:r>
            <a:r>
              <a:rPr lang="en" sz="1300">
                <a:solidFill>
                  <a:schemeClr val="dk2"/>
                </a:solidFill>
                <a:latin typeface="Calibri"/>
                <a:ea typeface="Calibri"/>
                <a:cs typeface="Calibri"/>
                <a:sym typeface="Calibri"/>
              </a:rPr>
              <a:t>no pick-up or delivery, don’t have everything you need, don’t have big brands, might stop carrying something you like</a:t>
            </a:r>
            <a:endParaRPr b="1"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Calibri"/>
                <a:ea typeface="Calibri"/>
                <a:cs typeface="Calibri"/>
                <a:sym typeface="Calibri"/>
              </a:rPr>
              <a:t>not good at “being a grocery store” </a:t>
            </a:r>
            <a:r>
              <a:rPr lang="en" sz="1300">
                <a:solidFill>
                  <a:schemeClr val="dk1"/>
                </a:solidFill>
              </a:rPr>
              <a:t>-&gt; </a:t>
            </a:r>
            <a:r>
              <a:rPr lang="en" sz="1300">
                <a:solidFill>
                  <a:schemeClr val="dk2"/>
                </a:solidFill>
                <a:latin typeface="Calibri"/>
                <a:ea typeface="Calibri"/>
                <a:cs typeface="Calibri"/>
                <a:sym typeface="Calibri"/>
              </a:rPr>
              <a:t>buying in bulk to drive down costs can lead to sooner expiration dates</a:t>
            </a:r>
            <a:endParaRPr b="1" sz="1600">
              <a:solidFill>
                <a:schemeClr val="dk2"/>
              </a:solidFill>
              <a:latin typeface="Calibri"/>
              <a:ea typeface="Calibri"/>
              <a:cs typeface="Calibri"/>
              <a:sym typeface="Calibri"/>
            </a:endParaRPr>
          </a:p>
        </p:txBody>
      </p:sp>
      <p:sp>
        <p:nvSpPr>
          <p:cNvPr id="379" name="Google Shape;379;p32"/>
          <p:cNvSpPr txBox="1"/>
          <p:nvPr/>
        </p:nvSpPr>
        <p:spPr>
          <a:xfrm>
            <a:off x="4748100" y="2994075"/>
            <a:ext cx="41568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threat of competitors taking away customers due to convenient services like delivery or loyalty programs </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threat of imitation </a:t>
            </a:r>
            <a:r>
              <a:rPr lang="en" sz="1300">
                <a:solidFill>
                  <a:schemeClr val="dk2"/>
                </a:solidFill>
                <a:latin typeface="Calibri"/>
                <a:ea typeface="Calibri"/>
                <a:cs typeface="Calibri"/>
                <a:sym typeface="Calibri"/>
              </a:rPr>
              <a:t>(Trader Joe’s strength is in its </a:t>
            </a:r>
            <a:r>
              <a:rPr i="1" lang="en" sz="1300">
                <a:solidFill>
                  <a:schemeClr val="dk2"/>
                </a:solidFill>
                <a:latin typeface="Calibri"/>
                <a:ea typeface="Calibri"/>
                <a:cs typeface="Calibri"/>
                <a:sym typeface="Calibri"/>
              </a:rPr>
              <a:t>unique</a:t>
            </a:r>
            <a:r>
              <a:rPr lang="en" sz="1300">
                <a:solidFill>
                  <a:schemeClr val="dk2"/>
                </a:solidFill>
                <a:latin typeface="Calibri"/>
                <a:ea typeface="Calibri"/>
                <a:cs typeface="Calibri"/>
                <a:sym typeface="Calibri"/>
              </a:rPr>
              <a:t> shopping experience, if it cannot remain singular, it will likely lose much of its appeal)</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importance of relationship with suppliers</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increase of organic offerings elsewhere </a:t>
            </a:r>
            <a:endParaRPr b="1" sz="1600">
              <a:solidFill>
                <a:schemeClr val="dk1"/>
              </a:solidFill>
              <a:latin typeface="Calibri"/>
              <a:ea typeface="Calibri"/>
              <a:cs typeface="Calibri"/>
              <a:sym typeface="Calibri"/>
            </a:endParaRPr>
          </a:p>
        </p:txBody>
      </p:sp>
      <p:sp>
        <p:nvSpPr>
          <p:cNvPr id="380" name="Google Shape;380;p32"/>
          <p:cNvSpPr/>
          <p:nvPr/>
        </p:nvSpPr>
        <p:spPr>
          <a:xfrm>
            <a:off x="4748100" y="144025"/>
            <a:ext cx="3621000" cy="30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txBox="1"/>
          <p:nvPr/>
        </p:nvSpPr>
        <p:spPr>
          <a:xfrm>
            <a:off x="4713750" y="82375"/>
            <a:ext cx="36897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1600">
                <a:solidFill>
                  <a:srgbClr val="A72A1E"/>
                </a:solidFill>
                <a:latin typeface="Calibri"/>
                <a:ea typeface="Calibri"/>
                <a:cs typeface="Calibri"/>
                <a:sym typeface="Calibri"/>
              </a:rPr>
              <a:t>External Opportunities </a:t>
            </a:r>
            <a:r>
              <a:rPr lang="en" sz="1600">
                <a:solidFill>
                  <a:srgbClr val="A72A1E"/>
                </a:solidFill>
                <a:latin typeface="Calibri"/>
                <a:ea typeface="Calibri"/>
                <a:cs typeface="Calibri"/>
                <a:sym typeface="Calibri"/>
              </a:rPr>
              <a:t>– What others do</a:t>
            </a:r>
            <a:endParaRPr sz="1600">
              <a:solidFill>
                <a:srgbClr val="A72A1E"/>
              </a:solidFill>
            </a:endParaRPr>
          </a:p>
        </p:txBody>
      </p:sp>
      <p:sp>
        <p:nvSpPr>
          <p:cNvPr id="382" name="Google Shape;382;p32"/>
          <p:cNvSpPr/>
          <p:nvPr/>
        </p:nvSpPr>
        <p:spPr>
          <a:xfrm>
            <a:off x="658050" y="2655025"/>
            <a:ext cx="3195900" cy="30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txBox="1"/>
          <p:nvPr/>
        </p:nvSpPr>
        <p:spPr>
          <a:xfrm>
            <a:off x="732350" y="2593375"/>
            <a:ext cx="31959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1600">
                <a:solidFill>
                  <a:srgbClr val="A72A1E"/>
                </a:solidFill>
                <a:latin typeface="Calibri"/>
                <a:ea typeface="Calibri"/>
                <a:cs typeface="Calibri"/>
                <a:sym typeface="Calibri"/>
              </a:rPr>
              <a:t>Internal Weaknesses </a:t>
            </a:r>
            <a:r>
              <a:rPr lang="en" sz="1600">
                <a:solidFill>
                  <a:srgbClr val="A72A1E"/>
                </a:solidFill>
                <a:latin typeface="Calibri"/>
                <a:ea typeface="Calibri"/>
                <a:cs typeface="Calibri"/>
                <a:sym typeface="Calibri"/>
              </a:rPr>
              <a:t>– inconvenient</a:t>
            </a:r>
            <a:endParaRPr sz="1800">
              <a:solidFill>
                <a:srgbClr val="A72A1E"/>
              </a:solidFill>
            </a:endParaRPr>
          </a:p>
        </p:txBody>
      </p:sp>
      <p:sp>
        <p:nvSpPr>
          <p:cNvPr id="384" name="Google Shape;384;p32"/>
          <p:cNvSpPr/>
          <p:nvPr/>
        </p:nvSpPr>
        <p:spPr>
          <a:xfrm>
            <a:off x="857700" y="144025"/>
            <a:ext cx="3080700" cy="30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txBox="1"/>
          <p:nvPr/>
        </p:nvSpPr>
        <p:spPr>
          <a:xfrm>
            <a:off x="675900" y="82375"/>
            <a:ext cx="34017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1600">
                <a:solidFill>
                  <a:srgbClr val="A72A1E"/>
                </a:solidFill>
                <a:latin typeface="Calibri"/>
                <a:ea typeface="Calibri"/>
                <a:cs typeface="Calibri"/>
                <a:sym typeface="Calibri"/>
              </a:rPr>
              <a:t>Internal Strengths </a:t>
            </a:r>
            <a:r>
              <a:rPr lang="en" sz="1600">
                <a:solidFill>
                  <a:srgbClr val="A72A1E"/>
                </a:solidFill>
                <a:latin typeface="Calibri"/>
                <a:ea typeface="Calibri"/>
                <a:cs typeface="Calibri"/>
                <a:sym typeface="Calibri"/>
              </a:rPr>
              <a:t>– cult following</a:t>
            </a:r>
            <a:endParaRPr sz="1800">
              <a:solidFill>
                <a:srgbClr val="A72A1E"/>
              </a:solidFill>
            </a:endParaRPr>
          </a:p>
        </p:txBody>
      </p:sp>
      <p:sp>
        <p:nvSpPr>
          <p:cNvPr id="386" name="Google Shape;386;p32"/>
          <p:cNvSpPr/>
          <p:nvPr/>
        </p:nvSpPr>
        <p:spPr>
          <a:xfrm>
            <a:off x="5349250" y="2632425"/>
            <a:ext cx="3621000" cy="30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txBox="1"/>
          <p:nvPr/>
        </p:nvSpPr>
        <p:spPr>
          <a:xfrm>
            <a:off x="5081350" y="2578575"/>
            <a:ext cx="41568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1500">
                <a:solidFill>
                  <a:srgbClr val="A72A1E"/>
                </a:solidFill>
                <a:latin typeface="Calibri"/>
                <a:ea typeface="Calibri"/>
                <a:cs typeface="Calibri"/>
                <a:sym typeface="Calibri"/>
              </a:rPr>
              <a:t>External Threats </a:t>
            </a:r>
            <a:r>
              <a:rPr lang="en" sz="1500">
                <a:solidFill>
                  <a:srgbClr val="A72A1E"/>
                </a:solidFill>
                <a:latin typeface="Calibri"/>
                <a:ea typeface="Calibri"/>
                <a:cs typeface="Calibri"/>
                <a:sym typeface="Calibri"/>
              </a:rPr>
              <a:t>– Different from competitors</a:t>
            </a:r>
            <a:endParaRPr sz="1500">
              <a:solidFill>
                <a:srgbClr val="A72A1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nvSpPr>
        <p:spPr>
          <a:xfrm>
            <a:off x="4800600" y="3282225"/>
            <a:ext cx="3989400" cy="1985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Competitors offering any one aspect of the Trader Joe’s shopping experience, like low prices, fail to capture the value of the pleasant shopping experience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Neighborhood grocery stores act as substitutes only on a small, local scale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Competitors who can successfully tie their brand to their shopping experience may capture similar value</a:t>
            </a:r>
            <a:endParaRPr sz="1300">
              <a:latin typeface="Calibri"/>
              <a:ea typeface="Calibri"/>
              <a:cs typeface="Calibri"/>
              <a:sym typeface="Calibri"/>
            </a:endParaRPr>
          </a:p>
        </p:txBody>
      </p:sp>
      <p:sp>
        <p:nvSpPr>
          <p:cNvPr id="393" name="Google Shape;393;p33"/>
          <p:cNvSpPr txBox="1"/>
          <p:nvPr/>
        </p:nvSpPr>
        <p:spPr>
          <a:xfrm>
            <a:off x="4800600" y="989613"/>
            <a:ext cx="4343400" cy="1985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Competitors attract customers with the feeling of abundance (with products, and locations), not scarcity</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Competitors attempts at backward integration have not been received as well with customers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Customer loyalty is higher than with competitors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Competitors cater to the customer perception of grocery shopping as a chore, adding service features to make the shopping experience more </a:t>
            </a:r>
            <a:r>
              <a:rPr lang="en" sz="1300">
                <a:solidFill>
                  <a:schemeClr val="dk1"/>
                </a:solidFill>
                <a:latin typeface="Calibri"/>
                <a:ea typeface="Calibri"/>
                <a:cs typeface="Calibri"/>
                <a:sym typeface="Calibri"/>
              </a:rPr>
              <a:t>convenient, not pleasant</a:t>
            </a:r>
            <a:endParaRPr sz="1300">
              <a:latin typeface="Calibri"/>
              <a:ea typeface="Calibri"/>
              <a:cs typeface="Calibri"/>
              <a:sym typeface="Calibri"/>
            </a:endParaRPr>
          </a:p>
        </p:txBody>
      </p:sp>
      <p:sp>
        <p:nvSpPr>
          <p:cNvPr id="394" name="Google Shape;394;p33"/>
          <p:cNvSpPr/>
          <p:nvPr/>
        </p:nvSpPr>
        <p:spPr>
          <a:xfrm>
            <a:off x="466350" y="731463"/>
            <a:ext cx="3881700" cy="3582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alibri"/>
                <a:ea typeface="Calibri"/>
                <a:cs typeface="Calibri"/>
                <a:sym typeface="Calibri"/>
              </a:rPr>
              <a:t>Value</a:t>
            </a:r>
            <a:endParaRPr sz="1800">
              <a:solidFill>
                <a:srgbClr val="FFFFFF"/>
              </a:solidFill>
              <a:latin typeface="Calibri"/>
              <a:ea typeface="Calibri"/>
              <a:cs typeface="Calibri"/>
              <a:sym typeface="Calibri"/>
            </a:endParaRPr>
          </a:p>
        </p:txBody>
      </p:sp>
      <p:sp>
        <p:nvSpPr>
          <p:cNvPr id="395" name="Google Shape;395;p33"/>
          <p:cNvSpPr/>
          <p:nvPr/>
        </p:nvSpPr>
        <p:spPr>
          <a:xfrm>
            <a:off x="4976650" y="731475"/>
            <a:ext cx="3881700" cy="3582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alibri"/>
                <a:ea typeface="Calibri"/>
                <a:cs typeface="Calibri"/>
                <a:sym typeface="Calibri"/>
              </a:rPr>
              <a:t>Rare</a:t>
            </a:r>
            <a:endParaRPr sz="1800">
              <a:solidFill>
                <a:srgbClr val="FFFFFF"/>
              </a:solidFill>
              <a:latin typeface="Calibri"/>
              <a:ea typeface="Calibri"/>
              <a:cs typeface="Calibri"/>
              <a:sym typeface="Calibri"/>
            </a:endParaRPr>
          </a:p>
        </p:txBody>
      </p:sp>
      <p:sp>
        <p:nvSpPr>
          <p:cNvPr id="396" name="Google Shape;396;p33"/>
          <p:cNvSpPr/>
          <p:nvPr/>
        </p:nvSpPr>
        <p:spPr>
          <a:xfrm>
            <a:off x="427525" y="2924025"/>
            <a:ext cx="3881700" cy="3582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alibri"/>
                <a:ea typeface="Calibri"/>
                <a:cs typeface="Calibri"/>
                <a:sym typeface="Calibri"/>
              </a:rPr>
              <a:t>Inimitability</a:t>
            </a:r>
            <a:endParaRPr sz="1800">
              <a:solidFill>
                <a:srgbClr val="FFFFFF"/>
              </a:solidFill>
              <a:latin typeface="Calibri"/>
              <a:ea typeface="Calibri"/>
              <a:cs typeface="Calibri"/>
              <a:sym typeface="Calibri"/>
            </a:endParaRPr>
          </a:p>
        </p:txBody>
      </p:sp>
      <p:sp>
        <p:nvSpPr>
          <p:cNvPr id="397" name="Google Shape;397;p33"/>
          <p:cNvSpPr/>
          <p:nvPr/>
        </p:nvSpPr>
        <p:spPr>
          <a:xfrm>
            <a:off x="4976650" y="2924013"/>
            <a:ext cx="3881700" cy="3582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alibri"/>
                <a:ea typeface="Calibri"/>
                <a:cs typeface="Calibri"/>
                <a:sym typeface="Calibri"/>
              </a:rPr>
              <a:t>Non-substitutability</a:t>
            </a:r>
            <a:endParaRPr sz="1800">
              <a:solidFill>
                <a:srgbClr val="FFFFFF"/>
              </a:solidFill>
              <a:latin typeface="Calibri"/>
              <a:ea typeface="Calibri"/>
              <a:cs typeface="Calibri"/>
              <a:sym typeface="Calibri"/>
            </a:endParaRPr>
          </a:p>
        </p:txBody>
      </p:sp>
      <p:sp>
        <p:nvSpPr>
          <p:cNvPr id="398" name="Google Shape;398;p33"/>
          <p:cNvSpPr/>
          <p:nvPr/>
        </p:nvSpPr>
        <p:spPr>
          <a:xfrm>
            <a:off x="466350" y="134000"/>
            <a:ext cx="8229600" cy="548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A72A1E"/>
                </a:solidFill>
                <a:latin typeface="Calibri"/>
                <a:ea typeface="Calibri"/>
                <a:cs typeface="Calibri"/>
                <a:sym typeface="Calibri"/>
              </a:rPr>
              <a:t>VRIN Analysis of the Unique Shopping Experience of Trader Joe’s</a:t>
            </a:r>
            <a:endParaRPr sz="2400">
              <a:solidFill>
                <a:srgbClr val="A72A1E"/>
              </a:solidFill>
              <a:latin typeface="Calibri"/>
              <a:ea typeface="Calibri"/>
              <a:cs typeface="Calibri"/>
              <a:sym typeface="Calibri"/>
            </a:endParaRPr>
          </a:p>
        </p:txBody>
      </p:sp>
      <p:sp>
        <p:nvSpPr>
          <p:cNvPr id="399" name="Google Shape;399;p33"/>
          <p:cNvSpPr txBox="1"/>
          <p:nvPr/>
        </p:nvSpPr>
        <p:spPr>
          <a:xfrm>
            <a:off x="315475" y="3218775"/>
            <a:ext cx="41058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Competitors </a:t>
            </a:r>
            <a:r>
              <a:rPr i="1" lang="en" sz="1300">
                <a:latin typeface="Calibri"/>
                <a:ea typeface="Calibri"/>
                <a:cs typeface="Calibri"/>
                <a:sym typeface="Calibri"/>
              </a:rPr>
              <a:t>can </a:t>
            </a:r>
            <a:r>
              <a:rPr lang="en" sz="1300">
                <a:latin typeface="Calibri"/>
                <a:ea typeface="Calibri"/>
                <a:cs typeface="Calibri"/>
                <a:sym typeface="Calibri"/>
              </a:rPr>
              <a:t>imitate, but they </a:t>
            </a:r>
            <a:r>
              <a:rPr i="1" lang="en" sz="1300">
                <a:latin typeface="Calibri"/>
                <a:ea typeface="Calibri"/>
                <a:cs typeface="Calibri"/>
                <a:sym typeface="Calibri"/>
              </a:rPr>
              <a:t>won’t</a:t>
            </a:r>
            <a:endParaRPr i="1"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Customers expect competitors to offer certain products and brands, requiring competitors to have a large variety of products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Competitors would face difficulty sourcing new suppliers and severing existing supplier relationships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Imitators face challenges of capturing the causal ambiguity of the pleasant shopping experience</a:t>
            </a:r>
            <a:endParaRPr sz="1300">
              <a:latin typeface="Calibri"/>
              <a:ea typeface="Calibri"/>
              <a:cs typeface="Calibri"/>
              <a:sym typeface="Calibri"/>
            </a:endParaRPr>
          </a:p>
        </p:txBody>
      </p:sp>
      <p:sp>
        <p:nvSpPr>
          <p:cNvPr id="400" name="Google Shape;400;p33"/>
          <p:cNvSpPr txBox="1"/>
          <p:nvPr/>
        </p:nvSpPr>
        <p:spPr>
          <a:xfrm>
            <a:off x="315475" y="1038375"/>
            <a:ext cx="4105800" cy="1985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Limited product offerings reduce inventory cost</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Private label products:</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Cheaper to produce than competitors branded products</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Reduce buyer power</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Raise perception of value and scarcity</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Fewer locations coupled with small stores reduces operating cost and increases perception of value and scarcity</a:t>
            </a:r>
            <a:endParaRPr sz="13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4"/>
          <p:cNvSpPr/>
          <p:nvPr/>
        </p:nvSpPr>
        <p:spPr>
          <a:xfrm>
            <a:off x="4039725" y="243975"/>
            <a:ext cx="4605000" cy="46476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rot="5400000">
            <a:off x="6074325" y="-874525"/>
            <a:ext cx="535800" cy="2321100"/>
          </a:xfrm>
          <a:prstGeom prst="moon">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4039725" y="553925"/>
            <a:ext cx="2283900" cy="2007300"/>
          </a:xfrm>
          <a:prstGeom prst="triangle">
            <a:avLst>
              <a:gd fmla="val 50212"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rot="3595582">
            <a:off x="4321536" y="2074069"/>
            <a:ext cx="2328220" cy="1997413"/>
          </a:xfrm>
          <a:prstGeom prst="triangl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rot="3629586">
            <a:off x="5475923" y="60025"/>
            <a:ext cx="2329206" cy="2021549"/>
          </a:xfrm>
          <a:prstGeom prst="triangle">
            <a:avLst>
              <a:gd fmla="val 4924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rot="-3600570">
            <a:off x="6055116" y="2102342"/>
            <a:ext cx="2326268" cy="1962310"/>
          </a:xfrm>
          <a:prstGeom prst="triangle">
            <a:avLst>
              <a:gd fmla="val 50992"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a:off x="6323625" y="566275"/>
            <a:ext cx="2321100" cy="20073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a:off x="5184625" y="2506650"/>
            <a:ext cx="2321100" cy="2077200"/>
          </a:xfrm>
          <a:prstGeom prst="triangle">
            <a:avLst>
              <a:gd fmla="val 49744"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rot="9000268">
            <a:off x="8035655" y="268781"/>
            <a:ext cx="535872" cy="2321021"/>
          </a:xfrm>
          <a:prstGeom prst="moon">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rot="-9002897">
            <a:off x="8035724" y="2556176"/>
            <a:ext cx="535982" cy="2321241"/>
          </a:xfrm>
          <a:prstGeom prst="moon">
            <a:avLst>
              <a:gd fmla="val 50000"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rot="-5401924">
            <a:off x="6074171" y="3690088"/>
            <a:ext cx="536100" cy="2321100"/>
          </a:xfrm>
          <a:prstGeom prst="moon">
            <a:avLst>
              <a:gd fmla="val 50000"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rot="-1804027">
            <a:off x="4113126" y="2556254"/>
            <a:ext cx="535913" cy="2320992"/>
          </a:xfrm>
          <a:prstGeom prst="moon">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rot="1797103">
            <a:off x="4113094" y="268764"/>
            <a:ext cx="535982" cy="2321021"/>
          </a:xfrm>
          <a:prstGeom prst="moon">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txBox="1"/>
          <p:nvPr/>
        </p:nvSpPr>
        <p:spPr>
          <a:xfrm>
            <a:off x="5378600" y="548400"/>
            <a:ext cx="19476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Fun/Interactive culture</a:t>
            </a:r>
            <a:endParaRPr sz="1350"/>
          </a:p>
        </p:txBody>
      </p:sp>
      <p:sp>
        <p:nvSpPr>
          <p:cNvPr id="419" name="Google Shape;419;p34"/>
          <p:cNvSpPr txBox="1"/>
          <p:nvPr/>
        </p:nvSpPr>
        <p:spPr>
          <a:xfrm rot="3598281">
            <a:off x="3602445" y="3277144"/>
            <a:ext cx="2411711" cy="39246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Vertical Supply Integration</a:t>
            </a:r>
            <a:endParaRPr sz="1350"/>
          </a:p>
        </p:txBody>
      </p:sp>
      <p:sp>
        <p:nvSpPr>
          <p:cNvPr id="420" name="Google Shape;420;p34"/>
          <p:cNvSpPr txBox="1"/>
          <p:nvPr/>
        </p:nvSpPr>
        <p:spPr>
          <a:xfrm>
            <a:off x="5419425" y="4182700"/>
            <a:ext cx="18942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Cult-like Following</a:t>
            </a:r>
            <a:endParaRPr sz="1350"/>
          </a:p>
        </p:txBody>
      </p:sp>
      <p:sp>
        <p:nvSpPr>
          <p:cNvPr id="421" name="Google Shape;421;p34"/>
          <p:cNvSpPr txBox="1"/>
          <p:nvPr/>
        </p:nvSpPr>
        <p:spPr>
          <a:xfrm rot="-3600204">
            <a:off x="6793236" y="3257170"/>
            <a:ext cx="2219028" cy="39246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Only Promote from Within</a:t>
            </a:r>
            <a:endParaRPr sz="1350"/>
          </a:p>
        </p:txBody>
      </p:sp>
      <p:sp>
        <p:nvSpPr>
          <p:cNvPr id="422" name="Google Shape;422;p34"/>
          <p:cNvSpPr txBox="1"/>
          <p:nvPr/>
        </p:nvSpPr>
        <p:spPr>
          <a:xfrm rot="3603641">
            <a:off x="6727353" y="1469377"/>
            <a:ext cx="2313646" cy="38464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rPr>
              <a:t>Owns Private Label</a:t>
            </a:r>
            <a:endParaRPr sz="1350"/>
          </a:p>
        </p:txBody>
      </p:sp>
      <p:sp>
        <p:nvSpPr>
          <p:cNvPr id="423" name="Google Shape;423;p34"/>
          <p:cNvSpPr txBox="1"/>
          <p:nvPr/>
        </p:nvSpPr>
        <p:spPr>
          <a:xfrm rot="-3588023">
            <a:off x="3858045" y="1443674"/>
            <a:ext cx="1894182" cy="39254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t>Want to be there</a:t>
            </a:r>
            <a:endParaRPr sz="1350"/>
          </a:p>
        </p:txBody>
      </p:sp>
      <p:sp>
        <p:nvSpPr>
          <p:cNvPr id="424" name="Google Shape;424;p34"/>
          <p:cNvSpPr txBox="1"/>
          <p:nvPr/>
        </p:nvSpPr>
        <p:spPr>
          <a:xfrm rot="-3605609">
            <a:off x="3433153" y="1259945"/>
            <a:ext cx="1661898" cy="33869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Knowledgeable Staff</a:t>
            </a:r>
            <a:endParaRPr sz="1000"/>
          </a:p>
        </p:txBody>
      </p:sp>
      <p:sp>
        <p:nvSpPr>
          <p:cNvPr id="425" name="Google Shape;425;p34"/>
          <p:cNvSpPr txBox="1"/>
          <p:nvPr/>
        </p:nvSpPr>
        <p:spPr>
          <a:xfrm rot="-3723">
            <a:off x="5511415" y="19037"/>
            <a:ext cx="1662001"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Environment</a:t>
            </a:r>
            <a:endParaRPr sz="1000"/>
          </a:p>
        </p:txBody>
      </p:sp>
      <p:sp>
        <p:nvSpPr>
          <p:cNvPr id="426" name="Google Shape;426;p34"/>
          <p:cNvSpPr txBox="1"/>
          <p:nvPr/>
        </p:nvSpPr>
        <p:spPr>
          <a:xfrm rot="3566121">
            <a:off x="7549801" y="1198346"/>
            <a:ext cx="1661913" cy="33875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Exclusivity</a:t>
            </a:r>
            <a:endParaRPr sz="1000"/>
          </a:p>
        </p:txBody>
      </p:sp>
      <p:sp>
        <p:nvSpPr>
          <p:cNvPr id="427" name="Google Shape;427;p34"/>
          <p:cNvSpPr txBox="1"/>
          <p:nvPr/>
        </p:nvSpPr>
        <p:spPr>
          <a:xfrm rot="-3723">
            <a:off x="5511765" y="4779112"/>
            <a:ext cx="1662001"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Customer Base</a:t>
            </a:r>
            <a:endParaRPr sz="1000"/>
          </a:p>
        </p:txBody>
      </p:sp>
      <p:sp>
        <p:nvSpPr>
          <p:cNvPr id="428" name="Google Shape;428;p34"/>
          <p:cNvSpPr txBox="1"/>
          <p:nvPr/>
        </p:nvSpPr>
        <p:spPr>
          <a:xfrm rot="-3613691">
            <a:off x="7589681" y="3608740"/>
            <a:ext cx="1662078" cy="33865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Management</a:t>
            </a:r>
            <a:endParaRPr sz="1000"/>
          </a:p>
        </p:txBody>
      </p:sp>
      <p:sp>
        <p:nvSpPr>
          <p:cNvPr id="429" name="Google Shape;429;p34"/>
          <p:cNvSpPr txBox="1"/>
          <p:nvPr/>
        </p:nvSpPr>
        <p:spPr>
          <a:xfrm rot="3611150">
            <a:off x="3480849" y="3608776"/>
            <a:ext cx="1661744" cy="33861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Variety of Products</a:t>
            </a:r>
            <a:endParaRPr sz="1000"/>
          </a:p>
        </p:txBody>
      </p:sp>
      <p:sp>
        <p:nvSpPr>
          <p:cNvPr id="430" name="Google Shape;430;p34"/>
          <p:cNvSpPr txBox="1"/>
          <p:nvPr/>
        </p:nvSpPr>
        <p:spPr>
          <a:xfrm rot="-3587904">
            <a:off x="4288800" y="1617611"/>
            <a:ext cx="1624510" cy="38487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Energetic/Outgoing</a:t>
            </a:r>
            <a:endParaRPr sz="1300"/>
          </a:p>
        </p:txBody>
      </p:sp>
      <p:sp>
        <p:nvSpPr>
          <p:cNvPr id="431" name="Google Shape;431;p34"/>
          <p:cNvSpPr txBox="1"/>
          <p:nvPr/>
        </p:nvSpPr>
        <p:spPr>
          <a:xfrm rot="-3588373">
            <a:off x="4929829" y="1797632"/>
            <a:ext cx="1125613" cy="55400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Well Trained/Paid</a:t>
            </a:r>
            <a:endParaRPr sz="1200"/>
          </a:p>
        </p:txBody>
      </p:sp>
      <p:sp>
        <p:nvSpPr>
          <p:cNvPr id="432" name="Google Shape;432;p34"/>
          <p:cNvSpPr txBox="1"/>
          <p:nvPr/>
        </p:nvSpPr>
        <p:spPr>
          <a:xfrm rot="1270">
            <a:off x="5549037" y="877303"/>
            <a:ext cx="1624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Small stores/aisles</a:t>
            </a:r>
            <a:endParaRPr sz="1300"/>
          </a:p>
        </p:txBody>
      </p:sp>
      <p:sp>
        <p:nvSpPr>
          <p:cNvPr id="433" name="Google Shape;433;p34"/>
          <p:cNvSpPr/>
          <p:nvPr/>
        </p:nvSpPr>
        <p:spPr>
          <a:xfrm>
            <a:off x="5684625" y="1869075"/>
            <a:ext cx="1363800" cy="13062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In-store Experience</a:t>
            </a:r>
            <a:endParaRPr b="1" sz="1100"/>
          </a:p>
        </p:txBody>
      </p:sp>
      <p:sp>
        <p:nvSpPr>
          <p:cNvPr id="434" name="Google Shape;434;p34"/>
          <p:cNvSpPr txBox="1"/>
          <p:nvPr/>
        </p:nvSpPr>
        <p:spPr>
          <a:xfrm rot="3608488">
            <a:off x="5010692" y="2743321"/>
            <a:ext cx="1125617" cy="55406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Limited Selections</a:t>
            </a:r>
            <a:endParaRPr sz="1200"/>
          </a:p>
        </p:txBody>
      </p:sp>
      <p:sp>
        <p:nvSpPr>
          <p:cNvPr id="435" name="Google Shape;435;p34"/>
          <p:cNvSpPr txBox="1"/>
          <p:nvPr/>
        </p:nvSpPr>
        <p:spPr>
          <a:xfrm rot="3574397">
            <a:off x="4136054" y="2960823"/>
            <a:ext cx="2019999" cy="5849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High Quality/</a:t>
            </a:r>
            <a:endParaRPr sz="1300"/>
          </a:p>
          <a:p>
            <a:pPr indent="0" lvl="0" marL="0" rtl="0" algn="ctr">
              <a:spcBef>
                <a:spcPts val="0"/>
              </a:spcBef>
              <a:spcAft>
                <a:spcPts val="0"/>
              </a:spcAft>
              <a:buNone/>
            </a:pPr>
            <a:r>
              <a:rPr lang="en" sz="1300"/>
              <a:t>Low Prices</a:t>
            </a:r>
            <a:endParaRPr sz="1300"/>
          </a:p>
        </p:txBody>
      </p:sp>
      <p:sp>
        <p:nvSpPr>
          <p:cNvPr id="436" name="Google Shape;436;p34"/>
          <p:cNvSpPr txBox="1"/>
          <p:nvPr/>
        </p:nvSpPr>
        <p:spPr>
          <a:xfrm rot="-916">
            <a:off x="5779604" y="1253246"/>
            <a:ext cx="1125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Simulated Scarcity</a:t>
            </a:r>
            <a:endParaRPr sz="1200"/>
          </a:p>
        </p:txBody>
      </p:sp>
      <p:sp>
        <p:nvSpPr>
          <p:cNvPr id="437" name="Google Shape;437;p34"/>
          <p:cNvSpPr txBox="1"/>
          <p:nvPr/>
        </p:nvSpPr>
        <p:spPr>
          <a:xfrm rot="1270">
            <a:off x="5554273" y="3870236"/>
            <a:ext cx="1624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Slow Store Growth</a:t>
            </a:r>
            <a:endParaRPr sz="1300"/>
          </a:p>
        </p:txBody>
      </p:sp>
      <p:sp>
        <p:nvSpPr>
          <p:cNvPr id="438" name="Google Shape;438;p34"/>
          <p:cNvSpPr txBox="1"/>
          <p:nvPr/>
        </p:nvSpPr>
        <p:spPr>
          <a:xfrm rot="-916">
            <a:off x="5803717" y="3208630"/>
            <a:ext cx="1125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Educated/</a:t>
            </a:r>
            <a:endParaRPr sz="1200"/>
          </a:p>
          <a:p>
            <a:pPr indent="0" lvl="0" marL="0" rtl="0" algn="ctr">
              <a:spcBef>
                <a:spcPts val="0"/>
              </a:spcBef>
              <a:spcAft>
                <a:spcPts val="0"/>
              </a:spcAft>
              <a:buNone/>
            </a:pPr>
            <a:r>
              <a:rPr lang="en" sz="1200"/>
              <a:t>Willing to</a:t>
            </a:r>
            <a:endParaRPr sz="1200"/>
          </a:p>
          <a:p>
            <a:pPr indent="0" lvl="0" marL="0" rtl="0" algn="ctr">
              <a:spcBef>
                <a:spcPts val="0"/>
              </a:spcBef>
              <a:spcAft>
                <a:spcPts val="0"/>
              </a:spcAft>
              <a:buNone/>
            </a:pPr>
            <a:r>
              <a:rPr lang="en" sz="1200"/>
              <a:t>Experiment</a:t>
            </a:r>
            <a:endParaRPr sz="1200"/>
          </a:p>
        </p:txBody>
      </p:sp>
      <p:sp>
        <p:nvSpPr>
          <p:cNvPr id="439" name="Google Shape;439;p34"/>
          <p:cNvSpPr/>
          <p:nvPr/>
        </p:nvSpPr>
        <p:spPr>
          <a:xfrm rot="2402375">
            <a:off x="5265410" y="705737"/>
            <a:ext cx="112853" cy="455711"/>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4"/>
          <p:cNvSpPr/>
          <p:nvPr/>
        </p:nvSpPr>
        <p:spPr>
          <a:xfrm rot="495566">
            <a:off x="5831020" y="1731070"/>
            <a:ext cx="112770" cy="2256873"/>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4"/>
          <p:cNvSpPr/>
          <p:nvPr/>
        </p:nvSpPr>
        <p:spPr>
          <a:xfrm rot="578252">
            <a:off x="5781549" y="1189697"/>
            <a:ext cx="112893" cy="1638106"/>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rot="-1884474">
            <a:off x="5577134" y="1796840"/>
            <a:ext cx="112832" cy="1628069"/>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rot="-4377875">
            <a:off x="6982649" y="996479"/>
            <a:ext cx="112642" cy="2548343"/>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rot="6137831">
            <a:off x="7161903" y="3988428"/>
            <a:ext cx="112685" cy="322444"/>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txBox="1"/>
          <p:nvPr/>
        </p:nvSpPr>
        <p:spPr>
          <a:xfrm rot="-3578216">
            <a:off x="6812996" y="3112242"/>
            <a:ext cx="1624404" cy="38481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Relocate Managers</a:t>
            </a:r>
            <a:endParaRPr sz="1300"/>
          </a:p>
        </p:txBody>
      </p:sp>
      <p:sp>
        <p:nvSpPr>
          <p:cNvPr id="446" name="Google Shape;446;p34"/>
          <p:cNvSpPr/>
          <p:nvPr/>
        </p:nvSpPr>
        <p:spPr>
          <a:xfrm rot="2952037">
            <a:off x="7099481" y="3894413"/>
            <a:ext cx="112946" cy="186323"/>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txBox="1"/>
          <p:nvPr/>
        </p:nvSpPr>
        <p:spPr>
          <a:xfrm rot="-3588373">
            <a:off x="6704267" y="2697485"/>
            <a:ext cx="1125613" cy="73872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No Office/</a:t>
            </a:r>
            <a:endParaRPr sz="1200"/>
          </a:p>
          <a:p>
            <a:pPr indent="0" lvl="0" marL="0" rtl="0" algn="ctr">
              <a:spcBef>
                <a:spcPts val="0"/>
              </a:spcBef>
              <a:spcAft>
                <a:spcPts val="0"/>
              </a:spcAft>
              <a:buNone/>
            </a:pPr>
            <a:r>
              <a:rPr lang="en" sz="1200"/>
              <a:t>Always on the Floor</a:t>
            </a:r>
            <a:endParaRPr sz="1200"/>
          </a:p>
        </p:txBody>
      </p:sp>
      <p:sp>
        <p:nvSpPr>
          <p:cNvPr id="448" name="Google Shape;448;p34"/>
          <p:cNvSpPr/>
          <p:nvPr/>
        </p:nvSpPr>
        <p:spPr>
          <a:xfrm rot="-3978046">
            <a:off x="5704098" y="1428415"/>
            <a:ext cx="112705" cy="2483521"/>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txBox="1"/>
          <p:nvPr/>
        </p:nvSpPr>
        <p:spPr>
          <a:xfrm rot="3574514">
            <a:off x="6813011" y="1666693"/>
            <a:ext cx="1624386" cy="38485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No Coupons/Sales</a:t>
            </a:r>
            <a:endParaRPr sz="1300"/>
          </a:p>
        </p:txBody>
      </p:sp>
      <p:sp>
        <p:nvSpPr>
          <p:cNvPr id="450" name="Google Shape;450;p34"/>
          <p:cNvSpPr txBox="1"/>
          <p:nvPr/>
        </p:nvSpPr>
        <p:spPr>
          <a:xfrm rot="3608488">
            <a:off x="6702617" y="1844027"/>
            <a:ext cx="1125617" cy="36942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p>
        </p:txBody>
      </p:sp>
      <p:sp>
        <p:nvSpPr>
          <p:cNvPr id="451" name="Google Shape;451;p34"/>
          <p:cNvSpPr/>
          <p:nvPr/>
        </p:nvSpPr>
        <p:spPr>
          <a:xfrm rot="-1839040">
            <a:off x="5442317" y="3646794"/>
            <a:ext cx="112985" cy="705374"/>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rot="3343648">
            <a:off x="6553913" y="1567991"/>
            <a:ext cx="90032" cy="2545316"/>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p:nvPr/>
        </p:nvSpPr>
        <p:spPr>
          <a:xfrm rot="3337975">
            <a:off x="6618794" y="1487416"/>
            <a:ext cx="112667" cy="3335423"/>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rot="9143">
            <a:off x="6920475" y="882950"/>
            <a:ext cx="112800" cy="3450900"/>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txBox="1"/>
          <p:nvPr/>
        </p:nvSpPr>
        <p:spPr>
          <a:xfrm rot="3608667">
            <a:off x="6629643" y="1755043"/>
            <a:ext cx="1271557" cy="55406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No Availability Guarantees  </a:t>
            </a:r>
            <a:endParaRPr sz="1200"/>
          </a:p>
        </p:txBody>
      </p:sp>
      <p:sp>
        <p:nvSpPr>
          <p:cNvPr id="456" name="Google Shape;456;p34"/>
          <p:cNvSpPr/>
          <p:nvPr/>
        </p:nvSpPr>
        <p:spPr>
          <a:xfrm rot="7124646">
            <a:off x="6768715" y="1453403"/>
            <a:ext cx="112914" cy="303688"/>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
          <p:cNvSpPr txBox="1"/>
          <p:nvPr>
            <p:ph idx="1" type="subTitle"/>
          </p:nvPr>
        </p:nvSpPr>
        <p:spPr>
          <a:xfrm>
            <a:off x="311700" y="1869075"/>
            <a:ext cx="3181800" cy="3249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Combination of obvious capabilities and connection of related factors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Removing any capability would less the strength of the other capabilities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Difficult for competitors to copy the entire business model</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Shifting to online delivery would damage multiple aspects of the current in-store model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The arrows represent the connections between the factors of each capability</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The whole is greater than the sum of the parts</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p:txBody>
      </p:sp>
      <p:sp>
        <p:nvSpPr>
          <p:cNvPr id="458" name="Google Shape;458;p34"/>
          <p:cNvSpPr/>
          <p:nvPr/>
        </p:nvSpPr>
        <p:spPr>
          <a:xfrm>
            <a:off x="301225" y="243975"/>
            <a:ext cx="3256800" cy="14262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33">
                <a:solidFill>
                  <a:schemeClr val="lt1"/>
                </a:solidFill>
                <a:latin typeface="Calibri"/>
                <a:ea typeface="Calibri"/>
                <a:cs typeface="Calibri"/>
                <a:sym typeface="Calibri"/>
              </a:rPr>
              <a:t>What creates Trader Joe’s value is its in-store experience.</a:t>
            </a:r>
            <a:endParaRPr sz="1900">
              <a:solidFill>
                <a:schemeClr val="lt1"/>
              </a:solidFill>
              <a:latin typeface="Calibri"/>
              <a:ea typeface="Calibri"/>
              <a:cs typeface="Calibri"/>
              <a:sym typeface="Calibri"/>
            </a:endParaRPr>
          </a:p>
        </p:txBody>
      </p:sp>
      <p:sp>
        <p:nvSpPr>
          <p:cNvPr id="459" name="Google Shape;459;p34"/>
          <p:cNvSpPr/>
          <p:nvPr/>
        </p:nvSpPr>
        <p:spPr>
          <a:xfrm rot="-1340323">
            <a:off x="6683040" y="1123245"/>
            <a:ext cx="112871" cy="1721061"/>
          </a:xfrm>
          <a:prstGeom prst="upDownArrow">
            <a:avLst>
              <a:gd fmla="val 50000" name="adj1"/>
              <a:gd fmla="val 50000" name="adj2"/>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pSp>
        <p:nvGrpSpPr>
          <p:cNvPr id="464" name="Google Shape;464;p35"/>
          <p:cNvGrpSpPr/>
          <p:nvPr/>
        </p:nvGrpSpPr>
        <p:grpSpPr>
          <a:xfrm>
            <a:off x="311598" y="4048086"/>
            <a:ext cx="6355442" cy="757914"/>
            <a:chOff x="1593000" y="2322568"/>
            <a:chExt cx="5958041" cy="643500"/>
          </a:xfrm>
        </p:grpSpPr>
        <p:sp>
          <p:nvSpPr>
            <p:cNvPr id="465" name="Google Shape;465;p3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6" name="Google Shape;466;p35"/>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7" name="Google Shape;467;p35"/>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68" name="Google Shape;468;p3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Substitutes</a:t>
              </a:r>
              <a:endParaRPr sz="1200">
                <a:solidFill>
                  <a:srgbClr val="FFFFFF"/>
                </a:solidFill>
                <a:latin typeface="Calibri"/>
                <a:ea typeface="Calibri"/>
                <a:cs typeface="Calibri"/>
                <a:sym typeface="Calibri"/>
              </a:endParaRPr>
            </a:p>
          </p:txBody>
        </p:sp>
        <p:sp>
          <p:nvSpPr>
            <p:cNvPr id="469" name="Google Shape;469;p3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0" name="Google Shape;470;p3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sp>
          <p:nvSpPr>
            <p:cNvPr id="471" name="Google Shape;471;p35"/>
            <p:cNvSpPr/>
            <p:nvPr/>
          </p:nvSpPr>
          <p:spPr>
            <a:xfrm>
              <a:off x="4387841" y="2323758"/>
              <a:ext cx="3163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Biggest and still vital substitute: onsite shopping (when a trip of gas costs less than delivery fee)</a:t>
              </a:r>
              <a:endParaRPr sz="1000">
                <a:solidFill>
                  <a:srgbClr val="3D3D3D"/>
                </a:solidFill>
                <a:latin typeface="Calibri"/>
                <a:ea typeface="Calibri"/>
                <a:cs typeface="Calibri"/>
                <a:sym typeface="Calibri"/>
              </a:endParaRPr>
            </a:p>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Psychological switching cost is minimal: hard to emphasize experience and company culture</a:t>
              </a:r>
              <a:endParaRPr sz="1000">
                <a:solidFill>
                  <a:srgbClr val="3D3D3D"/>
                </a:solidFill>
                <a:latin typeface="Calibri"/>
                <a:ea typeface="Calibri"/>
                <a:cs typeface="Calibri"/>
                <a:sym typeface="Calibri"/>
              </a:endParaRPr>
            </a:p>
          </p:txBody>
        </p:sp>
      </p:grpSp>
      <p:grpSp>
        <p:nvGrpSpPr>
          <p:cNvPr id="472" name="Google Shape;472;p35"/>
          <p:cNvGrpSpPr/>
          <p:nvPr/>
        </p:nvGrpSpPr>
        <p:grpSpPr>
          <a:xfrm>
            <a:off x="311598" y="3276791"/>
            <a:ext cx="6355442" cy="757914"/>
            <a:chOff x="1593000" y="2322568"/>
            <a:chExt cx="5958041" cy="643500"/>
          </a:xfrm>
        </p:grpSpPr>
        <p:sp>
          <p:nvSpPr>
            <p:cNvPr id="473" name="Google Shape;473;p3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4" name="Google Shape;474;p35"/>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5" name="Google Shape;475;p35"/>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6" name="Google Shape;476;p3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Supplier Power</a:t>
              </a:r>
              <a:endParaRPr sz="1200">
                <a:solidFill>
                  <a:srgbClr val="FFFFFF"/>
                </a:solidFill>
                <a:latin typeface="Calibri"/>
                <a:ea typeface="Calibri"/>
                <a:cs typeface="Calibri"/>
                <a:sym typeface="Calibri"/>
              </a:endParaRPr>
            </a:p>
          </p:txBody>
        </p:sp>
        <p:sp>
          <p:nvSpPr>
            <p:cNvPr id="477" name="Google Shape;477;p3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78" name="Google Shape;478;p3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sp>
          <p:nvSpPr>
            <p:cNvPr id="479" name="Google Shape;479;p35"/>
            <p:cNvSpPr/>
            <p:nvPr/>
          </p:nvSpPr>
          <p:spPr>
            <a:xfrm>
              <a:off x="4387841" y="2323746"/>
              <a:ext cx="3163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Low switching cost for suppliers: no longer competing on shelf space</a:t>
              </a:r>
              <a:endParaRPr sz="1000">
                <a:solidFill>
                  <a:srgbClr val="3D3D3D"/>
                </a:solidFill>
                <a:latin typeface="Calibri"/>
                <a:ea typeface="Calibri"/>
                <a:cs typeface="Calibri"/>
                <a:sym typeface="Calibri"/>
              </a:endParaRPr>
            </a:p>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Suppliers have more choice/source for selling: traditional onsite, online, forward-integration </a:t>
              </a:r>
              <a:endParaRPr sz="1000">
                <a:solidFill>
                  <a:srgbClr val="3D3D3D"/>
                </a:solidFill>
                <a:latin typeface="Calibri"/>
                <a:ea typeface="Calibri"/>
                <a:cs typeface="Calibri"/>
                <a:sym typeface="Calibri"/>
              </a:endParaRPr>
            </a:p>
          </p:txBody>
        </p:sp>
      </p:grpSp>
      <p:grpSp>
        <p:nvGrpSpPr>
          <p:cNvPr id="480" name="Google Shape;480;p35"/>
          <p:cNvGrpSpPr/>
          <p:nvPr/>
        </p:nvGrpSpPr>
        <p:grpSpPr>
          <a:xfrm>
            <a:off x="311598" y="2505465"/>
            <a:ext cx="6355372" cy="757914"/>
            <a:chOff x="1593000" y="2322568"/>
            <a:chExt cx="5957975" cy="643500"/>
          </a:xfrm>
        </p:grpSpPr>
        <p:sp>
          <p:nvSpPr>
            <p:cNvPr id="481" name="Google Shape;481;p3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82" name="Google Shape;482;p35"/>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83" name="Google Shape;483;p35"/>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84" name="Google Shape;484;p3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Buyer Power</a:t>
              </a:r>
              <a:endParaRPr sz="1200">
                <a:solidFill>
                  <a:srgbClr val="FFFFFF"/>
                </a:solidFill>
                <a:latin typeface="Calibri"/>
                <a:ea typeface="Calibri"/>
                <a:cs typeface="Calibri"/>
                <a:sym typeface="Calibri"/>
              </a:endParaRPr>
            </a:p>
          </p:txBody>
        </p:sp>
        <p:sp>
          <p:nvSpPr>
            <p:cNvPr id="485" name="Google Shape;485;p3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86" name="Google Shape;486;p3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sp>
          <p:nvSpPr>
            <p:cNvPr id="487" name="Google Shape;487;p3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Lower switching cost than onsite shopping</a:t>
              </a:r>
              <a:endParaRPr sz="1000">
                <a:solidFill>
                  <a:srgbClr val="3D3D3D"/>
                </a:solidFill>
                <a:latin typeface="Calibri"/>
                <a:ea typeface="Calibri"/>
                <a:cs typeface="Calibri"/>
                <a:sym typeface="Calibri"/>
              </a:endParaRPr>
            </a:p>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Calibri"/>
                  <a:ea typeface="Calibri"/>
                  <a:cs typeface="Calibri"/>
                  <a:sym typeface="Calibri"/>
                </a:rPr>
                <a:t>Lack trust in not seeing &amp; selecting fresh products, question in freshness and handling</a:t>
              </a:r>
              <a:r>
                <a:rPr lang="en" sz="1000">
                  <a:solidFill>
                    <a:srgbClr val="3D3D3D"/>
                  </a:solidFill>
                  <a:latin typeface="Roboto"/>
                  <a:ea typeface="Roboto"/>
                  <a:cs typeface="Roboto"/>
                  <a:sym typeface="Roboto"/>
                </a:rPr>
                <a:t> </a:t>
              </a:r>
              <a:endParaRPr sz="1000">
                <a:solidFill>
                  <a:srgbClr val="3D3D3D"/>
                </a:solidFill>
                <a:latin typeface="Roboto"/>
                <a:ea typeface="Roboto"/>
                <a:cs typeface="Roboto"/>
                <a:sym typeface="Roboto"/>
              </a:endParaRPr>
            </a:p>
          </p:txBody>
        </p:sp>
      </p:grpSp>
      <p:grpSp>
        <p:nvGrpSpPr>
          <p:cNvPr id="488" name="Google Shape;488;p35"/>
          <p:cNvGrpSpPr/>
          <p:nvPr/>
        </p:nvGrpSpPr>
        <p:grpSpPr>
          <a:xfrm>
            <a:off x="311598" y="1734179"/>
            <a:ext cx="6355463" cy="757914"/>
            <a:chOff x="1593000" y="2322568"/>
            <a:chExt cx="5958060" cy="643500"/>
          </a:xfrm>
        </p:grpSpPr>
        <p:sp>
          <p:nvSpPr>
            <p:cNvPr id="489" name="Google Shape;489;p3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90" name="Google Shape;490;p35"/>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91" name="Google Shape;491;p35"/>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92" name="Google Shape;492;p3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Rivalry</a:t>
              </a:r>
              <a:endParaRPr sz="1200">
                <a:solidFill>
                  <a:srgbClr val="FFFFFF"/>
                </a:solidFill>
                <a:latin typeface="Calibri"/>
                <a:ea typeface="Calibri"/>
                <a:cs typeface="Calibri"/>
                <a:sym typeface="Calibri"/>
              </a:endParaRPr>
            </a:p>
          </p:txBody>
        </p:sp>
        <p:sp>
          <p:nvSpPr>
            <p:cNvPr id="493" name="Google Shape;493;p3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94" name="Google Shape;494;p3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sp>
          <p:nvSpPr>
            <p:cNvPr id="495" name="Google Shape;495;p35"/>
            <p:cNvSpPr/>
            <p:nvPr/>
          </p:nvSpPr>
          <p:spPr>
            <a:xfrm>
              <a:off x="4387860" y="2323753"/>
              <a:ext cx="3163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Strategically diversified grocery stores</a:t>
              </a:r>
              <a:endParaRPr sz="1000">
                <a:solidFill>
                  <a:srgbClr val="3D3D3D"/>
                </a:solidFill>
                <a:latin typeface="Calibri"/>
                <a:ea typeface="Calibri"/>
                <a:cs typeface="Calibri"/>
                <a:sym typeface="Calibri"/>
              </a:endParaRPr>
            </a:p>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Hard to achieve/sustain loyalty</a:t>
              </a:r>
              <a:endParaRPr sz="1000">
                <a:solidFill>
                  <a:srgbClr val="3D3D3D"/>
                </a:solidFill>
                <a:latin typeface="Calibri"/>
                <a:ea typeface="Calibri"/>
                <a:cs typeface="Calibri"/>
                <a:sym typeface="Calibri"/>
              </a:endParaRPr>
            </a:p>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Competition from both online &amp; onsite players</a:t>
              </a:r>
              <a:endParaRPr sz="1000">
                <a:solidFill>
                  <a:srgbClr val="3D3D3D"/>
                </a:solidFill>
                <a:latin typeface="Calibri"/>
                <a:ea typeface="Calibri"/>
                <a:cs typeface="Calibri"/>
                <a:sym typeface="Calibri"/>
              </a:endParaRPr>
            </a:p>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Low profit margin differences</a:t>
              </a:r>
              <a:endParaRPr sz="1000">
                <a:solidFill>
                  <a:srgbClr val="3D3D3D"/>
                </a:solidFill>
                <a:latin typeface="Calibri"/>
                <a:ea typeface="Calibri"/>
                <a:cs typeface="Calibri"/>
                <a:sym typeface="Calibri"/>
              </a:endParaRPr>
            </a:p>
          </p:txBody>
        </p:sp>
      </p:grpSp>
      <p:grpSp>
        <p:nvGrpSpPr>
          <p:cNvPr id="496" name="Google Shape;496;p35"/>
          <p:cNvGrpSpPr/>
          <p:nvPr/>
        </p:nvGrpSpPr>
        <p:grpSpPr>
          <a:xfrm>
            <a:off x="311598" y="962875"/>
            <a:ext cx="6355372" cy="757914"/>
            <a:chOff x="1593000" y="2322568"/>
            <a:chExt cx="5957975" cy="643500"/>
          </a:xfrm>
        </p:grpSpPr>
        <p:sp>
          <p:nvSpPr>
            <p:cNvPr id="497" name="Google Shape;497;p3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98" name="Google Shape;498;p35"/>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499" name="Google Shape;499;p35"/>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500" name="Google Shape;500;p3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Threat of New Entrants</a:t>
              </a:r>
              <a:endParaRPr sz="1200">
                <a:solidFill>
                  <a:srgbClr val="FFFFFF"/>
                </a:solidFill>
                <a:latin typeface="Calibri"/>
                <a:ea typeface="Calibri"/>
                <a:cs typeface="Calibri"/>
                <a:sym typeface="Calibri"/>
              </a:endParaRPr>
            </a:p>
          </p:txBody>
        </p:sp>
        <p:sp>
          <p:nvSpPr>
            <p:cNvPr id="501" name="Google Shape;501;p35"/>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502" name="Google Shape;502;p35"/>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FFFFF"/>
                  </a:solidFill>
                  <a:latin typeface="Roboto"/>
                  <a:ea typeface="Roboto"/>
                  <a:cs typeface="Roboto"/>
                  <a:sym typeface="Roboto"/>
                </a:rPr>
                <a:t>H</a:t>
              </a:r>
              <a:endParaRPr b="1" sz="2800">
                <a:solidFill>
                  <a:srgbClr val="FFFFFF"/>
                </a:solidFill>
                <a:latin typeface="Roboto"/>
                <a:ea typeface="Roboto"/>
                <a:cs typeface="Roboto"/>
                <a:sym typeface="Roboto"/>
              </a:endParaRPr>
            </a:p>
          </p:txBody>
        </p:sp>
        <p:sp>
          <p:nvSpPr>
            <p:cNvPr id="503" name="Google Shape;503;p3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Existing regulations support competition</a:t>
              </a:r>
              <a:endParaRPr sz="1000">
                <a:solidFill>
                  <a:srgbClr val="3D3D3D"/>
                </a:solidFill>
                <a:latin typeface="Calibri"/>
                <a:ea typeface="Calibri"/>
                <a:cs typeface="Calibri"/>
                <a:sym typeface="Calibri"/>
              </a:endParaRPr>
            </a:p>
            <a:p>
              <a:pPr indent="-292100" lvl="0" marL="457200" rtl="0" algn="l">
                <a:lnSpc>
                  <a:spcPct val="115000"/>
                </a:lnSpc>
                <a:spcBef>
                  <a:spcPts val="0"/>
                </a:spcBef>
                <a:spcAft>
                  <a:spcPts val="0"/>
                </a:spcAft>
                <a:buClr>
                  <a:srgbClr val="3D3D3D"/>
                </a:buClr>
                <a:buSzPts val="1000"/>
                <a:buFont typeface="Calibri"/>
                <a:buChar char="●"/>
              </a:pPr>
              <a:r>
                <a:rPr lang="en" sz="1000">
                  <a:solidFill>
                    <a:srgbClr val="3D3D3D"/>
                  </a:solidFill>
                  <a:latin typeface="Calibri"/>
                  <a:ea typeface="Calibri"/>
                  <a:cs typeface="Calibri"/>
                  <a:sym typeface="Calibri"/>
                </a:rPr>
                <a:t>Contracting delivery services and distribution platform is relatively easy</a:t>
              </a:r>
              <a:endParaRPr sz="1000">
                <a:solidFill>
                  <a:srgbClr val="3D3D3D"/>
                </a:solidFill>
                <a:latin typeface="Calibri"/>
                <a:ea typeface="Calibri"/>
                <a:cs typeface="Calibri"/>
                <a:sym typeface="Calibri"/>
              </a:endParaRPr>
            </a:p>
          </p:txBody>
        </p:sp>
      </p:grpSp>
      <p:sp>
        <p:nvSpPr>
          <p:cNvPr id="504" name="Google Shape;504;p35"/>
          <p:cNvSpPr txBox="1"/>
          <p:nvPr/>
        </p:nvSpPr>
        <p:spPr>
          <a:xfrm>
            <a:off x="6801125" y="962875"/>
            <a:ext cx="21207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Online Grocery is not yet a desirable industry to enter given the overall high threat from all five forces.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The consideration of going online should closely resonate a company’s mission and vision, distinctively differentiating with exclusive supplier resources and detailed strategy on online customer loyalty development.</a:t>
            </a:r>
            <a:endParaRPr sz="1200">
              <a:latin typeface="Calibri"/>
              <a:ea typeface="Calibri"/>
              <a:cs typeface="Calibri"/>
              <a:sym typeface="Calibri"/>
            </a:endParaRPr>
          </a:p>
        </p:txBody>
      </p:sp>
      <p:sp>
        <p:nvSpPr>
          <p:cNvPr id="505" name="Google Shape;505;p35"/>
          <p:cNvSpPr/>
          <p:nvPr/>
        </p:nvSpPr>
        <p:spPr>
          <a:xfrm>
            <a:off x="311700" y="204125"/>
            <a:ext cx="8520600" cy="6789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1200"/>
              </a:spcAft>
              <a:buNone/>
            </a:pPr>
            <a:r>
              <a:rPr lang="en" sz="2500">
                <a:solidFill>
                  <a:srgbClr val="FFFFFF"/>
                </a:solidFill>
                <a:latin typeface="Calibri"/>
                <a:ea typeface="Calibri"/>
                <a:cs typeface="Calibri"/>
                <a:sym typeface="Calibri"/>
              </a:rPr>
              <a:t>Online grocery is not a desirable industry segment to enter.</a:t>
            </a:r>
            <a:endParaRPr sz="25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mt="30000"/>
          </a:blip>
          <a:stretch>
            <a:fillRect/>
          </a:stretch>
        </p:blipFill>
        <p:spPr>
          <a:xfrm>
            <a:off x="0" y="-1266600"/>
            <a:ext cx="9144000" cy="6858000"/>
          </a:xfrm>
          <a:prstGeom prst="rect">
            <a:avLst/>
          </a:prstGeom>
          <a:noFill/>
          <a:ln>
            <a:noFill/>
          </a:ln>
        </p:spPr>
      </p:pic>
      <p:sp>
        <p:nvSpPr>
          <p:cNvPr id="68" name="Google Shape;68;p15"/>
          <p:cNvSpPr txBox="1"/>
          <p:nvPr>
            <p:ph idx="1" type="subTitle"/>
          </p:nvPr>
        </p:nvSpPr>
        <p:spPr>
          <a:xfrm>
            <a:off x="701775" y="404550"/>
            <a:ext cx="31992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CC0000"/>
                </a:solidFill>
                <a:latin typeface="Alfa Slab One"/>
                <a:ea typeface="Alfa Slab One"/>
                <a:cs typeface="Alfa Slab One"/>
                <a:sym typeface="Alfa Slab One"/>
              </a:rPr>
              <a:t>Trader Joe’s in the Grocery Industry </a:t>
            </a:r>
            <a:endParaRPr sz="4400">
              <a:solidFill>
                <a:srgbClr val="CC0000"/>
              </a:solidFill>
              <a:latin typeface="Alfa Slab One"/>
              <a:ea typeface="Alfa Slab One"/>
              <a:cs typeface="Alfa Slab One"/>
              <a:sym typeface="Alfa Slab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pSp>
        <p:nvGrpSpPr>
          <p:cNvPr id="73" name="Google Shape;73;p16"/>
          <p:cNvGrpSpPr/>
          <p:nvPr/>
        </p:nvGrpSpPr>
        <p:grpSpPr>
          <a:xfrm>
            <a:off x="5135992" y="3782115"/>
            <a:ext cx="3349243" cy="626413"/>
            <a:chOff x="1593000" y="2322568"/>
            <a:chExt cx="2534425" cy="642607"/>
          </a:xfrm>
        </p:grpSpPr>
        <p:sp>
          <p:nvSpPr>
            <p:cNvPr id="74" name="Google Shape;74;p16"/>
            <p:cNvSpPr/>
            <p:nvPr/>
          </p:nvSpPr>
          <p:spPr>
            <a:xfrm flipH="1">
              <a:off x="2283025" y="2322575"/>
              <a:ext cx="1844400" cy="642600"/>
            </a:xfrm>
            <a:prstGeom prst="rect">
              <a:avLst/>
            </a:prstGeom>
            <a:solidFill>
              <a:srgbClr val="EFEFEF"/>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2342627" y="2399953"/>
              <a:ext cx="14628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Threat of Substitutes</a:t>
              </a:r>
              <a:endParaRPr sz="1200">
                <a:latin typeface="Calibri"/>
                <a:ea typeface="Calibri"/>
                <a:cs typeface="Calibri"/>
                <a:sym typeface="Calibri"/>
              </a:endParaRPr>
            </a:p>
          </p:txBody>
        </p:sp>
        <p:sp>
          <p:nvSpPr>
            <p:cNvPr id="76" name="Google Shape;76;p16"/>
            <p:cNvSpPr/>
            <p:nvPr/>
          </p:nvSpPr>
          <p:spPr>
            <a:xfrm>
              <a:off x="1593000" y="2322568"/>
              <a:ext cx="690000" cy="642300"/>
            </a:xfrm>
            <a:prstGeom prst="rect">
              <a:avLst/>
            </a:prstGeom>
            <a:solidFill>
              <a:srgbClr val="B02C20"/>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1593000" y="2322575"/>
              <a:ext cx="690000" cy="642600"/>
            </a:xfrm>
            <a:prstGeom prst="rect">
              <a:avLst/>
            </a:prstGeom>
            <a:solidFill>
              <a:srgbClr val="BE2F22"/>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H</a:t>
              </a:r>
              <a:endParaRPr b="1" sz="2600">
                <a:solidFill>
                  <a:srgbClr val="FFFFFF"/>
                </a:solidFill>
                <a:latin typeface="Roboto"/>
                <a:ea typeface="Roboto"/>
                <a:cs typeface="Roboto"/>
                <a:sym typeface="Roboto"/>
              </a:endParaRPr>
            </a:p>
          </p:txBody>
        </p:sp>
      </p:grpSp>
      <p:grpSp>
        <p:nvGrpSpPr>
          <p:cNvPr id="78" name="Google Shape;78;p16"/>
          <p:cNvGrpSpPr/>
          <p:nvPr/>
        </p:nvGrpSpPr>
        <p:grpSpPr>
          <a:xfrm>
            <a:off x="5136063" y="3272656"/>
            <a:ext cx="3349243" cy="500013"/>
            <a:chOff x="1593000" y="2322568"/>
            <a:chExt cx="2534425" cy="642607"/>
          </a:xfrm>
        </p:grpSpPr>
        <p:sp>
          <p:nvSpPr>
            <p:cNvPr id="79" name="Google Shape;79;p16"/>
            <p:cNvSpPr/>
            <p:nvPr/>
          </p:nvSpPr>
          <p:spPr>
            <a:xfrm flipH="1">
              <a:off x="2283025" y="2322575"/>
              <a:ext cx="1844400" cy="642600"/>
            </a:xfrm>
            <a:prstGeom prst="rect">
              <a:avLst/>
            </a:prstGeom>
            <a:solidFill>
              <a:srgbClr val="EFEFEF"/>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2342629" y="2399960"/>
              <a:ext cx="14625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Threat of Supplier Power</a:t>
              </a:r>
              <a:endParaRPr sz="1200">
                <a:latin typeface="Calibri"/>
                <a:ea typeface="Calibri"/>
                <a:cs typeface="Calibri"/>
                <a:sym typeface="Calibri"/>
              </a:endParaRPr>
            </a:p>
          </p:txBody>
        </p:sp>
        <p:sp>
          <p:nvSpPr>
            <p:cNvPr id="81" name="Google Shape;81;p16"/>
            <p:cNvSpPr/>
            <p:nvPr/>
          </p:nvSpPr>
          <p:spPr>
            <a:xfrm>
              <a:off x="1593000" y="2322568"/>
              <a:ext cx="690000" cy="642300"/>
            </a:xfrm>
            <a:prstGeom prst="rect">
              <a:avLst/>
            </a:prstGeom>
            <a:solidFill>
              <a:srgbClr val="B02C20"/>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593000" y="2322575"/>
              <a:ext cx="690000" cy="642600"/>
            </a:xfrm>
            <a:prstGeom prst="rect">
              <a:avLst/>
            </a:prstGeom>
            <a:solidFill>
              <a:srgbClr val="BE2F22"/>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L</a:t>
              </a:r>
              <a:endParaRPr b="1" sz="2600">
                <a:solidFill>
                  <a:srgbClr val="FFFFFF"/>
                </a:solidFill>
                <a:latin typeface="Roboto"/>
                <a:ea typeface="Roboto"/>
                <a:cs typeface="Roboto"/>
                <a:sym typeface="Roboto"/>
              </a:endParaRPr>
            </a:p>
          </p:txBody>
        </p:sp>
      </p:grpSp>
      <p:grpSp>
        <p:nvGrpSpPr>
          <p:cNvPr id="83" name="Google Shape;83;p16"/>
          <p:cNvGrpSpPr/>
          <p:nvPr/>
        </p:nvGrpSpPr>
        <p:grpSpPr>
          <a:xfrm>
            <a:off x="5136063" y="2763087"/>
            <a:ext cx="3349243" cy="500013"/>
            <a:chOff x="1593000" y="2322568"/>
            <a:chExt cx="2534425" cy="642607"/>
          </a:xfrm>
        </p:grpSpPr>
        <p:sp>
          <p:nvSpPr>
            <p:cNvPr id="84" name="Google Shape;84;p16"/>
            <p:cNvSpPr/>
            <p:nvPr/>
          </p:nvSpPr>
          <p:spPr>
            <a:xfrm flipH="1">
              <a:off x="2283025" y="2322575"/>
              <a:ext cx="1844400" cy="642600"/>
            </a:xfrm>
            <a:prstGeom prst="rect">
              <a:avLst/>
            </a:prstGeom>
            <a:solidFill>
              <a:srgbClr val="EFEFEF"/>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2342629" y="2399953"/>
              <a:ext cx="14424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Threat of Buyer Power</a:t>
              </a:r>
              <a:endParaRPr sz="1200">
                <a:latin typeface="Calibri"/>
                <a:ea typeface="Calibri"/>
                <a:cs typeface="Calibri"/>
                <a:sym typeface="Calibri"/>
              </a:endParaRPr>
            </a:p>
          </p:txBody>
        </p:sp>
        <p:sp>
          <p:nvSpPr>
            <p:cNvPr id="86" name="Google Shape;86;p16"/>
            <p:cNvSpPr/>
            <p:nvPr/>
          </p:nvSpPr>
          <p:spPr>
            <a:xfrm>
              <a:off x="1593000" y="2322568"/>
              <a:ext cx="690000" cy="642300"/>
            </a:xfrm>
            <a:prstGeom prst="rect">
              <a:avLst/>
            </a:prstGeom>
            <a:solidFill>
              <a:srgbClr val="B02C20"/>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1593000" y="2322575"/>
              <a:ext cx="690000" cy="642600"/>
            </a:xfrm>
            <a:prstGeom prst="rect">
              <a:avLst/>
            </a:prstGeom>
            <a:solidFill>
              <a:srgbClr val="BE2F22"/>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H</a:t>
              </a:r>
              <a:endParaRPr b="1" sz="2600">
                <a:solidFill>
                  <a:srgbClr val="FFFFFF"/>
                </a:solidFill>
                <a:latin typeface="Roboto"/>
                <a:ea typeface="Roboto"/>
                <a:cs typeface="Roboto"/>
                <a:sym typeface="Roboto"/>
              </a:endParaRPr>
            </a:p>
          </p:txBody>
        </p:sp>
      </p:grpSp>
      <p:grpSp>
        <p:nvGrpSpPr>
          <p:cNvPr id="88" name="Google Shape;88;p16"/>
          <p:cNvGrpSpPr/>
          <p:nvPr/>
        </p:nvGrpSpPr>
        <p:grpSpPr>
          <a:xfrm>
            <a:off x="5136063" y="2253545"/>
            <a:ext cx="3349243" cy="500013"/>
            <a:chOff x="1593000" y="2322568"/>
            <a:chExt cx="2534425" cy="642607"/>
          </a:xfrm>
        </p:grpSpPr>
        <p:sp>
          <p:nvSpPr>
            <p:cNvPr id="89" name="Google Shape;89;p16"/>
            <p:cNvSpPr/>
            <p:nvPr/>
          </p:nvSpPr>
          <p:spPr>
            <a:xfrm flipH="1">
              <a:off x="2283025" y="2322575"/>
              <a:ext cx="1844400" cy="642600"/>
            </a:xfrm>
            <a:prstGeom prst="rect">
              <a:avLst/>
            </a:prstGeom>
            <a:solidFill>
              <a:srgbClr val="EFEFEF"/>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2342629" y="2399942"/>
              <a:ext cx="14088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Threat of Rivalry</a:t>
              </a:r>
              <a:endParaRPr sz="1200">
                <a:latin typeface="Calibri"/>
                <a:ea typeface="Calibri"/>
                <a:cs typeface="Calibri"/>
                <a:sym typeface="Calibri"/>
              </a:endParaRPr>
            </a:p>
          </p:txBody>
        </p:sp>
        <p:sp>
          <p:nvSpPr>
            <p:cNvPr id="91" name="Google Shape;91;p16"/>
            <p:cNvSpPr/>
            <p:nvPr/>
          </p:nvSpPr>
          <p:spPr>
            <a:xfrm>
              <a:off x="1593000" y="2322568"/>
              <a:ext cx="690000" cy="642300"/>
            </a:xfrm>
            <a:prstGeom prst="rect">
              <a:avLst/>
            </a:prstGeom>
            <a:solidFill>
              <a:srgbClr val="B02C20"/>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1593000" y="2322575"/>
              <a:ext cx="690000" cy="642600"/>
            </a:xfrm>
            <a:prstGeom prst="rect">
              <a:avLst/>
            </a:prstGeom>
            <a:solidFill>
              <a:srgbClr val="BE2F22"/>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H</a:t>
              </a:r>
              <a:endParaRPr b="1" sz="2600">
                <a:solidFill>
                  <a:srgbClr val="FFFFFF"/>
                </a:solidFill>
                <a:latin typeface="Roboto"/>
                <a:ea typeface="Roboto"/>
                <a:cs typeface="Roboto"/>
                <a:sym typeface="Roboto"/>
              </a:endParaRPr>
            </a:p>
          </p:txBody>
        </p:sp>
      </p:grpSp>
      <p:sp>
        <p:nvSpPr>
          <p:cNvPr id="93" name="Google Shape;93;p16"/>
          <p:cNvSpPr txBox="1"/>
          <p:nvPr/>
        </p:nvSpPr>
        <p:spPr>
          <a:xfrm>
            <a:off x="5136075" y="1356700"/>
            <a:ext cx="309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Calibri"/>
                <a:ea typeface="Calibri"/>
                <a:cs typeface="Calibri"/>
                <a:sym typeface="Calibri"/>
              </a:rPr>
              <a:t>Porter’s Five Forces - Grocery Store:</a:t>
            </a:r>
            <a:endParaRPr b="1" sz="1200">
              <a:solidFill>
                <a:schemeClr val="dk1"/>
              </a:solidFill>
              <a:latin typeface="Calibri"/>
              <a:ea typeface="Calibri"/>
              <a:cs typeface="Calibri"/>
              <a:sym typeface="Calibri"/>
            </a:endParaRPr>
          </a:p>
        </p:txBody>
      </p:sp>
      <p:sp>
        <p:nvSpPr>
          <p:cNvPr id="94" name="Google Shape;94;p16"/>
          <p:cNvSpPr txBox="1"/>
          <p:nvPr/>
        </p:nvSpPr>
        <p:spPr>
          <a:xfrm>
            <a:off x="471725" y="1357950"/>
            <a:ext cx="4051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Calibri"/>
                <a:ea typeface="Calibri"/>
                <a:cs typeface="Calibri"/>
                <a:sym typeface="Calibri"/>
              </a:rPr>
              <a:t>Environmental</a:t>
            </a:r>
            <a:r>
              <a:rPr b="1" lang="en" sz="1200">
                <a:solidFill>
                  <a:schemeClr val="dk1"/>
                </a:solidFill>
                <a:latin typeface="Calibri"/>
                <a:ea typeface="Calibri"/>
                <a:cs typeface="Calibri"/>
                <a:sym typeface="Calibri"/>
              </a:rPr>
              <a:t> Analysis:</a:t>
            </a:r>
            <a:endParaRPr b="1" sz="1200">
              <a:solidFill>
                <a:schemeClr val="dk2"/>
              </a:solidFill>
              <a:latin typeface="Calibri"/>
              <a:ea typeface="Calibri"/>
              <a:cs typeface="Calibri"/>
              <a:sym typeface="Calibri"/>
            </a:endParaRPr>
          </a:p>
        </p:txBody>
      </p:sp>
      <p:graphicFrame>
        <p:nvGraphicFramePr>
          <p:cNvPr id="95" name="Google Shape;95;p16"/>
          <p:cNvGraphicFramePr/>
          <p:nvPr/>
        </p:nvGraphicFramePr>
        <p:xfrm>
          <a:off x="471737" y="1743963"/>
          <a:ext cx="3000000" cy="3000000"/>
        </p:xfrm>
        <a:graphic>
          <a:graphicData uri="http://schemas.openxmlformats.org/drawingml/2006/table">
            <a:tbl>
              <a:tblPr>
                <a:noFill/>
                <a:tableStyleId>{8ACAF493-2913-44CE-975D-06EE3FCBFE71}</a:tableStyleId>
              </a:tblPr>
              <a:tblGrid>
                <a:gridCol w="1278750"/>
                <a:gridCol w="3133250"/>
              </a:tblGrid>
              <a:tr h="576050">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Socio-Cultural</a:t>
                      </a:r>
                      <a:endParaRPr b="1" sz="1200">
                        <a:solidFill>
                          <a:srgbClr val="980000"/>
                        </a:solidFill>
                        <a:latin typeface="Calibri"/>
                        <a:ea typeface="Calibri"/>
                        <a:cs typeface="Calibri"/>
                        <a:sym typeface="Calibri"/>
                      </a:endParaRPr>
                    </a:p>
                  </a:txBody>
                  <a:tcPr marT="91425" marB="91425" marR="91425" marL="91425" anchor="ctr">
                    <a:lnL cap="flat" cmpd="sng" w="9525">
                      <a:solidFill>
                        <a:srgbClr val="A61C00"/>
                      </a:solidFill>
                      <a:prstDash val="solid"/>
                      <a:round/>
                      <a:headEnd len="sm" w="sm" type="none"/>
                      <a:tailEnd len="sm" w="sm" type="none"/>
                    </a:lnL>
                    <a:lnR cap="flat" cmpd="sng" w="9525">
                      <a:solidFill>
                        <a:srgbClr val="A61C00"/>
                      </a:solidFill>
                      <a:prstDash val="solid"/>
                      <a:round/>
                      <a:headEnd len="sm" w="sm" type="none"/>
                      <a:tailEnd len="sm" w="sm" type="none"/>
                    </a:lnR>
                    <a:lnT cap="flat" cmpd="sng" w="9525">
                      <a:solidFill>
                        <a:srgbClr val="A61C00"/>
                      </a:solidFill>
                      <a:prstDash val="solid"/>
                      <a:round/>
                      <a:headEnd len="sm" w="sm" type="none"/>
                      <a:tailEnd len="sm" w="sm" type="none"/>
                    </a:lnT>
                    <a:lnB cap="flat" cmpd="sng" w="9525">
                      <a:solidFill>
                        <a:srgbClr val="A61C00"/>
                      </a:solidFill>
                      <a:prstDash val="solid"/>
                      <a:round/>
                      <a:headEnd len="sm" w="sm" type="none"/>
                      <a:tailEnd len="sm" w="sm" type="none"/>
                    </a:lnB>
                  </a:tcPr>
                </a:tc>
                <a:tc>
                  <a:txBody>
                    <a:bodyPr/>
                    <a:lstStyle/>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Healthier food trends</a:t>
                      </a:r>
                      <a:endParaRPr sz="1200">
                        <a:solidFill>
                          <a:schemeClr val="dk1"/>
                        </a:solidFill>
                        <a:latin typeface="Calibri"/>
                        <a:ea typeface="Calibri"/>
                        <a:cs typeface="Calibri"/>
                        <a:sym typeface="Calibri"/>
                      </a:endParaRPr>
                    </a:p>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Rising demand for grocery delivery</a:t>
                      </a:r>
                      <a:endParaRPr sz="1200">
                        <a:latin typeface="Calibri"/>
                        <a:ea typeface="Calibri"/>
                        <a:cs typeface="Calibri"/>
                        <a:sym typeface="Calibri"/>
                      </a:endParaRPr>
                    </a:p>
                  </a:txBody>
                  <a:tcPr marT="91425" marB="91425" marR="91425" marL="91425">
                    <a:lnL cap="flat" cmpd="sng" w="9525">
                      <a:solidFill>
                        <a:srgbClr val="A61C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r>
              <a:tr h="548600">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Technological</a:t>
                      </a:r>
                      <a:endParaRPr b="1" sz="1200">
                        <a:solidFill>
                          <a:srgbClr val="980000"/>
                        </a:solidFill>
                        <a:latin typeface="Calibri"/>
                        <a:ea typeface="Calibri"/>
                        <a:cs typeface="Calibri"/>
                        <a:sym typeface="Calibri"/>
                      </a:endParaRPr>
                    </a:p>
                  </a:txBody>
                  <a:tcPr marT="91425" marB="91425" marR="91425" marL="91425" anchor="ctr">
                    <a:lnL cap="flat" cmpd="sng" w="9525">
                      <a:solidFill>
                        <a:srgbClr val="A61C00"/>
                      </a:solidFill>
                      <a:prstDash val="solid"/>
                      <a:round/>
                      <a:headEnd len="sm" w="sm" type="none"/>
                      <a:tailEnd len="sm" w="sm" type="none"/>
                    </a:lnL>
                    <a:lnR cap="flat" cmpd="sng" w="9525">
                      <a:solidFill>
                        <a:srgbClr val="A61C00"/>
                      </a:solidFill>
                      <a:prstDash val="solid"/>
                      <a:round/>
                      <a:headEnd len="sm" w="sm" type="none"/>
                      <a:tailEnd len="sm" w="sm" type="none"/>
                    </a:lnR>
                    <a:lnT cap="flat" cmpd="sng" w="9525">
                      <a:solidFill>
                        <a:srgbClr val="A61C00"/>
                      </a:solidFill>
                      <a:prstDash val="solid"/>
                      <a:round/>
                      <a:headEnd len="sm" w="sm" type="none"/>
                      <a:tailEnd len="sm" w="sm" type="none"/>
                    </a:lnT>
                    <a:lnB cap="flat" cmpd="sng" w="9525">
                      <a:solidFill>
                        <a:srgbClr val="A61C00"/>
                      </a:solidFill>
                      <a:prstDash val="solid"/>
                      <a:round/>
                      <a:headEnd len="sm" w="sm" type="none"/>
                      <a:tailEnd len="sm" w="sm" type="none"/>
                    </a:lnB>
                  </a:tcPr>
                </a:tc>
                <a:tc>
                  <a:txBody>
                    <a:bodyPr/>
                    <a:lstStyle/>
                    <a:p>
                      <a:pPr indent="-121919" lvl="0" marL="182880" rtl="0" algn="l">
                        <a:spcBef>
                          <a:spcPts val="0"/>
                        </a:spcBef>
                        <a:spcAft>
                          <a:spcPts val="0"/>
                        </a:spcAft>
                        <a:buClr>
                          <a:schemeClr val="dk1"/>
                        </a:buClr>
                        <a:buSzPts val="1200"/>
                        <a:buFont typeface="Times New Roman"/>
                        <a:buChar char="●"/>
                      </a:pPr>
                      <a:r>
                        <a:rPr lang="en" sz="1200">
                          <a:solidFill>
                            <a:schemeClr val="dk1"/>
                          </a:solidFill>
                          <a:latin typeface="Calibri"/>
                          <a:ea typeface="Calibri"/>
                          <a:cs typeface="Calibri"/>
                          <a:sym typeface="Calibri"/>
                        </a:rPr>
                        <a:t>Application of analytics </a:t>
                      </a:r>
                      <a:endParaRPr sz="1200">
                        <a:solidFill>
                          <a:schemeClr val="dk1"/>
                        </a:solidFill>
                        <a:latin typeface="Calibri"/>
                        <a:ea typeface="Calibri"/>
                        <a:cs typeface="Calibri"/>
                        <a:sym typeface="Calibri"/>
                      </a:endParaRPr>
                    </a:p>
                    <a:p>
                      <a:pPr indent="-121919" lvl="0" marL="182880" rtl="0" algn="l">
                        <a:spcBef>
                          <a:spcPts val="0"/>
                        </a:spcBef>
                        <a:spcAft>
                          <a:spcPts val="0"/>
                        </a:spcAft>
                        <a:buClr>
                          <a:schemeClr val="dk1"/>
                        </a:buClr>
                        <a:buSzPts val="1200"/>
                        <a:buFont typeface="Times New Roman"/>
                        <a:buChar char="●"/>
                      </a:pPr>
                      <a:r>
                        <a:rPr lang="en" sz="1200">
                          <a:solidFill>
                            <a:schemeClr val="dk1"/>
                          </a:solidFill>
                          <a:latin typeface="Calibri"/>
                          <a:ea typeface="Calibri"/>
                          <a:cs typeface="Calibri"/>
                          <a:sym typeface="Calibri"/>
                        </a:rPr>
                        <a:t>Digital Marketing and CRM</a:t>
                      </a:r>
                      <a:r>
                        <a:rPr lang="en" sz="1200">
                          <a:latin typeface="Calibri"/>
                          <a:ea typeface="Calibri"/>
                          <a:cs typeface="Calibri"/>
                          <a:sym typeface="Calibri"/>
                        </a:rPr>
                        <a:t> </a:t>
                      </a:r>
                      <a:endParaRPr sz="1200">
                        <a:latin typeface="Calibri"/>
                        <a:ea typeface="Calibri"/>
                        <a:cs typeface="Calibri"/>
                        <a:sym typeface="Calibri"/>
                      </a:endParaRPr>
                    </a:p>
                  </a:txBody>
                  <a:tcPr marT="91425" marB="91425" marR="91425" marL="91425">
                    <a:lnL cap="flat" cmpd="sng" w="9525">
                      <a:solidFill>
                        <a:srgbClr val="A61C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r>
              <a:tr h="406225">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Macro-Econ</a:t>
                      </a:r>
                      <a:endParaRPr b="1" sz="1200">
                        <a:solidFill>
                          <a:srgbClr val="980000"/>
                        </a:solidFill>
                        <a:latin typeface="Calibri"/>
                        <a:ea typeface="Calibri"/>
                        <a:cs typeface="Calibri"/>
                        <a:sym typeface="Calibri"/>
                      </a:endParaRPr>
                    </a:p>
                  </a:txBody>
                  <a:tcPr marT="91425" marB="91425" marR="91425" marL="91425" anchor="ctr">
                    <a:lnL cap="flat" cmpd="sng" w="9525">
                      <a:solidFill>
                        <a:srgbClr val="A61C00"/>
                      </a:solidFill>
                      <a:prstDash val="solid"/>
                      <a:round/>
                      <a:headEnd len="sm" w="sm" type="none"/>
                      <a:tailEnd len="sm" w="sm" type="none"/>
                    </a:lnL>
                    <a:lnR cap="flat" cmpd="sng" w="9525">
                      <a:solidFill>
                        <a:srgbClr val="A61C00"/>
                      </a:solidFill>
                      <a:prstDash val="solid"/>
                      <a:round/>
                      <a:headEnd len="sm" w="sm" type="none"/>
                      <a:tailEnd len="sm" w="sm" type="none"/>
                    </a:lnR>
                    <a:lnT cap="flat" cmpd="sng" w="9525">
                      <a:solidFill>
                        <a:srgbClr val="A61C00"/>
                      </a:solidFill>
                      <a:prstDash val="solid"/>
                      <a:round/>
                      <a:headEnd len="sm" w="sm" type="none"/>
                      <a:tailEnd len="sm" w="sm" type="none"/>
                    </a:lnT>
                    <a:lnB cap="flat" cmpd="sng" w="9525">
                      <a:solidFill>
                        <a:srgbClr val="A61C00"/>
                      </a:solidFill>
                      <a:prstDash val="solid"/>
                      <a:round/>
                      <a:headEnd len="sm" w="sm" type="none"/>
                      <a:tailEnd len="sm" w="sm" type="none"/>
                    </a:lnB>
                  </a:tcPr>
                </a:tc>
                <a:tc>
                  <a:txBody>
                    <a:bodyPr/>
                    <a:lstStyle/>
                    <a:p>
                      <a:pPr indent="-121919" lvl="0" marL="18288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Slow wage growth: searches for low prices</a:t>
                      </a:r>
                      <a:endParaRPr sz="1200">
                        <a:latin typeface="Calibri"/>
                        <a:ea typeface="Calibri"/>
                        <a:cs typeface="Calibri"/>
                        <a:sym typeface="Calibri"/>
                      </a:endParaRPr>
                    </a:p>
                  </a:txBody>
                  <a:tcPr marT="91425" marB="91425" marR="91425" marL="91425">
                    <a:lnL cap="flat" cmpd="sng" w="9525">
                      <a:solidFill>
                        <a:srgbClr val="A61C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r>
              <a:tr h="786350">
                <a:tc>
                  <a:txBody>
                    <a:bodyPr/>
                    <a:lstStyle/>
                    <a:p>
                      <a:pPr indent="0" lvl="0" marL="0" rtl="0" algn="ctr">
                        <a:spcBef>
                          <a:spcPts val="0"/>
                        </a:spcBef>
                        <a:spcAft>
                          <a:spcPts val="0"/>
                        </a:spcAft>
                        <a:buNone/>
                      </a:pPr>
                      <a:r>
                        <a:rPr b="1" lang="en" sz="1200">
                          <a:solidFill>
                            <a:srgbClr val="980000"/>
                          </a:solidFill>
                          <a:latin typeface="Calibri"/>
                          <a:ea typeface="Calibri"/>
                          <a:cs typeface="Calibri"/>
                          <a:sym typeface="Calibri"/>
                        </a:rPr>
                        <a:t>Global Trade</a:t>
                      </a:r>
                      <a:endParaRPr b="1" sz="1200">
                        <a:solidFill>
                          <a:srgbClr val="980000"/>
                        </a:solidFill>
                        <a:latin typeface="Calibri"/>
                        <a:ea typeface="Calibri"/>
                        <a:cs typeface="Calibri"/>
                        <a:sym typeface="Calibri"/>
                      </a:endParaRPr>
                    </a:p>
                  </a:txBody>
                  <a:tcPr marT="91425" marB="91425" marR="91425" marL="91425" anchor="ctr">
                    <a:lnL cap="flat" cmpd="sng" w="9525">
                      <a:solidFill>
                        <a:srgbClr val="A61C00"/>
                      </a:solidFill>
                      <a:prstDash val="solid"/>
                      <a:round/>
                      <a:headEnd len="sm" w="sm" type="none"/>
                      <a:tailEnd len="sm" w="sm" type="none"/>
                    </a:lnL>
                    <a:lnR cap="flat" cmpd="sng" w="9525">
                      <a:solidFill>
                        <a:srgbClr val="A61C00"/>
                      </a:solidFill>
                      <a:prstDash val="solid"/>
                      <a:round/>
                      <a:headEnd len="sm" w="sm" type="none"/>
                      <a:tailEnd len="sm" w="sm" type="none"/>
                    </a:lnR>
                    <a:lnT cap="flat" cmpd="sng" w="9525">
                      <a:solidFill>
                        <a:srgbClr val="A61C00"/>
                      </a:solidFill>
                      <a:prstDash val="solid"/>
                      <a:round/>
                      <a:headEnd len="sm" w="sm" type="none"/>
                      <a:tailEnd len="sm" w="sm" type="none"/>
                    </a:lnT>
                    <a:lnB cap="flat" cmpd="sng" w="9525">
                      <a:solidFill>
                        <a:srgbClr val="A61C00"/>
                      </a:solidFill>
                      <a:prstDash val="solid"/>
                      <a:round/>
                      <a:headEnd len="sm" w="sm" type="none"/>
                      <a:tailEnd len="sm" w="sm" type="none"/>
                    </a:lnB>
                  </a:tcPr>
                </a:tc>
                <a:tc>
                  <a:txBody>
                    <a:bodyPr/>
                    <a:lstStyle/>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Availability of global products</a:t>
                      </a:r>
                      <a:endParaRPr sz="1200">
                        <a:solidFill>
                          <a:schemeClr val="dk1"/>
                        </a:solidFill>
                        <a:latin typeface="Calibri"/>
                        <a:ea typeface="Calibri"/>
                        <a:cs typeface="Calibri"/>
                        <a:sym typeface="Calibri"/>
                      </a:endParaRPr>
                    </a:p>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Supply chain complexity</a:t>
                      </a:r>
                      <a:endParaRPr sz="1200">
                        <a:solidFill>
                          <a:schemeClr val="dk1"/>
                        </a:solidFill>
                        <a:latin typeface="Calibri"/>
                        <a:ea typeface="Calibri"/>
                        <a:cs typeface="Calibri"/>
                        <a:sym typeface="Calibri"/>
                      </a:endParaRPr>
                    </a:p>
                    <a:p>
                      <a:pPr indent="-121919" lvl="0" marL="18288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Wide range of </a:t>
                      </a:r>
                      <a:r>
                        <a:rPr lang="en" sz="1200">
                          <a:solidFill>
                            <a:schemeClr val="dk1"/>
                          </a:solidFill>
                          <a:latin typeface="Calibri"/>
                          <a:ea typeface="Calibri"/>
                          <a:cs typeface="Calibri"/>
                          <a:sym typeface="Calibri"/>
                        </a:rPr>
                        <a:t>supplier</a:t>
                      </a:r>
                      <a:r>
                        <a:rPr lang="en" sz="1200">
                          <a:solidFill>
                            <a:schemeClr val="dk1"/>
                          </a:solidFill>
                          <a:latin typeface="Calibri"/>
                          <a:ea typeface="Calibri"/>
                          <a:cs typeface="Calibri"/>
                          <a:sym typeface="Calibri"/>
                        </a:rPr>
                        <a:t> resources</a:t>
                      </a:r>
                      <a:endParaRPr sz="1200">
                        <a:solidFill>
                          <a:schemeClr val="dk1"/>
                        </a:solidFill>
                        <a:latin typeface="Calibri"/>
                        <a:ea typeface="Calibri"/>
                        <a:cs typeface="Calibri"/>
                        <a:sym typeface="Calibri"/>
                      </a:endParaRPr>
                    </a:p>
                  </a:txBody>
                  <a:tcPr marT="91425" marB="91425" marR="91425" marL="91425">
                    <a:lnL cap="flat" cmpd="sng" w="9525">
                      <a:solidFill>
                        <a:srgbClr val="A61C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r>
            </a:tbl>
          </a:graphicData>
        </a:graphic>
      </p:graphicFrame>
      <p:sp>
        <p:nvSpPr>
          <p:cNvPr id="96" name="Google Shape;96;p16"/>
          <p:cNvSpPr txBox="1"/>
          <p:nvPr/>
        </p:nvSpPr>
        <p:spPr>
          <a:xfrm>
            <a:off x="471725" y="843450"/>
            <a:ext cx="4051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alibri"/>
                <a:ea typeface="Calibri"/>
                <a:cs typeface="Calibri"/>
                <a:sym typeface="Calibri"/>
              </a:rPr>
              <a:t>Competitors: </a:t>
            </a:r>
            <a:r>
              <a:rPr lang="en">
                <a:solidFill>
                  <a:schemeClr val="dk1"/>
                </a:solidFill>
                <a:latin typeface="Calibri"/>
                <a:ea typeface="Calibri"/>
                <a:cs typeface="Calibri"/>
                <a:sym typeface="Calibri"/>
              </a:rPr>
              <a:t>Kroger, Whole Foods, Safeway, Sprouts</a:t>
            </a:r>
            <a:endParaRPr sz="1600"/>
          </a:p>
        </p:txBody>
      </p:sp>
      <p:grpSp>
        <p:nvGrpSpPr>
          <p:cNvPr id="97" name="Google Shape;97;p16"/>
          <p:cNvGrpSpPr/>
          <p:nvPr/>
        </p:nvGrpSpPr>
        <p:grpSpPr>
          <a:xfrm>
            <a:off x="5136019" y="1743966"/>
            <a:ext cx="3349243" cy="500013"/>
            <a:chOff x="1593000" y="2322568"/>
            <a:chExt cx="2534425" cy="642607"/>
          </a:xfrm>
        </p:grpSpPr>
        <p:sp>
          <p:nvSpPr>
            <p:cNvPr id="98" name="Google Shape;98;p16"/>
            <p:cNvSpPr/>
            <p:nvPr/>
          </p:nvSpPr>
          <p:spPr>
            <a:xfrm flipH="1">
              <a:off x="2283025" y="2322575"/>
              <a:ext cx="1844400" cy="642600"/>
            </a:xfrm>
            <a:prstGeom prst="rect">
              <a:avLst/>
            </a:prstGeom>
            <a:solidFill>
              <a:srgbClr val="EFEFEF"/>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342626" y="2399947"/>
              <a:ext cx="14223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Threat of New Entrants</a:t>
              </a:r>
              <a:endParaRPr sz="1200">
                <a:latin typeface="Calibri"/>
                <a:ea typeface="Calibri"/>
                <a:cs typeface="Calibri"/>
                <a:sym typeface="Calibri"/>
              </a:endParaRPr>
            </a:p>
          </p:txBody>
        </p:sp>
        <p:sp>
          <p:nvSpPr>
            <p:cNvPr id="100" name="Google Shape;100;p16"/>
            <p:cNvSpPr/>
            <p:nvPr/>
          </p:nvSpPr>
          <p:spPr>
            <a:xfrm>
              <a:off x="1593000" y="2322568"/>
              <a:ext cx="690000" cy="642300"/>
            </a:xfrm>
            <a:prstGeom prst="rect">
              <a:avLst/>
            </a:prstGeom>
            <a:solidFill>
              <a:srgbClr val="B02C20"/>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593000" y="2322575"/>
              <a:ext cx="690000" cy="642600"/>
            </a:xfrm>
            <a:prstGeom prst="rect">
              <a:avLst/>
            </a:prstGeom>
            <a:solidFill>
              <a:srgbClr val="BE2F22"/>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Roboto"/>
                  <a:ea typeface="Roboto"/>
                  <a:cs typeface="Roboto"/>
                  <a:sym typeface="Roboto"/>
                </a:rPr>
                <a:t>H</a:t>
              </a:r>
              <a:endParaRPr b="1" sz="2600">
                <a:solidFill>
                  <a:srgbClr val="FFFFFF"/>
                </a:solidFill>
                <a:latin typeface="Roboto"/>
                <a:ea typeface="Roboto"/>
                <a:cs typeface="Roboto"/>
                <a:sym typeface="Roboto"/>
              </a:endParaRPr>
            </a:p>
          </p:txBody>
        </p:sp>
      </p:grpSp>
      <p:sp>
        <p:nvSpPr>
          <p:cNvPr id="102" name="Google Shape;102;p16"/>
          <p:cNvSpPr/>
          <p:nvPr/>
        </p:nvSpPr>
        <p:spPr>
          <a:xfrm>
            <a:off x="525300" y="268650"/>
            <a:ext cx="8093400" cy="5748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820">
                <a:solidFill>
                  <a:schemeClr val="lt1"/>
                </a:solidFill>
                <a:latin typeface="Calibri"/>
                <a:ea typeface="Calibri"/>
                <a:cs typeface="Calibri"/>
                <a:sym typeface="Calibri"/>
              </a:rPr>
              <a:t>Grocery is a highly competitive industry.</a:t>
            </a:r>
            <a:endParaRPr sz="3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p:nvPr/>
        </p:nvSpPr>
        <p:spPr>
          <a:xfrm>
            <a:off x="5051663" y="3227725"/>
            <a:ext cx="3941100" cy="1706700"/>
          </a:xfrm>
          <a:prstGeom prst="roundRect">
            <a:avLst>
              <a:gd fmla="val 16667" name="adj"/>
            </a:avLst>
          </a:prstGeom>
          <a:solidFill>
            <a:srgbClr val="F6DEDE"/>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156425" y="3227713"/>
            <a:ext cx="3941100" cy="1706700"/>
          </a:xfrm>
          <a:prstGeom prst="roundRect">
            <a:avLst>
              <a:gd fmla="val 16667" name="adj"/>
            </a:avLst>
          </a:prstGeom>
          <a:solidFill>
            <a:srgbClr val="F6DEDE"/>
          </a:solidFill>
          <a:ln cap="flat" cmpd="sng" w="9525">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311700" y="96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alibri"/>
                <a:ea typeface="Calibri"/>
                <a:cs typeface="Calibri"/>
                <a:sym typeface="Calibri"/>
              </a:rPr>
              <a:t>Trader Joe’s is set apart from the rest of the industry.</a:t>
            </a:r>
            <a:endParaRPr>
              <a:latin typeface="Calibri"/>
              <a:ea typeface="Calibri"/>
              <a:cs typeface="Calibri"/>
              <a:sym typeface="Calibri"/>
            </a:endParaRPr>
          </a:p>
        </p:txBody>
      </p:sp>
      <p:sp>
        <p:nvSpPr>
          <p:cNvPr id="110" name="Google Shape;110;p17"/>
          <p:cNvSpPr/>
          <p:nvPr/>
        </p:nvSpPr>
        <p:spPr>
          <a:xfrm>
            <a:off x="1627832" y="1519713"/>
            <a:ext cx="425700" cy="390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2121729" y="1974426"/>
            <a:ext cx="425700" cy="390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2121715" y="2692738"/>
            <a:ext cx="425700" cy="390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1538575" y="2302251"/>
            <a:ext cx="425700" cy="390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2767920" y="2302251"/>
            <a:ext cx="425700" cy="390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547334" y="1537677"/>
            <a:ext cx="425700" cy="390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672875" y="1974438"/>
            <a:ext cx="425700" cy="390600"/>
          </a:xfrm>
          <a:prstGeom prst="ellipse">
            <a:avLst/>
          </a:prstGeom>
          <a:solidFill>
            <a:srgbClr val="A72A1E"/>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7"/>
          <p:cNvCxnSpPr/>
          <p:nvPr/>
        </p:nvCxnSpPr>
        <p:spPr>
          <a:xfrm>
            <a:off x="3513650" y="2169738"/>
            <a:ext cx="2743200" cy="0"/>
          </a:xfrm>
          <a:prstGeom prst="straightConnector1">
            <a:avLst/>
          </a:prstGeom>
          <a:noFill/>
          <a:ln cap="flat" cmpd="sng" w="38100">
            <a:solidFill>
              <a:srgbClr val="A72A1E"/>
            </a:solidFill>
            <a:prstDash val="dot"/>
            <a:round/>
            <a:headEnd len="med" w="med" type="none"/>
            <a:tailEnd len="med" w="med" type="triangle"/>
          </a:ln>
        </p:spPr>
      </p:cxnSp>
      <p:graphicFrame>
        <p:nvGraphicFramePr>
          <p:cNvPr id="118" name="Google Shape;118;p17"/>
          <p:cNvGraphicFramePr/>
          <p:nvPr/>
        </p:nvGraphicFramePr>
        <p:xfrm>
          <a:off x="244025" y="3227690"/>
          <a:ext cx="3000000" cy="3000000"/>
        </p:xfrm>
        <a:graphic>
          <a:graphicData uri="http://schemas.openxmlformats.org/drawingml/2006/table">
            <a:tbl>
              <a:tblPr>
                <a:noFill/>
                <a:tableStyleId>{8ACAF493-2913-44CE-975D-06EE3FCBFE71}</a:tableStyleId>
              </a:tblPr>
              <a:tblGrid>
                <a:gridCol w="2063300"/>
                <a:gridCol w="1702600"/>
              </a:tblGrid>
              <a:tr h="568925">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Major Brands </a:t>
                      </a:r>
                      <a:endParaRPr sz="19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Coupons</a:t>
                      </a:r>
                      <a:endParaRPr sz="19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8925">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Quick Checkout</a:t>
                      </a:r>
                      <a:endParaRPr sz="19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Large Stores</a:t>
                      </a:r>
                      <a:endParaRPr sz="19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8925">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Online offerings </a:t>
                      </a:r>
                      <a:endParaRPr sz="19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9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19" name="Google Shape;119;p17"/>
          <p:cNvGraphicFramePr/>
          <p:nvPr/>
        </p:nvGraphicFramePr>
        <p:xfrm>
          <a:off x="5051663" y="3179305"/>
          <a:ext cx="3000000" cy="3000000"/>
        </p:xfrm>
        <a:graphic>
          <a:graphicData uri="http://schemas.openxmlformats.org/drawingml/2006/table">
            <a:tbl>
              <a:tblPr>
                <a:noFill/>
                <a:tableStyleId>{8ACAF493-2913-44CE-975D-06EE3FCBFE71}</a:tableStyleId>
              </a:tblPr>
              <a:tblGrid>
                <a:gridCol w="1781925"/>
                <a:gridCol w="2159175"/>
              </a:tblGrid>
              <a:tr h="761975">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Private </a:t>
                      </a:r>
                      <a:r>
                        <a:rPr lang="en" sz="1900">
                          <a:latin typeface="Calibri"/>
                          <a:ea typeface="Calibri"/>
                          <a:cs typeface="Calibri"/>
                          <a:sym typeface="Calibri"/>
                        </a:rPr>
                        <a:t>Label</a:t>
                      </a:r>
                      <a:r>
                        <a:rPr lang="en" sz="1900">
                          <a:latin typeface="Calibri"/>
                          <a:ea typeface="Calibri"/>
                          <a:cs typeface="Calibri"/>
                          <a:sym typeface="Calibri"/>
                        </a:rPr>
                        <a:t> Products </a:t>
                      </a:r>
                      <a:endParaRPr sz="1900">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Low Prices with no coupons or sales</a:t>
                      </a:r>
                      <a:endParaRPr sz="1900">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72400">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Small Stores</a:t>
                      </a:r>
                      <a:endParaRPr sz="1900">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Unique Staff</a:t>
                      </a:r>
                      <a:endParaRPr sz="1900">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72400">
                <a:tc>
                  <a:txBody>
                    <a:bodyPr/>
                    <a:lstStyle/>
                    <a:p>
                      <a:pPr indent="0" lvl="0" marL="0" rtl="0" algn="l">
                        <a:spcBef>
                          <a:spcPts val="0"/>
                        </a:spcBef>
                        <a:spcAft>
                          <a:spcPts val="0"/>
                        </a:spcAft>
                        <a:buNone/>
                      </a:pPr>
                      <a:r>
                        <a:rPr lang="en" sz="1900">
                          <a:latin typeface="Calibri"/>
                          <a:ea typeface="Calibri"/>
                          <a:cs typeface="Calibri"/>
                          <a:sym typeface="Calibri"/>
                        </a:rPr>
                        <a:t>- </a:t>
                      </a:r>
                      <a:r>
                        <a:rPr lang="en" sz="1900">
                          <a:latin typeface="Calibri"/>
                          <a:ea typeface="Calibri"/>
                          <a:cs typeface="Calibri"/>
                          <a:sym typeface="Calibri"/>
                        </a:rPr>
                        <a:t>Cult Following </a:t>
                      </a:r>
                      <a:endParaRPr sz="1900">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900">
                        <a:latin typeface="Calibri"/>
                        <a:ea typeface="Calibri"/>
                        <a:cs typeface="Calibri"/>
                        <a:sym typeface="Calibri"/>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20" name="Google Shape;120;p17"/>
          <p:cNvSpPr/>
          <p:nvPr/>
        </p:nvSpPr>
        <p:spPr>
          <a:xfrm>
            <a:off x="186125" y="769602"/>
            <a:ext cx="3941100" cy="3906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Calibri"/>
                <a:ea typeface="Calibri"/>
                <a:cs typeface="Calibri"/>
                <a:sym typeface="Calibri"/>
              </a:rPr>
              <a:t>Other Grocery Stores In The Industry Value</a:t>
            </a:r>
            <a:endParaRPr sz="1600">
              <a:solidFill>
                <a:srgbClr val="FFFFFF"/>
              </a:solidFill>
              <a:latin typeface="Calibri"/>
              <a:ea typeface="Calibri"/>
              <a:cs typeface="Calibri"/>
              <a:sym typeface="Calibri"/>
            </a:endParaRPr>
          </a:p>
        </p:txBody>
      </p:sp>
      <p:sp>
        <p:nvSpPr>
          <p:cNvPr id="121" name="Google Shape;121;p17"/>
          <p:cNvSpPr/>
          <p:nvPr/>
        </p:nvSpPr>
        <p:spPr>
          <a:xfrm>
            <a:off x="5051675" y="769601"/>
            <a:ext cx="3941100" cy="3906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Calibri"/>
                <a:ea typeface="Calibri"/>
                <a:cs typeface="Calibri"/>
                <a:sym typeface="Calibri"/>
              </a:rPr>
              <a:t>Trader Joe’s </a:t>
            </a:r>
            <a:endParaRPr sz="1600">
              <a:solidFill>
                <a:srgbClr val="FFFFFF"/>
              </a:solidFill>
              <a:latin typeface="Calibri"/>
              <a:ea typeface="Calibri"/>
              <a:cs typeface="Calibri"/>
              <a:sym typeface="Calibri"/>
            </a:endParaRPr>
          </a:p>
        </p:txBody>
      </p:sp>
      <p:sp>
        <p:nvSpPr>
          <p:cNvPr id="122" name="Google Shape;122;p17"/>
          <p:cNvSpPr txBox="1"/>
          <p:nvPr/>
        </p:nvSpPr>
        <p:spPr>
          <a:xfrm>
            <a:off x="3628050" y="1732600"/>
            <a:ext cx="238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Separation</a:t>
            </a:r>
            <a:r>
              <a:rPr lang="en" sz="1500">
                <a:latin typeface="Calibri"/>
                <a:ea typeface="Calibri"/>
                <a:cs typeface="Calibri"/>
                <a:sym typeface="Calibri"/>
              </a:rPr>
              <a:t> from Industry</a:t>
            </a:r>
            <a:endParaRPr sz="1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pic>
        <p:nvPicPr>
          <p:cNvPr id="127" name="Google Shape;127;p18"/>
          <p:cNvPicPr preferRelativeResize="0"/>
          <p:nvPr/>
        </p:nvPicPr>
        <p:blipFill>
          <a:blip r:embed="rId3">
            <a:alphaModFix amt="30000"/>
          </a:blip>
          <a:stretch>
            <a:fillRect/>
          </a:stretch>
        </p:blipFill>
        <p:spPr>
          <a:xfrm>
            <a:off x="0" y="-1266600"/>
            <a:ext cx="9144000" cy="6858000"/>
          </a:xfrm>
          <a:prstGeom prst="rect">
            <a:avLst/>
          </a:prstGeom>
          <a:noFill/>
          <a:ln>
            <a:noFill/>
          </a:ln>
        </p:spPr>
      </p:pic>
      <p:sp>
        <p:nvSpPr>
          <p:cNvPr id="128" name="Google Shape;128;p18"/>
          <p:cNvSpPr txBox="1"/>
          <p:nvPr>
            <p:ph idx="1" type="subTitle"/>
          </p:nvPr>
        </p:nvSpPr>
        <p:spPr>
          <a:xfrm>
            <a:off x="701775" y="171375"/>
            <a:ext cx="3199200" cy="42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CC0000"/>
                </a:solidFill>
                <a:latin typeface="Alfa Slab One"/>
                <a:ea typeface="Alfa Slab One"/>
                <a:cs typeface="Alfa Slab One"/>
                <a:sym typeface="Alfa Slab One"/>
              </a:rPr>
              <a:t>Should Trader Joe’s Enter the Online Grocery Segment?</a:t>
            </a:r>
            <a:endParaRPr sz="4400">
              <a:solidFill>
                <a:srgbClr val="CC0000"/>
              </a:solidFill>
              <a:latin typeface="Alfa Slab One"/>
              <a:ea typeface="Alfa Slab One"/>
              <a:cs typeface="Alfa Slab One"/>
              <a:sym typeface="Alfa Slab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9"/>
          <p:cNvPicPr preferRelativeResize="0"/>
          <p:nvPr/>
        </p:nvPicPr>
        <p:blipFill rotWithShape="1">
          <a:blip r:embed="rId3">
            <a:alphaModFix/>
          </a:blip>
          <a:srcRect b="2386" l="2642" r="2642" t="8574"/>
          <a:stretch/>
        </p:blipFill>
        <p:spPr>
          <a:xfrm>
            <a:off x="4381500" y="1498600"/>
            <a:ext cx="4851400" cy="2565400"/>
          </a:xfrm>
          <a:prstGeom prst="rect">
            <a:avLst/>
          </a:prstGeom>
          <a:noFill/>
          <a:ln>
            <a:noFill/>
          </a:ln>
        </p:spPr>
      </p:pic>
      <p:sp>
        <p:nvSpPr>
          <p:cNvPr id="134" name="Google Shape;134;p19"/>
          <p:cNvSpPr/>
          <p:nvPr/>
        </p:nvSpPr>
        <p:spPr>
          <a:xfrm>
            <a:off x="745750" y="279400"/>
            <a:ext cx="8093400" cy="5748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Calibri"/>
                <a:ea typeface="Calibri"/>
                <a:cs typeface="Calibri"/>
                <a:sym typeface="Calibri"/>
              </a:rPr>
              <a:t>Is E-Grocery the future of the food retail industry?</a:t>
            </a:r>
            <a:endParaRPr sz="2500">
              <a:solidFill>
                <a:srgbClr val="FFFFFF"/>
              </a:solidFill>
              <a:latin typeface="Calibri"/>
              <a:ea typeface="Calibri"/>
              <a:cs typeface="Calibri"/>
              <a:sym typeface="Calibri"/>
            </a:endParaRPr>
          </a:p>
        </p:txBody>
      </p:sp>
      <p:sp>
        <p:nvSpPr>
          <p:cNvPr id="135" name="Google Shape;135;p19"/>
          <p:cNvSpPr txBox="1"/>
          <p:nvPr>
            <p:ph idx="1" type="body"/>
          </p:nvPr>
        </p:nvSpPr>
        <p:spPr>
          <a:xfrm>
            <a:off x="254800" y="1356750"/>
            <a:ext cx="4260300" cy="2849100"/>
          </a:xfrm>
          <a:prstGeom prst="rect">
            <a:avLst/>
          </a:prstGeom>
        </p:spPr>
        <p:txBody>
          <a:bodyPr anchorCtr="0" anchor="t" bIns="91425" lIns="91425" spcFirstLastPara="1" rIns="91425" wrap="square" tIns="91425">
            <a:normAutofit lnSpcReduction="20000"/>
          </a:bodyPr>
          <a:lstStyle/>
          <a:p>
            <a:pPr indent="-352214" lvl="0" marL="457200" rtl="0" algn="l">
              <a:spcBef>
                <a:spcPts val="0"/>
              </a:spcBef>
              <a:spcAft>
                <a:spcPts val="0"/>
              </a:spcAft>
              <a:buSzPts val="1947"/>
              <a:buFont typeface="Calibri"/>
              <a:buChar char="●"/>
            </a:pPr>
            <a:r>
              <a:rPr lang="en" sz="1946">
                <a:latin typeface="Calibri"/>
                <a:ea typeface="Calibri"/>
                <a:cs typeface="Calibri"/>
                <a:sym typeface="Calibri"/>
              </a:rPr>
              <a:t>Online grocery is </a:t>
            </a:r>
            <a:r>
              <a:rPr lang="en" sz="1946">
                <a:latin typeface="Calibri"/>
                <a:ea typeface="Calibri"/>
                <a:cs typeface="Calibri"/>
                <a:sym typeface="Calibri"/>
              </a:rPr>
              <a:t>expanding constantly and seems like the future of food retail industry</a:t>
            </a:r>
            <a:endParaRPr sz="1935">
              <a:latin typeface="Calibri"/>
              <a:ea typeface="Calibri"/>
              <a:cs typeface="Calibri"/>
              <a:sym typeface="Calibri"/>
            </a:endParaRPr>
          </a:p>
          <a:p>
            <a:pPr indent="0" lvl="0" marL="457200" rtl="0" algn="l">
              <a:lnSpc>
                <a:spcPct val="100000"/>
              </a:lnSpc>
              <a:spcBef>
                <a:spcPts val="1200"/>
              </a:spcBef>
              <a:spcAft>
                <a:spcPts val="0"/>
              </a:spcAft>
              <a:buNone/>
            </a:pPr>
            <a:r>
              <a:t/>
            </a:r>
            <a:endParaRPr sz="200">
              <a:latin typeface="Calibri"/>
              <a:ea typeface="Calibri"/>
              <a:cs typeface="Calibri"/>
              <a:sym typeface="Calibri"/>
            </a:endParaRPr>
          </a:p>
          <a:p>
            <a:pPr indent="-352729" lvl="0" marL="457200" rtl="0" algn="l">
              <a:spcBef>
                <a:spcPts val="1200"/>
              </a:spcBef>
              <a:spcAft>
                <a:spcPts val="0"/>
              </a:spcAft>
              <a:buSzPts val="1955"/>
              <a:buFont typeface="Calibri"/>
              <a:buChar char="●"/>
            </a:pPr>
            <a:r>
              <a:rPr lang="en" sz="1954">
                <a:latin typeface="Calibri"/>
                <a:ea typeface="Calibri"/>
                <a:cs typeface="Calibri"/>
                <a:sym typeface="Calibri"/>
              </a:rPr>
              <a:t>COVID-19 disruptions have </a:t>
            </a:r>
            <a:r>
              <a:rPr lang="en" sz="1954">
                <a:latin typeface="Calibri"/>
                <a:ea typeface="Calibri"/>
                <a:cs typeface="Calibri"/>
                <a:sym typeface="Calibri"/>
              </a:rPr>
              <a:t>accelerated the growth of online grocery and fundamentally changed consumers’ shopping behaviors</a:t>
            </a:r>
            <a:endParaRPr sz="1954">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idx="1" type="body"/>
          </p:nvPr>
        </p:nvSpPr>
        <p:spPr>
          <a:xfrm>
            <a:off x="345900" y="1477550"/>
            <a:ext cx="4842600" cy="325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Constantly increasing demand</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Convenient</a:t>
            </a:r>
            <a:r>
              <a:rPr lang="en">
                <a:latin typeface="Calibri"/>
                <a:ea typeface="Calibri"/>
                <a:cs typeface="Calibri"/>
                <a:sym typeface="Calibri"/>
              </a:rPr>
              <a:t> and time-saving</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Online arbitrage has long been a problem for Trader Joe’s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People are requesting multi-channel services from Trader Joe’s </a:t>
            </a:r>
            <a:endParaRPr>
              <a:latin typeface="Calibri"/>
              <a:ea typeface="Calibri"/>
              <a:cs typeface="Calibri"/>
              <a:sym typeface="Calibri"/>
            </a:endParaRPr>
          </a:p>
          <a:p>
            <a:pPr indent="0" lvl="0" marL="914400" rtl="0" algn="l">
              <a:lnSpc>
                <a:spcPct val="100000"/>
              </a:lnSpc>
              <a:spcBef>
                <a:spcPts val="1200"/>
              </a:spcBef>
              <a:spcAft>
                <a:spcPts val="0"/>
              </a:spcAft>
              <a:buNone/>
            </a:pPr>
            <a:r>
              <a:t/>
            </a:r>
            <a:endParaRPr sz="200">
              <a:latin typeface="Calibri"/>
              <a:ea typeface="Calibri"/>
              <a:cs typeface="Calibri"/>
              <a:sym typeface="Calibri"/>
            </a:endParaRPr>
          </a:p>
          <a:p>
            <a:pPr indent="-342900" lvl="0" marL="457200" rtl="0" algn="l">
              <a:spcBef>
                <a:spcPts val="1200"/>
              </a:spcBef>
              <a:spcAft>
                <a:spcPts val="0"/>
              </a:spcAft>
              <a:buSzPts val="1800"/>
              <a:buFont typeface="Calibri"/>
              <a:buChar char="●"/>
            </a:pPr>
            <a:r>
              <a:rPr lang="en" sz="1935">
                <a:latin typeface="Calibri"/>
                <a:ea typeface="Calibri"/>
                <a:cs typeface="Calibri"/>
                <a:sym typeface="Calibri"/>
              </a:rPr>
              <a:t>Top competitors in food retail industry have already adopted to online service</a:t>
            </a:r>
            <a:endParaRPr>
              <a:latin typeface="Calibri"/>
              <a:ea typeface="Calibri"/>
              <a:cs typeface="Calibri"/>
              <a:sym typeface="Calibri"/>
            </a:endParaRPr>
          </a:p>
          <a:p>
            <a:pPr indent="0" lvl="0" marL="0" rtl="0" algn="l">
              <a:spcBef>
                <a:spcPts val="1200"/>
              </a:spcBef>
              <a:spcAft>
                <a:spcPts val="1200"/>
              </a:spcAft>
              <a:buNone/>
            </a:pPr>
            <a:r>
              <a:t/>
            </a:r>
            <a:endParaRPr/>
          </a:p>
        </p:txBody>
      </p:sp>
      <p:pic>
        <p:nvPicPr>
          <p:cNvPr id="141" name="Google Shape;141;p20"/>
          <p:cNvPicPr preferRelativeResize="0"/>
          <p:nvPr/>
        </p:nvPicPr>
        <p:blipFill>
          <a:blip r:embed="rId3">
            <a:alphaModFix/>
          </a:blip>
          <a:stretch>
            <a:fillRect/>
          </a:stretch>
        </p:blipFill>
        <p:spPr>
          <a:xfrm>
            <a:off x="5154200" y="1477551"/>
            <a:ext cx="3678100" cy="2766250"/>
          </a:xfrm>
          <a:prstGeom prst="rect">
            <a:avLst/>
          </a:prstGeom>
          <a:noFill/>
          <a:ln>
            <a:noFill/>
          </a:ln>
        </p:spPr>
      </p:pic>
      <p:pic>
        <p:nvPicPr>
          <p:cNvPr id="142" name="Google Shape;142;p20"/>
          <p:cNvPicPr preferRelativeResize="0"/>
          <p:nvPr/>
        </p:nvPicPr>
        <p:blipFill>
          <a:blip r:embed="rId4">
            <a:alphaModFix/>
          </a:blip>
          <a:stretch>
            <a:fillRect/>
          </a:stretch>
        </p:blipFill>
        <p:spPr>
          <a:xfrm>
            <a:off x="7175500" y="1423975"/>
            <a:ext cx="1147775" cy="1147775"/>
          </a:xfrm>
          <a:prstGeom prst="rect">
            <a:avLst/>
          </a:prstGeom>
          <a:noFill/>
          <a:ln>
            <a:noFill/>
          </a:ln>
        </p:spPr>
      </p:pic>
      <p:pic>
        <p:nvPicPr>
          <p:cNvPr id="143" name="Google Shape;143;p20"/>
          <p:cNvPicPr preferRelativeResize="0"/>
          <p:nvPr/>
        </p:nvPicPr>
        <p:blipFill>
          <a:blip r:embed="rId5">
            <a:alphaModFix/>
          </a:blip>
          <a:stretch>
            <a:fillRect/>
          </a:stretch>
        </p:blipFill>
        <p:spPr>
          <a:xfrm>
            <a:off x="7478700" y="2978000"/>
            <a:ext cx="1220800" cy="1212300"/>
          </a:xfrm>
          <a:prstGeom prst="rect">
            <a:avLst/>
          </a:prstGeom>
          <a:noFill/>
          <a:ln>
            <a:noFill/>
          </a:ln>
        </p:spPr>
      </p:pic>
      <p:pic>
        <p:nvPicPr>
          <p:cNvPr id="144" name="Google Shape;144;p20"/>
          <p:cNvPicPr preferRelativeResize="0"/>
          <p:nvPr/>
        </p:nvPicPr>
        <p:blipFill>
          <a:blip r:embed="rId6">
            <a:alphaModFix/>
          </a:blip>
          <a:stretch>
            <a:fillRect/>
          </a:stretch>
        </p:blipFill>
        <p:spPr>
          <a:xfrm>
            <a:off x="5476700" y="1423975"/>
            <a:ext cx="1410600" cy="1339064"/>
          </a:xfrm>
          <a:prstGeom prst="rect">
            <a:avLst/>
          </a:prstGeom>
          <a:noFill/>
          <a:ln>
            <a:noFill/>
          </a:ln>
        </p:spPr>
      </p:pic>
      <p:sp>
        <p:nvSpPr>
          <p:cNvPr id="145" name="Google Shape;145;p20"/>
          <p:cNvSpPr txBox="1"/>
          <p:nvPr/>
        </p:nvSpPr>
        <p:spPr>
          <a:xfrm>
            <a:off x="5281300" y="4330700"/>
            <a:ext cx="3678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O</a:t>
            </a:r>
            <a:r>
              <a:rPr lang="en" sz="1100">
                <a:latin typeface="Calibri"/>
                <a:ea typeface="Calibri"/>
                <a:cs typeface="Calibri"/>
                <a:sym typeface="Calibri"/>
              </a:rPr>
              <a:t>nline services app logos of Trader Joe’s main competitors</a:t>
            </a:r>
            <a:endParaRPr sz="1100">
              <a:latin typeface="Calibri"/>
              <a:ea typeface="Calibri"/>
              <a:cs typeface="Calibri"/>
              <a:sym typeface="Calibri"/>
            </a:endParaRPr>
          </a:p>
        </p:txBody>
      </p:sp>
      <p:sp>
        <p:nvSpPr>
          <p:cNvPr id="146" name="Google Shape;146;p20"/>
          <p:cNvSpPr/>
          <p:nvPr/>
        </p:nvSpPr>
        <p:spPr>
          <a:xfrm>
            <a:off x="311700" y="442925"/>
            <a:ext cx="8520600" cy="574800"/>
          </a:xfrm>
          <a:prstGeom prst="roundRect">
            <a:avLst>
              <a:gd fmla="val 16667"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rgbClr val="FFFFFF"/>
                </a:solidFill>
                <a:latin typeface="Calibri"/>
                <a:ea typeface="Calibri"/>
                <a:cs typeface="Calibri"/>
                <a:sym typeface="Calibri"/>
              </a:rPr>
              <a:t>There is increasing demand for</a:t>
            </a:r>
            <a:r>
              <a:rPr lang="en" sz="2700">
                <a:solidFill>
                  <a:srgbClr val="FFFFFF"/>
                </a:solidFill>
                <a:latin typeface="Calibri"/>
                <a:ea typeface="Calibri"/>
                <a:cs typeface="Calibri"/>
                <a:sym typeface="Calibri"/>
              </a:rPr>
              <a:t> Trader Joe’s online service.</a:t>
            </a:r>
            <a:endParaRPr sz="2500">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pic>
        <p:nvPicPr>
          <p:cNvPr id="151" name="Google Shape;151;p21"/>
          <p:cNvPicPr preferRelativeResize="0"/>
          <p:nvPr/>
        </p:nvPicPr>
        <p:blipFill>
          <a:blip r:embed="rId3">
            <a:alphaModFix amt="30000"/>
          </a:blip>
          <a:stretch>
            <a:fillRect/>
          </a:stretch>
        </p:blipFill>
        <p:spPr>
          <a:xfrm>
            <a:off x="0" y="-1266600"/>
            <a:ext cx="9144000" cy="6858000"/>
          </a:xfrm>
          <a:prstGeom prst="rect">
            <a:avLst/>
          </a:prstGeom>
          <a:noFill/>
          <a:ln>
            <a:noFill/>
          </a:ln>
        </p:spPr>
      </p:pic>
      <p:sp>
        <p:nvSpPr>
          <p:cNvPr id="152" name="Google Shape;152;p21"/>
          <p:cNvSpPr txBox="1"/>
          <p:nvPr>
            <p:ph idx="1" type="subTitle"/>
          </p:nvPr>
        </p:nvSpPr>
        <p:spPr>
          <a:xfrm>
            <a:off x="687325" y="404550"/>
            <a:ext cx="28092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CC0000"/>
                </a:solidFill>
                <a:latin typeface="Alfa Slab One"/>
                <a:ea typeface="Alfa Slab One"/>
                <a:cs typeface="Alfa Slab One"/>
                <a:sym typeface="Alfa Slab One"/>
              </a:rPr>
              <a:t>Analysis</a:t>
            </a:r>
            <a:endParaRPr sz="4400">
              <a:solidFill>
                <a:srgbClr val="CC0000"/>
              </a:solidFill>
              <a:latin typeface="Alfa Slab One"/>
              <a:ea typeface="Alfa Slab One"/>
              <a:cs typeface="Alfa Slab One"/>
              <a:sym typeface="Alfa Slab On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