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Thin"/>
      <p:regular r:id="rId13"/>
      <p:bold r:id="rId14"/>
      <p:italic r:id="rId15"/>
      <p:boldItalic r:id="rId16"/>
    </p:embeddedFont>
    <p:embeddedFont>
      <p:font typeface="Roboto Medium"/>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font" Target="fonts/RobotoThin-regular.fntdata"/><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Thin-italic.fntdata"/><Relationship Id="rId14" Type="http://schemas.openxmlformats.org/officeDocument/2006/relationships/font" Target="fonts/RobotoThin-bold.fntdata"/><Relationship Id="rId17" Type="http://schemas.openxmlformats.org/officeDocument/2006/relationships/font" Target="fonts/RobotoMedium-regular.fntdata"/><Relationship Id="rId16" Type="http://schemas.openxmlformats.org/officeDocument/2006/relationships/font" Target="fonts/RobotoThin-boldItalic.fntdata"/><Relationship Id="rId5" Type="http://schemas.openxmlformats.org/officeDocument/2006/relationships/notesMaster" Target="notesMasters/notesMaster1.xml"/><Relationship Id="rId19" Type="http://schemas.openxmlformats.org/officeDocument/2006/relationships/font" Target="fonts/RobotoMedium-italic.fntdata"/><Relationship Id="rId6" Type="http://schemas.openxmlformats.org/officeDocument/2006/relationships/slide" Target="slides/slide1.xml"/><Relationship Id="rId18"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shingtonpost.com/business/2018/12/18/americans-say-theres-not-much-appeal-big-city-living-why-do-so-many-us-live-there/" TargetMode="External"/><Relationship Id="rId3" Type="http://schemas.openxmlformats.org/officeDocument/2006/relationships/hyperlink" Target="https://www.fmi.org/digital-shopper" TargetMode="External"/><Relationship Id="rId4" Type="http://schemas.openxmlformats.org/officeDocument/2006/relationships/hyperlink" Target="https://www.mercatus.com/newsroom/announcements/online-grocery-sales-projected-to-reach-250b-by-2025-according-to-new-research-from-mercatus-and-incisiv/" TargetMode="External"/><Relationship Id="rId11" Type="http://schemas.openxmlformats.org/officeDocument/2006/relationships/hyperlink" Target="https://www.ers.usda.gov/topics/international-markets-us-trade/international-consumer-and-food-industry-trends/" TargetMode="External"/><Relationship Id="rId10" Type="http://schemas.openxmlformats.org/officeDocument/2006/relationships/hyperlink" Target="https://www.ukessays.com/essays/marketing/the-supermarket-and-grocery-store-industry-marketing-essay.php" TargetMode="External"/><Relationship Id="rId9" Type="http://schemas.openxmlformats.org/officeDocument/2006/relationships/hyperlink" Target="https://www.fsis.usda.gov/recalls" TargetMode="External"/><Relationship Id="rId5" Type="http://schemas.openxmlformats.org/officeDocument/2006/relationships/hyperlink" Target="https://www.ukessays.com/essays/marketing/the-supermarket-and-grocery-store-industry-marketing-essay.php" TargetMode="External"/><Relationship Id="rId6" Type="http://schemas.openxmlformats.org/officeDocument/2006/relationships/hyperlink" Target="https://www.spscommerce.com/blog/order-to-shelf-inventory-management-spsa/" TargetMode="External"/><Relationship Id="rId7" Type="http://schemas.openxmlformats.org/officeDocument/2006/relationships/hyperlink" Target="https://insight.kellogg.northwestern.edu/article/wage-stagnation-in-america" TargetMode="External"/><Relationship Id="rId8" Type="http://schemas.openxmlformats.org/officeDocument/2006/relationships/hyperlink" Target="https://www.ukessays.com/essays/marketing/the-supermarket-and-grocery-store-industry-marketing-essay.php"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fitableventure.com/cost-start-a-grocery-store/" TargetMode="External"/><Relationship Id="rId3" Type="http://schemas.openxmlformats.org/officeDocument/2006/relationships/hyperlink" Target="https://thegrocerystoreguy.com/is-owning-a-grocery-store-profitable/" TargetMode="External"/><Relationship Id="rId4" Type="http://schemas.openxmlformats.org/officeDocument/2006/relationships/hyperlink" Target="https://www.profitableventure.com/cost-open-edible-arrangement-franchise/" TargetMode="External"/><Relationship Id="rId9" Type="http://schemas.openxmlformats.org/officeDocument/2006/relationships/hyperlink" Target="https://www.ukessays.com/essays/marketing/the-supermarket-and-grocery-store-industry-marketing-essay.php" TargetMode="External"/><Relationship Id="rId5" Type="http://schemas.openxmlformats.org/officeDocument/2006/relationships/hyperlink" Target="https://www.cnn.com/2019/05/14/business/grocery-outlet-ipo/index.html?utm_medium=social&amp;utm_content=2019-05-14T23%3A31%3A06&amp;utm_term=link&amp;utm_source=twbusiness" TargetMode="External"/><Relationship Id="rId6" Type="http://schemas.openxmlformats.org/officeDocument/2006/relationships/hyperlink" Target="https://www.foodindustry.com/articles/how-many-grocery-stores-are-there-in-the-united-states/" TargetMode="External"/><Relationship Id="rId7" Type="http://schemas.openxmlformats.org/officeDocument/2006/relationships/hyperlink" Target="https://www.futurity.org/grocery-store-shoppers-1669452-2/#:~:text=Most%20shoppers%E2%80%94a%20whopping%2083,groceries%2C%20a%20new%20study%20shows" TargetMode="External"/><Relationship Id="rId8" Type="http://schemas.openxmlformats.org/officeDocument/2006/relationships/hyperlink" Target="https://www.ibisworld.com/industry-statistics/market-size/supermarkets-grocery-stores-united-states/#:~:text=The%20market%20size%20of%20the%20Supermarkets%20%26%20Grocery%20Stores%20industry%20is,to%20increase%200.3%25%20in%202021.&amp;text=past%205%20years%3F-,The%20market%20size%20of%20the%20Supermarkets%20%26%20Grocery%20Stores%20industry%20in,average%20between%202016%20and%20202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mpme.com/10-industries-where-loyalty-programs-are-extremely-effective/#:~:text=5.-,Retail,its%20competitor%20down%20the%20street" TargetMode="External"/><Relationship Id="rId3" Type="http://schemas.openxmlformats.org/officeDocument/2006/relationships/hyperlink" Target="https://www.ers.usda.gov/data-products/ag-and-food-statistics-charting-the-essentials/food-prices-and-spending/#:~:text=In%202019%2C%20Americans%20spent%20an,from%20home%20(4.6%20percent)" TargetMode="External"/><Relationship Id="rId4" Type="http://schemas.openxmlformats.org/officeDocument/2006/relationships/hyperlink" Target="https://www.forbes.com/sites/sarwantsingh/2019/09/09/the-soon-to-be-200b-online-food-delivery-is-rapidly-changing-the-global-food-industry/?sh=353b4077b1bc" TargetMode="External"/><Relationship Id="rId5" Type="http://schemas.openxmlformats.org/officeDocument/2006/relationships/hyperlink" Target="https://www.npr.org/2019/05/09/721829024/how-some-manufacturers-secure-store-display-spots-to-crush-competition" TargetMode="External"/><Relationship Id="rId6" Type="http://schemas.openxmlformats.org/officeDocument/2006/relationships/hyperlink" Target="https://www.modernretail.co/retailers/pepsis-e-commerce-business-nearly-doubled-this-past-quarter/" TargetMode="External"/><Relationship Id="rId7" Type="http://schemas.openxmlformats.org/officeDocument/2006/relationships/hyperlink" Target="https://www.globaltrademag.com/groceries-get-supermarke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bre.vo.llnwd.net/grgservices/secure/US%20Retail%20Food-In-Demand-Grocery-Report%20May%202019.pdf?e=1614821032&amp;h=da1fffc2c4fd39d9f1846b2008719c31" TargetMode="External"/><Relationship Id="rId3" Type="http://schemas.openxmlformats.org/officeDocument/2006/relationships/hyperlink" Target="https://www.managementstudyguide.com/challenges-to-the-retail-sector.htm" TargetMode="External"/><Relationship Id="rId4" Type="http://schemas.openxmlformats.org/officeDocument/2006/relationships/hyperlink" Target="https://www.allrecipes.com/article/supermarket-grocery-store-alternatives/" TargetMode="External"/><Relationship Id="rId11" Type="http://schemas.openxmlformats.org/officeDocument/2006/relationships/hyperlink" Target="https://www.segmentationstudyguide.com/segmentation-bases/segmentation-base-examples/market-segmentation-examples-for-retailers/" TargetMode="External"/><Relationship Id="rId10" Type="http://schemas.openxmlformats.org/officeDocument/2006/relationships/hyperlink" Target="https://www.customer.com/blog/retail-marketing/grocery-brand-loyalty/" TargetMode="External"/><Relationship Id="rId12" Type="http://schemas.openxmlformats.org/officeDocument/2006/relationships/hyperlink" Target="http://www.worksdesigngroup.com/why-cant-target-win-at-grocery/" TargetMode="External"/><Relationship Id="rId9" Type="http://schemas.openxmlformats.org/officeDocument/2006/relationships/hyperlink" Target="https://www.wsj.com/articles/store-brands-cut-into-big-food-11564311601" TargetMode="External"/><Relationship Id="rId5" Type="http://schemas.openxmlformats.org/officeDocument/2006/relationships/hyperlink" Target="https://www.miamiherald.com/news/coronavirus/article242705961.html" TargetMode="External"/><Relationship Id="rId6" Type="http://schemas.openxmlformats.org/officeDocument/2006/relationships/hyperlink" Target="https://www.foodlogistics.com/transportation/cold-chain/press-release/21126930/nacs-convenience-stores-are-substitutes-for-grocery-stores-during-pandemic" TargetMode="External"/><Relationship Id="rId7" Type="http://schemas.openxmlformats.org/officeDocument/2006/relationships/hyperlink" Target="https://www.thebalancesmb.com/private-label-food-trends-1326152" TargetMode="External"/><Relationship Id="rId8" Type="http://schemas.openxmlformats.org/officeDocument/2006/relationships/hyperlink" Target="https://hbr.org/1996/01/brands-versus-private-labels-fighting-to-wi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23519399_Data_mining_A_segmentation_analysis_of_US_grocery_shoppers" TargetMode="External"/><Relationship Id="rId3" Type="http://schemas.openxmlformats.org/officeDocument/2006/relationships/hyperlink" Target="https://www.slideshare.net/TaylerReid/strategic-analysis-of-the-grocery-industry" TargetMode="External"/><Relationship Id="rId4" Type="http://schemas.openxmlformats.org/officeDocument/2006/relationships/hyperlink" Target="https://www.spscommerce.com/blog/order-to-shelf-inventory-management-spsa/" TargetMode="External"/><Relationship Id="rId5" Type="http://schemas.openxmlformats.org/officeDocument/2006/relationships/hyperlink" Target="http://www.ieomsociety.org/paris2018/papers/370.pdf" TargetMode="External"/><Relationship Id="rId6" Type="http://schemas.openxmlformats.org/officeDocument/2006/relationships/hyperlink" Target="https://www.supermarketnews.com/archive/kroger-uses-data-segment-stores" TargetMode="External"/><Relationship Id="rId7" Type="http://schemas.openxmlformats.org/officeDocument/2006/relationships/hyperlink" Target="https://www.researchgate.net/publication/325549366_A_Model_to_Optimize_Rack_Layout_in_a_Retail_Sto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Owned by Aldi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f3de647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f3de64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Definition: both buyer and supplier substitution across various strategic groups in the food retail industry. All segments offer groceries (among other things), thus buyers can easily substitute one store with another within the segment or substitute across segments. Additionally, the </a:t>
            </a:r>
            <a:r>
              <a:rPr lang="en"/>
              <a:t>homogeneity</a:t>
            </a:r>
            <a:r>
              <a:rPr lang="en"/>
              <a:t> of products offered across all segments indicates supplier substitution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Demographic:</a:t>
            </a:r>
            <a:endParaRPr/>
          </a:p>
          <a:p>
            <a:pPr indent="0" lvl="0" marL="0" rtl="0" algn="l">
              <a:spcBef>
                <a:spcPts val="0"/>
              </a:spcBef>
              <a:spcAft>
                <a:spcPts val="0"/>
              </a:spcAft>
              <a:buNone/>
            </a:pPr>
            <a:r>
              <a:rPr lang="en" u="sng">
                <a:solidFill>
                  <a:schemeClr val="hlink"/>
                </a:solidFill>
                <a:hlinkClick r:id="rId2"/>
              </a:rPr>
              <a:t>https://www.washingtonpost.com/business/2018/12/18/americans-say-theres-not-much-appeal-big-city-living-why-do-so-many-us-live-there/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Socio-Cultural: </a:t>
            </a:r>
            <a:endParaRPr/>
          </a:p>
          <a:p>
            <a:pPr indent="0" lvl="0" marL="0" rtl="0" algn="l">
              <a:spcBef>
                <a:spcPts val="0"/>
              </a:spcBef>
              <a:spcAft>
                <a:spcPts val="0"/>
              </a:spcAft>
              <a:buNone/>
            </a:pPr>
            <a:r>
              <a:rPr lang="en" u="sng">
                <a:solidFill>
                  <a:schemeClr val="hlink"/>
                </a:solidFill>
                <a:hlinkClick r:id="rId3"/>
              </a:rPr>
              <a:t>https://www.fmi.org/digital-shopper</a:t>
            </a:r>
            <a:endParaRPr/>
          </a:p>
          <a:p>
            <a:pPr indent="0" lvl="0" marL="0" rtl="0" algn="l">
              <a:spcBef>
                <a:spcPts val="0"/>
              </a:spcBef>
              <a:spcAft>
                <a:spcPts val="0"/>
              </a:spcAft>
              <a:buNone/>
            </a:pPr>
            <a:r>
              <a:rPr lang="en" u="sng">
                <a:solidFill>
                  <a:schemeClr val="hlink"/>
                </a:solidFill>
                <a:hlinkClick r:id="rId4"/>
              </a:rPr>
              <a:t>https://www.mercatus.com/newsroom/announcements/online-grocery-sales-projected-to-reach-250b-by-2025-according-to-new-research-from-mercatus-and-incisiv/</a:t>
            </a:r>
            <a:endParaRPr/>
          </a:p>
          <a:p>
            <a:pPr indent="0" lvl="0" marL="0" rtl="0" algn="l">
              <a:spcBef>
                <a:spcPts val="0"/>
              </a:spcBef>
              <a:spcAft>
                <a:spcPts val="0"/>
              </a:spcAft>
              <a:buNone/>
            </a:pPr>
            <a:r>
              <a:rPr lang="en" u="sng">
                <a:solidFill>
                  <a:schemeClr val="hlink"/>
                </a:solidFill>
                <a:hlinkClick r:id="rId5"/>
              </a:rPr>
              <a:t>https://www.ukessays.com/essays/marketing/the-supermarket-and-grocery-store-industry-marketing-essay.php</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Technological:</a:t>
            </a:r>
            <a:endParaRPr/>
          </a:p>
          <a:p>
            <a:pPr indent="0" lvl="0" marL="0" rtl="0" algn="l">
              <a:spcBef>
                <a:spcPts val="0"/>
              </a:spcBef>
              <a:spcAft>
                <a:spcPts val="0"/>
              </a:spcAft>
              <a:buNone/>
            </a:pPr>
            <a:r>
              <a:rPr lang="en">
                <a:solidFill>
                  <a:srgbClr val="1155CC"/>
                </a:solidFill>
              </a:rPr>
              <a:t> </a:t>
            </a:r>
            <a:r>
              <a:rPr lang="en" u="sng">
                <a:solidFill>
                  <a:srgbClr val="1155CC"/>
                </a:solidFill>
                <a:hlinkClick r:id="rId6">
                  <a:extLst>
                    <a:ext uri="{A12FA001-AC4F-418D-AE19-62706E023703}">
                      <ahyp:hlinkClr val="tx"/>
                    </a:ext>
                  </a:extLst>
                </a:hlinkClick>
              </a:rPr>
              <a:t>https://www.spscommerce.com/blog/order-to-shelf-inventory-management-spsa/</a:t>
            </a:r>
            <a:endParaRPr>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MacroEconomic:</a:t>
            </a:r>
            <a:endParaRPr/>
          </a:p>
          <a:p>
            <a:pPr indent="0" lvl="0" marL="0" rtl="0" algn="l">
              <a:spcBef>
                <a:spcPts val="0"/>
              </a:spcBef>
              <a:spcAft>
                <a:spcPts val="0"/>
              </a:spcAft>
              <a:buNone/>
            </a:pPr>
            <a:r>
              <a:rPr lang="en" u="sng">
                <a:solidFill>
                  <a:schemeClr val="hlink"/>
                </a:solidFill>
                <a:hlinkClick r:id="rId7"/>
              </a:rPr>
              <a:t>https://insight.kellogg.northwestern.edu/article/wage-stagnation-in-america</a:t>
            </a:r>
            <a:endParaRPr/>
          </a:p>
          <a:p>
            <a:pPr indent="0" lvl="0" marL="0" rtl="0" algn="l">
              <a:spcBef>
                <a:spcPts val="0"/>
              </a:spcBef>
              <a:spcAft>
                <a:spcPts val="0"/>
              </a:spcAft>
              <a:buNone/>
            </a:pPr>
            <a:r>
              <a:rPr lang="en" u="sng">
                <a:solidFill>
                  <a:schemeClr val="hlink"/>
                </a:solidFill>
                <a:hlinkClick r:id="rId8"/>
              </a:rPr>
              <a:t>https://www.ukessays.com/essays/marketing/the-supermarket-and-grocery-store-industry-marketing-essay.php</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Political-Legal:</a:t>
            </a:r>
            <a:endParaRPr/>
          </a:p>
          <a:p>
            <a:pPr indent="0" lvl="0" marL="0" rtl="0" algn="l">
              <a:spcBef>
                <a:spcPts val="0"/>
              </a:spcBef>
              <a:spcAft>
                <a:spcPts val="0"/>
              </a:spcAft>
              <a:buNone/>
            </a:pPr>
            <a:r>
              <a:rPr lang="en" u="sng">
                <a:solidFill>
                  <a:schemeClr val="hlink"/>
                </a:solidFill>
                <a:hlinkClick r:id="rId9"/>
              </a:rPr>
              <a:t>https://www.fsis.usda.gov/recalls</a:t>
            </a:r>
            <a:endParaRPr/>
          </a:p>
          <a:p>
            <a:pPr indent="0" lvl="0" marL="0" rtl="0" algn="l">
              <a:spcBef>
                <a:spcPts val="0"/>
              </a:spcBef>
              <a:spcAft>
                <a:spcPts val="0"/>
              </a:spcAft>
              <a:buNone/>
            </a:pPr>
            <a:r>
              <a:rPr lang="en" u="sng">
                <a:solidFill>
                  <a:schemeClr val="hlink"/>
                </a:solidFill>
                <a:hlinkClick r:id="rId10"/>
              </a:rPr>
              <a:t>https://www.ukessays.com/essays/marketing/the-supermarket-and-grocery-store-industry-marketing-essay.php</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Trade:</a:t>
            </a:r>
            <a:endParaRPr/>
          </a:p>
          <a:p>
            <a:pPr indent="0" lvl="0" marL="0" rtl="0" algn="l">
              <a:spcBef>
                <a:spcPts val="0"/>
              </a:spcBef>
              <a:spcAft>
                <a:spcPts val="0"/>
              </a:spcAft>
              <a:buNone/>
            </a:pPr>
            <a:r>
              <a:rPr lang="en" u="sng">
                <a:solidFill>
                  <a:schemeClr val="hlink"/>
                </a:solidFill>
                <a:hlinkClick r:id="rId11"/>
              </a:rPr>
              <a:t>https://www.ers.usda.gov/topics/international-markets-us-trade/international-consumer-and-food-industry-trends/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f3de647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f3de647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f3de647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f3de647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to Entrance:</a:t>
            </a:r>
            <a:endParaRPr/>
          </a:p>
          <a:p>
            <a:pPr indent="0" lvl="0" marL="0" rtl="0" algn="l">
              <a:spcBef>
                <a:spcPts val="0"/>
              </a:spcBef>
              <a:spcAft>
                <a:spcPts val="0"/>
              </a:spcAft>
              <a:buNone/>
            </a:pPr>
            <a:r>
              <a:rPr lang="en"/>
              <a:t>1.</a:t>
            </a:r>
            <a:r>
              <a:rPr lang="en" sz="1000" u="sng">
                <a:solidFill>
                  <a:schemeClr val="hlink"/>
                </a:solidFill>
                <a:hlinkClick r:id="rId2"/>
              </a:rPr>
              <a:t>https://www.profitableventure.com/cost-start-a-grocery-store/</a:t>
            </a:r>
            <a:r>
              <a:rPr lang="en" sz="1000"/>
              <a:t> </a:t>
            </a:r>
            <a:endParaRPr sz="1000"/>
          </a:p>
          <a:p>
            <a:pPr indent="0" lvl="0" marL="0" rtl="0" algn="l">
              <a:spcBef>
                <a:spcPts val="0"/>
              </a:spcBef>
              <a:spcAft>
                <a:spcPts val="0"/>
              </a:spcAft>
              <a:buNone/>
            </a:pPr>
            <a:r>
              <a:rPr lang="en" sz="1000"/>
              <a:t>2.</a:t>
            </a:r>
            <a:r>
              <a:rPr lang="en" sz="1000" u="sng">
                <a:solidFill>
                  <a:schemeClr val="hlink"/>
                </a:solidFill>
                <a:hlinkClick r:id="rId3"/>
              </a:rPr>
              <a:t>https://thegrocerystoreguy.com/is-owning-a-grocery-store-profitable/</a:t>
            </a:r>
            <a:r>
              <a:rPr lang="en" sz="1000"/>
              <a:t> </a:t>
            </a:r>
            <a:endParaRPr sz="1000"/>
          </a:p>
          <a:p>
            <a:pPr indent="0" lvl="0" marL="0" rtl="0" algn="l">
              <a:lnSpc>
                <a:spcPct val="115000"/>
              </a:lnSpc>
              <a:spcBef>
                <a:spcPts val="0"/>
              </a:spcBef>
              <a:spcAft>
                <a:spcPts val="0"/>
              </a:spcAft>
              <a:buNone/>
            </a:pPr>
            <a:r>
              <a:rPr lang="en" sz="1000"/>
              <a:t>3. </a:t>
            </a:r>
            <a:r>
              <a:rPr lang="en" sz="1000" u="sng">
                <a:solidFill>
                  <a:srgbClr val="1155CC"/>
                </a:solidFill>
                <a:hlinkClick r:id="rId4">
                  <a:extLst>
                    <a:ext uri="{A12FA001-AC4F-418D-AE19-62706E023703}">
                      <ahyp:hlinkClr val="tx"/>
                    </a:ext>
                  </a:extLst>
                </a:hlinkClick>
              </a:rPr>
              <a:t>https://www.profitableventure.com/cost-open-edible-arrangement-franchise/</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4.</a:t>
            </a:r>
            <a:r>
              <a:rPr lang="en" sz="1000" u="sng">
                <a:solidFill>
                  <a:srgbClr val="1155CC"/>
                </a:solidFill>
                <a:hlinkClick r:id="rId5">
                  <a:extLst>
                    <a:ext uri="{A12FA001-AC4F-418D-AE19-62706E023703}">
                      <ahyp:hlinkClr val="tx"/>
                    </a:ext>
                  </a:extLst>
                </a:hlinkClick>
              </a:rPr>
              <a:t>https://www.cnn.com/2019/05/14/business/grocery-outlet-ipo/index.html?utm_medium=social&amp;utm_content=2019-05-14T23%3A31%3A06&amp;utm_term=link&amp;utm_source=twbusiness</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Rivalry: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5.</a:t>
            </a:r>
            <a:r>
              <a:rPr lang="en" sz="1000" u="sng">
                <a:solidFill>
                  <a:schemeClr val="hlink"/>
                </a:solidFill>
                <a:hlinkClick r:id="rId6"/>
              </a:rPr>
              <a:t>https://www.foodindustry.com/articles/how-many-grocery-stores-are-there-in-the-united-states/</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6.</a:t>
            </a:r>
            <a:r>
              <a:rPr lang="en" sz="1000" u="sng">
                <a:solidFill>
                  <a:schemeClr val="hlink"/>
                </a:solidFill>
                <a:hlinkClick r:id="rId7"/>
              </a:rPr>
              <a:t>https://www.futurity.org/grocery-store-shoppers-1669452-2/#:~:text=Most%20shoppers%E2%80%94a%20whopping%2083,groceries%2C%20a%20new%20study%20shows</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7.</a:t>
            </a:r>
            <a:r>
              <a:rPr lang="en" sz="1000" u="sng">
                <a:solidFill>
                  <a:schemeClr val="hlink"/>
                </a:solidFill>
                <a:hlinkClick r:id="rId8"/>
              </a:rPr>
              <a:t>https://www.ibisworld.com/industry-statistics/market-size/supermarkets-grocery-stores-united-states/#:~:text=The%20market%20size%20of%20the%20Supermarkets%20%26%20Grocery%20Stores%20industry%20is,to%20increase%200.3%25%20in%202021.&amp;text=past%205%20years%3F-,The%20market%20size%20of%20the%20Supermarkets%20%26%20Grocery%20Stores%20industry%20in,average%20between%202016%20and%202021</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8.</a:t>
            </a:r>
            <a:r>
              <a:rPr lang="en" sz="1000" u="sng">
                <a:solidFill>
                  <a:schemeClr val="hlink"/>
                </a:solidFill>
                <a:hlinkClick r:id="rId9"/>
              </a:rPr>
              <a:t>https://www.ukessays.com/essays/marketing/the-supermarket-and-grocery-store-industry-marketing-essay.php</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f3de647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f3de647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a:t>
            </a:r>
            <a:r>
              <a:rPr lang="en" sz="1500">
                <a:solidFill>
                  <a:schemeClr val="dk1"/>
                </a:solidFill>
                <a:latin typeface="Times New Roman"/>
                <a:ea typeface="Times New Roman"/>
                <a:cs typeface="Times New Roman"/>
                <a:sym typeface="Times New Roman"/>
              </a:rPr>
              <a:t> Although larger companies have power by offering a wide selection of products as a packaged deal to grocery stores, the slotting fees, high competition, and supplier dependence on stores to sell their products overrides this high power, making the overall power of large brands/food companies low.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Slide Sources</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 </a:t>
            </a:r>
            <a:r>
              <a:rPr lang="en" sz="1200" u="sng">
                <a:solidFill>
                  <a:schemeClr val="hlink"/>
                </a:solidFill>
                <a:latin typeface="Times New Roman"/>
                <a:ea typeface="Times New Roman"/>
                <a:cs typeface="Times New Roman"/>
                <a:sym typeface="Times New Roman"/>
                <a:hlinkClick r:id="rId2"/>
              </a:rPr>
              <a:t>https://stampme.com/10-industries-where-loyalty-programs-are-extremely-effective/#:~:text=5.-,Retail,its%20competitor%20down%20the%20street</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 </a:t>
            </a:r>
            <a:r>
              <a:rPr lang="en" sz="1200" u="sng">
                <a:solidFill>
                  <a:schemeClr val="hlink"/>
                </a:solidFill>
                <a:latin typeface="Times New Roman"/>
                <a:ea typeface="Times New Roman"/>
                <a:cs typeface="Times New Roman"/>
                <a:sym typeface="Times New Roman"/>
                <a:hlinkClick r:id="rId3"/>
              </a:rPr>
              <a:t>https://www.ers.usda.gov/data-products/ag-and-food-statistics-charting-the-essentials/food-prices-and-spending/#:~:text=In%202019%2C%20Americans%20spent%20an,from%20home%20(4.6%20percent)</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3 </a:t>
            </a:r>
            <a:r>
              <a:rPr lang="en" sz="1200" u="sng">
                <a:solidFill>
                  <a:schemeClr val="hlink"/>
                </a:solidFill>
                <a:latin typeface="Times New Roman"/>
                <a:ea typeface="Times New Roman"/>
                <a:cs typeface="Times New Roman"/>
                <a:sym typeface="Times New Roman"/>
                <a:hlinkClick r:id="rId4"/>
              </a:rPr>
              <a:t>https://www.forbes.com/sites/sarwantsingh/2019/09/09/the-soon-to-be-200b-online-food-delivery-is-rapidly-changing-the-global-food-industry/?sh=353b4077b1bc</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4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https://www.npr.org/2019/05/09/721829024/how-some-manufacturers-secure-store-display-spots-to-crush-competition</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595959"/>
                </a:solidFill>
                <a:latin typeface="Times New Roman"/>
                <a:ea typeface="Times New Roman"/>
                <a:cs typeface="Times New Roman"/>
                <a:sym typeface="Times New Roman"/>
              </a:rPr>
              <a:t>5 (Pepsico opened direct to consumer retail during the pandemic but still largely depends on grocery stores for sales) </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hlink"/>
                </a:solidFill>
                <a:latin typeface="Times New Roman"/>
                <a:ea typeface="Times New Roman"/>
                <a:cs typeface="Times New Roman"/>
                <a:sym typeface="Times New Roman"/>
                <a:hlinkClick r:id="rId6"/>
              </a:rPr>
              <a:t>https://www.modernretail.co/retailers/pepsis-e-commerce-business-nearly-doubled-this-past-quarter/</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595959"/>
                </a:solidFill>
                <a:latin typeface="Times New Roman"/>
                <a:ea typeface="Times New Roman"/>
                <a:cs typeface="Times New Roman"/>
                <a:sym typeface="Times New Roman"/>
              </a:rPr>
              <a:t>6</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hlink"/>
                </a:solidFill>
                <a:latin typeface="Times New Roman"/>
                <a:ea typeface="Times New Roman"/>
                <a:cs typeface="Times New Roman"/>
                <a:sym typeface="Times New Roman"/>
                <a:hlinkClick r:id="rId7"/>
              </a:rPr>
              <a:t>https://www.globaltrademag.com/groceries-get-supermarkets/</a:t>
            </a:r>
            <a:endParaRPr sz="1200">
              <a:solidFill>
                <a:srgbClr val="59595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f3de647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f3de647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Given that all but one of the five forces represents a high threat to profitability, we found that the grocery store segment of the food retail industry is not an attractive industry, with low overall profitability due to high threat of new entrants, intense rivalry, high buyer power, and a high threat of substitution.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Slide Sources: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2"/>
              </a:rPr>
              <a:t>http://cbre.vo.llnwd.net/grgservices/secure/US%20Retail%20Food-In-Demand-Grocery-Report%20May%202019.pdf?e=1614821032&amp;h=da1fffc2c4fd39d9f1846b2008719c31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3"/>
              </a:rPr>
              <a:t>https://www.managementstudyguide.com/challenges-to-the-retail-sector.htm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4"/>
              </a:rPr>
              <a:t>https://www.allrecipes.com/article/supermarket-grocery-store-alternatives/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5"/>
              </a:rPr>
              <a:t>https://www.miamiherald.com/news/coronavirus/article242705961.html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6"/>
              </a:rPr>
              <a:t>https://www.foodlogistics.com/transportation/cold-chain/press-release/21126930/nacs-convenience-stores-are-substitutes-for-grocery-stores-during-pandemic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7"/>
              </a:rPr>
              <a:t>https://www.thebalancesmb.com/private-label-food-trends-1326152</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8"/>
              </a:rPr>
              <a:t>https://hbr.org/1996/01/brands-versus-private-labels-fighting-to-win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9"/>
              </a:rPr>
              <a:t>https://www.wsj.com/articles/store-brands-cut-into-big-food-11564311601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10"/>
              </a:rPr>
              <a:t>https://www.customer.com/blog/retail-marketing/grocery-brand-loyalty/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11"/>
              </a:rPr>
              <a:t>https://www.segmentationstudyguide.com/segmentation-bases/segmentation-base-examples/market-segmentation-examples-for-retailers/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u="sng">
                <a:solidFill>
                  <a:schemeClr val="hlink"/>
                </a:solidFill>
                <a:latin typeface="Calibri"/>
                <a:ea typeface="Calibri"/>
                <a:cs typeface="Calibri"/>
                <a:sym typeface="Calibri"/>
                <a:hlinkClick r:id="rId12"/>
              </a:rPr>
              <a:t>http://www.worksdesigngroup.com/why-cant-target-win-at-grocery/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f3de647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f3de647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&amp; Marketing:</a:t>
            </a:r>
            <a:endParaRPr/>
          </a:p>
          <a:p>
            <a:pPr indent="-298450" lvl="0" marL="457200" rtl="0" algn="l">
              <a:spcBef>
                <a:spcPts val="0"/>
              </a:spcBef>
              <a:spcAft>
                <a:spcPts val="0"/>
              </a:spcAft>
              <a:buSzPts val="1100"/>
              <a:buChar char="●"/>
            </a:pPr>
            <a:r>
              <a:rPr lang="en"/>
              <a:t>Machine Learning - Customer Segmentation: </a:t>
            </a:r>
            <a:r>
              <a:rPr lang="en" u="sng">
                <a:solidFill>
                  <a:schemeClr val="hlink"/>
                </a:solidFill>
                <a:hlinkClick r:id="rId2"/>
              </a:rPr>
              <a:t>https://www.researchgate.net/publication/23519399_Data_mining_A_segmentation_analysis_of_US_grocery_shoppers</a:t>
            </a:r>
            <a:r>
              <a:rPr lang="en"/>
              <a:t> </a:t>
            </a:r>
            <a:endParaRPr/>
          </a:p>
          <a:p>
            <a:pPr indent="-298450" lvl="0" marL="457200" rtl="0" algn="l">
              <a:spcBef>
                <a:spcPts val="0"/>
              </a:spcBef>
              <a:spcAft>
                <a:spcPts val="0"/>
              </a:spcAft>
              <a:buSzPts val="1100"/>
              <a:buChar char="●"/>
            </a:pPr>
            <a:r>
              <a:rPr lang="en" u="sng">
                <a:solidFill>
                  <a:schemeClr val="hlink"/>
                </a:solidFill>
                <a:hlinkClick r:id="rId3"/>
              </a:rPr>
              <a:t>https://www.slideshare.net/TaylerReid/strategic-analysis-of-the-grocery-industry</a:t>
            </a:r>
            <a:r>
              <a:rPr lang="en"/>
              <a:t> </a:t>
            </a:r>
            <a:endParaRPr/>
          </a:p>
          <a:p>
            <a:pPr indent="0" lvl="0" marL="0" rtl="0" algn="l">
              <a:spcBef>
                <a:spcPts val="0"/>
              </a:spcBef>
              <a:spcAft>
                <a:spcPts val="0"/>
              </a:spcAft>
              <a:buNone/>
            </a:pPr>
            <a:r>
              <a:rPr lang="en"/>
              <a:t>Operation Analytics:</a:t>
            </a:r>
            <a:endParaRPr/>
          </a:p>
          <a:p>
            <a:pPr indent="-298450" lvl="0" marL="457200" rtl="0" algn="l">
              <a:spcBef>
                <a:spcPts val="0"/>
              </a:spcBef>
              <a:spcAft>
                <a:spcPts val="0"/>
              </a:spcAft>
              <a:buSzPts val="1100"/>
              <a:buChar char="●"/>
            </a:pPr>
            <a:r>
              <a:rPr lang="en"/>
              <a:t>Whole foods and target use order-to-shelf systems </a:t>
            </a:r>
            <a:r>
              <a:rPr lang="en" u="sng">
                <a:solidFill>
                  <a:schemeClr val="hlink"/>
                </a:solidFill>
                <a:hlinkClick r:id="rId4"/>
              </a:rPr>
              <a:t>https://www.spscommerce.com/blog/order-to-shelf-inventory-management-spsa/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 Layout Optimization:</a:t>
            </a:r>
            <a:endParaRPr/>
          </a:p>
          <a:p>
            <a:pPr indent="-298450" lvl="0" marL="457200" rtl="0" algn="l">
              <a:spcBef>
                <a:spcPts val="0"/>
              </a:spcBef>
              <a:spcAft>
                <a:spcPts val="0"/>
              </a:spcAft>
              <a:buSzPts val="1100"/>
              <a:buChar char="●"/>
            </a:pPr>
            <a:r>
              <a:rPr lang="en"/>
              <a:t>Machine Learning - </a:t>
            </a:r>
            <a:r>
              <a:rPr lang="en"/>
              <a:t>Association</a:t>
            </a:r>
            <a:r>
              <a:rPr lang="en"/>
              <a:t> Rule: </a:t>
            </a:r>
            <a:r>
              <a:rPr lang="en" u="sng">
                <a:solidFill>
                  <a:schemeClr val="hlink"/>
                </a:solidFill>
                <a:hlinkClick r:id="rId5"/>
              </a:rPr>
              <a:t>http://www.ieomsociety.org/paris2018/papers/370.pdf</a:t>
            </a:r>
            <a:r>
              <a:rPr lang="en"/>
              <a:t> </a:t>
            </a:r>
            <a:endParaRPr/>
          </a:p>
          <a:p>
            <a:pPr indent="-298450" lvl="0" marL="457200" rtl="0" algn="l">
              <a:spcBef>
                <a:spcPts val="0"/>
              </a:spcBef>
              <a:spcAft>
                <a:spcPts val="0"/>
              </a:spcAft>
              <a:buSzPts val="1100"/>
              <a:buChar char="●"/>
            </a:pPr>
            <a:r>
              <a:rPr lang="en" u="sng">
                <a:solidFill>
                  <a:schemeClr val="hlink"/>
                </a:solidFill>
                <a:hlinkClick r:id="rId6"/>
              </a:rPr>
              <a:t>https://www.supermarketnews.com/archive/kroger-uses-data-segment-stores</a:t>
            </a:r>
            <a:r>
              <a:rPr lang="en"/>
              <a:t> </a:t>
            </a:r>
            <a:endParaRPr/>
          </a:p>
          <a:p>
            <a:pPr indent="-298450" lvl="0" marL="457200" rtl="0" algn="l">
              <a:spcBef>
                <a:spcPts val="0"/>
              </a:spcBef>
              <a:spcAft>
                <a:spcPts val="0"/>
              </a:spcAft>
              <a:buSzPts val="1100"/>
              <a:buChar char="●"/>
            </a:pPr>
            <a:r>
              <a:rPr lang="en" u="sng">
                <a:solidFill>
                  <a:schemeClr val="hlink"/>
                </a:solidFill>
                <a:hlinkClick r:id="rId7"/>
              </a:rPr>
              <a:t>https://www.researchgate.net/publication/325549366_A_Model_to_Optimize_Rack_Layout_in_a_Retail_Store</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32075" y="1585200"/>
            <a:ext cx="8079838" cy="1211976"/>
          </a:xfrm>
          <a:prstGeom prst="rect">
            <a:avLst/>
          </a:prstGeom>
          <a:noFill/>
          <a:ln>
            <a:noFill/>
          </a:ln>
        </p:spPr>
      </p:pic>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Industry Analysis </a:t>
            </a:r>
            <a:endParaRPr>
              <a:solidFill>
                <a:srgbClr val="000000"/>
              </a:solidFill>
            </a:endParaRPr>
          </a:p>
        </p:txBody>
      </p:sp>
      <p:sp>
        <p:nvSpPr>
          <p:cNvPr id="56" name="Google Shape;56;p13"/>
          <p:cNvSpPr txBox="1"/>
          <p:nvPr/>
        </p:nvSpPr>
        <p:spPr>
          <a:xfrm>
            <a:off x="849800" y="3512000"/>
            <a:ext cx="76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Team 13: Anika Abrahamson, Chelsea Alford, Joe Werthan, Karry Lu, Lisiman Hua</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4844700" y="859050"/>
            <a:ext cx="3975300" cy="6756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Environmental Analysis</a:t>
            </a:r>
            <a:endParaRPr sz="2000">
              <a:solidFill>
                <a:srgbClr val="FFFFFF"/>
              </a:solidFill>
            </a:endParaRPr>
          </a:p>
        </p:txBody>
      </p:sp>
      <p:sp>
        <p:nvSpPr>
          <p:cNvPr id="62" name="Google Shape;62;p14"/>
          <p:cNvSpPr txBox="1"/>
          <p:nvPr>
            <p:ph idx="1" type="body"/>
          </p:nvPr>
        </p:nvSpPr>
        <p:spPr>
          <a:xfrm>
            <a:off x="311700" y="1479625"/>
            <a:ext cx="3999900" cy="36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Calibri"/>
                <a:ea typeface="Calibri"/>
                <a:cs typeface="Calibri"/>
                <a:sym typeface="Calibri"/>
              </a:rPr>
              <a:t>Strategic Groups</a:t>
            </a:r>
            <a:endParaRPr b="1" sz="17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b="1" lang="en" sz="1500">
                <a:solidFill>
                  <a:srgbClr val="000000"/>
                </a:solidFill>
                <a:latin typeface="Calibri"/>
                <a:ea typeface="Calibri"/>
                <a:cs typeface="Calibri"/>
                <a:sym typeface="Calibri"/>
              </a:rPr>
              <a:t>Supercenters</a:t>
            </a:r>
            <a:endParaRPr b="1" sz="1500">
              <a:solidFill>
                <a:srgbClr val="000000"/>
              </a:solidFill>
              <a:latin typeface="Calibri"/>
              <a:ea typeface="Calibri"/>
              <a:cs typeface="Calibri"/>
              <a:sym typeface="Calibri"/>
            </a:endParaRPr>
          </a:p>
          <a:p>
            <a:pPr indent="457200" lvl="0" marL="0" rtl="0" algn="l">
              <a:spcBef>
                <a:spcPts val="1200"/>
              </a:spcBef>
              <a:spcAft>
                <a:spcPts val="0"/>
              </a:spcAft>
              <a:buNone/>
            </a:pPr>
            <a:r>
              <a:rPr lang="en" sz="1500">
                <a:solidFill>
                  <a:srgbClr val="000000"/>
                </a:solidFill>
                <a:latin typeface="Calibri"/>
                <a:ea typeface="Calibri"/>
                <a:cs typeface="Calibri"/>
                <a:sym typeface="Calibri"/>
              </a:rPr>
              <a:t>Walmart and Target</a:t>
            </a:r>
            <a:endParaRPr sz="1500">
              <a:solidFill>
                <a:srgbClr val="000000"/>
              </a:solidFill>
              <a:latin typeface="Calibri"/>
              <a:ea typeface="Calibri"/>
              <a:cs typeface="Calibri"/>
              <a:sym typeface="Calibri"/>
            </a:endParaRPr>
          </a:p>
          <a:p>
            <a:pPr indent="-323850" lvl="0" marL="457200" rtl="0" algn="l">
              <a:spcBef>
                <a:spcPts val="120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Warehouse Clubs</a:t>
            </a:r>
            <a:endParaRPr b="1" sz="1500">
              <a:solidFill>
                <a:schemeClr val="dk1"/>
              </a:solidFill>
              <a:latin typeface="Calibri"/>
              <a:ea typeface="Calibri"/>
              <a:cs typeface="Calibri"/>
              <a:sym typeface="Calibri"/>
            </a:endParaRPr>
          </a:p>
          <a:p>
            <a:pPr indent="457200" lvl="0" marL="0" rtl="0" algn="l">
              <a:spcBef>
                <a:spcPts val="1200"/>
              </a:spcBef>
              <a:spcAft>
                <a:spcPts val="0"/>
              </a:spcAft>
              <a:buNone/>
            </a:pPr>
            <a:r>
              <a:rPr lang="en" sz="1500">
                <a:solidFill>
                  <a:schemeClr val="dk1"/>
                </a:solidFill>
                <a:latin typeface="Calibri"/>
                <a:ea typeface="Calibri"/>
                <a:cs typeface="Calibri"/>
                <a:sym typeface="Calibri"/>
              </a:rPr>
              <a:t>Costco and Sam’s Club</a:t>
            </a:r>
            <a:endParaRPr sz="1500">
              <a:solidFill>
                <a:schemeClr val="dk1"/>
              </a:solidFill>
              <a:latin typeface="Calibri"/>
              <a:ea typeface="Calibri"/>
              <a:cs typeface="Calibri"/>
              <a:sym typeface="Calibri"/>
            </a:endParaRPr>
          </a:p>
          <a:p>
            <a:pPr indent="-323850" lvl="0" marL="457200" rtl="0" algn="l">
              <a:spcBef>
                <a:spcPts val="120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Grocery Stores</a:t>
            </a:r>
            <a:endParaRPr b="1" sz="1500">
              <a:solidFill>
                <a:schemeClr val="dk1"/>
              </a:solidFill>
              <a:latin typeface="Calibri"/>
              <a:ea typeface="Calibri"/>
              <a:cs typeface="Calibri"/>
              <a:sym typeface="Calibri"/>
            </a:endParaRPr>
          </a:p>
          <a:p>
            <a:pPr indent="0" lvl="0" marL="457200" rtl="0" algn="l">
              <a:spcBef>
                <a:spcPts val="1200"/>
              </a:spcBef>
              <a:spcAft>
                <a:spcPts val="1200"/>
              </a:spcAft>
              <a:buNone/>
            </a:pPr>
            <a:r>
              <a:rPr lang="en" sz="1500">
                <a:solidFill>
                  <a:schemeClr val="dk1"/>
                </a:solidFill>
                <a:latin typeface="Calibri"/>
                <a:ea typeface="Calibri"/>
                <a:cs typeface="Calibri"/>
                <a:sym typeface="Calibri"/>
              </a:rPr>
              <a:t>Trader Joe’s, Kroger, Whole Foods, Safeway, Sprouts, and regional grocery stores like Wegmans, Publix, H-E-B, and Hy-Vee</a:t>
            </a:r>
            <a:endParaRPr sz="1700">
              <a:solidFill>
                <a:srgbClr val="000000"/>
              </a:solidFill>
              <a:latin typeface="Calibri"/>
              <a:ea typeface="Calibri"/>
              <a:cs typeface="Calibri"/>
              <a:sym typeface="Calibri"/>
            </a:endParaRPr>
          </a:p>
        </p:txBody>
      </p:sp>
      <p:sp>
        <p:nvSpPr>
          <p:cNvPr id="63" name="Google Shape;63;p14"/>
          <p:cNvSpPr/>
          <p:nvPr/>
        </p:nvSpPr>
        <p:spPr>
          <a:xfrm rot="5400000">
            <a:off x="275900" y="3457000"/>
            <a:ext cx="456000" cy="666000"/>
          </a:xfrm>
          <a:prstGeom prst="upArrow">
            <a:avLst>
              <a:gd fmla="val 50000" name="adj1"/>
              <a:gd fmla="val 50000" name="adj2"/>
            </a:avLst>
          </a:prstGeom>
          <a:solidFill>
            <a:srgbClr val="A61C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2" type="body"/>
          </p:nvPr>
        </p:nvSpPr>
        <p:spPr>
          <a:xfrm>
            <a:off x="4832400" y="1479625"/>
            <a:ext cx="3999900" cy="3663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SzPct val="66785"/>
              <a:buNone/>
            </a:pPr>
            <a:r>
              <a:rPr b="1" lang="en">
                <a:solidFill>
                  <a:srgbClr val="000000"/>
                </a:solidFill>
                <a:latin typeface="Calibri"/>
                <a:ea typeface="Calibri"/>
                <a:cs typeface="Calibri"/>
                <a:sym typeface="Calibri"/>
              </a:rPr>
              <a:t>Demographic: </a:t>
            </a:r>
            <a:r>
              <a:rPr lang="en">
                <a:solidFill>
                  <a:srgbClr val="000000"/>
                </a:solidFill>
                <a:latin typeface="Calibri"/>
                <a:ea typeface="Calibri"/>
                <a:cs typeface="Calibri"/>
                <a:sym typeface="Calibri"/>
              </a:rPr>
              <a:t>More people located in suburbs and cities than rural america.</a:t>
            </a:r>
            <a:endParaRPr>
              <a:solidFill>
                <a:srgbClr val="000000"/>
              </a:solidFill>
              <a:latin typeface="Calibri"/>
              <a:ea typeface="Calibri"/>
              <a:cs typeface="Calibri"/>
              <a:sym typeface="Calibri"/>
            </a:endParaRPr>
          </a:p>
          <a:p>
            <a:pPr indent="0" lvl="0" marL="0" rtl="0" algn="l">
              <a:lnSpc>
                <a:spcPct val="105000"/>
              </a:lnSpc>
              <a:spcBef>
                <a:spcPts val="1200"/>
              </a:spcBef>
              <a:spcAft>
                <a:spcPts val="0"/>
              </a:spcAft>
              <a:buSzPct val="66785"/>
              <a:buNone/>
            </a:pPr>
            <a:r>
              <a:rPr b="1" lang="en">
                <a:solidFill>
                  <a:srgbClr val="000000"/>
                </a:solidFill>
                <a:latin typeface="Calibri"/>
                <a:ea typeface="Calibri"/>
                <a:cs typeface="Calibri"/>
                <a:sym typeface="Calibri"/>
              </a:rPr>
              <a:t>Socio-Cultural: </a:t>
            </a:r>
            <a:r>
              <a:rPr lang="en">
                <a:solidFill>
                  <a:srgbClr val="000000"/>
                </a:solidFill>
                <a:latin typeface="Calibri"/>
                <a:ea typeface="Calibri"/>
                <a:cs typeface="Calibri"/>
                <a:sym typeface="Calibri"/>
              </a:rPr>
              <a:t>Healthier food trends. </a:t>
            </a:r>
            <a:r>
              <a:rPr lang="en">
                <a:solidFill>
                  <a:schemeClr val="dk1"/>
                </a:solidFill>
                <a:latin typeface="Calibri"/>
                <a:ea typeface="Calibri"/>
                <a:cs typeface="Calibri"/>
                <a:sym typeface="Calibri"/>
              </a:rPr>
              <a:t>Rising popularity of grocery delivery services. </a:t>
            </a:r>
            <a:endParaRPr>
              <a:solidFill>
                <a:srgbClr val="000000"/>
              </a:solidFill>
              <a:latin typeface="Calibri"/>
              <a:ea typeface="Calibri"/>
              <a:cs typeface="Calibri"/>
              <a:sym typeface="Calibri"/>
            </a:endParaRPr>
          </a:p>
          <a:p>
            <a:pPr indent="0" lvl="0" marL="0" rtl="0" algn="l">
              <a:lnSpc>
                <a:spcPct val="105000"/>
              </a:lnSpc>
              <a:spcBef>
                <a:spcPts val="1200"/>
              </a:spcBef>
              <a:spcAft>
                <a:spcPts val="0"/>
              </a:spcAft>
              <a:buSzPct val="66785"/>
              <a:buNone/>
            </a:pPr>
            <a:r>
              <a:rPr b="1" lang="en">
                <a:solidFill>
                  <a:srgbClr val="000000"/>
                </a:solidFill>
                <a:latin typeface="Calibri"/>
                <a:ea typeface="Calibri"/>
                <a:cs typeface="Calibri"/>
                <a:sym typeface="Calibri"/>
              </a:rPr>
              <a:t>Technological: </a:t>
            </a:r>
            <a:r>
              <a:rPr lang="en">
                <a:solidFill>
                  <a:srgbClr val="000000"/>
                </a:solidFill>
                <a:latin typeface="Calibri"/>
                <a:ea typeface="Calibri"/>
                <a:cs typeface="Calibri"/>
                <a:sym typeface="Calibri"/>
              </a:rPr>
              <a:t>Increased analytics and barcode tracking to help with inventory management, marketing and sales.</a:t>
            </a:r>
            <a:endParaRPr>
              <a:solidFill>
                <a:srgbClr val="000000"/>
              </a:solidFill>
              <a:latin typeface="Calibri"/>
              <a:ea typeface="Calibri"/>
              <a:cs typeface="Calibri"/>
              <a:sym typeface="Calibri"/>
            </a:endParaRPr>
          </a:p>
          <a:p>
            <a:pPr indent="0" lvl="0" marL="0" rtl="0" algn="l">
              <a:lnSpc>
                <a:spcPct val="105000"/>
              </a:lnSpc>
              <a:spcBef>
                <a:spcPts val="1200"/>
              </a:spcBef>
              <a:spcAft>
                <a:spcPts val="0"/>
              </a:spcAft>
              <a:buSzPct val="66785"/>
              <a:buNone/>
            </a:pPr>
            <a:r>
              <a:rPr b="1" lang="en">
                <a:solidFill>
                  <a:srgbClr val="000000"/>
                </a:solidFill>
                <a:latin typeface="Calibri"/>
                <a:ea typeface="Calibri"/>
                <a:cs typeface="Calibri"/>
                <a:sym typeface="Calibri"/>
              </a:rPr>
              <a:t>MacroEconomic:</a:t>
            </a:r>
            <a:r>
              <a:rPr lang="en">
                <a:solidFill>
                  <a:srgbClr val="000000"/>
                </a:solidFill>
                <a:latin typeface="Calibri"/>
                <a:ea typeface="Calibri"/>
                <a:cs typeface="Calibri"/>
                <a:sym typeface="Calibri"/>
              </a:rPr>
              <a:t> Stagnant wage growth leading to consumers searching for lower prices.</a:t>
            </a:r>
            <a:endParaRPr>
              <a:solidFill>
                <a:srgbClr val="000000"/>
              </a:solidFill>
              <a:latin typeface="Calibri"/>
              <a:ea typeface="Calibri"/>
              <a:cs typeface="Calibri"/>
              <a:sym typeface="Calibri"/>
            </a:endParaRPr>
          </a:p>
          <a:p>
            <a:pPr indent="0" lvl="0" marL="0" rtl="0" algn="l">
              <a:lnSpc>
                <a:spcPct val="105000"/>
              </a:lnSpc>
              <a:spcBef>
                <a:spcPts val="1200"/>
              </a:spcBef>
              <a:spcAft>
                <a:spcPts val="0"/>
              </a:spcAft>
              <a:buSzPct val="66785"/>
              <a:buNone/>
            </a:pPr>
            <a:r>
              <a:rPr b="1" lang="en">
                <a:solidFill>
                  <a:srgbClr val="000000"/>
                </a:solidFill>
                <a:latin typeface="Calibri"/>
                <a:ea typeface="Calibri"/>
                <a:cs typeface="Calibri"/>
                <a:sym typeface="Calibri"/>
              </a:rPr>
              <a:t>Political-Legal: </a:t>
            </a:r>
            <a:r>
              <a:rPr lang="en">
                <a:solidFill>
                  <a:srgbClr val="000000"/>
                </a:solidFill>
                <a:latin typeface="Calibri"/>
                <a:ea typeface="Calibri"/>
                <a:cs typeface="Calibri"/>
                <a:sym typeface="Calibri"/>
              </a:rPr>
              <a:t>Food stamps/</a:t>
            </a:r>
            <a:r>
              <a:rPr lang="en">
                <a:solidFill>
                  <a:srgbClr val="000000"/>
                </a:solidFill>
                <a:latin typeface="Calibri"/>
                <a:ea typeface="Calibri"/>
                <a:cs typeface="Calibri"/>
                <a:sym typeface="Calibri"/>
              </a:rPr>
              <a:t>government</a:t>
            </a:r>
            <a:r>
              <a:rPr lang="en">
                <a:solidFill>
                  <a:srgbClr val="000000"/>
                </a:solidFill>
                <a:latin typeface="Calibri"/>
                <a:ea typeface="Calibri"/>
                <a:cs typeface="Calibri"/>
                <a:sym typeface="Calibri"/>
              </a:rPr>
              <a:t> aid. Food </a:t>
            </a:r>
            <a:r>
              <a:rPr lang="en">
                <a:solidFill>
                  <a:srgbClr val="000000"/>
                </a:solidFill>
                <a:latin typeface="Calibri"/>
                <a:ea typeface="Calibri"/>
                <a:cs typeface="Calibri"/>
                <a:sym typeface="Calibri"/>
              </a:rPr>
              <a:t>safety</a:t>
            </a:r>
            <a:r>
              <a:rPr lang="en">
                <a:solidFill>
                  <a:srgbClr val="000000"/>
                </a:solidFill>
                <a:latin typeface="Calibri"/>
                <a:ea typeface="Calibri"/>
                <a:cs typeface="Calibri"/>
                <a:sym typeface="Calibri"/>
              </a:rPr>
              <a:t> and USDA recalls. Alcohol sale laws and liquor licences. </a:t>
            </a:r>
            <a:endParaRPr>
              <a:solidFill>
                <a:srgbClr val="000000"/>
              </a:solidFill>
              <a:latin typeface="Calibri"/>
              <a:ea typeface="Calibri"/>
              <a:cs typeface="Calibri"/>
              <a:sym typeface="Calibri"/>
            </a:endParaRPr>
          </a:p>
          <a:p>
            <a:pPr indent="0" lvl="0" marL="0" rtl="0" algn="l">
              <a:lnSpc>
                <a:spcPct val="105000"/>
              </a:lnSpc>
              <a:spcBef>
                <a:spcPts val="1200"/>
              </a:spcBef>
              <a:spcAft>
                <a:spcPts val="1200"/>
              </a:spcAft>
              <a:buClr>
                <a:schemeClr val="dk1"/>
              </a:buClr>
              <a:buSzPct val="66785"/>
              <a:buFont typeface="Arial"/>
              <a:buNone/>
            </a:pPr>
            <a:r>
              <a:rPr b="1" lang="en">
                <a:solidFill>
                  <a:srgbClr val="000000"/>
                </a:solidFill>
                <a:latin typeface="Calibri"/>
                <a:ea typeface="Calibri"/>
                <a:cs typeface="Calibri"/>
                <a:sym typeface="Calibri"/>
              </a:rPr>
              <a:t>Global Trade: </a:t>
            </a:r>
            <a:r>
              <a:rPr lang="en">
                <a:solidFill>
                  <a:srgbClr val="000000"/>
                </a:solidFill>
                <a:latin typeface="Calibri"/>
                <a:ea typeface="Calibri"/>
                <a:cs typeface="Calibri"/>
                <a:sym typeface="Calibri"/>
              </a:rPr>
              <a:t>A</a:t>
            </a:r>
            <a:r>
              <a:rPr lang="en">
                <a:solidFill>
                  <a:srgbClr val="000000"/>
                </a:solidFill>
                <a:latin typeface="Calibri"/>
                <a:ea typeface="Calibri"/>
                <a:cs typeface="Calibri"/>
                <a:sym typeface="Calibri"/>
              </a:rPr>
              <a:t>vailability</a:t>
            </a:r>
            <a:r>
              <a:rPr lang="en">
                <a:solidFill>
                  <a:srgbClr val="000000"/>
                </a:solidFill>
                <a:latin typeface="Calibri"/>
                <a:ea typeface="Calibri"/>
                <a:cs typeface="Calibri"/>
                <a:sym typeface="Calibri"/>
              </a:rPr>
              <a:t> of fruits and </a:t>
            </a:r>
            <a:r>
              <a:rPr lang="en">
                <a:solidFill>
                  <a:srgbClr val="000000"/>
                </a:solidFill>
                <a:latin typeface="Calibri"/>
                <a:ea typeface="Calibri"/>
                <a:cs typeface="Calibri"/>
                <a:sym typeface="Calibri"/>
              </a:rPr>
              <a:t>vegetables</a:t>
            </a:r>
            <a:r>
              <a:rPr lang="en">
                <a:solidFill>
                  <a:srgbClr val="000000"/>
                </a:solidFill>
                <a:latin typeface="Calibri"/>
                <a:ea typeface="Calibri"/>
                <a:cs typeface="Calibri"/>
                <a:sym typeface="Calibri"/>
              </a:rPr>
              <a:t> from all around the world, and short timelines to expiration dates on that food. </a:t>
            </a:r>
            <a:r>
              <a:rPr lang="en">
                <a:solidFill>
                  <a:schemeClr val="dk1"/>
                </a:solidFill>
                <a:latin typeface="Calibri"/>
                <a:ea typeface="Calibri"/>
                <a:cs typeface="Calibri"/>
                <a:sym typeface="Calibri"/>
              </a:rPr>
              <a:t>Increased tariffs on food. </a:t>
            </a:r>
            <a:endParaRPr>
              <a:solidFill>
                <a:srgbClr val="000000"/>
              </a:solidFill>
              <a:latin typeface="Calibri"/>
              <a:ea typeface="Calibri"/>
              <a:cs typeface="Calibri"/>
              <a:sym typeface="Calibri"/>
            </a:endParaRPr>
          </a:p>
        </p:txBody>
      </p:sp>
      <p:sp>
        <p:nvSpPr>
          <p:cNvPr id="65" name="Google Shape;65;p14"/>
          <p:cNvSpPr/>
          <p:nvPr/>
        </p:nvSpPr>
        <p:spPr>
          <a:xfrm>
            <a:off x="324000" y="110000"/>
            <a:ext cx="8508300" cy="675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B02C20"/>
                </a:solidFill>
              </a:rPr>
              <a:t>The Food Retail Industry</a:t>
            </a:r>
            <a:endParaRPr sz="2000">
              <a:solidFill>
                <a:srgbClr val="B02C20"/>
              </a:solidFill>
            </a:endParaRPr>
          </a:p>
        </p:txBody>
      </p:sp>
      <p:sp>
        <p:nvSpPr>
          <p:cNvPr id="66" name="Google Shape;66;p14"/>
          <p:cNvSpPr/>
          <p:nvPr/>
        </p:nvSpPr>
        <p:spPr>
          <a:xfrm>
            <a:off x="324000" y="859050"/>
            <a:ext cx="3975300" cy="6756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Industry Definition</a:t>
            </a: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1539350" y="1813075"/>
            <a:ext cx="698100" cy="1011600"/>
          </a:xfrm>
          <a:prstGeom prst="upArrow">
            <a:avLst>
              <a:gd fmla="val 50000" name="adj1"/>
              <a:gd fmla="val 50000" name="adj2"/>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1539338" y="969325"/>
            <a:ext cx="6065315" cy="4037225"/>
          </a:xfrm>
          <a:prstGeom prst="rect">
            <a:avLst/>
          </a:prstGeom>
          <a:noFill/>
          <a:ln>
            <a:noFill/>
          </a:ln>
        </p:spPr>
      </p:pic>
      <p:sp>
        <p:nvSpPr>
          <p:cNvPr id="73" name="Google Shape;73;p15"/>
          <p:cNvSpPr/>
          <p:nvPr/>
        </p:nvSpPr>
        <p:spPr>
          <a:xfrm rot="10800000">
            <a:off x="2098725" y="4055475"/>
            <a:ext cx="698100" cy="1011600"/>
          </a:xfrm>
          <a:prstGeom prst="up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6363875" y="3879000"/>
            <a:ext cx="698100" cy="1011600"/>
          </a:xfrm>
          <a:prstGeom prst="upArrow">
            <a:avLst>
              <a:gd fmla="val 50000" name="adj1"/>
              <a:gd fmla="val 50000" name="adj2"/>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6906550" y="2065950"/>
            <a:ext cx="698100" cy="1011600"/>
          </a:xfrm>
          <a:prstGeom prst="upArrow">
            <a:avLst>
              <a:gd fmla="val 50000" name="adj1"/>
              <a:gd fmla="val 50000" name="adj2"/>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7056400" y="2463625"/>
            <a:ext cx="3984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H</a:t>
            </a:r>
            <a:endParaRPr b="1" sz="1900">
              <a:latin typeface="Calibri"/>
              <a:ea typeface="Calibri"/>
              <a:cs typeface="Calibri"/>
              <a:sym typeface="Calibri"/>
            </a:endParaRPr>
          </a:p>
        </p:txBody>
      </p:sp>
      <p:sp>
        <p:nvSpPr>
          <p:cNvPr id="77" name="Google Shape;77;p15"/>
          <p:cNvSpPr txBox="1"/>
          <p:nvPr/>
        </p:nvSpPr>
        <p:spPr>
          <a:xfrm>
            <a:off x="6513725" y="4131900"/>
            <a:ext cx="3984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H</a:t>
            </a:r>
            <a:endParaRPr b="1" sz="1900">
              <a:latin typeface="Calibri"/>
              <a:ea typeface="Calibri"/>
              <a:cs typeface="Calibri"/>
              <a:sym typeface="Calibri"/>
            </a:endParaRPr>
          </a:p>
        </p:txBody>
      </p:sp>
      <p:sp>
        <p:nvSpPr>
          <p:cNvPr id="78" name="Google Shape;78;p15"/>
          <p:cNvSpPr txBox="1"/>
          <p:nvPr/>
        </p:nvSpPr>
        <p:spPr>
          <a:xfrm>
            <a:off x="2248575" y="4131900"/>
            <a:ext cx="3984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L</a:t>
            </a:r>
            <a:endParaRPr b="1" sz="1900">
              <a:latin typeface="Calibri"/>
              <a:ea typeface="Calibri"/>
              <a:cs typeface="Calibri"/>
              <a:sym typeface="Calibri"/>
            </a:endParaRPr>
          </a:p>
        </p:txBody>
      </p:sp>
      <p:sp>
        <p:nvSpPr>
          <p:cNvPr id="79" name="Google Shape;79;p15"/>
          <p:cNvSpPr/>
          <p:nvPr/>
        </p:nvSpPr>
        <p:spPr>
          <a:xfrm>
            <a:off x="5320700" y="852925"/>
            <a:ext cx="698100" cy="1011600"/>
          </a:xfrm>
          <a:prstGeom prst="upArrow">
            <a:avLst>
              <a:gd fmla="val 50000" name="adj1"/>
              <a:gd fmla="val 50000" name="adj2"/>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689200" y="2175600"/>
            <a:ext cx="3984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H</a:t>
            </a:r>
            <a:endParaRPr b="1" sz="1900">
              <a:latin typeface="Calibri"/>
              <a:ea typeface="Calibri"/>
              <a:cs typeface="Calibri"/>
              <a:sym typeface="Calibri"/>
            </a:endParaRPr>
          </a:p>
        </p:txBody>
      </p:sp>
      <p:sp>
        <p:nvSpPr>
          <p:cNvPr id="81" name="Google Shape;81;p15"/>
          <p:cNvSpPr txBox="1"/>
          <p:nvPr/>
        </p:nvSpPr>
        <p:spPr>
          <a:xfrm>
            <a:off x="5470550" y="1191225"/>
            <a:ext cx="3984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H</a:t>
            </a:r>
            <a:endParaRPr b="1" sz="1900">
              <a:latin typeface="Calibri"/>
              <a:ea typeface="Calibri"/>
              <a:cs typeface="Calibri"/>
              <a:sym typeface="Calibri"/>
            </a:endParaRPr>
          </a:p>
        </p:txBody>
      </p:sp>
      <p:sp>
        <p:nvSpPr>
          <p:cNvPr id="82" name="Google Shape;82;p15"/>
          <p:cNvSpPr/>
          <p:nvPr/>
        </p:nvSpPr>
        <p:spPr>
          <a:xfrm>
            <a:off x="420275" y="177325"/>
            <a:ext cx="8508300" cy="675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B02C20"/>
                </a:solidFill>
              </a:rPr>
              <a:t>Five Forces - The Grocery Store Segment</a:t>
            </a:r>
            <a:endParaRPr sz="2000">
              <a:solidFill>
                <a:srgbClr val="B02C2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4714300" y="165625"/>
            <a:ext cx="39753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Rivalry </a:t>
            </a:r>
            <a:r>
              <a:rPr lang="en" sz="2000">
                <a:solidFill>
                  <a:srgbClr val="FFFFFF"/>
                </a:solidFill>
              </a:rPr>
              <a:t>- High</a:t>
            </a:r>
            <a:endParaRPr sz="2000">
              <a:solidFill>
                <a:srgbClr val="FFFFFF"/>
              </a:solidFill>
            </a:endParaRPr>
          </a:p>
        </p:txBody>
      </p:sp>
      <p:sp>
        <p:nvSpPr>
          <p:cNvPr id="88" name="Google Shape;88;p16"/>
          <p:cNvSpPr txBox="1"/>
          <p:nvPr/>
        </p:nvSpPr>
        <p:spPr>
          <a:xfrm>
            <a:off x="4787300" y="841225"/>
            <a:ext cx="4260300" cy="4115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Highly Fragmented </a:t>
            </a:r>
            <a:r>
              <a:rPr b="1" lang="en" sz="1700">
                <a:solidFill>
                  <a:srgbClr val="CC0000"/>
                </a:solidFill>
                <a:latin typeface="Calibri"/>
                <a:ea typeface="Calibri"/>
                <a:cs typeface="Calibri"/>
                <a:sym typeface="Calibri"/>
              </a:rPr>
              <a:t>H</a:t>
            </a:r>
            <a:endParaRPr b="1" sz="1700">
              <a:solidFill>
                <a:srgbClr val="CC0000"/>
              </a:solidFill>
              <a:latin typeface="Calibri"/>
              <a:ea typeface="Calibri"/>
              <a:cs typeface="Calibri"/>
              <a:sym typeface="Calibri"/>
            </a:endParaRPr>
          </a:p>
          <a:p>
            <a:pPr indent="-336550" lvl="1" marL="914400" rtl="0" algn="l">
              <a:lnSpc>
                <a:spcPct val="115000"/>
              </a:lnSpc>
              <a:spcBef>
                <a:spcPts val="0"/>
              </a:spcBef>
              <a:spcAft>
                <a:spcPts val="0"/>
              </a:spcAft>
              <a:buClr>
                <a:schemeClr val="dk1"/>
              </a:buClr>
              <a:buSzPts val="1700"/>
              <a:buFont typeface="Calibri"/>
              <a:buChar char="○"/>
            </a:pPr>
            <a:r>
              <a:rPr lang="en" sz="1500">
                <a:solidFill>
                  <a:schemeClr val="dk1"/>
                </a:solidFill>
                <a:latin typeface="Calibri"/>
                <a:ea typeface="Calibri"/>
                <a:cs typeface="Calibri"/>
                <a:sym typeface="Calibri"/>
              </a:rPr>
              <a:t>About 40,000 stores across the US under many different companies</a:t>
            </a:r>
            <a:r>
              <a:rPr baseline="30000" lang="en" sz="1500">
                <a:solidFill>
                  <a:schemeClr val="dk1"/>
                </a:solidFill>
                <a:latin typeface="Calibri"/>
                <a:ea typeface="Calibri"/>
                <a:cs typeface="Calibri"/>
                <a:sym typeface="Calibri"/>
              </a:rPr>
              <a:t>5</a:t>
            </a:r>
            <a:endParaRPr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Perishable Products </a:t>
            </a:r>
            <a:r>
              <a:rPr b="1" lang="en" sz="1700">
                <a:solidFill>
                  <a:srgbClr val="CC0000"/>
                </a:solidFill>
                <a:latin typeface="Calibri"/>
                <a:ea typeface="Calibri"/>
                <a:cs typeface="Calibri"/>
                <a:sym typeface="Calibri"/>
              </a:rPr>
              <a:t>H</a:t>
            </a:r>
            <a:endParaRPr sz="17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High incentive to sell during the period in which the product has value</a:t>
            </a:r>
            <a:endParaRPr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Homogenous Products </a:t>
            </a:r>
            <a:r>
              <a:rPr b="1" lang="en" sz="1700">
                <a:solidFill>
                  <a:srgbClr val="CC0000"/>
                </a:solidFill>
                <a:latin typeface="Calibri"/>
                <a:ea typeface="Calibri"/>
                <a:cs typeface="Calibri"/>
                <a:sym typeface="Calibri"/>
              </a:rPr>
              <a:t>H</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Low Switching Costs for Buyers </a:t>
            </a:r>
            <a:r>
              <a:rPr b="1" lang="en" sz="1700">
                <a:solidFill>
                  <a:srgbClr val="CC0000"/>
                </a:solidFill>
                <a:latin typeface="Calibri"/>
                <a:ea typeface="Calibri"/>
                <a:cs typeface="Calibri"/>
                <a:sym typeface="Calibri"/>
              </a:rPr>
              <a:t>H</a:t>
            </a:r>
            <a:endParaRPr sz="17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83% of customers visit between 4 and 9 different grocery stores a </a:t>
            </a:r>
            <a:r>
              <a:rPr lang="en" sz="1500">
                <a:solidFill>
                  <a:schemeClr val="dk1"/>
                </a:solidFill>
                <a:latin typeface="Calibri"/>
                <a:ea typeface="Calibri"/>
                <a:cs typeface="Calibri"/>
                <a:sym typeface="Calibri"/>
              </a:rPr>
              <a:t>year</a:t>
            </a:r>
            <a:r>
              <a:rPr baseline="30000" lang="en" sz="1500">
                <a:solidFill>
                  <a:schemeClr val="dk1"/>
                </a:solidFill>
                <a:latin typeface="Calibri"/>
                <a:ea typeface="Calibri"/>
                <a:cs typeface="Calibri"/>
                <a:sym typeface="Calibri"/>
              </a:rPr>
              <a:t>6</a:t>
            </a:r>
            <a:endParaRPr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Slow Growing Industry </a:t>
            </a:r>
            <a:r>
              <a:rPr b="1" lang="en" sz="1700">
                <a:solidFill>
                  <a:srgbClr val="CC0000"/>
                </a:solidFill>
                <a:latin typeface="Calibri"/>
                <a:ea typeface="Calibri"/>
                <a:cs typeface="Calibri"/>
                <a:sym typeface="Calibri"/>
              </a:rPr>
              <a:t>H</a:t>
            </a:r>
            <a:endParaRPr sz="17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0.5% annual growth</a:t>
            </a:r>
            <a:r>
              <a:rPr baseline="30000" lang="en" sz="1500">
                <a:solidFill>
                  <a:schemeClr val="dk1"/>
                </a:solidFill>
                <a:latin typeface="Calibri"/>
                <a:ea typeface="Calibri"/>
                <a:cs typeface="Calibri"/>
                <a:sym typeface="Calibri"/>
              </a:rPr>
              <a:t>7</a:t>
            </a:r>
            <a:endParaRPr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Low Exit Barriers </a:t>
            </a:r>
            <a:r>
              <a:rPr b="1" lang="en" sz="1700">
                <a:solidFill>
                  <a:srgbClr val="6AA84F"/>
                </a:solidFill>
                <a:latin typeface="Calibri"/>
                <a:ea typeface="Calibri"/>
                <a:cs typeface="Calibri"/>
                <a:sym typeface="Calibri"/>
              </a:rPr>
              <a:t>L</a:t>
            </a:r>
            <a:endParaRPr sz="20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Due to liquidity of inventory</a:t>
            </a:r>
            <a:r>
              <a:rPr baseline="30000" lang="en" sz="1500">
                <a:solidFill>
                  <a:schemeClr val="dk1"/>
                </a:solidFill>
                <a:latin typeface="Calibri"/>
                <a:ea typeface="Calibri"/>
                <a:cs typeface="Calibri"/>
                <a:sym typeface="Calibri"/>
              </a:rPr>
              <a:t>8</a:t>
            </a:r>
            <a:endParaRPr sz="1700">
              <a:latin typeface="Calibri"/>
              <a:ea typeface="Calibri"/>
              <a:cs typeface="Calibri"/>
              <a:sym typeface="Calibri"/>
            </a:endParaRPr>
          </a:p>
        </p:txBody>
      </p:sp>
      <p:sp>
        <p:nvSpPr>
          <p:cNvPr id="89" name="Google Shape;89;p16"/>
          <p:cNvSpPr/>
          <p:nvPr/>
        </p:nvSpPr>
        <p:spPr>
          <a:xfrm>
            <a:off x="411400" y="165625"/>
            <a:ext cx="39753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Threat to Entrance</a:t>
            </a:r>
            <a:r>
              <a:rPr lang="en" sz="2000">
                <a:solidFill>
                  <a:srgbClr val="FFFFFF"/>
                </a:solidFill>
              </a:rPr>
              <a:t> - High</a:t>
            </a:r>
            <a:endParaRPr sz="2000">
              <a:solidFill>
                <a:srgbClr val="FFFFFF"/>
              </a:solidFill>
            </a:endParaRPr>
          </a:p>
        </p:txBody>
      </p:sp>
      <p:sp>
        <p:nvSpPr>
          <p:cNvPr id="90" name="Google Shape;90;p16"/>
          <p:cNvSpPr txBox="1"/>
          <p:nvPr/>
        </p:nvSpPr>
        <p:spPr>
          <a:xfrm>
            <a:off x="268900" y="841225"/>
            <a:ext cx="4260300" cy="4446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Low capital required to open a local grocery store</a:t>
            </a:r>
            <a:r>
              <a:rPr lang="en" sz="1700">
                <a:solidFill>
                  <a:schemeClr val="dk1"/>
                </a:solidFill>
                <a:latin typeface="Calibri"/>
                <a:ea typeface="Calibri"/>
                <a:cs typeface="Calibri"/>
                <a:sym typeface="Calibri"/>
              </a:rPr>
              <a:t> </a:t>
            </a:r>
            <a:r>
              <a:rPr b="1" lang="en" sz="1700">
                <a:solidFill>
                  <a:srgbClr val="CC0000"/>
                </a:solidFill>
                <a:latin typeface="Calibri"/>
                <a:ea typeface="Calibri"/>
                <a:cs typeface="Calibri"/>
                <a:sym typeface="Calibri"/>
              </a:rPr>
              <a:t>H</a:t>
            </a:r>
            <a:endParaRPr b="1" sz="1700">
              <a:solidFill>
                <a:srgbClr val="CC0000"/>
              </a:solidFill>
              <a:latin typeface="Calibri"/>
              <a:ea typeface="Calibri"/>
              <a:cs typeface="Calibri"/>
              <a:sym typeface="Calibri"/>
            </a:endParaRPr>
          </a:p>
          <a:p>
            <a:pPr indent="-336550" lvl="1" marL="914400" rtl="0" algn="l">
              <a:lnSpc>
                <a:spcPct val="115000"/>
              </a:lnSpc>
              <a:spcBef>
                <a:spcPts val="0"/>
              </a:spcBef>
              <a:spcAft>
                <a:spcPts val="0"/>
              </a:spcAft>
              <a:buClr>
                <a:schemeClr val="dk1"/>
              </a:buClr>
              <a:buSzPts val="1700"/>
              <a:buFont typeface="Calibri"/>
              <a:buChar char="○"/>
            </a:pPr>
            <a:r>
              <a:rPr lang="en" sz="1500">
                <a:solidFill>
                  <a:schemeClr val="dk1"/>
                </a:solidFill>
                <a:latin typeface="Calibri"/>
                <a:ea typeface="Calibri"/>
                <a:cs typeface="Calibri"/>
                <a:sym typeface="Calibri"/>
              </a:rPr>
              <a:t>Anyone can open a small local grocery store with $25,000 - $50,000</a:t>
            </a:r>
            <a:r>
              <a:rPr baseline="30000" lang="en" sz="1500">
                <a:solidFill>
                  <a:schemeClr val="dk1"/>
                </a:solidFill>
                <a:latin typeface="Calibri"/>
                <a:ea typeface="Calibri"/>
                <a:cs typeface="Calibri"/>
                <a:sym typeface="Calibri"/>
              </a:rPr>
              <a:t>1,2</a:t>
            </a:r>
            <a:endParaRPr baseline="30000"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Low franchise fee</a:t>
            </a:r>
            <a:r>
              <a:rPr lang="en" sz="1700">
                <a:solidFill>
                  <a:schemeClr val="dk1"/>
                </a:solidFill>
                <a:latin typeface="Calibri"/>
                <a:ea typeface="Calibri"/>
                <a:cs typeface="Calibri"/>
                <a:sym typeface="Calibri"/>
              </a:rPr>
              <a:t> for grocery chains </a:t>
            </a:r>
            <a:r>
              <a:rPr b="1" lang="en" sz="1700">
                <a:solidFill>
                  <a:srgbClr val="CC0000"/>
                </a:solidFill>
                <a:latin typeface="Calibri"/>
                <a:ea typeface="Calibri"/>
                <a:cs typeface="Calibri"/>
                <a:sym typeface="Calibri"/>
              </a:rPr>
              <a:t>H</a:t>
            </a:r>
            <a:endParaRPr sz="17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Franchise fee for chains like Grocery Outlets (TJ Maxx style of grocery store chain) cost on average only $80,000 </a:t>
            </a:r>
            <a:r>
              <a:rPr baseline="30000" lang="en" sz="1500">
                <a:solidFill>
                  <a:schemeClr val="dk1"/>
                </a:solidFill>
                <a:latin typeface="Calibri"/>
                <a:ea typeface="Calibri"/>
                <a:cs typeface="Calibri"/>
                <a:sym typeface="Calibri"/>
              </a:rPr>
              <a:t>1,3,4</a:t>
            </a:r>
            <a:endParaRPr sz="15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Supercenters and warehouse clubs can easily join grocery segment </a:t>
            </a:r>
            <a:r>
              <a:rPr b="1" lang="en" sz="1700">
                <a:solidFill>
                  <a:srgbClr val="CC0000"/>
                </a:solidFill>
                <a:latin typeface="Calibri"/>
                <a:ea typeface="Calibri"/>
                <a:cs typeface="Calibri"/>
                <a:sym typeface="Calibri"/>
              </a:rPr>
              <a:t>H</a:t>
            </a:r>
            <a:endParaRPr b="1" sz="1700">
              <a:solidFill>
                <a:srgbClr val="CC0000"/>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One-stop shop experience as an extra advantage</a:t>
            </a:r>
            <a:endParaRPr b="1" sz="21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 sz="1700">
                <a:latin typeface="Calibri"/>
                <a:ea typeface="Calibri"/>
                <a:cs typeface="Calibri"/>
                <a:sym typeface="Calibri"/>
              </a:rPr>
              <a:t>Regional grocery stores can expand to be national chains </a:t>
            </a:r>
            <a:r>
              <a:rPr b="1" lang="en" sz="1700">
                <a:solidFill>
                  <a:srgbClr val="CC0000"/>
                </a:solidFill>
                <a:latin typeface="Calibri"/>
                <a:ea typeface="Calibri"/>
                <a:cs typeface="Calibri"/>
                <a:sym typeface="Calibri"/>
              </a:rPr>
              <a:t>H</a:t>
            </a:r>
            <a:endParaRPr sz="1700">
              <a:solidFill>
                <a:srgbClr val="FFE599"/>
              </a:solidFill>
              <a:latin typeface="Calibri"/>
              <a:ea typeface="Calibri"/>
              <a:cs typeface="Calibri"/>
              <a:sym typeface="Calibri"/>
            </a:endParaRPr>
          </a:p>
          <a:p>
            <a:pPr indent="0" lvl="0" marL="0" rtl="0" algn="l">
              <a:lnSpc>
                <a:spcPct val="115000"/>
              </a:lnSpc>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4788250" y="891700"/>
            <a:ext cx="41046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libri"/>
                <a:ea typeface="Calibri"/>
                <a:cs typeface="Calibri"/>
                <a:sym typeface="Calibri"/>
              </a:rPr>
              <a:t>Large Brands/Food Companies - Low</a:t>
            </a:r>
            <a:endParaRPr b="1" sz="1700">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Brands paying slotting fees to get on certain shelves gives the grocery store an advantage</a:t>
            </a:r>
            <a:r>
              <a:rPr baseline="30000" lang="en" sz="1500">
                <a:solidFill>
                  <a:schemeClr val="dk1"/>
                </a:solidFill>
                <a:latin typeface="Calibri"/>
                <a:ea typeface="Calibri"/>
                <a:cs typeface="Calibri"/>
                <a:sym typeface="Calibri"/>
              </a:rPr>
              <a:t>4</a:t>
            </a:r>
            <a:r>
              <a:rPr lang="en" sz="1700">
                <a:solidFill>
                  <a:schemeClr val="dk1"/>
                </a:solidFill>
                <a:latin typeface="Calibri"/>
                <a:ea typeface="Calibri"/>
                <a:cs typeface="Calibri"/>
                <a:sym typeface="Calibri"/>
              </a:rPr>
              <a:t> (lots of brand competition) </a:t>
            </a:r>
            <a:r>
              <a:rPr b="1" lang="en" sz="1700">
                <a:solidFill>
                  <a:srgbClr val="6AA84F"/>
                </a:solidFill>
                <a:latin typeface="Calibri"/>
                <a:ea typeface="Calibri"/>
                <a:cs typeface="Calibri"/>
                <a:sym typeface="Calibri"/>
              </a:rPr>
              <a:t>L</a:t>
            </a:r>
            <a:endParaRPr b="1" sz="1700">
              <a:solidFill>
                <a:srgbClr val="6AA84F"/>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Suppliers depend on grocery stores for their products to be sold</a:t>
            </a:r>
            <a:r>
              <a:rPr baseline="30000" lang="en" sz="1500">
                <a:solidFill>
                  <a:schemeClr val="dk1"/>
                </a:solidFill>
                <a:latin typeface="Calibri"/>
                <a:ea typeface="Calibri"/>
                <a:cs typeface="Calibri"/>
                <a:sym typeface="Calibri"/>
              </a:rPr>
              <a:t>5</a:t>
            </a:r>
            <a:r>
              <a:rPr lang="en" sz="1700">
                <a:solidFill>
                  <a:schemeClr val="dk1"/>
                </a:solidFill>
                <a:latin typeface="Calibri"/>
                <a:ea typeface="Calibri"/>
                <a:cs typeface="Calibri"/>
                <a:sym typeface="Calibri"/>
              </a:rPr>
              <a:t> </a:t>
            </a:r>
            <a:r>
              <a:rPr b="1" lang="en" sz="1700">
                <a:solidFill>
                  <a:srgbClr val="6AA84F"/>
                </a:solidFill>
                <a:latin typeface="Calibri"/>
                <a:ea typeface="Calibri"/>
                <a:cs typeface="Calibri"/>
                <a:sym typeface="Calibri"/>
              </a:rPr>
              <a:t>L</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Customers expect certain brands in the store, this gives large brands an advantage </a:t>
            </a:r>
            <a:r>
              <a:rPr b="1" lang="en" sz="1700">
                <a:solidFill>
                  <a:srgbClr val="CC0000"/>
                </a:solidFill>
                <a:latin typeface="Calibri"/>
                <a:ea typeface="Calibri"/>
                <a:cs typeface="Calibri"/>
                <a:sym typeface="Calibri"/>
              </a:rPr>
              <a:t>H</a:t>
            </a:r>
            <a:endParaRPr b="1" sz="1700">
              <a:solidFill>
                <a:srgbClr val="CC0000"/>
              </a:solidFill>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Large companies offer a variety of products for the grocery store</a:t>
            </a:r>
            <a:r>
              <a:rPr baseline="30000" lang="en" sz="1500">
                <a:solidFill>
                  <a:schemeClr val="dk1"/>
                </a:solidFill>
                <a:latin typeface="Calibri"/>
                <a:ea typeface="Calibri"/>
                <a:cs typeface="Calibri"/>
                <a:sym typeface="Calibri"/>
              </a:rPr>
              <a:t>6 </a:t>
            </a:r>
            <a:r>
              <a:rPr lang="en" sz="1700">
                <a:latin typeface="Calibri"/>
                <a:ea typeface="Calibri"/>
                <a:cs typeface="Calibri"/>
                <a:sym typeface="Calibri"/>
              </a:rPr>
              <a:t>* </a:t>
            </a:r>
            <a:r>
              <a:rPr b="1" lang="en" sz="1700">
                <a:solidFill>
                  <a:srgbClr val="CC0000"/>
                </a:solidFill>
                <a:latin typeface="Calibri"/>
                <a:ea typeface="Calibri"/>
                <a:cs typeface="Calibri"/>
                <a:sym typeface="Calibri"/>
              </a:rPr>
              <a:t>H</a:t>
            </a:r>
            <a:endParaRPr b="1" sz="1700">
              <a:solidFill>
                <a:srgbClr val="6AA84F"/>
              </a:solidFill>
              <a:latin typeface="Calibri"/>
              <a:ea typeface="Calibri"/>
              <a:cs typeface="Calibri"/>
              <a:sym typeface="Calibri"/>
            </a:endParaRPr>
          </a:p>
          <a:p>
            <a:pPr indent="0" lvl="0" marL="0" rtl="0" algn="l">
              <a:spcBef>
                <a:spcPts val="0"/>
              </a:spcBef>
              <a:spcAft>
                <a:spcPts val="0"/>
              </a:spcAft>
              <a:buNone/>
            </a:pPr>
            <a:r>
              <a:rPr b="1" lang="en" sz="1700">
                <a:latin typeface="Calibri"/>
                <a:ea typeface="Calibri"/>
                <a:cs typeface="Calibri"/>
                <a:sym typeface="Calibri"/>
              </a:rPr>
              <a:t>Small Brands - Low</a:t>
            </a:r>
            <a:endParaRPr b="1" sz="1700">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Competing for shelf space amongst many well-known brands</a:t>
            </a:r>
            <a:r>
              <a:rPr baseline="30000" lang="en" sz="1500">
                <a:solidFill>
                  <a:schemeClr val="dk1"/>
                </a:solidFill>
                <a:latin typeface="Calibri"/>
                <a:ea typeface="Calibri"/>
                <a:cs typeface="Calibri"/>
                <a:sym typeface="Calibri"/>
              </a:rPr>
              <a:t>4</a:t>
            </a:r>
            <a:r>
              <a:rPr lang="en" sz="1700">
                <a:solidFill>
                  <a:schemeClr val="dk1"/>
                </a:solidFill>
                <a:latin typeface="Calibri"/>
                <a:ea typeface="Calibri"/>
                <a:cs typeface="Calibri"/>
                <a:sym typeface="Calibri"/>
              </a:rPr>
              <a:t>  </a:t>
            </a:r>
            <a:r>
              <a:rPr b="1" lang="en" sz="1700">
                <a:solidFill>
                  <a:srgbClr val="6AA84F"/>
                </a:solidFill>
                <a:latin typeface="Calibri"/>
                <a:ea typeface="Calibri"/>
                <a:cs typeface="Calibri"/>
                <a:sym typeface="Calibri"/>
              </a:rPr>
              <a:t>L</a:t>
            </a:r>
            <a:endParaRPr sz="1600">
              <a:latin typeface="Calibri"/>
              <a:ea typeface="Calibri"/>
              <a:cs typeface="Calibri"/>
              <a:sym typeface="Calibri"/>
            </a:endParaRPr>
          </a:p>
        </p:txBody>
      </p:sp>
      <p:sp>
        <p:nvSpPr>
          <p:cNvPr id="96" name="Google Shape;96;p17"/>
          <p:cNvSpPr txBox="1"/>
          <p:nvPr>
            <p:ph type="title"/>
          </p:nvPr>
        </p:nvSpPr>
        <p:spPr>
          <a:xfrm>
            <a:off x="311700" y="57025"/>
            <a:ext cx="4104600" cy="495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Low product differentiation </a:t>
            </a:r>
            <a:r>
              <a:rPr b="1" lang="en" sz="1700">
                <a:solidFill>
                  <a:srgbClr val="BE2F22"/>
                </a:solidFill>
                <a:latin typeface="Calibri"/>
                <a:ea typeface="Calibri"/>
                <a:cs typeface="Calibri"/>
                <a:sym typeface="Calibri"/>
              </a:rPr>
              <a:t>H</a:t>
            </a:r>
            <a:endParaRPr sz="17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Offers the same products/name brands at similar prices</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Must offer loyalty programs</a:t>
            </a:r>
            <a:r>
              <a:rPr baseline="30000" lang="en" sz="1500">
                <a:latin typeface="Calibri"/>
                <a:ea typeface="Calibri"/>
                <a:cs typeface="Calibri"/>
                <a:sym typeface="Calibri"/>
              </a:rPr>
              <a:t>1</a:t>
            </a:r>
            <a:r>
              <a:rPr lang="en" sz="1500">
                <a:latin typeface="Calibri"/>
                <a:ea typeface="Calibri"/>
                <a:cs typeface="Calibri"/>
                <a:sym typeface="Calibri"/>
              </a:rPr>
              <a:t> or coupons to gain/retain customers</a:t>
            </a:r>
            <a:endParaRPr sz="15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Food accounts for a large amount (AVG ≅ 10%</a:t>
            </a:r>
            <a:r>
              <a:rPr baseline="30000" lang="en" sz="1700">
                <a:latin typeface="Calibri"/>
                <a:ea typeface="Calibri"/>
                <a:cs typeface="Calibri"/>
                <a:sym typeface="Calibri"/>
              </a:rPr>
              <a:t>2</a:t>
            </a:r>
            <a:r>
              <a:rPr lang="en" sz="1700">
                <a:latin typeface="Calibri"/>
                <a:ea typeface="Calibri"/>
                <a:cs typeface="Calibri"/>
                <a:sym typeface="Calibri"/>
              </a:rPr>
              <a:t>) of customers’ budgets </a:t>
            </a:r>
            <a:r>
              <a:rPr b="1" lang="en" sz="1700">
                <a:solidFill>
                  <a:srgbClr val="B02C20"/>
                </a:solidFill>
                <a:latin typeface="Calibri"/>
                <a:ea typeface="Calibri"/>
                <a:cs typeface="Calibri"/>
                <a:sym typeface="Calibri"/>
              </a:rPr>
              <a:t>H</a:t>
            </a:r>
            <a:endParaRPr b="1" sz="1700">
              <a:solidFill>
                <a:srgbClr val="B02C20"/>
              </a:solidFill>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500">
                <a:latin typeface="Calibri"/>
                <a:ea typeface="Calibri"/>
                <a:cs typeface="Calibri"/>
                <a:sym typeface="Calibri"/>
              </a:rPr>
              <a:t>Makes customers price sensitive, quick to switch</a:t>
            </a:r>
            <a:endParaRPr sz="15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Food delivery industry expansion </a:t>
            </a:r>
            <a:r>
              <a:rPr b="1" lang="en" sz="1700">
                <a:solidFill>
                  <a:srgbClr val="BE2F22"/>
                </a:solidFill>
                <a:latin typeface="Calibri"/>
                <a:ea typeface="Calibri"/>
                <a:cs typeface="Calibri"/>
                <a:sym typeface="Calibri"/>
              </a:rPr>
              <a:t>H</a:t>
            </a:r>
            <a:endParaRPr b="1" sz="1700">
              <a:solidFill>
                <a:srgbClr val="BE2F22"/>
              </a:solidFill>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$82B in gross revenue (2019)</a:t>
            </a:r>
            <a:r>
              <a:rPr baseline="30000" lang="en" sz="1500">
                <a:latin typeface="Calibri"/>
                <a:ea typeface="Calibri"/>
                <a:cs typeface="Calibri"/>
                <a:sym typeface="Calibri"/>
              </a:rPr>
              <a:t>3</a:t>
            </a:r>
            <a:endParaRPr baseline="30000"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Projected to double by 2025</a:t>
            </a:r>
            <a:r>
              <a:rPr baseline="30000" lang="en" sz="1500">
                <a:latin typeface="Calibri"/>
                <a:ea typeface="Calibri"/>
                <a:cs typeface="Calibri"/>
                <a:sym typeface="Calibri"/>
              </a:rPr>
              <a:t>3</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14% cumulative annual growth rate</a:t>
            </a:r>
            <a:r>
              <a:rPr baseline="30000" lang="en" sz="1500">
                <a:latin typeface="Calibri"/>
                <a:ea typeface="Calibri"/>
                <a:cs typeface="Calibri"/>
                <a:sym typeface="Calibri"/>
              </a:rPr>
              <a:t>3</a:t>
            </a:r>
            <a:endParaRPr sz="15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Stores can provide their own private brands exclusively </a:t>
            </a:r>
            <a:r>
              <a:rPr b="1" lang="en" sz="1700">
                <a:solidFill>
                  <a:srgbClr val="6AA84F"/>
                </a:solidFill>
                <a:latin typeface="Calibri"/>
                <a:ea typeface="Calibri"/>
                <a:cs typeface="Calibri"/>
                <a:sym typeface="Calibri"/>
              </a:rPr>
              <a:t>L</a:t>
            </a:r>
            <a:endParaRPr b="1" sz="1700">
              <a:solidFill>
                <a:srgbClr val="6AA84F"/>
              </a:solidFill>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Attempt to increase switching costs</a:t>
            </a:r>
            <a:endParaRPr sz="1500">
              <a:latin typeface="Calibri"/>
              <a:ea typeface="Calibri"/>
              <a:cs typeface="Calibri"/>
              <a:sym typeface="Calibri"/>
            </a:endParaRPr>
          </a:p>
        </p:txBody>
      </p:sp>
      <p:sp>
        <p:nvSpPr>
          <p:cNvPr id="97" name="Google Shape;97;p17"/>
          <p:cNvSpPr/>
          <p:nvPr/>
        </p:nvSpPr>
        <p:spPr>
          <a:xfrm>
            <a:off x="329100" y="216100"/>
            <a:ext cx="39753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Buyer Power - High</a:t>
            </a:r>
            <a:endParaRPr sz="1000">
              <a:solidFill>
                <a:schemeClr val="lt1"/>
              </a:solidFill>
            </a:endParaRPr>
          </a:p>
        </p:txBody>
      </p:sp>
      <p:sp>
        <p:nvSpPr>
          <p:cNvPr id="98" name="Google Shape;98;p17"/>
          <p:cNvSpPr/>
          <p:nvPr/>
        </p:nvSpPr>
        <p:spPr>
          <a:xfrm>
            <a:off x="4852900" y="216100"/>
            <a:ext cx="39753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Supplier Power - Low</a:t>
            </a:r>
            <a:endParaRPr sz="2000">
              <a:solidFill>
                <a:srgbClr val="FFFFFF"/>
              </a:solidFill>
            </a:endParaRPr>
          </a:p>
        </p:txBody>
      </p:sp>
      <p:sp>
        <p:nvSpPr>
          <p:cNvPr id="99" name="Google Shape;99;p17"/>
          <p:cNvSpPr txBox="1"/>
          <p:nvPr/>
        </p:nvSpPr>
        <p:spPr>
          <a:xfrm>
            <a:off x="8008500" y="4804800"/>
            <a:ext cx="113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*See slide notes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a:off x="311700" y="368825"/>
            <a:ext cx="41934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Threat of Substitutes - High</a:t>
            </a:r>
            <a:endParaRPr sz="2000">
              <a:solidFill>
                <a:srgbClr val="FFFFFF"/>
              </a:solidFill>
            </a:endParaRPr>
          </a:p>
        </p:txBody>
      </p:sp>
      <p:sp>
        <p:nvSpPr>
          <p:cNvPr id="105" name="Google Shape;105;p18"/>
          <p:cNvSpPr txBox="1"/>
          <p:nvPr/>
        </p:nvSpPr>
        <p:spPr>
          <a:xfrm>
            <a:off x="311700" y="1183425"/>
            <a:ext cx="41934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High Availability of Substitutes </a:t>
            </a:r>
            <a:r>
              <a:rPr b="1" lang="en">
                <a:solidFill>
                  <a:srgbClr val="CC0000"/>
                </a:solidFill>
                <a:latin typeface="Calibri"/>
                <a:ea typeface="Calibri"/>
                <a:cs typeface="Calibri"/>
                <a:sym typeface="Calibri"/>
              </a:rPr>
              <a:t>H</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The demand for food &amp; beverage is fixed and grocery store is the main supply</a:t>
            </a:r>
            <a:r>
              <a:rPr baseline="30000" lang="en">
                <a:latin typeface="Calibri"/>
                <a:ea typeface="Calibri"/>
                <a:cs typeface="Calibri"/>
                <a:sym typeface="Calibri"/>
              </a:rPr>
              <a:t>1</a:t>
            </a:r>
            <a:endParaRPr baseline="300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Numerous alternative sources (farmer’s market, convenience store, online, etc.)</a:t>
            </a:r>
            <a:r>
              <a:rPr baseline="30000" lang="en">
                <a:latin typeface="Calibri"/>
                <a:ea typeface="Calibri"/>
                <a:cs typeface="Calibri"/>
                <a:sym typeface="Calibri"/>
              </a:rPr>
              <a:t>2,3</a:t>
            </a:r>
            <a:endParaRPr baseline="300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Competitive supplier sources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High Price Competitiveness </a:t>
            </a:r>
            <a:r>
              <a:rPr b="1" lang="en">
                <a:solidFill>
                  <a:srgbClr val="CC0000"/>
                </a:solidFill>
                <a:latin typeface="Calibri"/>
                <a:ea typeface="Calibri"/>
                <a:cs typeface="Calibri"/>
                <a:sym typeface="Calibri"/>
              </a:rPr>
              <a:t>H</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Monopoly on some suppliers or self-owned brands</a:t>
            </a:r>
            <a:r>
              <a:rPr baseline="30000" lang="en">
                <a:latin typeface="Calibri"/>
                <a:ea typeface="Calibri"/>
                <a:cs typeface="Calibri"/>
                <a:sym typeface="Calibri"/>
              </a:rPr>
              <a:t>6,7,8</a:t>
            </a:r>
            <a:endParaRPr baseline="300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Competitive marketing strategy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Low Customer Switching Cost </a:t>
            </a:r>
            <a:r>
              <a:rPr b="1" lang="en">
                <a:solidFill>
                  <a:srgbClr val="CC0000"/>
                </a:solidFill>
                <a:latin typeface="Calibri"/>
                <a:ea typeface="Calibri"/>
                <a:cs typeface="Calibri"/>
                <a:sym typeface="Calibri"/>
              </a:rPr>
              <a:t>H</a:t>
            </a:r>
            <a:endParaRPr b="1">
              <a:solidFill>
                <a:srgbClr val="F1C232"/>
              </a:solidFill>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solidFill>
                  <a:schemeClr val="dk1"/>
                </a:solidFill>
                <a:latin typeface="Calibri"/>
                <a:ea typeface="Calibri"/>
                <a:cs typeface="Calibri"/>
                <a:sym typeface="Calibri"/>
              </a:rPr>
              <a:t>Generally requires less incentive to switch</a:t>
            </a:r>
            <a:endParaRPr>
              <a:solidFill>
                <a:schemeClr val="dk1"/>
              </a:solidFill>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solidFill>
                  <a:schemeClr val="dk1"/>
                </a:solidFill>
                <a:latin typeface="Calibri"/>
                <a:ea typeface="Calibri"/>
                <a:cs typeface="Calibri"/>
                <a:sym typeface="Calibri"/>
              </a:rPr>
              <a:t>Psychological cost of switching (perceived value, loyalty &amp; experience)</a:t>
            </a:r>
            <a:r>
              <a:rPr baseline="30000" lang="en">
                <a:solidFill>
                  <a:schemeClr val="dk1"/>
                </a:solidFill>
                <a:latin typeface="Calibri"/>
                <a:ea typeface="Calibri"/>
                <a:cs typeface="Calibri"/>
                <a:sym typeface="Calibri"/>
              </a:rPr>
              <a:t>9</a:t>
            </a:r>
            <a:endParaRPr baseline="30000">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Overlap on Targeted Groups </a:t>
            </a:r>
            <a:r>
              <a:rPr b="1" lang="en">
                <a:solidFill>
                  <a:srgbClr val="CC0000"/>
                </a:solidFill>
                <a:latin typeface="Calibri"/>
                <a:ea typeface="Calibri"/>
                <a:cs typeface="Calibri"/>
                <a:sym typeface="Calibri"/>
              </a:rPr>
              <a:t>H</a:t>
            </a:r>
            <a:endParaRPr b="1">
              <a:solidFill>
                <a:srgbClr val="F1C232"/>
              </a:solidFill>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Distinct characteristics of targeted groups</a:t>
            </a:r>
            <a:r>
              <a:rPr baseline="30000" lang="en">
                <a:latin typeface="Calibri"/>
                <a:ea typeface="Calibri"/>
                <a:cs typeface="Calibri"/>
                <a:sym typeface="Calibri"/>
              </a:rPr>
              <a:t>10,11</a:t>
            </a:r>
            <a:endParaRPr baseline="30000">
              <a:latin typeface="Calibri"/>
              <a:ea typeface="Calibri"/>
              <a:cs typeface="Calibri"/>
              <a:sym typeface="Calibri"/>
            </a:endParaRPr>
          </a:p>
        </p:txBody>
      </p:sp>
      <p:grpSp>
        <p:nvGrpSpPr>
          <p:cNvPr id="106" name="Google Shape;106;p18"/>
          <p:cNvGrpSpPr/>
          <p:nvPr/>
        </p:nvGrpSpPr>
        <p:grpSpPr>
          <a:xfrm>
            <a:off x="4720051" y="4099716"/>
            <a:ext cx="4193223" cy="716409"/>
            <a:chOff x="1593000" y="2322568"/>
            <a:chExt cx="5957975" cy="643500"/>
          </a:xfrm>
        </p:grpSpPr>
        <p:sp>
          <p:nvSpPr>
            <p:cNvPr id="107" name="Google Shape;107;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Threat of Substitutes</a:t>
              </a:r>
              <a:endParaRPr sz="1000">
                <a:solidFill>
                  <a:srgbClr val="FFFFFF"/>
                </a:solidFill>
                <a:latin typeface="Roboto"/>
                <a:ea typeface="Roboto"/>
                <a:cs typeface="Roboto"/>
                <a:sym typeface="Roboto"/>
              </a:endParaRPr>
            </a:p>
          </p:txBody>
        </p:sp>
        <p:sp>
          <p:nvSpPr>
            <p:cNvPr id="111" name="Google Shape;111;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113" name="Google Shape;113;p18"/>
            <p:cNvSpPr/>
            <p:nvPr/>
          </p:nvSpPr>
          <p:spPr>
            <a:xfrm>
              <a:off x="4387862" y="2323743"/>
              <a:ext cx="30747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High substitutes availability</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High price competitiveness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Low switching cost</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Significant target group overlap</a:t>
              </a:r>
              <a:endParaRPr sz="800">
                <a:solidFill>
                  <a:srgbClr val="A72A1E"/>
                </a:solidFill>
                <a:latin typeface="Roboto"/>
                <a:ea typeface="Roboto"/>
                <a:cs typeface="Roboto"/>
                <a:sym typeface="Roboto"/>
              </a:endParaRPr>
            </a:p>
          </p:txBody>
        </p:sp>
      </p:grpSp>
      <p:grpSp>
        <p:nvGrpSpPr>
          <p:cNvPr id="114" name="Google Shape;114;p18"/>
          <p:cNvGrpSpPr/>
          <p:nvPr/>
        </p:nvGrpSpPr>
        <p:grpSpPr>
          <a:xfrm>
            <a:off x="4720051" y="3370651"/>
            <a:ext cx="4193284" cy="716409"/>
            <a:chOff x="1593000" y="2322568"/>
            <a:chExt cx="5958062" cy="643500"/>
          </a:xfrm>
        </p:grpSpPr>
        <p:sp>
          <p:nvSpPr>
            <p:cNvPr id="115" name="Google Shape;115;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Threat of Supplier Power</a:t>
              </a:r>
              <a:endParaRPr sz="1000">
                <a:solidFill>
                  <a:srgbClr val="FFFFFF"/>
                </a:solidFill>
                <a:latin typeface="Roboto"/>
                <a:ea typeface="Roboto"/>
                <a:cs typeface="Roboto"/>
                <a:sym typeface="Roboto"/>
              </a:endParaRPr>
            </a:p>
          </p:txBody>
        </p:sp>
        <p:sp>
          <p:nvSpPr>
            <p:cNvPr id="119" name="Google Shape;119;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L</a:t>
              </a:r>
              <a:endParaRPr sz="2600">
                <a:solidFill>
                  <a:srgbClr val="FFFFFF"/>
                </a:solidFill>
                <a:latin typeface="Roboto Thin"/>
                <a:ea typeface="Roboto Thin"/>
                <a:cs typeface="Roboto Thin"/>
                <a:sym typeface="Roboto Thin"/>
              </a:endParaRPr>
            </a:p>
          </p:txBody>
        </p:sp>
        <p:sp>
          <p:nvSpPr>
            <p:cNvPr id="121" name="Google Shape;121;p18"/>
            <p:cNvSpPr/>
            <p:nvPr/>
          </p:nvSpPr>
          <p:spPr>
            <a:xfrm>
              <a:off x="4387862" y="2323757"/>
              <a:ext cx="3163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Suppliers compete for shelf space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Suppliers depend on grocery stores to sell their products </a:t>
              </a:r>
              <a:endParaRPr sz="800">
                <a:solidFill>
                  <a:srgbClr val="A72A1E"/>
                </a:solidFill>
                <a:latin typeface="Roboto"/>
                <a:ea typeface="Roboto"/>
                <a:cs typeface="Roboto"/>
                <a:sym typeface="Roboto"/>
              </a:endParaRPr>
            </a:p>
          </p:txBody>
        </p:sp>
      </p:grpSp>
      <p:grpSp>
        <p:nvGrpSpPr>
          <p:cNvPr id="122" name="Google Shape;122;p18"/>
          <p:cNvGrpSpPr/>
          <p:nvPr/>
        </p:nvGrpSpPr>
        <p:grpSpPr>
          <a:xfrm>
            <a:off x="4720051" y="2641556"/>
            <a:ext cx="4193284" cy="716409"/>
            <a:chOff x="1593000" y="2322568"/>
            <a:chExt cx="5958062" cy="643500"/>
          </a:xfrm>
        </p:grpSpPr>
        <p:sp>
          <p:nvSpPr>
            <p:cNvPr id="123" name="Google Shape;123;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Threat of Buyer Power</a:t>
              </a:r>
              <a:endParaRPr sz="1000">
                <a:solidFill>
                  <a:srgbClr val="FFFFFF"/>
                </a:solidFill>
                <a:latin typeface="Roboto"/>
                <a:ea typeface="Roboto"/>
                <a:cs typeface="Roboto"/>
                <a:sym typeface="Roboto"/>
              </a:endParaRPr>
            </a:p>
          </p:txBody>
        </p:sp>
        <p:sp>
          <p:nvSpPr>
            <p:cNvPr id="127" name="Google Shape;127;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129" name="Google Shape;129;p18"/>
            <p:cNvSpPr/>
            <p:nvPr/>
          </p:nvSpPr>
          <p:spPr>
            <a:xfrm>
              <a:off x="4387862" y="2323753"/>
              <a:ext cx="3163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Low product differentiation</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a:t>
              </a:r>
              <a:r>
                <a:rPr lang="en" sz="800">
                  <a:solidFill>
                    <a:srgbClr val="A72A1E"/>
                  </a:solidFill>
                  <a:latin typeface="Roboto"/>
                  <a:ea typeface="Roboto"/>
                  <a:cs typeface="Roboto"/>
                  <a:sym typeface="Roboto"/>
                </a:rPr>
                <a:t>igh impact of </a:t>
              </a:r>
              <a:r>
                <a:rPr lang="en" sz="800">
                  <a:solidFill>
                    <a:srgbClr val="A72A1E"/>
                  </a:solidFill>
                  <a:latin typeface="Roboto"/>
                  <a:ea typeface="Roboto"/>
                  <a:cs typeface="Roboto"/>
                  <a:sym typeface="Roboto"/>
                </a:rPr>
                <a:t>Food &amp; Beverage on budgets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Delivery service expansion</a:t>
              </a:r>
              <a:endParaRPr sz="800">
                <a:solidFill>
                  <a:srgbClr val="A72A1E"/>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130" name="Google Shape;130;p18"/>
          <p:cNvGrpSpPr/>
          <p:nvPr/>
        </p:nvGrpSpPr>
        <p:grpSpPr>
          <a:xfrm>
            <a:off x="4720051" y="1912499"/>
            <a:ext cx="4193284" cy="716409"/>
            <a:chOff x="1593000" y="2322568"/>
            <a:chExt cx="5958062" cy="643500"/>
          </a:xfrm>
        </p:grpSpPr>
        <p:sp>
          <p:nvSpPr>
            <p:cNvPr id="131" name="Google Shape;131;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Threat of Rivalry</a:t>
              </a:r>
              <a:endParaRPr sz="1000">
                <a:solidFill>
                  <a:srgbClr val="FFFFFF"/>
                </a:solidFill>
                <a:latin typeface="Roboto"/>
                <a:ea typeface="Roboto"/>
                <a:cs typeface="Roboto"/>
                <a:sym typeface="Roboto"/>
              </a:endParaRPr>
            </a:p>
          </p:txBody>
        </p:sp>
        <p:sp>
          <p:nvSpPr>
            <p:cNvPr id="135" name="Google Shape;135;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137" name="Google Shape;137;p18"/>
            <p:cNvSpPr/>
            <p:nvPr/>
          </p:nvSpPr>
          <p:spPr>
            <a:xfrm>
              <a:off x="4387862" y="2323759"/>
              <a:ext cx="3163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Highly</a:t>
              </a:r>
              <a:r>
                <a:rPr lang="en" sz="800">
                  <a:solidFill>
                    <a:srgbClr val="A72A1E"/>
                  </a:solidFill>
                  <a:latin typeface="Roboto"/>
                  <a:ea typeface="Roboto"/>
                  <a:cs typeface="Roboto"/>
                  <a:sym typeface="Roboto"/>
                </a:rPr>
                <a:t> fragmented</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Perishable and homogeneous products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Slow growing industry</a:t>
              </a:r>
              <a:endParaRPr sz="800">
                <a:solidFill>
                  <a:srgbClr val="A72A1E"/>
                </a:solidFill>
                <a:latin typeface="Roboto"/>
                <a:ea typeface="Roboto"/>
                <a:cs typeface="Roboto"/>
                <a:sym typeface="Roboto"/>
              </a:endParaRPr>
            </a:p>
          </p:txBody>
        </p:sp>
      </p:grpSp>
      <p:grpSp>
        <p:nvGrpSpPr>
          <p:cNvPr id="138" name="Google Shape;138;p18"/>
          <p:cNvGrpSpPr/>
          <p:nvPr/>
        </p:nvGrpSpPr>
        <p:grpSpPr>
          <a:xfrm>
            <a:off x="4720027" y="1183391"/>
            <a:ext cx="4193283" cy="716409"/>
            <a:chOff x="1593000" y="2322568"/>
            <a:chExt cx="5958061" cy="643500"/>
          </a:xfrm>
        </p:grpSpPr>
        <p:sp>
          <p:nvSpPr>
            <p:cNvPr id="139" name="Google Shape;139;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Threat of New Entrants</a:t>
              </a:r>
              <a:endParaRPr sz="1000">
                <a:solidFill>
                  <a:srgbClr val="FFFFFF"/>
                </a:solidFill>
                <a:latin typeface="Roboto"/>
                <a:ea typeface="Roboto"/>
                <a:cs typeface="Roboto"/>
                <a:sym typeface="Roboto"/>
              </a:endParaRPr>
            </a:p>
          </p:txBody>
        </p:sp>
        <p:sp>
          <p:nvSpPr>
            <p:cNvPr id="143" name="Google Shape;143;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145" name="Google Shape;145;p18"/>
            <p:cNvSpPr/>
            <p:nvPr/>
          </p:nvSpPr>
          <p:spPr>
            <a:xfrm>
              <a:off x="4387861" y="2323744"/>
              <a:ext cx="3163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Low entry barrier for new stores  or franchise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Easy to append grocery segment to existing stores</a:t>
              </a:r>
              <a:endParaRPr sz="800">
                <a:solidFill>
                  <a:srgbClr val="A72A1E"/>
                </a:solidFill>
                <a:latin typeface="Roboto"/>
                <a:ea typeface="Roboto"/>
                <a:cs typeface="Roboto"/>
                <a:sym typeface="Roboto"/>
              </a:endParaRPr>
            </a:p>
          </p:txBody>
        </p:sp>
      </p:grpSp>
      <p:sp>
        <p:nvSpPr>
          <p:cNvPr id="146" name="Google Shape;146;p18"/>
          <p:cNvSpPr/>
          <p:nvPr/>
        </p:nvSpPr>
        <p:spPr>
          <a:xfrm>
            <a:off x="4720100" y="368825"/>
            <a:ext cx="41934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Conclusions - Unattractive Industry</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p:nvPr/>
        </p:nvSpPr>
        <p:spPr>
          <a:xfrm>
            <a:off x="311700" y="476875"/>
            <a:ext cx="8393700" cy="675600"/>
          </a:xfrm>
          <a:prstGeom prst="roundRect">
            <a:avLst>
              <a:gd fmla="val 16667" name="adj"/>
            </a:avLst>
          </a:prstGeom>
          <a:solidFill>
            <a:srgbClr val="A72A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rPr>
              <a:t>Analytics in the Grocery Industry</a:t>
            </a:r>
            <a:endParaRPr sz="2200">
              <a:solidFill>
                <a:srgbClr val="FFFFFF"/>
              </a:solidFill>
            </a:endParaRPr>
          </a:p>
        </p:txBody>
      </p:sp>
      <p:sp>
        <p:nvSpPr>
          <p:cNvPr id="152" name="Google Shape;152;p19"/>
          <p:cNvSpPr txBox="1"/>
          <p:nvPr>
            <p:ph idx="1" type="body"/>
          </p:nvPr>
        </p:nvSpPr>
        <p:spPr>
          <a:xfrm>
            <a:off x="343650" y="1152475"/>
            <a:ext cx="8329800" cy="39909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15000"/>
              </a:lnSpc>
              <a:spcBef>
                <a:spcPts val="0"/>
              </a:spcBef>
              <a:spcAft>
                <a:spcPts val="0"/>
              </a:spcAft>
              <a:buClr>
                <a:srgbClr val="000000"/>
              </a:buClr>
              <a:buSzPct val="100000"/>
              <a:buFont typeface="Calibri"/>
              <a:buChar char="●"/>
            </a:pPr>
            <a:r>
              <a:rPr lang="en" sz="2200">
                <a:solidFill>
                  <a:srgbClr val="000000"/>
                </a:solidFill>
                <a:latin typeface="Calibri"/>
                <a:ea typeface="Calibri"/>
                <a:cs typeface="Calibri"/>
                <a:sym typeface="Calibri"/>
              </a:rPr>
              <a:t>Sales &amp; Marketing</a:t>
            </a:r>
            <a:endParaRPr sz="22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rgbClr val="000000"/>
                </a:solidFill>
                <a:latin typeface="Calibri"/>
                <a:ea typeface="Calibri"/>
                <a:cs typeface="Calibri"/>
                <a:sym typeface="Calibri"/>
              </a:rPr>
              <a:t>Digital Marketing Platforms (Precise Targeting)</a:t>
            </a:r>
            <a:endParaRPr sz="20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rgbClr val="000000"/>
                </a:solidFill>
                <a:latin typeface="Calibri"/>
                <a:ea typeface="Calibri"/>
                <a:cs typeface="Calibri"/>
                <a:sym typeface="Calibri"/>
              </a:rPr>
              <a:t>Machine Learning - Classification for Customer Segmentation</a:t>
            </a:r>
            <a:endParaRPr sz="20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rgbClr val="000000"/>
                </a:solidFill>
                <a:latin typeface="Calibri"/>
                <a:ea typeface="Calibri"/>
                <a:cs typeface="Calibri"/>
                <a:sym typeface="Calibri"/>
              </a:rPr>
              <a:t>Rewards Systems (Loyalty plans, coupons, etc.): </a:t>
            </a:r>
            <a:r>
              <a:rPr lang="en" sz="2000">
                <a:solidFill>
                  <a:schemeClr val="dk1"/>
                </a:solidFill>
                <a:latin typeface="Calibri"/>
                <a:ea typeface="Calibri"/>
                <a:cs typeface="Calibri"/>
                <a:sym typeface="Calibri"/>
              </a:rPr>
              <a:t>track customer purchases to determine which items to promote, put on sale, or offer coupons for. Allows for targeted advertising and specific coupon offerings to customers based on their purchase history. Loyalty programs specifically aim to decrease buyer power by increasing buyer switching cost.</a:t>
            </a:r>
            <a:endParaRPr sz="2000">
              <a:solidFill>
                <a:srgbClr val="000000"/>
              </a:solidFill>
              <a:latin typeface="Calibri"/>
              <a:ea typeface="Calibri"/>
              <a:cs typeface="Calibri"/>
              <a:sym typeface="Calibri"/>
            </a:endParaRPr>
          </a:p>
          <a:p>
            <a:pPr indent="-347345" lvl="0" marL="457200" rtl="0" algn="l">
              <a:lnSpc>
                <a:spcPct val="115000"/>
              </a:lnSpc>
              <a:spcBef>
                <a:spcPts val="0"/>
              </a:spcBef>
              <a:spcAft>
                <a:spcPts val="0"/>
              </a:spcAft>
              <a:buClr>
                <a:srgbClr val="000000"/>
              </a:buClr>
              <a:buSzPct val="100000"/>
              <a:buFont typeface="Calibri"/>
              <a:buChar char="●"/>
            </a:pPr>
            <a:r>
              <a:rPr lang="en" sz="2200">
                <a:solidFill>
                  <a:srgbClr val="000000"/>
                </a:solidFill>
                <a:latin typeface="Calibri"/>
                <a:ea typeface="Calibri"/>
                <a:cs typeface="Calibri"/>
                <a:sym typeface="Calibri"/>
              </a:rPr>
              <a:t>Operations Analytics</a:t>
            </a:r>
            <a:endParaRPr sz="22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rgbClr val="000000"/>
                </a:solidFill>
                <a:latin typeface="Calibri"/>
                <a:ea typeface="Calibri"/>
                <a:cs typeface="Calibri"/>
                <a:sym typeface="Calibri"/>
              </a:rPr>
              <a:t>Supply Chain Management </a:t>
            </a:r>
            <a:endParaRPr sz="20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chemeClr val="dk1"/>
                </a:solidFill>
                <a:latin typeface="Calibri"/>
                <a:ea typeface="Calibri"/>
                <a:cs typeface="Calibri"/>
                <a:sym typeface="Calibri"/>
              </a:rPr>
              <a:t>Shelf Restocking Analysis</a:t>
            </a:r>
            <a:endParaRPr sz="2000">
              <a:solidFill>
                <a:schemeClr val="dk1"/>
              </a:solidFill>
              <a:latin typeface="Calibri"/>
              <a:ea typeface="Calibri"/>
              <a:cs typeface="Calibri"/>
              <a:sym typeface="Calibri"/>
            </a:endParaRPr>
          </a:p>
          <a:p>
            <a:pPr indent="-336550" lvl="1" marL="914400" rtl="0" algn="l">
              <a:lnSpc>
                <a:spcPct val="115000"/>
              </a:lnSpc>
              <a:spcBef>
                <a:spcPts val="0"/>
              </a:spcBef>
              <a:spcAft>
                <a:spcPts val="0"/>
              </a:spcAft>
              <a:buClr>
                <a:schemeClr val="dk1"/>
              </a:buClr>
              <a:buSzPct val="100000"/>
              <a:buFont typeface="Calibri"/>
              <a:buChar char="○"/>
            </a:pPr>
            <a:r>
              <a:rPr lang="en" sz="2000">
                <a:solidFill>
                  <a:schemeClr val="dk1"/>
                </a:solidFill>
                <a:latin typeface="Calibri"/>
                <a:ea typeface="Calibri"/>
                <a:cs typeface="Calibri"/>
                <a:sym typeface="Calibri"/>
              </a:rPr>
              <a:t>As operations in the industry become more sophisticated, it will be increasingly difficult for new entrants to imitate the industry standard.</a:t>
            </a:r>
            <a:endParaRPr sz="2000">
              <a:solidFill>
                <a:schemeClr val="dk1"/>
              </a:solidFill>
              <a:latin typeface="Calibri"/>
              <a:ea typeface="Calibri"/>
              <a:cs typeface="Calibri"/>
              <a:sym typeface="Calibri"/>
            </a:endParaRPr>
          </a:p>
          <a:p>
            <a:pPr indent="-347345" lvl="0" marL="457200" rtl="0" algn="l">
              <a:lnSpc>
                <a:spcPct val="115000"/>
              </a:lnSpc>
              <a:spcBef>
                <a:spcPts val="0"/>
              </a:spcBef>
              <a:spcAft>
                <a:spcPts val="0"/>
              </a:spcAft>
              <a:buClr>
                <a:srgbClr val="000000"/>
              </a:buClr>
              <a:buSzPct val="100000"/>
              <a:buFont typeface="Calibri"/>
              <a:buChar char="●"/>
            </a:pPr>
            <a:r>
              <a:rPr lang="en" sz="2200">
                <a:solidFill>
                  <a:srgbClr val="000000"/>
                </a:solidFill>
                <a:latin typeface="Calibri"/>
                <a:ea typeface="Calibri"/>
                <a:cs typeface="Calibri"/>
                <a:sym typeface="Calibri"/>
              </a:rPr>
              <a:t>Store Layout Optimization</a:t>
            </a:r>
            <a:endParaRPr sz="2200">
              <a:solidFill>
                <a:srgbClr val="000000"/>
              </a:solidFill>
              <a:latin typeface="Calibri"/>
              <a:ea typeface="Calibri"/>
              <a:cs typeface="Calibri"/>
              <a:sym typeface="Calibri"/>
            </a:endParaRPr>
          </a:p>
          <a:p>
            <a:pPr indent="-336550" lvl="1" marL="914400" rtl="0" algn="l">
              <a:lnSpc>
                <a:spcPct val="115000"/>
              </a:lnSpc>
              <a:spcBef>
                <a:spcPts val="0"/>
              </a:spcBef>
              <a:spcAft>
                <a:spcPts val="0"/>
              </a:spcAft>
              <a:buClr>
                <a:srgbClr val="000000"/>
              </a:buClr>
              <a:buSzPct val="100000"/>
              <a:buFont typeface="Calibri"/>
              <a:buChar char="○"/>
            </a:pPr>
            <a:r>
              <a:rPr lang="en" sz="2000">
                <a:solidFill>
                  <a:srgbClr val="000000"/>
                </a:solidFill>
                <a:latin typeface="Calibri"/>
                <a:ea typeface="Calibri"/>
                <a:cs typeface="Calibri"/>
                <a:sym typeface="Calibri"/>
              </a:rPr>
              <a:t>Machine Learning - Association Rule Learning of Market Baskets</a:t>
            </a:r>
            <a:endParaRPr sz="20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