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846E55-4BDA-4C3A-99A1-5145D604DBB8}">
  <a:tblStyle styleId="{CC846E55-4BDA-4C3A-99A1-5145D604DB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45897ef7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45897ef7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45897ef7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45897ef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Revenue Approximation = 22 USD * 16000 units * 7 RMB/USD = 2,464,000 RMB</a:t>
            </a:r>
            <a:endParaRPr/>
          </a:p>
          <a:p>
            <a:pPr indent="0" lvl="0" marL="0" rtl="0" algn="l">
              <a:spcBef>
                <a:spcPts val="0"/>
              </a:spcBef>
              <a:spcAft>
                <a:spcPts val="0"/>
              </a:spcAft>
              <a:buNone/>
            </a:pPr>
            <a:r>
              <a:rPr lang="en"/>
              <a:t>Assume our risk tolerance is ~⅙ of the total revenue, then RT is ~ 400,000 (indicated by the middle light blue line).</a:t>
            </a:r>
            <a:endParaRPr/>
          </a:p>
          <a:p>
            <a:pPr indent="0" lvl="0" marL="0" rtl="0" algn="l">
              <a:spcBef>
                <a:spcPts val="0"/>
              </a:spcBef>
              <a:spcAft>
                <a:spcPts val="0"/>
              </a:spcAft>
              <a:buNone/>
            </a:pPr>
            <a:r>
              <a:rPr lang="en"/>
              <a:t>We explored different RT levels of certainty </a:t>
            </a:r>
            <a:r>
              <a:rPr lang="en"/>
              <a:t>equivalents</a:t>
            </a:r>
            <a:r>
              <a:rPr lang="en"/>
              <a:t> for Galileo. For each 1,000 addition in Kunshan order quantity, we calculated the utility and profit. With 1,000 simulations, CB calculated the expected profit, mean utility, and certainty equivalent for each Kunshan order quantity level at each RT level (</a:t>
            </a:r>
            <a:r>
              <a:rPr lang="en">
                <a:solidFill>
                  <a:schemeClr val="dk1"/>
                </a:solidFill>
              </a:rPr>
              <a:t>¥100k, 250k, 400k, 800k, 1.5m)</a:t>
            </a:r>
            <a:endParaRPr>
              <a:solidFill>
                <a:schemeClr val="dk1"/>
              </a:solidFill>
            </a:endParaRPr>
          </a:p>
          <a:p>
            <a:pPr indent="0" lvl="0" marL="0" rtl="0" algn="l">
              <a:spcBef>
                <a:spcPts val="0"/>
              </a:spcBef>
              <a:spcAft>
                <a:spcPts val="0"/>
              </a:spcAft>
              <a:buNone/>
            </a:pPr>
            <a:r>
              <a:rPr lang="en"/>
              <a:t>The top blue line indicates the expected value. As RT increases to infinite, the CE line approaches the </a:t>
            </a:r>
            <a:r>
              <a:rPr lang="en"/>
              <a:t>expected</a:t>
            </a:r>
            <a:r>
              <a:rPr lang="en"/>
              <a:t> value line.</a:t>
            </a:r>
            <a:endParaRPr/>
          </a:p>
          <a:p>
            <a:pPr indent="0" lvl="0" marL="0" rtl="0" algn="l">
              <a:spcBef>
                <a:spcPts val="0"/>
              </a:spcBef>
              <a:spcAft>
                <a:spcPts val="0"/>
              </a:spcAft>
              <a:buClr>
                <a:schemeClr val="dk1"/>
              </a:buClr>
              <a:buSzPts val="1100"/>
              <a:buFont typeface="Arial"/>
              <a:buNone/>
            </a:pPr>
            <a:r>
              <a:rPr lang="en"/>
              <a:t>Optimal quantity to order from Kunshan are </a:t>
            </a:r>
            <a:r>
              <a:rPr lang="en"/>
              <a:t>21000	19000	18000	17000	17000</a:t>
            </a:r>
            <a:r>
              <a:rPr lang="en">
                <a:solidFill>
                  <a:schemeClr val="dk1"/>
                </a:solidFill>
              </a:rPr>
              <a:t> respectively </a:t>
            </a:r>
            <a:r>
              <a:rPr lang="en"/>
              <a:t>(ranking from low to high RT) for that one particular simulation.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da1a00d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da1a00d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45897ef7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45897ef7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Value of Imperfect Information: 16,709 RMB</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Candace and Z.T. assessed the probability of getting the same future orders to be 20%. Suppose Galileo has the option to consult for a market research to justify the demand for binoculars (with the same type of eyepieces) in the near future.</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Suppose the probabilities of research suggesting optimistic market given they have future order is 90%, and the same outcome given they don't have future order is 10%. Thus there is a 26% chance that the research would return a optimistic forecast of the market. Therefore, the probability of Galileo still getting future order of the same binoculars will be 69% if the research suggest an optimistic demand up ahead. Otherwise, there will only be an 2.7% chance of having the same order if the research suggest a pessimistic market.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Meanwhile, the research also mentions that if there is an optimism toward the near future, the salvage value would </a:t>
            </a:r>
            <a:r>
              <a:rPr lang="en" sz="850">
                <a:solidFill>
                  <a:schemeClr val="dk1"/>
                </a:solidFill>
              </a:rPr>
              <a:t>increase</a:t>
            </a:r>
            <a:r>
              <a:rPr lang="en" sz="850">
                <a:solidFill>
                  <a:schemeClr val="dk1"/>
                </a:solidFill>
              </a:rPr>
              <a:t> and the discounted salvage value would then decrease, based on the economics theory. Because the expected value of normal salvage value increases given the higher chance, and demand for a discounted salvage decreases. The research suggests a new discounted value that ranges from 1 to 3 (uniformly distributed). With the research, we can see an increase in the average total profit, and decrease in its standard deviation. </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c5d876c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c5d876c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Value of Perfect Information: 42,211 RMB</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Although the research can provide a base for more accurate and profitable evidence, there is still variability in the forecast of demand. Therefore, there will still be either shortage or surplus from our ordered quantity. Suppose Galileo can implement a namic demand forecasting algorithm to achieve high prediction accuracy. Thus, at this point in time, they are sure with 100% probability that Galileo will get future orders. Therefore, such perfect information will attach 100% for normal salvage and leave no possibility for salvaging at a discounted value. Similarly, the salvage value would go up to reflect the stable demand.</a:t>
            </a:r>
            <a:endParaRPr sz="850">
              <a:solidFill>
                <a:schemeClr val="dk1"/>
              </a:solidFill>
            </a:endParaRPr>
          </a:p>
          <a:p>
            <a:pPr indent="0" lvl="0" marL="0" rtl="0" algn="l">
              <a:spcBef>
                <a:spcPts val="0"/>
              </a:spcBef>
              <a:spcAft>
                <a:spcPts val="0"/>
              </a:spcAft>
              <a:buNone/>
            </a:pPr>
            <a:r>
              <a:t/>
            </a:r>
            <a:endParaRPr b="1" sz="85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45897ef7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45897ef7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45897ef7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45897ef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 we do see some variations in expected total profits when modelling </a:t>
            </a:r>
            <a:r>
              <a:rPr lang="en"/>
              <a:t>different</a:t>
            </a:r>
            <a:r>
              <a:rPr lang="en"/>
              <a:t> levels of correlation, there is no significant difference between forecasted profits. We assume that this is because these two variables are dependent on one another, regardless of any modelled dependence. Modelling the correlation between these two variables does not affect the actual dependence of plant capacity on days until operations resume.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45897ef7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45897ef7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6c5d876c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c5d876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c5d876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c5d876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45897ef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45897ef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Despite the recent damages to the Taizhou plant, we first wanted to evaluate Galileo’s total profits if we chose not to place an additional order with Kunshan. The two major uncertainties we’re dealing with are days until Taizhou resumes production and Capacity of their plant once resumed. For our initial model we collaborated with Taizhou to evaluate the optimistic, most likely and pessimistic cases for each of the uncertainties previously mentioned. We found mean total profit to be 249,246 RMB, and a 19.94% Chance of </a:t>
            </a:r>
            <a:r>
              <a:rPr lang="en">
                <a:solidFill>
                  <a:schemeClr val="dk1"/>
                </a:solidFill>
                <a:latin typeface="Times New Roman"/>
                <a:ea typeface="Times New Roman"/>
                <a:cs typeface="Times New Roman"/>
                <a:sym typeface="Times New Roman"/>
              </a:rPr>
              <a:t>occurring</a:t>
            </a:r>
            <a:r>
              <a:rPr lang="en">
                <a:solidFill>
                  <a:schemeClr val="dk1"/>
                </a:solidFill>
                <a:latin typeface="Times New Roman"/>
                <a:ea typeface="Times New Roman"/>
                <a:cs typeface="Times New Roman"/>
                <a:sym typeface="Times New Roman"/>
              </a:rPr>
              <a:t> losses instead of profits.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45897ef7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45897ef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opportunity to place an additional order with Kunshan could potentially increase our profits by allowing us to fulfill more of our demand. Our team conducted Sensitivity Analysis, Utility Theory Analysis, Value of Information Analysis, and Modeling Probabilistic Dependence to determine an optimal order quantity from Kunshan recommendation.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45897ef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45897ef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c5d876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c5d876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c5d876c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c5d876c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a:t>
            </a:r>
            <a:r>
              <a:rPr lang="en"/>
              <a:t> quantities 13,000 to 23,000</a:t>
            </a:r>
            <a:endParaRPr/>
          </a:p>
          <a:p>
            <a:pPr indent="0" lvl="0" marL="0" rtl="0" algn="l">
              <a:spcBef>
                <a:spcPts val="0"/>
              </a:spcBef>
              <a:spcAft>
                <a:spcPts val="0"/>
              </a:spcAft>
              <a:buNone/>
            </a:pPr>
            <a:r>
              <a:rPr lang="en"/>
              <a:t>No clear best option from these quantities</a:t>
            </a:r>
            <a:endParaRPr/>
          </a:p>
          <a:p>
            <a:pPr indent="0" lvl="0" marL="0" rtl="0" algn="l">
              <a:spcBef>
                <a:spcPts val="0"/>
              </a:spcBef>
              <a:spcAft>
                <a:spcPts val="0"/>
              </a:spcAft>
              <a:buNone/>
            </a:pPr>
            <a:r>
              <a:rPr lang="en"/>
              <a:t>The lower the </a:t>
            </a:r>
            <a:r>
              <a:rPr lang="en"/>
              <a:t>quantity</a:t>
            </a:r>
            <a:r>
              <a:rPr lang="en"/>
              <a:t> below 17,000, the higher probability on the low end → can eliminate them as options</a:t>
            </a:r>
            <a:endParaRPr/>
          </a:p>
          <a:p>
            <a:pPr indent="0" lvl="0" marL="0" rtl="0" algn="l">
              <a:spcBef>
                <a:spcPts val="0"/>
              </a:spcBef>
              <a:spcAft>
                <a:spcPts val="0"/>
              </a:spcAft>
              <a:buNone/>
            </a:pPr>
            <a:r>
              <a:rPr lang="en"/>
              <a:t>Need to break it down further to more accurately examine the options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c5d876c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c5d876c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Quantities 13,000 to 20,000</a:t>
            </a:r>
            <a:endParaRPr/>
          </a:p>
          <a:p>
            <a:pPr indent="0" lvl="0" marL="0" rtl="0" algn="l">
              <a:spcBef>
                <a:spcPts val="0"/>
              </a:spcBef>
              <a:spcAft>
                <a:spcPts val="0"/>
              </a:spcAft>
              <a:buNone/>
            </a:pPr>
            <a:r>
              <a:rPr lang="en"/>
              <a:t>20,000 stochastically </a:t>
            </a:r>
            <a:r>
              <a:rPr lang="en"/>
              <a:t>dominates</a:t>
            </a:r>
            <a:r>
              <a:rPr lang="en"/>
              <a:t> the other options</a:t>
            </a:r>
            <a:endParaRPr/>
          </a:p>
          <a:p>
            <a:pPr indent="0" lvl="0" marL="0" rtl="0" algn="l">
              <a:spcBef>
                <a:spcPts val="0"/>
              </a:spcBef>
              <a:spcAft>
                <a:spcPts val="0"/>
              </a:spcAft>
              <a:buNone/>
            </a:pPr>
            <a:r>
              <a:rPr lang="en"/>
              <a:t>	Lower low end, higher high end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c5d876c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c5d876c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Quantities 20,000 to 23,000</a:t>
            </a:r>
            <a:endParaRPr/>
          </a:p>
          <a:p>
            <a:pPr indent="0" lvl="0" marL="0" rtl="0" algn="l">
              <a:spcBef>
                <a:spcPts val="0"/>
              </a:spcBef>
              <a:spcAft>
                <a:spcPts val="0"/>
              </a:spcAft>
              <a:buNone/>
            </a:pPr>
            <a:r>
              <a:rPr lang="en"/>
              <a:t>All pretty much </a:t>
            </a:r>
            <a:r>
              <a:rPr lang="en"/>
              <a:t>the</a:t>
            </a:r>
            <a:r>
              <a:rPr lang="en"/>
              <a:t> same on the lower end, no clear crossing of lines</a:t>
            </a:r>
            <a:endParaRPr/>
          </a:p>
          <a:p>
            <a:pPr indent="0" lvl="0" marL="0" rtl="0" algn="l">
              <a:spcBef>
                <a:spcPts val="0"/>
              </a:spcBef>
              <a:spcAft>
                <a:spcPts val="0"/>
              </a:spcAft>
              <a:buNone/>
            </a:pPr>
            <a:r>
              <a:rPr lang="en"/>
              <a:t>20,000 is on the right side of the other options → the best option when </a:t>
            </a:r>
            <a:r>
              <a:rPr lang="en"/>
              <a:t>referring</a:t>
            </a:r>
            <a:r>
              <a:rPr lang="en"/>
              <a:t> to profits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da1a00d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da1a00d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Condensed version of the data table that only shows the order quantities with the optimal attributes (in blue and bolded) along with the recommended quantity (20,000) shown in yellow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Galileo Binoculars </a:t>
            </a:r>
            <a:endParaRPr>
              <a:solidFill>
                <a:schemeClr val="lt1"/>
              </a:solidFill>
              <a:latin typeface="Calibri"/>
              <a:ea typeface="Calibri"/>
              <a:cs typeface="Calibri"/>
              <a:sym typeface="Calibri"/>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979">
                <a:solidFill>
                  <a:schemeClr val="lt2"/>
                </a:solidFill>
                <a:latin typeface="Calibri"/>
                <a:ea typeface="Calibri"/>
                <a:cs typeface="Calibri"/>
                <a:sym typeface="Calibri"/>
              </a:rPr>
              <a:t>Team 13: Chelsea Alford, Anika Abrahamson, Karry Lu, Joe Werthan, Lisiman Hua</a:t>
            </a:r>
            <a:endParaRPr sz="1979">
              <a:solidFill>
                <a:schemeClr val="lt2"/>
              </a:solidFill>
              <a:latin typeface="Calibri"/>
              <a:ea typeface="Calibri"/>
              <a:cs typeface="Calibri"/>
              <a:sym typeface="Calibri"/>
            </a:endParaRPr>
          </a:p>
        </p:txBody>
      </p:sp>
      <p:pic>
        <p:nvPicPr>
          <p:cNvPr id="56" name="Google Shape;56;p13"/>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
        <p:nvSpPr>
          <p:cNvPr id="120" name="Google Shape;120;p22"/>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720">
                <a:solidFill>
                  <a:schemeClr val="lt1"/>
                </a:solidFill>
                <a:latin typeface="Calibri"/>
                <a:ea typeface="Calibri"/>
                <a:cs typeface="Calibri"/>
                <a:sym typeface="Calibri"/>
              </a:rPr>
              <a:t>Utility Theory Analysis </a:t>
            </a:r>
            <a:endParaRPr sz="372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20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20">
                <a:solidFill>
                  <a:schemeClr val="lt1"/>
                </a:solidFill>
                <a:latin typeface="Calibri"/>
                <a:ea typeface="Calibri"/>
                <a:cs typeface="Calibri"/>
                <a:sym typeface="Calibri"/>
              </a:rPr>
              <a:t>Certainty Equivalents at Different Risk Tolerance</a:t>
            </a:r>
            <a:endParaRPr sz="3120">
              <a:solidFill>
                <a:schemeClr val="lt1"/>
              </a:solidFill>
              <a:latin typeface="Calibri"/>
              <a:ea typeface="Calibri"/>
              <a:cs typeface="Calibri"/>
              <a:sym typeface="Calibri"/>
            </a:endParaRPr>
          </a:p>
        </p:txBody>
      </p:sp>
      <p:pic>
        <p:nvPicPr>
          <p:cNvPr id="126" name="Google Shape;126;p23"/>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pic>
        <p:nvPicPr>
          <p:cNvPr id="127" name="Google Shape;127;p23"/>
          <p:cNvPicPr preferRelativeResize="0"/>
          <p:nvPr/>
        </p:nvPicPr>
        <p:blipFill>
          <a:blip r:embed="rId4">
            <a:alphaModFix/>
          </a:blip>
          <a:stretch>
            <a:fillRect/>
          </a:stretch>
        </p:blipFill>
        <p:spPr>
          <a:xfrm>
            <a:off x="1239750" y="1132875"/>
            <a:ext cx="6664492"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
        <p:nvSpPr>
          <p:cNvPr id="133" name="Google Shape;133;p24"/>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720">
                <a:solidFill>
                  <a:schemeClr val="lt1"/>
                </a:solidFill>
                <a:latin typeface="Calibri"/>
                <a:ea typeface="Calibri"/>
                <a:cs typeface="Calibri"/>
                <a:sym typeface="Calibri"/>
              </a:rPr>
              <a:t>Value of Information Analysis </a:t>
            </a:r>
            <a:endParaRPr sz="372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
        <p:nvSpPr>
          <p:cNvPr id="139" name="Google Shape;139;p25"/>
          <p:cNvSpPr txBox="1"/>
          <p:nvPr>
            <p:ph type="title"/>
          </p:nvPr>
        </p:nvSpPr>
        <p:spPr>
          <a:xfrm>
            <a:off x="445200" y="2075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320">
                <a:solidFill>
                  <a:schemeClr val="lt1"/>
                </a:solidFill>
                <a:latin typeface="Calibri"/>
                <a:ea typeface="Calibri"/>
                <a:cs typeface="Calibri"/>
                <a:sym typeface="Calibri"/>
              </a:rPr>
              <a:t>Value Of Imperfect Information </a:t>
            </a:r>
            <a:endParaRPr sz="3320">
              <a:solidFill>
                <a:schemeClr val="lt1"/>
              </a:solidFill>
              <a:latin typeface="Calibri"/>
              <a:ea typeface="Calibri"/>
              <a:cs typeface="Calibri"/>
              <a:sym typeface="Calibri"/>
            </a:endParaRPr>
          </a:p>
        </p:txBody>
      </p:sp>
      <p:sp>
        <p:nvSpPr>
          <p:cNvPr id="140" name="Google Shape;140;p25"/>
          <p:cNvSpPr txBox="1"/>
          <p:nvPr/>
        </p:nvSpPr>
        <p:spPr>
          <a:xfrm>
            <a:off x="445200" y="892725"/>
            <a:ext cx="4989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E599"/>
                </a:solidFill>
                <a:latin typeface="Calibri"/>
                <a:ea typeface="Calibri"/>
                <a:cs typeface="Calibri"/>
                <a:sym typeface="Calibri"/>
              </a:rPr>
              <a:t>Goal</a:t>
            </a:r>
            <a:r>
              <a:rPr lang="en" sz="1100">
                <a:solidFill>
                  <a:srgbClr val="FFFFFF"/>
                </a:solidFill>
                <a:latin typeface="Calibri"/>
                <a:ea typeface="Calibri"/>
                <a:cs typeface="Calibri"/>
                <a:sym typeface="Calibri"/>
              </a:rPr>
              <a:t>: Predict</a:t>
            </a:r>
            <a:r>
              <a:rPr lang="en" sz="1100">
                <a:solidFill>
                  <a:srgbClr val="FFFFFF"/>
                </a:solidFill>
                <a:latin typeface="Calibri"/>
                <a:ea typeface="Calibri"/>
                <a:cs typeface="Calibri"/>
                <a:sym typeface="Calibri"/>
              </a:rPr>
              <a:t>/increase</a:t>
            </a:r>
            <a:r>
              <a:rPr lang="en" sz="1100">
                <a:solidFill>
                  <a:srgbClr val="FFFFFF"/>
                </a:solidFill>
                <a:latin typeface="Calibri"/>
                <a:ea typeface="Calibri"/>
                <a:cs typeface="Calibri"/>
                <a:sym typeface="Calibri"/>
              </a:rPr>
              <a:t> the expected probability (certainty) that Galileo would get future orders for similar binoculars with same type of eyepieces, and minimize the chance to see shortage or surplus due to uncertainty for demand.</a:t>
            </a:r>
            <a:endParaRPr sz="1100">
              <a:solidFill>
                <a:srgbClr val="FFFFFF"/>
              </a:solidFill>
              <a:latin typeface="Calibri"/>
              <a:ea typeface="Calibri"/>
              <a:cs typeface="Calibri"/>
              <a:sym typeface="Calibri"/>
            </a:endParaRPr>
          </a:p>
          <a:p>
            <a:pPr indent="0" lvl="0" marL="0" rtl="0" algn="l">
              <a:spcBef>
                <a:spcPts val="0"/>
              </a:spcBef>
              <a:spcAft>
                <a:spcPts val="0"/>
              </a:spcAft>
              <a:buNone/>
            </a:pPr>
            <a:r>
              <a:t/>
            </a:r>
            <a:endParaRPr sz="1100">
              <a:solidFill>
                <a:srgbClr val="FFFFFF"/>
              </a:solidFill>
              <a:latin typeface="Calibri"/>
              <a:ea typeface="Calibri"/>
              <a:cs typeface="Calibri"/>
              <a:sym typeface="Calibri"/>
            </a:endParaRPr>
          </a:p>
          <a:p>
            <a:pPr indent="0" lvl="0" marL="0" rtl="0" algn="l">
              <a:spcBef>
                <a:spcPts val="0"/>
              </a:spcBef>
              <a:spcAft>
                <a:spcPts val="0"/>
              </a:spcAft>
              <a:buNone/>
            </a:pPr>
            <a:r>
              <a:rPr b="1" lang="en" sz="1100">
                <a:solidFill>
                  <a:srgbClr val="FFE599"/>
                </a:solidFill>
                <a:latin typeface="Calibri"/>
                <a:ea typeface="Calibri"/>
                <a:cs typeface="Calibri"/>
                <a:sym typeface="Calibri"/>
              </a:rPr>
              <a:t>Methodology</a:t>
            </a:r>
            <a:r>
              <a:rPr lang="en" sz="1100">
                <a:solidFill>
                  <a:srgbClr val="FFFFFF"/>
                </a:solidFill>
                <a:latin typeface="Calibri"/>
                <a:ea typeface="Calibri"/>
                <a:cs typeface="Calibri"/>
                <a:sym typeface="Calibri"/>
              </a:rPr>
              <a:t>: Market research for justifying demand in the near future. </a:t>
            </a:r>
            <a:endParaRPr sz="1100">
              <a:solidFill>
                <a:srgbClr val="FFFFFF"/>
              </a:solidFill>
              <a:latin typeface="Calibri"/>
              <a:ea typeface="Calibri"/>
              <a:cs typeface="Calibri"/>
              <a:sym typeface="Calibri"/>
            </a:endParaRPr>
          </a:p>
          <a:p>
            <a:pPr indent="0" lvl="0" marL="0" rtl="0" algn="l">
              <a:spcBef>
                <a:spcPts val="0"/>
              </a:spcBef>
              <a:spcAft>
                <a:spcPts val="0"/>
              </a:spcAft>
              <a:buNone/>
            </a:pPr>
            <a:r>
              <a:t/>
            </a:r>
            <a:endParaRPr sz="11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100">
                <a:solidFill>
                  <a:srgbClr val="FFE599"/>
                </a:solidFill>
                <a:latin typeface="Calibri"/>
                <a:ea typeface="Calibri"/>
                <a:cs typeface="Calibri"/>
                <a:sym typeface="Calibri"/>
              </a:rPr>
              <a:t>Parameter Changes</a:t>
            </a:r>
            <a:r>
              <a:rPr lang="en" sz="1100">
                <a:solidFill>
                  <a:srgbClr val="FFFFFF"/>
                </a:solidFill>
                <a:latin typeface="Calibri"/>
                <a:ea typeface="Calibri"/>
                <a:cs typeface="Calibri"/>
                <a:sym typeface="Calibri"/>
              </a:rPr>
              <a:t>: If the demand for future order increases, we would see higher volume of such product being traded in the market, thus less likely such product would be salvaged. Thus, the normal salvage value would increase from ¥5 to ¥6 per unit (this value equals to unit cost from Taizhou, and an increase in demand incurs increase in unit price). Meanwhile, the likelihood for discounted salvage turn minimal, thus the discounted value decreases.</a:t>
            </a:r>
            <a:endParaRPr sz="1100">
              <a:solidFill>
                <a:srgbClr val="FFFFFF"/>
              </a:solidFill>
              <a:latin typeface="Calibri"/>
              <a:ea typeface="Calibri"/>
              <a:cs typeface="Calibri"/>
              <a:sym typeface="Calibri"/>
            </a:endParaRPr>
          </a:p>
        </p:txBody>
      </p:sp>
      <p:graphicFrame>
        <p:nvGraphicFramePr>
          <p:cNvPr id="141" name="Google Shape;141;p25"/>
          <p:cNvGraphicFramePr/>
          <p:nvPr/>
        </p:nvGraphicFramePr>
        <p:xfrm>
          <a:off x="445200" y="3122345"/>
          <a:ext cx="3000000" cy="3000000"/>
        </p:xfrm>
        <a:graphic>
          <a:graphicData uri="http://schemas.openxmlformats.org/drawingml/2006/table">
            <a:tbl>
              <a:tblPr>
                <a:noFill/>
                <a:tableStyleId>{CC846E55-4BDA-4C3A-99A1-5145D604DBB8}</a:tableStyleId>
              </a:tblPr>
              <a:tblGrid>
                <a:gridCol w="962875"/>
                <a:gridCol w="962875"/>
                <a:gridCol w="962875"/>
                <a:gridCol w="962875"/>
                <a:gridCol w="962875"/>
                <a:gridCol w="962875"/>
                <a:gridCol w="962875"/>
                <a:gridCol w="962875"/>
              </a:tblGrid>
              <a:tr h="481050">
                <a:tc>
                  <a:txBody>
                    <a:bodyPr/>
                    <a:lstStyle/>
                    <a:p>
                      <a:pPr indent="0" lvl="0" marL="0" rtl="0" algn="ctr">
                        <a:spcBef>
                          <a:spcPts val="0"/>
                        </a:spcBef>
                        <a:spcAft>
                          <a:spcPts val="0"/>
                        </a:spcAft>
                        <a:buNone/>
                      </a:pPr>
                      <a:r>
                        <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Demand (Future Order)</a:t>
                      </a:r>
                      <a:r>
                        <a:rPr baseline="30000" lang="en" sz="900">
                          <a:solidFill>
                            <a:srgbClr val="FFE599"/>
                          </a:solidFill>
                        </a:rPr>
                        <a:t>1</a:t>
                      </a:r>
                      <a:endParaRPr baseline="30000"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Volume in Market</a:t>
                      </a:r>
                      <a:endParaRPr sz="900">
                        <a:solidFill>
                          <a:srgbClr val="FFE599"/>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Volume to Salvage</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Demand (Discounted salvage)</a:t>
                      </a:r>
                      <a:r>
                        <a:rPr baseline="30000" lang="en" sz="900">
                          <a:solidFill>
                            <a:srgbClr val="FFE599"/>
                          </a:solidFill>
                        </a:rPr>
                        <a:t>2</a:t>
                      </a:r>
                      <a:endParaRPr baseline="30000"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E599"/>
                          </a:solidFill>
                        </a:rPr>
                        <a:t>Salvage Value</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900">
                          <a:solidFill>
                            <a:srgbClr val="FFE599"/>
                          </a:solidFill>
                        </a:rPr>
                        <a:t>Discounted Salvage Value</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Expected Total Profits</a:t>
                      </a:r>
                      <a:r>
                        <a:rPr baseline="30000" lang="en" sz="900">
                          <a:solidFill>
                            <a:srgbClr val="FFE599"/>
                          </a:solidFill>
                        </a:rPr>
                        <a:t>3</a:t>
                      </a:r>
                      <a:endParaRPr baseline="30000" sz="900">
                        <a:solidFill>
                          <a:srgbClr val="FFE599"/>
                        </a:solidFill>
                      </a:endParaRPr>
                    </a:p>
                  </a:txBody>
                  <a:tcPr marT="91425" marB="91425" marR="91425" marL="91425" anchor="ctr"/>
                </a:tc>
              </a:tr>
              <a:tr h="259025">
                <a:tc>
                  <a:txBody>
                    <a:bodyPr/>
                    <a:lstStyle/>
                    <a:p>
                      <a:pPr indent="0" lvl="0" marL="0" rtl="0" algn="ctr">
                        <a:spcBef>
                          <a:spcPts val="0"/>
                        </a:spcBef>
                        <a:spcAft>
                          <a:spcPts val="0"/>
                        </a:spcAft>
                        <a:buNone/>
                      </a:pPr>
                      <a:r>
                        <a:rPr lang="en" sz="900">
                          <a:solidFill>
                            <a:srgbClr val="FFE599"/>
                          </a:solidFill>
                        </a:rPr>
                        <a:t>Initial</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20%</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Low</a:t>
                      </a:r>
                      <a:endParaRPr sz="900">
                        <a:solidFill>
                          <a:srgbClr val="FFE599"/>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High</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80%</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E599"/>
                          </a:solidFill>
                        </a:rPr>
                        <a:t>¥ 5</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900">
                          <a:solidFill>
                            <a:srgbClr val="FFE599"/>
                          </a:solidFill>
                        </a:rPr>
                        <a:t>¥ 2 - 4</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¥ 407,987</a:t>
                      </a:r>
                      <a:endParaRPr sz="900">
                        <a:solidFill>
                          <a:srgbClr val="FFE599"/>
                        </a:solidFill>
                      </a:endParaRPr>
                    </a:p>
                  </a:txBody>
                  <a:tcPr marT="91425" marB="91425" marR="91425" marL="91425" anchor="ctr"/>
                </a:tc>
              </a:tr>
              <a:tr h="259025">
                <a:tc>
                  <a:txBody>
                    <a:bodyPr/>
                    <a:lstStyle/>
                    <a:p>
                      <a:pPr indent="0" lvl="0" marL="0" rtl="0" algn="ctr">
                        <a:spcBef>
                          <a:spcPts val="0"/>
                        </a:spcBef>
                        <a:spcAft>
                          <a:spcPts val="0"/>
                        </a:spcAft>
                        <a:buNone/>
                      </a:pPr>
                      <a:r>
                        <a:rPr lang="en" sz="900">
                          <a:solidFill>
                            <a:srgbClr val="FFE599"/>
                          </a:solidFill>
                        </a:rPr>
                        <a:t>Research</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69%</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High</a:t>
                      </a:r>
                      <a:endParaRPr sz="900">
                        <a:solidFill>
                          <a:srgbClr val="FFE599"/>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Low</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31%</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E599"/>
                          </a:solidFill>
                        </a:rPr>
                        <a:t>¥ 6</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900">
                          <a:solidFill>
                            <a:srgbClr val="FFE599"/>
                          </a:solidFill>
                        </a:rPr>
                        <a:t>¥ 1 - 3</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¥ 424,695</a:t>
                      </a:r>
                      <a:endParaRPr sz="900">
                        <a:solidFill>
                          <a:srgbClr val="FFE599"/>
                        </a:solidFill>
                      </a:endParaRPr>
                    </a:p>
                  </a:txBody>
                  <a:tcPr marT="91425" marB="91425" marR="91425" marL="91425" anchor="ctr"/>
                </a:tc>
              </a:tr>
              <a:tr h="296025">
                <a:tc gridSpan="6">
                  <a:txBody>
                    <a:bodyPr/>
                    <a:lstStyle/>
                    <a:p>
                      <a:pPr indent="-266700" lvl="0" marL="457200" rtl="0" algn="l">
                        <a:spcBef>
                          <a:spcPts val="0"/>
                        </a:spcBef>
                        <a:spcAft>
                          <a:spcPts val="0"/>
                        </a:spcAft>
                        <a:buClr>
                          <a:srgbClr val="FFE599"/>
                        </a:buClr>
                        <a:buSzPts val="600"/>
                        <a:buAutoNum type="arabicPeriod"/>
                      </a:pPr>
                      <a:r>
                        <a:rPr lang="en" sz="600">
                          <a:solidFill>
                            <a:srgbClr val="FFE599"/>
                          </a:solidFill>
                        </a:rPr>
                        <a:t>Maximum volume Galileo can salvage by normal salvage value, but subject to less </a:t>
                      </a:r>
                      <a:r>
                        <a:rPr lang="en" sz="600">
                          <a:solidFill>
                            <a:srgbClr val="FFE599"/>
                          </a:solidFill>
                        </a:rPr>
                        <a:t>likelihood</a:t>
                      </a:r>
                      <a:r>
                        <a:rPr lang="en" sz="600">
                          <a:solidFill>
                            <a:srgbClr val="FFE599"/>
                          </a:solidFill>
                        </a:rPr>
                        <a:t> of salvage due to high demand</a:t>
                      </a:r>
                      <a:endParaRPr sz="600">
                        <a:solidFill>
                          <a:srgbClr val="FFE599"/>
                        </a:solidFill>
                      </a:endParaRPr>
                    </a:p>
                    <a:p>
                      <a:pPr indent="-266700" lvl="0" marL="457200" rtl="0" algn="l">
                        <a:spcBef>
                          <a:spcPts val="0"/>
                        </a:spcBef>
                        <a:spcAft>
                          <a:spcPts val="0"/>
                        </a:spcAft>
                        <a:buClr>
                          <a:srgbClr val="FFE599"/>
                        </a:buClr>
                        <a:buSzPts val="600"/>
                        <a:buAutoNum type="arabicPeriod"/>
                      </a:pPr>
                      <a:r>
                        <a:rPr lang="en" sz="600">
                          <a:solidFill>
                            <a:srgbClr val="FFE599"/>
                          </a:solidFill>
                        </a:rPr>
                        <a:t>Maximum volume Galileo can salvage by discounted value</a:t>
                      </a:r>
                      <a:endParaRPr sz="600">
                        <a:solidFill>
                          <a:srgbClr val="FFE599"/>
                        </a:solidFill>
                      </a:endParaRPr>
                    </a:p>
                    <a:p>
                      <a:pPr indent="-266700" lvl="0" marL="457200" rtl="0" algn="l">
                        <a:spcBef>
                          <a:spcPts val="0"/>
                        </a:spcBef>
                        <a:spcAft>
                          <a:spcPts val="0"/>
                        </a:spcAft>
                        <a:buClr>
                          <a:srgbClr val="FFE599"/>
                        </a:buClr>
                        <a:buSzPts val="600"/>
                        <a:buAutoNum type="arabicPeriod"/>
                      </a:pPr>
                      <a:r>
                        <a:rPr lang="en" sz="600">
                          <a:solidFill>
                            <a:srgbClr val="FFE599"/>
                          </a:solidFill>
                        </a:rPr>
                        <a:t>Assume fixed order quantity (17,000) and fixed unit price (¥22) in this analysis</a:t>
                      </a:r>
                      <a:endParaRPr sz="600">
                        <a:solidFill>
                          <a:srgbClr val="FFE599"/>
                        </a:solidFill>
                      </a:endParaRPr>
                    </a:p>
                  </a:txBody>
                  <a:tcPr marT="91425" marB="91425" marR="91425" marL="91425" anchor="ctr"/>
                </a:tc>
                <a:tc hMerge="1"/>
                <a:tc hMerge="1"/>
                <a:tc hMerge="1"/>
                <a:tc hMerge="1"/>
                <a:tc hMerge="1"/>
                <a:tc>
                  <a:txBody>
                    <a:bodyPr/>
                    <a:lstStyle/>
                    <a:p>
                      <a:pPr indent="0" lvl="0" marL="0" rtl="0" algn="ctr">
                        <a:spcBef>
                          <a:spcPts val="0"/>
                        </a:spcBef>
                        <a:spcAft>
                          <a:spcPts val="0"/>
                        </a:spcAft>
                        <a:buNone/>
                      </a:pPr>
                      <a:r>
                        <a:rPr b="1" lang="en" sz="900">
                          <a:solidFill>
                            <a:srgbClr val="FFFFFF"/>
                          </a:solidFill>
                        </a:rPr>
                        <a:t>EVSI</a:t>
                      </a:r>
                      <a:endParaRPr b="1" sz="900">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sz="900">
                          <a:solidFill>
                            <a:srgbClr val="FFFFFF"/>
                          </a:solidFill>
                        </a:rPr>
                        <a:t>¥ 16,709</a:t>
                      </a:r>
                      <a:endParaRPr b="1" sz="900">
                        <a:solidFill>
                          <a:srgbClr val="FFFFFF"/>
                        </a:solidFill>
                      </a:endParaRPr>
                    </a:p>
                  </a:txBody>
                  <a:tcPr marT="91425" marB="91425" marR="91425" marL="91425" anchor="ctr"/>
                </a:tc>
              </a:tr>
            </a:tbl>
          </a:graphicData>
        </a:graphic>
      </p:graphicFrame>
      <p:pic>
        <p:nvPicPr>
          <p:cNvPr id="142" name="Google Shape;142;p25"/>
          <p:cNvPicPr preferRelativeResize="0"/>
          <p:nvPr/>
        </p:nvPicPr>
        <p:blipFill>
          <a:blip r:embed="rId4">
            <a:alphaModFix/>
          </a:blip>
          <a:stretch>
            <a:fillRect/>
          </a:stretch>
        </p:blipFill>
        <p:spPr>
          <a:xfrm>
            <a:off x="5434675" y="932625"/>
            <a:ext cx="2713483" cy="212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
        <p:nvSpPr>
          <p:cNvPr id="148" name="Google Shape;148;p26"/>
          <p:cNvSpPr txBox="1"/>
          <p:nvPr>
            <p:ph type="title"/>
          </p:nvPr>
        </p:nvSpPr>
        <p:spPr>
          <a:xfrm>
            <a:off x="445200" y="2075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320">
                <a:solidFill>
                  <a:schemeClr val="lt1"/>
                </a:solidFill>
                <a:latin typeface="Calibri"/>
                <a:ea typeface="Calibri"/>
                <a:cs typeface="Calibri"/>
                <a:sym typeface="Calibri"/>
              </a:rPr>
              <a:t>Value Of Perfect Information </a:t>
            </a:r>
            <a:endParaRPr sz="3320">
              <a:solidFill>
                <a:schemeClr val="lt1"/>
              </a:solidFill>
              <a:latin typeface="Calibri"/>
              <a:ea typeface="Calibri"/>
              <a:cs typeface="Calibri"/>
              <a:sym typeface="Calibri"/>
            </a:endParaRPr>
          </a:p>
        </p:txBody>
      </p:sp>
      <p:sp>
        <p:nvSpPr>
          <p:cNvPr id="149" name="Google Shape;149;p26"/>
          <p:cNvSpPr txBox="1"/>
          <p:nvPr/>
        </p:nvSpPr>
        <p:spPr>
          <a:xfrm>
            <a:off x="445200" y="892725"/>
            <a:ext cx="4989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E599"/>
                </a:solidFill>
                <a:latin typeface="Calibri"/>
                <a:ea typeface="Calibri"/>
                <a:cs typeface="Calibri"/>
                <a:sym typeface="Calibri"/>
              </a:rPr>
              <a:t>Goal</a:t>
            </a:r>
            <a:r>
              <a:rPr lang="en" sz="1200">
                <a:solidFill>
                  <a:srgbClr val="FFFFFF"/>
                </a:solidFill>
                <a:latin typeface="Calibri"/>
                <a:ea typeface="Calibri"/>
                <a:cs typeface="Calibri"/>
                <a:sym typeface="Calibri"/>
              </a:rPr>
              <a:t>: Somehow </a:t>
            </a:r>
            <a:r>
              <a:rPr lang="en" sz="1200">
                <a:solidFill>
                  <a:srgbClr val="FFFFFF"/>
                </a:solidFill>
                <a:latin typeface="Calibri"/>
                <a:ea typeface="Calibri"/>
                <a:cs typeface="Calibri"/>
                <a:sym typeface="Calibri"/>
              </a:rPr>
              <a:t>solidifies</a:t>
            </a:r>
            <a:r>
              <a:rPr lang="en" sz="1200">
                <a:solidFill>
                  <a:srgbClr val="FFFFFF"/>
                </a:solidFill>
                <a:latin typeface="Calibri"/>
                <a:ea typeface="Calibri"/>
                <a:cs typeface="Calibri"/>
                <a:sym typeface="Calibri"/>
              </a:rPr>
              <a:t> 100% </a:t>
            </a:r>
            <a:r>
              <a:rPr lang="en" sz="1200">
                <a:solidFill>
                  <a:srgbClr val="FFFFFF"/>
                </a:solidFill>
                <a:latin typeface="Calibri"/>
                <a:ea typeface="Calibri"/>
                <a:cs typeface="Calibri"/>
                <a:sym typeface="Calibri"/>
              </a:rPr>
              <a:t>probability</a:t>
            </a:r>
            <a:r>
              <a:rPr lang="en" sz="1200">
                <a:solidFill>
                  <a:srgbClr val="FFFFFF"/>
                </a:solidFill>
                <a:latin typeface="Calibri"/>
                <a:ea typeface="Calibri"/>
                <a:cs typeface="Calibri"/>
                <a:sym typeface="Calibri"/>
              </a:rPr>
              <a:t> of demand for the future orders, so that Galileo can possibly eliminate the chance for </a:t>
            </a:r>
            <a:r>
              <a:rPr lang="en" sz="1200">
                <a:solidFill>
                  <a:srgbClr val="FFFFFF"/>
                </a:solidFill>
                <a:latin typeface="Calibri"/>
                <a:ea typeface="Calibri"/>
                <a:cs typeface="Calibri"/>
                <a:sym typeface="Calibri"/>
              </a:rPr>
              <a:t>shortage</a:t>
            </a:r>
            <a:r>
              <a:rPr lang="en" sz="1200">
                <a:solidFill>
                  <a:srgbClr val="FFFFFF"/>
                </a:solidFill>
                <a:latin typeface="Calibri"/>
                <a:ea typeface="Calibri"/>
                <a:cs typeface="Calibri"/>
                <a:sym typeface="Calibri"/>
              </a:rPr>
              <a:t> or surplus.</a:t>
            </a:r>
            <a:endParaRPr sz="1200">
              <a:solidFill>
                <a:srgbClr val="FFFFFF"/>
              </a:solidFill>
              <a:latin typeface="Calibri"/>
              <a:ea typeface="Calibri"/>
              <a:cs typeface="Calibri"/>
              <a:sym typeface="Calibri"/>
            </a:endParaRPr>
          </a:p>
          <a:p>
            <a:pPr indent="0" lvl="0" marL="0" rtl="0" algn="l">
              <a:spcBef>
                <a:spcPts val="0"/>
              </a:spcBef>
              <a:spcAft>
                <a:spcPts val="0"/>
              </a:spcAft>
              <a:buNone/>
            </a:pPr>
            <a:r>
              <a:t/>
            </a:r>
            <a:endParaRPr sz="1200">
              <a:solidFill>
                <a:srgbClr val="FFFFFF"/>
              </a:solidFill>
              <a:latin typeface="Calibri"/>
              <a:ea typeface="Calibri"/>
              <a:cs typeface="Calibri"/>
              <a:sym typeface="Calibri"/>
            </a:endParaRPr>
          </a:p>
          <a:p>
            <a:pPr indent="0" lvl="0" marL="0" rtl="0" algn="l">
              <a:spcBef>
                <a:spcPts val="0"/>
              </a:spcBef>
              <a:spcAft>
                <a:spcPts val="0"/>
              </a:spcAft>
              <a:buNone/>
            </a:pPr>
            <a:r>
              <a:rPr b="1" lang="en" sz="1200">
                <a:solidFill>
                  <a:srgbClr val="FFE599"/>
                </a:solidFill>
                <a:latin typeface="Calibri"/>
                <a:ea typeface="Calibri"/>
                <a:cs typeface="Calibri"/>
                <a:sym typeface="Calibri"/>
              </a:rPr>
              <a:t>Methodology</a:t>
            </a:r>
            <a:r>
              <a:rPr lang="en" sz="1200">
                <a:solidFill>
                  <a:srgbClr val="FFFFFF"/>
                </a:solidFill>
                <a:latin typeface="Calibri"/>
                <a:ea typeface="Calibri"/>
                <a:cs typeface="Calibri"/>
                <a:sym typeface="Calibri"/>
              </a:rPr>
              <a:t>: Spying, monopoly, competition (you never know)</a:t>
            </a:r>
            <a:endParaRPr sz="1200">
              <a:solidFill>
                <a:srgbClr val="FFFFFF"/>
              </a:solidFill>
              <a:latin typeface="Calibri"/>
              <a:ea typeface="Calibri"/>
              <a:cs typeface="Calibri"/>
              <a:sym typeface="Calibri"/>
            </a:endParaRPr>
          </a:p>
          <a:p>
            <a:pPr indent="0" lvl="0" marL="0" rtl="0" algn="l">
              <a:spcBef>
                <a:spcPts val="0"/>
              </a:spcBef>
              <a:spcAft>
                <a:spcPts val="0"/>
              </a:spcAft>
              <a:buNone/>
            </a:pPr>
            <a:r>
              <a:t/>
            </a:r>
            <a:endParaRPr sz="1200">
              <a:solidFill>
                <a:srgbClr val="FFFFFF"/>
              </a:solidFill>
              <a:latin typeface="Calibri"/>
              <a:ea typeface="Calibri"/>
              <a:cs typeface="Calibri"/>
              <a:sym typeface="Calibri"/>
            </a:endParaRPr>
          </a:p>
          <a:p>
            <a:pPr indent="0" lvl="0" marL="0" rtl="0" algn="l">
              <a:spcBef>
                <a:spcPts val="0"/>
              </a:spcBef>
              <a:spcAft>
                <a:spcPts val="0"/>
              </a:spcAft>
              <a:buNone/>
            </a:pPr>
            <a:r>
              <a:rPr b="1" lang="en" sz="1200">
                <a:solidFill>
                  <a:srgbClr val="FFE599"/>
                </a:solidFill>
                <a:latin typeface="Calibri"/>
                <a:ea typeface="Calibri"/>
                <a:cs typeface="Calibri"/>
                <a:sym typeface="Calibri"/>
              </a:rPr>
              <a:t>Parameter Changes</a:t>
            </a:r>
            <a:r>
              <a:rPr lang="en" sz="1200">
                <a:solidFill>
                  <a:srgbClr val="FFFFFF"/>
                </a:solidFill>
                <a:latin typeface="Calibri"/>
                <a:ea typeface="Calibri"/>
                <a:cs typeface="Calibri"/>
                <a:sym typeface="Calibri"/>
              </a:rPr>
              <a:t>: If Galileo is sure that there is 100% chance to expect </a:t>
            </a:r>
            <a:r>
              <a:rPr lang="en" sz="1200">
                <a:solidFill>
                  <a:srgbClr val="FFFFFF"/>
                </a:solidFill>
                <a:latin typeface="Calibri"/>
                <a:ea typeface="Calibri"/>
                <a:cs typeface="Calibri"/>
                <a:sym typeface="Calibri"/>
              </a:rPr>
              <a:t>future</a:t>
            </a:r>
            <a:r>
              <a:rPr lang="en" sz="1200">
                <a:solidFill>
                  <a:srgbClr val="FFFFFF"/>
                </a:solidFill>
                <a:latin typeface="Calibri"/>
                <a:ea typeface="Calibri"/>
                <a:cs typeface="Calibri"/>
                <a:sym typeface="Calibri"/>
              </a:rPr>
              <a:t> orders of the products, it would prepare for the optimal order quantity to satisfy the demand. Therefore, the chance to see either salvage or discounted salvage is minimal. Meanwhile, the normal salvage value would continue to increase given an increase in demand for the products. </a:t>
            </a:r>
            <a:endParaRPr sz="1200">
              <a:solidFill>
                <a:srgbClr val="FFFFFF"/>
              </a:solidFill>
              <a:latin typeface="Calibri"/>
              <a:ea typeface="Calibri"/>
              <a:cs typeface="Calibri"/>
              <a:sym typeface="Calibri"/>
            </a:endParaRPr>
          </a:p>
        </p:txBody>
      </p:sp>
      <p:graphicFrame>
        <p:nvGraphicFramePr>
          <p:cNvPr id="150" name="Google Shape;150;p26"/>
          <p:cNvGraphicFramePr/>
          <p:nvPr/>
        </p:nvGraphicFramePr>
        <p:xfrm>
          <a:off x="445200" y="3198545"/>
          <a:ext cx="3000000" cy="3000000"/>
        </p:xfrm>
        <a:graphic>
          <a:graphicData uri="http://schemas.openxmlformats.org/drawingml/2006/table">
            <a:tbl>
              <a:tblPr>
                <a:noFill/>
                <a:tableStyleId>{CC846E55-4BDA-4C3A-99A1-5145D604DBB8}</a:tableStyleId>
              </a:tblPr>
              <a:tblGrid>
                <a:gridCol w="962875"/>
                <a:gridCol w="962875"/>
                <a:gridCol w="962875"/>
                <a:gridCol w="962875"/>
                <a:gridCol w="962875"/>
                <a:gridCol w="962875"/>
                <a:gridCol w="962875"/>
                <a:gridCol w="962875"/>
              </a:tblGrid>
              <a:tr h="481050">
                <a:tc>
                  <a:txBody>
                    <a:bodyPr/>
                    <a:lstStyle/>
                    <a:p>
                      <a:pPr indent="0" lvl="0" marL="0" rtl="0" algn="ctr">
                        <a:spcBef>
                          <a:spcPts val="0"/>
                        </a:spcBef>
                        <a:spcAft>
                          <a:spcPts val="0"/>
                        </a:spcAft>
                        <a:buNone/>
                      </a:pPr>
                      <a:r>
                        <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Demand (Future Order)</a:t>
                      </a:r>
                      <a:r>
                        <a:rPr baseline="30000" lang="en" sz="900">
                          <a:solidFill>
                            <a:srgbClr val="FFE599"/>
                          </a:solidFill>
                        </a:rPr>
                        <a:t>1</a:t>
                      </a:r>
                      <a:endParaRPr baseline="30000"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Volume in Market</a:t>
                      </a:r>
                      <a:endParaRPr sz="900">
                        <a:solidFill>
                          <a:srgbClr val="FFE599"/>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Volume to Salvage</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Demand (Discounted salvage)</a:t>
                      </a:r>
                      <a:r>
                        <a:rPr baseline="30000" lang="en" sz="900">
                          <a:solidFill>
                            <a:srgbClr val="FFE599"/>
                          </a:solidFill>
                        </a:rPr>
                        <a:t>2</a:t>
                      </a:r>
                      <a:endParaRPr baseline="30000"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E599"/>
                          </a:solidFill>
                        </a:rPr>
                        <a:t>Salvage Value</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900">
                          <a:solidFill>
                            <a:srgbClr val="FFE599"/>
                          </a:solidFill>
                        </a:rPr>
                        <a:t>Discounted Salvage Value</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Expected Total Profits</a:t>
                      </a:r>
                      <a:r>
                        <a:rPr baseline="30000" lang="en" sz="900">
                          <a:solidFill>
                            <a:srgbClr val="FFE599"/>
                          </a:solidFill>
                        </a:rPr>
                        <a:t>3</a:t>
                      </a:r>
                      <a:endParaRPr baseline="30000" sz="900">
                        <a:solidFill>
                          <a:srgbClr val="FFE599"/>
                        </a:solidFill>
                      </a:endParaRPr>
                    </a:p>
                  </a:txBody>
                  <a:tcPr marT="91425" marB="91425" marR="91425" marL="91425" anchor="ctr"/>
                </a:tc>
              </a:tr>
              <a:tr h="259025">
                <a:tc>
                  <a:txBody>
                    <a:bodyPr/>
                    <a:lstStyle/>
                    <a:p>
                      <a:pPr indent="0" lvl="0" marL="0" rtl="0" algn="ctr">
                        <a:spcBef>
                          <a:spcPts val="0"/>
                        </a:spcBef>
                        <a:spcAft>
                          <a:spcPts val="0"/>
                        </a:spcAft>
                        <a:buNone/>
                      </a:pPr>
                      <a:r>
                        <a:rPr lang="en" sz="900">
                          <a:solidFill>
                            <a:srgbClr val="FFE599"/>
                          </a:solidFill>
                        </a:rPr>
                        <a:t>Initial</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20%</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Low</a:t>
                      </a:r>
                      <a:endParaRPr sz="900">
                        <a:solidFill>
                          <a:srgbClr val="FFE599"/>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High</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80%</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E599"/>
                          </a:solidFill>
                        </a:rPr>
                        <a:t>¥ 5</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900">
                          <a:solidFill>
                            <a:srgbClr val="FFE599"/>
                          </a:solidFill>
                        </a:rPr>
                        <a:t>¥ 2 - 4</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 </a:t>
                      </a:r>
                      <a:r>
                        <a:rPr lang="en" sz="900">
                          <a:solidFill>
                            <a:srgbClr val="FFE599"/>
                          </a:solidFill>
                        </a:rPr>
                        <a:t>407,987</a:t>
                      </a:r>
                      <a:endParaRPr sz="900">
                        <a:solidFill>
                          <a:srgbClr val="FFE599"/>
                        </a:solidFill>
                      </a:endParaRPr>
                    </a:p>
                  </a:txBody>
                  <a:tcPr marT="91425" marB="91425" marR="91425" marL="91425" anchor="ctr"/>
                </a:tc>
              </a:tr>
              <a:tr h="259025">
                <a:tc>
                  <a:txBody>
                    <a:bodyPr/>
                    <a:lstStyle/>
                    <a:p>
                      <a:pPr indent="0" lvl="0" marL="0" rtl="0" algn="ctr">
                        <a:spcBef>
                          <a:spcPts val="0"/>
                        </a:spcBef>
                        <a:spcAft>
                          <a:spcPts val="0"/>
                        </a:spcAft>
                        <a:buNone/>
                      </a:pPr>
                      <a:r>
                        <a:rPr lang="en" sz="900">
                          <a:solidFill>
                            <a:srgbClr val="FFE599"/>
                          </a:solidFill>
                        </a:rPr>
                        <a:t>Research</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100%</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High</a:t>
                      </a:r>
                      <a:endParaRPr sz="900">
                        <a:solidFill>
                          <a:srgbClr val="FFE599"/>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Minimal</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900">
                          <a:solidFill>
                            <a:srgbClr val="FFE599"/>
                          </a:solidFill>
                        </a:rPr>
                        <a:t>0</a:t>
                      </a:r>
                      <a:r>
                        <a:rPr lang="en" sz="900">
                          <a:solidFill>
                            <a:srgbClr val="FFE599"/>
                          </a:solidFill>
                        </a:rPr>
                        <a:t>%</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FFE599"/>
                          </a:solidFill>
                        </a:rPr>
                        <a:t>¥ 7</a:t>
                      </a:r>
                      <a:endParaRPr sz="900">
                        <a:solidFill>
                          <a:srgbClr val="FFE599"/>
                        </a:solidFill>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900">
                          <a:solidFill>
                            <a:srgbClr val="FFE599"/>
                          </a:solidFill>
                        </a:rPr>
                        <a:t>¥ 0</a:t>
                      </a:r>
                      <a:endParaRPr sz="900">
                        <a:solidFill>
                          <a:srgbClr val="FFE599"/>
                        </a:solidFill>
                      </a:endParaRPr>
                    </a:p>
                  </a:txBody>
                  <a:tcPr marT="91425" marB="91425" marR="91425" marL="91425" anchor="ctr"/>
                </a:tc>
                <a:tc>
                  <a:txBody>
                    <a:bodyPr/>
                    <a:lstStyle/>
                    <a:p>
                      <a:pPr indent="0" lvl="0" marL="0" rtl="0" algn="ctr">
                        <a:spcBef>
                          <a:spcPts val="0"/>
                        </a:spcBef>
                        <a:spcAft>
                          <a:spcPts val="0"/>
                        </a:spcAft>
                        <a:buNone/>
                      </a:pPr>
                      <a:r>
                        <a:rPr lang="en" sz="900">
                          <a:solidFill>
                            <a:srgbClr val="FFE599"/>
                          </a:solidFill>
                        </a:rPr>
                        <a:t>¥ 450,197</a:t>
                      </a:r>
                      <a:endParaRPr sz="900">
                        <a:solidFill>
                          <a:srgbClr val="FFE599"/>
                        </a:solidFill>
                      </a:endParaRPr>
                    </a:p>
                  </a:txBody>
                  <a:tcPr marT="91425" marB="91425" marR="91425" marL="91425" anchor="ctr"/>
                </a:tc>
              </a:tr>
              <a:tr h="296025">
                <a:tc gridSpan="6">
                  <a:txBody>
                    <a:bodyPr/>
                    <a:lstStyle/>
                    <a:p>
                      <a:pPr indent="-266700" lvl="0" marL="457200" rtl="0" algn="l">
                        <a:spcBef>
                          <a:spcPts val="0"/>
                        </a:spcBef>
                        <a:spcAft>
                          <a:spcPts val="0"/>
                        </a:spcAft>
                        <a:buClr>
                          <a:srgbClr val="FFE599"/>
                        </a:buClr>
                        <a:buSzPts val="600"/>
                        <a:buAutoNum type="arabicPeriod"/>
                      </a:pPr>
                      <a:r>
                        <a:rPr lang="en" sz="600">
                          <a:solidFill>
                            <a:srgbClr val="FFE599"/>
                          </a:solidFill>
                        </a:rPr>
                        <a:t>Maximum volume Galileo can salvage by normal salvage value, but subject to less likelihood of salvage due to high demand</a:t>
                      </a:r>
                      <a:endParaRPr sz="600">
                        <a:solidFill>
                          <a:srgbClr val="FFE599"/>
                        </a:solidFill>
                      </a:endParaRPr>
                    </a:p>
                    <a:p>
                      <a:pPr indent="-266700" lvl="0" marL="457200" rtl="0" algn="l">
                        <a:spcBef>
                          <a:spcPts val="0"/>
                        </a:spcBef>
                        <a:spcAft>
                          <a:spcPts val="0"/>
                        </a:spcAft>
                        <a:buClr>
                          <a:srgbClr val="FFE599"/>
                        </a:buClr>
                        <a:buSzPts val="600"/>
                        <a:buAutoNum type="arabicPeriod"/>
                      </a:pPr>
                      <a:r>
                        <a:rPr lang="en" sz="600">
                          <a:solidFill>
                            <a:srgbClr val="FFE599"/>
                          </a:solidFill>
                        </a:rPr>
                        <a:t>Maximum volume Galileo can salvage by discounted value</a:t>
                      </a:r>
                      <a:endParaRPr sz="600">
                        <a:solidFill>
                          <a:srgbClr val="FFE599"/>
                        </a:solidFill>
                      </a:endParaRPr>
                    </a:p>
                    <a:p>
                      <a:pPr indent="-266700" lvl="0" marL="457200" rtl="0" algn="l">
                        <a:spcBef>
                          <a:spcPts val="0"/>
                        </a:spcBef>
                        <a:spcAft>
                          <a:spcPts val="0"/>
                        </a:spcAft>
                        <a:buClr>
                          <a:srgbClr val="FFE599"/>
                        </a:buClr>
                        <a:buSzPts val="600"/>
                        <a:buAutoNum type="arabicPeriod"/>
                      </a:pPr>
                      <a:r>
                        <a:rPr lang="en" sz="600">
                          <a:solidFill>
                            <a:srgbClr val="FFE599"/>
                          </a:solidFill>
                        </a:rPr>
                        <a:t>Assume fixed order quantity (17,000) and fixed unit price (¥22) in this analysis</a:t>
                      </a:r>
                      <a:endParaRPr sz="600">
                        <a:solidFill>
                          <a:srgbClr val="FFE599"/>
                        </a:solidFill>
                      </a:endParaRPr>
                    </a:p>
                  </a:txBody>
                  <a:tcPr marT="91425" marB="91425" marR="91425" marL="91425" anchor="ctr"/>
                </a:tc>
                <a:tc hMerge="1"/>
                <a:tc hMerge="1"/>
                <a:tc hMerge="1"/>
                <a:tc hMerge="1"/>
                <a:tc hMerge="1"/>
                <a:tc>
                  <a:txBody>
                    <a:bodyPr/>
                    <a:lstStyle/>
                    <a:p>
                      <a:pPr indent="0" lvl="0" marL="0" rtl="0" algn="ctr">
                        <a:spcBef>
                          <a:spcPts val="0"/>
                        </a:spcBef>
                        <a:spcAft>
                          <a:spcPts val="0"/>
                        </a:spcAft>
                        <a:buNone/>
                      </a:pPr>
                      <a:r>
                        <a:rPr b="1" lang="en" sz="900">
                          <a:solidFill>
                            <a:srgbClr val="FFFFFF"/>
                          </a:solidFill>
                        </a:rPr>
                        <a:t>EVPI</a:t>
                      </a:r>
                      <a:endParaRPr b="1" sz="900">
                        <a:solidFill>
                          <a:srgbClr val="FFFFFF"/>
                        </a:solidFill>
                      </a:endParaRPr>
                    </a:p>
                  </a:txBody>
                  <a:tcPr marT="91425" marB="91425" marR="91425" marL="91425" anchor="ctr"/>
                </a:tc>
                <a:tc>
                  <a:txBody>
                    <a:bodyPr/>
                    <a:lstStyle/>
                    <a:p>
                      <a:pPr indent="0" lvl="0" marL="0" rtl="0" algn="ctr">
                        <a:spcBef>
                          <a:spcPts val="0"/>
                        </a:spcBef>
                        <a:spcAft>
                          <a:spcPts val="0"/>
                        </a:spcAft>
                        <a:buNone/>
                      </a:pPr>
                      <a:r>
                        <a:rPr b="1" lang="en" sz="900">
                          <a:solidFill>
                            <a:srgbClr val="FFFFFF"/>
                          </a:solidFill>
                        </a:rPr>
                        <a:t>¥ 42,211</a:t>
                      </a:r>
                      <a:endParaRPr b="1" sz="900">
                        <a:solidFill>
                          <a:srgbClr val="FFFFFF"/>
                        </a:solidFill>
                      </a:endParaRPr>
                    </a:p>
                  </a:txBody>
                  <a:tcPr marT="91425" marB="91425" marR="91425" marL="91425" anchor="ctr"/>
                </a:tc>
              </a:tr>
            </a:tbl>
          </a:graphicData>
        </a:graphic>
      </p:graphicFrame>
      <p:pic>
        <p:nvPicPr>
          <p:cNvPr id="151" name="Google Shape;151;p26"/>
          <p:cNvPicPr preferRelativeResize="0"/>
          <p:nvPr/>
        </p:nvPicPr>
        <p:blipFill>
          <a:blip r:embed="rId4">
            <a:alphaModFix/>
          </a:blip>
          <a:stretch>
            <a:fillRect/>
          </a:stretch>
        </p:blipFill>
        <p:spPr>
          <a:xfrm>
            <a:off x="5606275" y="932625"/>
            <a:ext cx="2465158" cy="21897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
        <p:nvSpPr>
          <p:cNvPr id="157" name="Google Shape;157;p27"/>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3700">
                <a:solidFill>
                  <a:schemeClr val="lt2"/>
                </a:solidFill>
                <a:latin typeface="Calibri"/>
                <a:ea typeface="Calibri"/>
                <a:cs typeface="Calibri"/>
                <a:sym typeface="Calibri"/>
              </a:rPr>
              <a:t>Modeling Probabilistic Dependence</a:t>
            </a:r>
            <a:endParaRPr sz="37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648314" y="1102200"/>
            <a:ext cx="6900823" cy="3879075"/>
          </a:xfrm>
          <a:prstGeom prst="rect">
            <a:avLst/>
          </a:prstGeom>
          <a:noFill/>
          <a:ln>
            <a:noFill/>
          </a:ln>
        </p:spPr>
      </p:pic>
      <p:pic>
        <p:nvPicPr>
          <p:cNvPr id="163" name="Google Shape;163;p28"/>
          <p:cNvPicPr preferRelativeResize="0"/>
          <p:nvPr/>
        </p:nvPicPr>
        <p:blipFill rotWithShape="1">
          <a:blip r:embed="rId4">
            <a:alphaModFix/>
          </a:blip>
          <a:srcRect b="0" l="0" r="0" t="0"/>
          <a:stretch/>
        </p:blipFill>
        <p:spPr>
          <a:xfrm>
            <a:off x="8229625" y="95024"/>
            <a:ext cx="794175" cy="797700"/>
          </a:xfrm>
          <a:prstGeom prst="rect">
            <a:avLst/>
          </a:prstGeom>
          <a:noFill/>
          <a:ln>
            <a:noFill/>
          </a:ln>
        </p:spPr>
      </p:pic>
      <p:sp>
        <p:nvSpPr>
          <p:cNvPr id="164" name="Google Shape;164;p28"/>
          <p:cNvSpPr txBox="1"/>
          <p:nvPr>
            <p:ph type="title"/>
          </p:nvPr>
        </p:nvSpPr>
        <p:spPr>
          <a:xfrm>
            <a:off x="167375" y="207525"/>
            <a:ext cx="7862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20">
                <a:solidFill>
                  <a:schemeClr val="lt1"/>
                </a:solidFill>
                <a:latin typeface="Calibri"/>
                <a:ea typeface="Calibri"/>
                <a:cs typeface="Calibri"/>
                <a:sym typeface="Calibri"/>
              </a:rPr>
              <a:t>Modeling the correlation between days until operations </a:t>
            </a:r>
            <a:r>
              <a:rPr lang="en" sz="2320">
                <a:solidFill>
                  <a:schemeClr val="lt1"/>
                </a:solidFill>
                <a:latin typeface="Calibri"/>
                <a:ea typeface="Calibri"/>
                <a:cs typeface="Calibri"/>
                <a:sym typeface="Calibri"/>
              </a:rPr>
              <a:t>resume and plant capacity is inconsequential to expected total profits.</a:t>
            </a:r>
            <a:endParaRPr sz="232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chemeClr val="lt1"/>
                </a:solidFill>
                <a:latin typeface="Calibri"/>
                <a:ea typeface="Calibri"/>
                <a:cs typeface="Calibri"/>
                <a:sym typeface="Calibri"/>
              </a:rPr>
              <a:t>Our </a:t>
            </a:r>
            <a:r>
              <a:rPr lang="en" sz="3320">
                <a:solidFill>
                  <a:schemeClr val="lt1"/>
                </a:solidFill>
                <a:latin typeface="Calibri"/>
                <a:ea typeface="Calibri"/>
                <a:cs typeface="Calibri"/>
                <a:sym typeface="Calibri"/>
              </a:rPr>
              <a:t>Recommendation</a:t>
            </a:r>
            <a:endParaRPr sz="3320">
              <a:solidFill>
                <a:schemeClr val="lt1"/>
              </a:solidFill>
              <a:latin typeface="Calibri"/>
              <a:ea typeface="Calibri"/>
              <a:cs typeface="Calibri"/>
              <a:sym typeface="Calibri"/>
            </a:endParaRPr>
          </a:p>
        </p:txBody>
      </p:sp>
      <p:sp>
        <p:nvSpPr>
          <p:cNvPr id="170" name="Google Shape;170;p2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354885" lvl="0" marL="914400" rtl="0" algn="l">
              <a:lnSpc>
                <a:spcPct val="115000"/>
              </a:lnSpc>
              <a:spcBef>
                <a:spcPts val="1000"/>
              </a:spcBef>
              <a:spcAft>
                <a:spcPts val="0"/>
              </a:spcAft>
              <a:buClr>
                <a:srgbClr val="B7B7B7"/>
              </a:buClr>
              <a:buSzPct val="100000"/>
              <a:buFont typeface="Calibri"/>
              <a:buChar char="●"/>
            </a:pPr>
            <a:r>
              <a:rPr lang="en" sz="2150">
                <a:solidFill>
                  <a:schemeClr val="lt2"/>
                </a:solidFill>
                <a:latin typeface="Calibri"/>
                <a:ea typeface="Calibri"/>
                <a:cs typeface="Calibri"/>
                <a:sym typeface="Calibri"/>
              </a:rPr>
              <a:t>Sensitivity analysis</a:t>
            </a:r>
            <a:r>
              <a:rPr lang="en" sz="2150">
                <a:solidFill>
                  <a:srgbClr val="B7B7B7"/>
                </a:solidFill>
                <a:latin typeface="Calibri"/>
                <a:ea typeface="Calibri"/>
                <a:cs typeface="Calibri"/>
                <a:sym typeface="Calibri"/>
              </a:rPr>
              <a:t> leads us to recommend an optimal order quantity from the Kunshan supplier of </a:t>
            </a:r>
            <a:r>
              <a:rPr b="1" lang="en" sz="2150">
                <a:solidFill>
                  <a:schemeClr val="lt2"/>
                </a:solidFill>
                <a:latin typeface="Calibri"/>
                <a:ea typeface="Calibri"/>
                <a:cs typeface="Calibri"/>
                <a:sym typeface="Calibri"/>
              </a:rPr>
              <a:t>20,000 eyepieces</a:t>
            </a:r>
            <a:r>
              <a:rPr lang="en" sz="2150">
                <a:solidFill>
                  <a:srgbClr val="B7B7B7"/>
                </a:solidFill>
                <a:latin typeface="Calibri"/>
                <a:ea typeface="Calibri"/>
                <a:cs typeface="Calibri"/>
                <a:sym typeface="Calibri"/>
              </a:rPr>
              <a:t>.</a:t>
            </a:r>
            <a:endParaRPr sz="2150">
              <a:solidFill>
                <a:srgbClr val="B7B7B7"/>
              </a:solidFill>
              <a:latin typeface="Calibri"/>
              <a:ea typeface="Calibri"/>
              <a:cs typeface="Calibri"/>
              <a:sym typeface="Calibri"/>
            </a:endParaRPr>
          </a:p>
          <a:p>
            <a:pPr indent="-354885" lvl="0" marL="914400" rtl="0" algn="l">
              <a:lnSpc>
                <a:spcPct val="115000"/>
              </a:lnSpc>
              <a:spcBef>
                <a:spcPts val="1200"/>
              </a:spcBef>
              <a:spcAft>
                <a:spcPts val="0"/>
              </a:spcAft>
              <a:buClr>
                <a:srgbClr val="B7B7B7"/>
              </a:buClr>
              <a:buSzPct val="100000"/>
              <a:buFont typeface="Calibri"/>
              <a:buChar char="●"/>
            </a:pPr>
            <a:r>
              <a:rPr lang="en" sz="2150">
                <a:solidFill>
                  <a:schemeClr val="lt2"/>
                </a:solidFill>
                <a:latin typeface="Calibri"/>
                <a:ea typeface="Calibri"/>
                <a:cs typeface="Calibri"/>
                <a:sym typeface="Calibri"/>
              </a:rPr>
              <a:t>Utility </a:t>
            </a:r>
            <a:r>
              <a:rPr lang="en" sz="2150">
                <a:solidFill>
                  <a:schemeClr val="lt2"/>
                </a:solidFill>
                <a:latin typeface="Calibri"/>
                <a:ea typeface="Calibri"/>
                <a:cs typeface="Calibri"/>
                <a:sym typeface="Calibri"/>
              </a:rPr>
              <a:t>theory analysis</a:t>
            </a:r>
            <a:r>
              <a:rPr lang="en" sz="2150">
                <a:solidFill>
                  <a:srgbClr val="B7B7B7"/>
                </a:solidFill>
                <a:latin typeface="Calibri"/>
                <a:ea typeface="Calibri"/>
                <a:cs typeface="Calibri"/>
                <a:sym typeface="Calibri"/>
              </a:rPr>
              <a:t> indicates an optimal order quantity from the Kunshan supplier </a:t>
            </a:r>
            <a:r>
              <a:rPr b="1" lang="en" sz="2150">
                <a:solidFill>
                  <a:schemeClr val="lt2"/>
                </a:solidFill>
                <a:latin typeface="Calibri"/>
                <a:ea typeface="Calibri"/>
                <a:cs typeface="Calibri"/>
                <a:sym typeface="Calibri"/>
              </a:rPr>
              <a:t>ranging from 17,000 - 21,000</a:t>
            </a:r>
            <a:r>
              <a:rPr lang="en" sz="2150">
                <a:solidFill>
                  <a:srgbClr val="B7B7B7"/>
                </a:solidFill>
                <a:latin typeface="Calibri"/>
                <a:ea typeface="Calibri"/>
                <a:cs typeface="Calibri"/>
                <a:sym typeface="Calibri"/>
              </a:rPr>
              <a:t>, depending on Galileo’s preferred risk tolerance.</a:t>
            </a:r>
            <a:endParaRPr sz="2150">
              <a:solidFill>
                <a:srgbClr val="B7B7B7"/>
              </a:solidFill>
              <a:latin typeface="Calibri"/>
              <a:ea typeface="Calibri"/>
              <a:cs typeface="Calibri"/>
              <a:sym typeface="Calibri"/>
            </a:endParaRPr>
          </a:p>
          <a:p>
            <a:pPr indent="-354885" lvl="0" marL="914400" rtl="0" algn="l">
              <a:lnSpc>
                <a:spcPct val="115000"/>
              </a:lnSpc>
              <a:spcBef>
                <a:spcPts val="1000"/>
              </a:spcBef>
              <a:spcAft>
                <a:spcPts val="0"/>
              </a:spcAft>
              <a:buClr>
                <a:srgbClr val="B7B7B7"/>
              </a:buClr>
              <a:buSzPct val="100000"/>
              <a:buFont typeface="Calibri"/>
              <a:buChar char="●"/>
            </a:pPr>
            <a:r>
              <a:rPr lang="en" sz="2150">
                <a:solidFill>
                  <a:schemeClr val="lt2"/>
                </a:solidFill>
                <a:latin typeface="Calibri"/>
                <a:ea typeface="Calibri"/>
                <a:cs typeface="Calibri"/>
                <a:sym typeface="Calibri"/>
              </a:rPr>
              <a:t>Obtaining information</a:t>
            </a:r>
            <a:r>
              <a:rPr lang="en" sz="2150">
                <a:solidFill>
                  <a:srgbClr val="B7B7B7"/>
                </a:solidFill>
                <a:latin typeface="Calibri"/>
                <a:ea typeface="Calibri"/>
                <a:cs typeface="Calibri"/>
                <a:sym typeface="Calibri"/>
              </a:rPr>
              <a:t> to more accurately predict the probability of future orders requiring the same eyepieces would </a:t>
            </a:r>
            <a:r>
              <a:rPr b="1" lang="en" sz="2150">
                <a:solidFill>
                  <a:schemeClr val="lt2"/>
                </a:solidFill>
                <a:latin typeface="Calibri"/>
                <a:ea typeface="Calibri"/>
                <a:cs typeface="Calibri"/>
                <a:sym typeface="Calibri"/>
              </a:rPr>
              <a:t>boost the expected total profits</a:t>
            </a:r>
            <a:r>
              <a:rPr b="1" lang="en" sz="2150">
                <a:solidFill>
                  <a:srgbClr val="B7B7B7"/>
                </a:solidFill>
                <a:latin typeface="Calibri"/>
                <a:ea typeface="Calibri"/>
                <a:cs typeface="Calibri"/>
                <a:sym typeface="Calibri"/>
              </a:rPr>
              <a:t> </a:t>
            </a:r>
            <a:r>
              <a:rPr lang="en" sz="2150">
                <a:solidFill>
                  <a:srgbClr val="B7B7B7"/>
                </a:solidFill>
                <a:latin typeface="Calibri"/>
                <a:ea typeface="Calibri"/>
                <a:cs typeface="Calibri"/>
                <a:sym typeface="Calibri"/>
              </a:rPr>
              <a:t>by increasing the likelihood of eyepieces being salvaged from surplus.</a:t>
            </a:r>
            <a:endParaRPr sz="2150">
              <a:solidFill>
                <a:srgbClr val="B7B7B7"/>
              </a:solidFill>
              <a:latin typeface="Calibri"/>
              <a:ea typeface="Calibri"/>
              <a:cs typeface="Calibri"/>
              <a:sym typeface="Calibri"/>
            </a:endParaRPr>
          </a:p>
          <a:p>
            <a:pPr indent="-354885" lvl="0" marL="914400" rtl="0" algn="l">
              <a:lnSpc>
                <a:spcPct val="115000"/>
              </a:lnSpc>
              <a:spcBef>
                <a:spcPts val="1000"/>
              </a:spcBef>
              <a:spcAft>
                <a:spcPts val="0"/>
              </a:spcAft>
              <a:buClr>
                <a:srgbClr val="B7B7B7"/>
              </a:buClr>
              <a:buSzPct val="100000"/>
              <a:buFont typeface="Calibri"/>
              <a:buChar char="●"/>
            </a:pPr>
            <a:r>
              <a:rPr lang="en" sz="2150">
                <a:solidFill>
                  <a:schemeClr val="lt2"/>
                </a:solidFill>
                <a:latin typeface="Calibri"/>
                <a:ea typeface="Calibri"/>
                <a:cs typeface="Calibri"/>
                <a:sym typeface="Calibri"/>
              </a:rPr>
              <a:t>Modeling dependence</a:t>
            </a:r>
            <a:r>
              <a:rPr lang="en" sz="2150">
                <a:solidFill>
                  <a:srgbClr val="B7B7B7"/>
                </a:solidFill>
                <a:latin typeface="Calibri"/>
                <a:ea typeface="Calibri"/>
                <a:cs typeface="Calibri"/>
                <a:sym typeface="Calibri"/>
              </a:rPr>
              <a:t> is unnecessary in this situation.</a:t>
            </a:r>
            <a:endParaRPr sz="2150">
              <a:solidFill>
                <a:srgbClr val="B7B7B7"/>
              </a:solidFill>
              <a:latin typeface="Calibri"/>
              <a:ea typeface="Calibri"/>
              <a:cs typeface="Calibri"/>
              <a:sym typeface="Calibri"/>
            </a:endParaRPr>
          </a:p>
          <a:p>
            <a:pPr indent="0" lvl="0" marL="0" rtl="0" algn="l">
              <a:spcBef>
                <a:spcPts val="1200"/>
              </a:spcBef>
              <a:spcAft>
                <a:spcPts val="1200"/>
              </a:spcAft>
              <a:buNone/>
            </a:pPr>
            <a:r>
              <a:t/>
            </a:r>
            <a:endParaRPr>
              <a:solidFill>
                <a:schemeClr val="lt2"/>
              </a:solidFill>
            </a:endParaRPr>
          </a:p>
        </p:txBody>
      </p:sp>
      <p:pic>
        <p:nvPicPr>
          <p:cNvPr id="171" name="Google Shape;171;p29"/>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1851450"/>
            <a:ext cx="8520600" cy="7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730">
                <a:solidFill>
                  <a:schemeClr val="lt1"/>
                </a:solidFill>
                <a:latin typeface="Calibri"/>
                <a:ea typeface="Calibri"/>
                <a:cs typeface="Calibri"/>
                <a:sym typeface="Calibri"/>
              </a:rPr>
              <a:t>Appendix</a:t>
            </a:r>
            <a:endParaRPr sz="3730">
              <a:solidFill>
                <a:schemeClr val="lt1"/>
              </a:solidFill>
              <a:latin typeface="Calibri"/>
              <a:ea typeface="Calibri"/>
              <a:cs typeface="Calibri"/>
              <a:sym typeface="Calibri"/>
            </a:endParaRPr>
          </a:p>
        </p:txBody>
      </p:sp>
      <p:pic>
        <p:nvPicPr>
          <p:cNvPr id="177" name="Google Shape;177;p30"/>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1"/>
          <p:cNvPicPr preferRelativeResize="0"/>
          <p:nvPr/>
        </p:nvPicPr>
        <p:blipFill>
          <a:blip r:embed="rId3">
            <a:alphaModFix/>
          </a:blip>
          <a:stretch>
            <a:fillRect/>
          </a:stretch>
        </p:blipFill>
        <p:spPr>
          <a:xfrm>
            <a:off x="0" y="1137575"/>
            <a:ext cx="9143999" cy="3707017"/>
          </a:xfrm>
          <a:prstGeom prst="rect">
            <a:avLst/>
          </a:prstGeom>
          <a:noFill/>
          <a:ln>
            <a:noFill/>
          </a:ln>
        </p:spPr>
      </p:pic>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chemeClr val="lt1"/>
                </a:solidFill>
              </a:rPr>
              <a:t>Expanded Data Table</a:t>
            </a:r>
            <a:endParaRPr sz="3320">
              <a:solidFill>
                <a:schemeClr val="lt1"/>
              </a:solidFill>
            </a:endParaRPr>
          </a:p>
        </p:txBody>
      </p:sp>
      <p:pic>
        <p:nvPicPr>
          <p:cNvPr id="184" name="Google Shape;184;p31"/>
          <p:cNvPicPr preferRelativeResize="0"/>
          <p:nvPr/>
        </p:nvPicPr>
        <p:blipFill rotWithShape="1">
          <a:blip r:embed="rId4">
            <a:alphaModFix/>
          </a:blip>
          <a:srcRect b="0" l="0" r="0" t="0"/>
          <a:stretch/>
        </p:blipFill>
        <p:spPr>
          <a:xfrm>
            <a:off x="8229625" y="95024"/>
            <a:ext cx="794175" cy="79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chemeClr val="lt1"/>
                </a:solidFill>
                <a:latin typeface="Calibri"/>
                <a:ea typeface="Calibri"/>
                <a:cs typeface="Calibri"/>
                <a:sym typeface="Calibri"/>
              </a:rPr>
              <a:t>Relying on Taizhou </a:t>
            </a:r>
            <a:endParaRPr sz="3320">
              <a:solidFill>
                <a:schemeClr val="lt1"/>
              </a:solidFill>
              <a:latin typeface="Calibri"/>
              <a:ea typeface="Calibri"/>
              <a:cs typeface="Calibri"/>
              <a:sym typeface="Calibri"/>
            </a:endParaRPr>
          </a:p>
        </p:txBody>
      </p:sp>
      <p:sp>
        <p:nvSpPr>
          <p:cNvPr id="62" name="Google Shape;62;p14"/>
          <p:cNvSpPr txBox="1"/>
          <p:nvPr>
            <p:ph idx="1" type="body"/>
          </p:nvPr>
        </p:nvSpPr>
        <p:spPr>
          <a:xfrm>
            <a:off x="311700" y="1312100"/>
            <a:ext cx="3994500" cy="244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solidFill>
                  <a:schemeClr val="lt2"/>
                </a:solidFill>
                <a:latin typeface="Calibri"/>
                <a:ea typeface="Calibri"/>
                <a:cs typeface="Calibri"/>
                <a:sym typeface="Calibri"/>
              </a:rPr>
              <a:t>Two major uncertain factors</a:t>
            </a:r>
            <a:endParaRPr sz="2400">
              <a:solidFill>
                <a:schemeClr val="lt2"/>
              </a:solidFill>
              <a:latin typeface="Calibri"/>
              <a:ea typeface="Calibri"/>
              <a:cs typeface="Calibri"/>
              <a:sym typeface="Calibri"/>
            </a:endParaRPr>
          </a:p>
          <a:p>
            <a:pPr indent="-369570" lvl="0" marL="457200" rtl="0" algn="l">
              <a:spcBef>
                <a:spcPts val="1200"/>
              </a:spcBef>
              <a:spcAft>
                <a:spcPts val="0"/>
              </a:spcAft>
              <a:buClr>
                <a:srgbClr val="B7B7B7"/>
              </a:buClr>
              <a:buSzPct val="100000"/>
              <a:buFont typeface="Calibri"/>
              <a:buAutoNum type="arabicPeriod"/>
            </a:pPr>
            <a:r>
              <a:rPr lang="en" sz="2400">
                <a:solidFill>
                  <a:srgbClr val="B7B7B7"/>
                </a:solidFill>
                <a:latin typeface="Calibri"/>
                <a:ea typeface="Calibri"/>
                <a:cs typeface="Calibri"/>
                <a:sym typeface="Calibri"/>
              </a:rPr>
              <a:t>Days until Taizhou can resume production </a:t>
            </a:r>
            <a:endParaRPr sz="2400">
              <a:solidFill>
                <a:srgbClr val="B7B7B7"/>
              </a:solidFill>
              <a:latin typeface="Calibri"/>
              <a:ea typeface="Calibri"/>
              <a:cs typeface="Calibri"/>
              <a:sym typeface="Calibri"/>
            </a:endParaRPr>
          </a:p>
          <a:p>
            <a:pPr indent="-369570" lvl="0" marL="457200" rtl="0" algn="l">
              <a:spcBef>
                <a:spcPts val="0"/>
              </a:spcBef>
              <a:spcAft>
                <a:spcPts val="0"/>
              </a:spcAft>
              <a:buClr>
                <a:srgbClr val="B7B7B7"/>
              </a:buClr>
              <a:buSzPct val="100000"/>
              <a:buFont typeface="Calibri"/>
              <a:buAutoNum type="arabicPeriod"/>
            </a:pPr>
            <a:r>
              <a:rPr lang="en" sz="2400">
                <a:solidFill>
                  <a:srgbClr val="B7B7B7"/>
                </a:solidFill>
                <a:latin typeface="Calibri"/>
                <a:ea typeface="Calibri"/>
                <a:cs typeface="Calibri"/>
                <a:sym typeface="Calibri"/>
              </a:rPr>
              <a:t>Capacity of the plant once resumed </a:t>
            </a:r>
            <a:endParaRPr sz="2400">
              <a:solidFill>
                <a:srgbClr val="B7B7B7"/>
              </a:solidFill>
              <a:latin typeface="Calibri"/>
              <a:ea typeface="Calibri"/>
              <a:cs typeface="Calibri"/>
              <a:sym typeface="Calibri"/>
            </a:endParaRPr>
          </a:p>
          <a:p>
            <a:pPr indent="0" lvl="0" marL="0" rtl="0" algn="l">
              <a:spcBef>
                <a:spcPts val="1200"/>
              </a:spcBef>
              <a:spcAft>
                <a:spcPts val="1200"/>
              </a:spcAft>
              <a:buNone/>
            </a:pPr>
            <a:r>
              <a:t/>
            </a:r>
            <a:endParaRPr sz="2200">
              <a:solidFill>
                <a:schemeClr val="lt2"/>
              </a:solidFill>
              <a:latin typeface="Calibri"/>
              <a:ea typeface="Calibri"/>
              <a:cs typeface="Calibri"/>
              <a:sym typeface="Calibri"/>
            </a:endParaRPr>
          </a:p>
        </p:txBody>
      </p:sp>
      <p:pic>
        <p:nvPicPr>
          <p:cNvPr id="63" name="Google Shape;63;p14"/>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
        <p:nvSpPr>
          <p:cNvPr id="64" name="Google Shape;64;p14"/>
          <p:cNvSpPr txBox="1"/>
          <p:nvPr>
            <p:ph idx="1" type="body"/>
          </p:nvPr>
        </p:nvSpPr>
        <p:spPr>
          <a:xfrm>
            <a:off x="4451800" y="1312100"/>
            <a:ext cx="4380600" cy="2506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solidFill>
                  <a:schemeClr val="lt2"/>
                </a:solidFill>
                <a:latin typeface="Calibri"/>
                <a:ea typeface="Calibri"/>
                <a:cs typeface="Calibri"/>
                <a:sym typeface="Calibri"/>
              </a:rPr>
              <a:t>For each factor we </a:t>
            </a:r>
            <a:r>
              <a:rPr lang="en" sz="2400">
                <a:solidFill>
                  <a:schemeClr val="lt2"/>
                </a:solidFill>
                <a:latin typeface="Calibri"/>
                <a:ea typeface="Calibri"/>
                <a:cs typeface="Calibri"/>
                <a:sym typeface="Calibri"/>
              </a:rPr>
              <a:t>collaborated</a:t>
            </a:r>
            <a:r>
              <a:rPr lang="en" sz="2400">
                <a:solidFill>
                  <a:schemeClr val="lt2"/>
                </a:solidFill>
                <a:latin typeface="Calibri"/>
                <a:ea typeface="Calibri"/>
                <a:cs typeface="Calibri"/>
                <a:sym typeface="Calibri"/>
              </a:rPr>
              <a:t> with Taizhou to evaluate 3 cases: </a:t>
            </a:r>
            <a:endParaRPr sz="2400">
              <a:solidFill>
                <a:schemeClr val="lt2"/>
              </a:solidFill>
              <a:latin typeface="Calibri"/>
              <a:ea typeface="Calibri"/>
              <a:cs typeface="Calibri"/>
              <a:sym typeface="Calibri"/>
            </a:endParaRPr>
          </a:p>
          <a:p>
            <a:pPr indent="-369570" lvl="0" marL="457200" rtl="0" algn="l">
              <a:spcBef>
                <a:spcPts val="1200"/>
              </a:spcBef>
              <a:spcAft>
                <a:spcPts val="0"/>
              </a:spcAft>
              <a:buClr>
                <a:srgbClr val="B7B7B7"/>
              </a:buClr>
              <a:buSzPct val="100000"/>
              <a:buFont typeface="Calibri"/>
              <a:buChar char="●"/>
            </a:pPr>
            <a:r>
              <a:rPr lang="en" sz="2400">
                <a:solidFill>
                  <a:srgbClr val="B7B7B7"/>
                </a:solidFill>
                <a:latin typeface="Calibri"/>
                <a:ea typeface="Calibri"/>
                <a:cs typeface="Calibri"/>
                <a:sym typeface="Calibri"/>
              </a:rPr>
              <a:t>O</a:t>
            </a:r>
            <a:r>
              <a:rPr lang="en" sz="2400">
                <a:solidFill>
                  <a:srgbClr val="B7B7B7"/>
                </a:solidFill>
                <a:latin typeface="Calibri"/>
                <a:ea typeface="Calibri"/>
                <a:cs typeface="Calibri"/>
                <a:sym typeface="Calibri"/>
              </a:rPr>
              <a:t>ptimistic</a:t>
            </a:r>
            <a:endParaRPr sz="2400">
              <a:solidFill>
                <a:srgbClr val="B7B7B7"/>
              </a:solidFill>
              <a:latin typeface="Calibri"/>
              <a:ea typeface="Calibri"/>
              <a:cs typeface="Calibri"/>
              <a:sym typeface="Calibri"/>
            </a:endParaRPr>
          </a:p>
          <a:p>
            <a:pPr indent="-369570" lvl="0" marL="457200" rtl="0" algn="l">
              <a:spcBef>
                <a:spcPts val="0"/>
              </a:spcBef>
              <a:spcAft>
                <a:spcPts val="0"/>
              </a:spcAft>
              <a:buClr>
                <a:srgbClr val="B7B7B7"/>
              </a:buClr>
              <a:buSzPct val="100000"/>
              <a:buFont typeface="Calibri"/>
              <a:buChar char="●"/>
            </a:pPr>
            <a:r>
              <a:rPr lang="en" sz="2400">
                <a:solidFill>
                  <a:srgbClr val="B7B7B7"/>
                </a:solidFill>
                <a:latin typeface="Calibri"/>
                <a:ea typeface="Calibri"/>
                <a:cs typeface="Calibri"/>
                <a:sym typeface="Calibri"/>
              </a:rPr>
              <a:t>Most Likely</a:t>
            </a:r>
            <a:endParaRPr sz="2400">
              <a:solidFill>
                <a:srgbClr val="B7B7B7"/>
              </a:solidFill>
              <a:latin typeface="Calibri"/>
              <a:ea typeface="Calibri"/>
              <a:cs typeface="Calibri"/>
              <a:sym typeface="Calibri"/>
            </a:endParaRPr>
          </a:p>
          <a:p>
            <a:pPr indent="-369570" lvl="0" marL="457200" rtl="0" algn="l">
              <a:spcBef>
                <a:spcPts val="0"/>
              </a:spcBef>
              <a:spcAft>
                <a:spcPts val="0"/>
              </a:spcAft>
              <a:buClr>
                <a:srgbClr val="B7B7B7"/>
              </a:buClr>
              <a:buSzPct val="100000"/>
              <a:buFont typeface="Calibri"/>
              <a:buChar char="●"/>
            </a:pPr>
            <a:r>
              <a:rPr lang="en" sz="2400">
                <a:solidFill>
                  <a:srgbClr val="B7B7B7"/>
                </a:solidFill>
                <a:latin typeface="Calibri"/>
                <a:ea typeface="Calibri"/>
                <a:cs typeface="Calibri"/>
                <a:sym typeface="Calibri"/>
              </a:rPr>
              <a:t>Pessimistic </a:t>
            </a:r>
            <a:endParaRPr sz="2400">
              <a:solidFill>
                <a:srgbClr val="B7B7B7"/>
              </a:solidFill>
              <a:latin typeface="Calibri"/>
              <a:ea typeface="Calibri"/>
              <a:cs typeface="Calibri"/>
              <a:sym typeface="Calibri"/>
            </a:endParaRPr>
          </a:p>
          <a:p>
            <a:pPr indent="0" lvl="0" marL="0" rtl="0" algn="l">
              <a:spcBef>
                <a:spcPts val="1200"/>
              </a:spcBef>
              <a:spcAft>
                <a:spcPts val="1200"/>
              </a:spcAft>
              <a:buNone/>
            </a:pPr>
            <a:r>
              <a:t/>
            </a:r>
            <a:endParaRPr sz="2500">
              <a:solidFill>
                <a:schemeClr val="lt2"/>
              </a:solidFill>
              <a:latin typeface="Calibri"/>
              <a:ea typeface="Calibri"/>
              <a:cs typeface="Calibri"/>
              <a:sym typeface="Calibri"/>
            </a:endParaRPr>
          </a:p>
        </p:txBody>
      </p:sp>
      <p:sp>
        <p:nvSpPr>
          <p:cNvPr id="65" name="Google Shape;65;p14"/>
          <p:cNvSpPr txBox="1"/>
          <p:nvPr/>
        </p:nvSpPr>
        <p:spPr>
          <a:xfrm>
            <a:off x="367400" y="3496500"/>
            <a:ext cx="7925100" cy="100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500">
                <a:solidFill>
                  <a:schemeClr val="lt2"/>
                </a:solidFill>
                <a:latin typeface="Calibri"/>
                <a:ea typeface="Calibri"/>
                <a:cs typeface="Calibri"/>
                <a:sym typeface="Calibri"/>
              </a:rPr>
              <a:t>Mean total profit = ¥248,246.46 </a:t>
            </a:r>
            <a:endParaRPr sz="2500">
              <a:solidFill>
                <a:schemeClr val="lt2"/>
              </a:solidFill>
              <a:latin typeface="Calibri"/>
              <a:ea typeface="Calibri"/>
              <a:cs typeface="Calibri"/>
              <a:sym typeface="Calibri"/>
            </a:endParaRPr>
          </a:p>
          <a:p>
            <a:pPr indent="0" lvl="0" marL="0" rtl="0" algn="ctr">
              <a:lnSpc>
                <a:spcPct val="100000"/>
              </a:lnSpc>
              <a:spcBef>
                <a:spcPts val="1200"/>
              </a:spcBef>
              <a:spcAft>
                <a:spcPts val="0"/>
              </a:spcAft>
              <a:buNone/>
            </a:pPr>
            <a:r>
              <a:rPr lang="en" sz="2500">
                <a:solidFill>
                  <a:schemeClr val="lt2"/>
                </a:solidFill>
                <a:latin typeface="Calibri"/>
                <a:ea typeface="Calibri"/>
                <a:cs typeface="Calibri"/>
                <a:sym typeface="Calibri"/>
              </a:rPr>
              <a:t>19.94% chance of losses </a:t>
            </a:r>
            <a:endParaRPr sz="2500">
              <a:solidFill>
                <a:schemeClr val="lt2"/>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t/>
            </a:r>
            <a:endParaRPr sz="2500">
              <a:solidFill>
                <a:schemeClr val="l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chemeClr val="lt1"/>
                </a:solidFill>
                <a:latin typeface="Calibri"/>
                <a:ea typeface="Calibri"/>
                <a:cs typeface="Calibri"/>
                <a:sym typeface="Calibri"/>
              </a:rPr>
              <a:t>Kunshan is an Option </a:t>
            </a:r>
            <a:endParaRPr sz="3320">
              <a:solidFill>
                <a:schemeClr val="lt1"/>
              </a:solidFill>
              <a:latin typeface="Calibri"/>
              <a:ea typeface="Calibri"/>
              <a:cs typeface="Calibri"/>
              <a:sym typeface="Calibri"/>
            </a:endParaRPr>
          </a:p>
        </p:txBody>
      </p:sp>
      <p:pic>
        <p:nvPicPr>
          <p:cNvPr id="71" name="Google Shape;71;p15"/>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
        <p:nvSpPr>
          <p:cNvPr id="72" name="Google Shape;72;p15"/>
          <p:cNvSpPr txBox="1"/>
          <p:nvPr/>
        </p:nvSpPr>
        <p:spPr>
          <a:xfrm>
            <a:off x="311713" y="1055788"/>
            <a:ext cx="8638800" cy="42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n" sz="1593">
                <a:solidFill>
                  <a:schemeClr val="lt2"/>
                </a:solidFill>
                <a:latin typeface="Calibri"/>
                <a:ea typeface="Calibri"/>
                <a:cs typeface="Calibri"/>
                <a:sym typeface="Calibri"/>
              </a:rPr>
              <a:t>To determine our recommendation for optimal order quantity from Kunshan our team conducted...</a:t>
            </a:r>
            <a:endParaRPr sz="700"/>
          </a:p>
        </p:txBody>
      </p:sp>
      <p:pic>
        <p:nvPicPr>
          <p:cNvPr id="73" name="Google Shape;73;p15"/>
          <p:cNvPicPr preferRelativeResize="0"/>
          <p:nvPr/>
        </p:nvPicPr>
        <p:blipFill>
          <a:blip r:embed="rId4">
            <a:alphaModFix/>
          </a:blip>
          <a:stretch>
            <a:fillRect/>
          </a:stretch>
        </p:blipFill>
        <p:spPr>
          <a:xfrm>
            <a:off x="1556763" y="1485688"/>
            <a:ext cx="6030464" cy="33530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720">
                <a:solidFill>
                  <a:schemeClr val="lt1"/>
                </a:solidFill>
                <a:latin typeface="Calibri"/>
                <a:ea typeface="Calibri"/>
                <a:cs typeface="Calibri"/>
                <a:sym typeface="Calibri"/>
              </a:rPr>
              <a:t>Optimal Order Quantity Analysis</a:t>
            </a:r>
            <a:endParaRPr sz="3720">
              <a:solidFill>
                <a:schemeClr val="lt1"/>
              </a:solidFill>
              <a:latin typeface="Calibri"/>
              <a:ea typeface="Calibri"/>
              <a:cs typeface="Calibri"/>
              <a:sym typeface="Calibri"/>
            </a:endParaRPr>
          </a:p>
        </p:txBody>
      </p:sp>
      <p:pic>
        <p:nvPicPr>
          <p:cNvPr id="79" name="Google Shape;79;p16"/>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chemeClr val="lt1"/>
                </a:solidFill>
                <a:latin typeface="Calibri"/>
                <a:ea typeface="Calibri"/>
                <a:cs typeface="Calibri"/>
                <a:sym typeface="Calibri"/>
              </a:rPr>
              <a:t>Process</a:t>
            </a:r>
            <a:endParaRPr sz="3320">
              <a:solidFill>
                <a:schemeClr val="lt1"/>
              </a:solidFill>
              <a:latin typeface="Calibri"/>
              <a:ea typeface="Calibri"/>
              <a:cs typeface="Calibri"/>
              <a:sym typeface="Calibri"/>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chemeClr val="lt1"/>
                </a:solidFill>
                <a:latin typeface="Calibri"/>
                <a:ea typeface="Calibri"/>
                <a:cs typeface="Calibri"/>
                <a:sym typeface="Calibri"/>
              </a:rPr>
              <a:t>Create a Data Table with order quantities increasing in 1,000 unit increments</a:t>
            </a:r>
            <a:endParaRPr sz="2000">
              <a:solidFill>
                <a:schemeClr val="lt1"/>
              </a:solidFill>
              <a:latin typeface="Calibri"/>
              <a:ea typeface="Calibri"/>
              <a:cs typeface="Calibri"/>
              <a:sym typeface="Calibri"/>
            </a:endParaRPr>
          </a:p>
          <a:p>
            <a:pPr indent="0" lvl="0" marL="0" rtl="0" algn="l">
              <a:lnSpc>
                <a:spcPct val="100000"/>
              </a:lnSpc>
              <a:spcBef>
                <a:spcPts val="1200"/>
              </a:spcBef>
              <a:spcAft>
                <a:spcPts val="0"/>
              </a:spcAft>
              <a:buNone/>
            </a:pPr>
            <a:r>
              <a:t/>
            </a:r>
            <a:endParaRPr sz="100">
              <a:solidFill>
                <a:schemeClr val="lt1"/>
              </a:solidFill>
              <a:latin typeface="Calibri"/>
              <a:ea typeface="Calibri"/>
              <a:cs typeface="Calibri"/>
              <a:sym typeface="Calibri"/>
            </a:endParaRPr>
          </a:p>
          <a:p>
            <a:pPr indent="0" lvl="0" marL="0" rtl="0" algn="l">
              <a:lnSpc>
                <a:spcPct val="100000"/>
              </a:lnSpc>
              <a:spcBef>
                <a:spcPts val="1200"/>
              </a:spcBef>
              <a:spcAft>
                <a:spcPts val="0"/>
              </a:spcAft>
              <a:buNone/>
            </a:pPr>
            <a:r>
              <a:rPr lang="en" sz="2000">
                <a:solidFill>
                  <a:schemeClr val="lt1"/>
                </a:solidFill>
                <a:latin typeface="Calibri"/>
                <a:ea typeface="Calibri"/>
                <a:cs typeface="Calibri"/>
                <a:sym typeface="Calibri"/>
              </a:rPr>
              <a:t>Run </a:t>
            </a:r>
            <a:r>
              <a:rPr lang="en" sz="2000">
                <a:solidFill>
                  <a:schemeClr val="lt1"/>
                </a:solidFill>
                <a:latin typeface="Calibri"/>
                <a:ea typeface="Calibri"/>
                <a:cs typeface="Calibri"/>
                <a:sym typeface="Calibri"/>
              </a:rPr>
              <a:t>10,000 trials of</a:t>
            </a:r>
            <a:r>
              <a:rPr lang="en" sz="2000">
                <a:solidFill>
                  <a:schemeClr val="lt1"/>
                </a:solidFill>
                <a:latin typeface="Calibri"/>
                <a:ea typeface="Calibri"/>
                <a:cs typeface="Calibri"/>
                <a:sym typeface="Calibri"/>
              </a:rPr>
              <a:t> Monte Carlo Simulation using Crystal Ball to forecast profit</a:t>
            </a:r>
            <a:endParaRPr sz="2000">
              <a:solidFill>
                <a:schemeClr val="lt1"/>
              </a:solidFill>
              <a:latin typeface="Calibri"/>
              <a:ea typeface="Calibri"/>
              <a:cs typeface="Calibri"/>
              <a:sym typeface="Calibri"/>
            </a:endParaRPr>
          </a:p>
          <a:p>
            <a:pPr indent="0" lvl="0" marL="0" rtl="0" algn="l">
              <a:lnSpc>
                <a:spcPct val="100000"/>
              </a:lnSpc>
              <a:spcBef>
                <a:spcPts val="1200"/>
              </a:spcBef>
              <a:spcAft>
                <a:spcPts val="0"/>
              </a:spcAft>
              <a:buNone/>
            </a:pPr>
            <a:r>
              <a:t/>
            </a:r>
            <a:endParaRPr sz="100">
              <a:solidFill>
                <a:schemeClr val="lt1"/>
              </a:solidFill>
              <a:latin typeface="Calibri"/>
              <a:ea typeface="Calibri"/>
              <a:cs typeface="Calibri"/>
              <a:sym typeface="Calibri"/>
            </a:endParaRPr>
          </a:p>
          <a:p>
            <a:pPr indent="0" lvl="0" marL="0" rtl="0" algn="l">
              <a:lnSpc>
                <a:spcPct val="100000"/>
              </a:lnSpc>
              <a:spcBef>
                <a:spcPts val="1200"/>
              </a:spcBef>
              <a:spcAft>
                <a:spcPts val="0"/>
              </a:spcAft>
              <a:buNone/>
            </a:pPr>
            <a:r>
              <a:rPr lang="en" sz="2000">
                <a:solidFill>
                  <a:schemeClr val="lt1"/>
                </a:solidFill>
                <a:latin typeface="Calibri"/>
                <a:ea typeface="Calibri"/>
                <a:cs typeface="Calibri"/>
                <a:sym typeface="Calibri"/>
              </a:rPr>
              <a:t>Analyze the overlay charts to determine the optimal quantity</a:t>
            </a:r>
            <a:endParaRPr sz="2000">
              <a:solidFill>
                <a:schemeClr val="lt1"/>
              </a:solidFill>
              <a:latin typeface="Calibri"/>
              <a:ea typeface="Calibri"/>
              <a:cs typeface="Calibri"/>
              <a:sym typeface="Calibri"/>
            </a:endParaRPr>
          </a:p>
          <a:p>
            <a:pPr indent="0" lvl="0" marL="0" rtl="0" algn="l">
              <a:lnSpc>
                <a:spcPct val="100000"/>
              </a:lnSpc>
              <a:spcBef>
                <a:spcPts val="1200"/>
              </a:spcBef>
              <a:spcAft>
                <a:spcPts val="0"/>
              </a:spcAft>
              <a:buNone/>
            </a:pPr>
            <a:r>
              <a:rPr lang="en" sz="2000">
                <a:solidFill>
                  <a:srgbClr val="B7B7B7"/>
                </a:solidFill>
                <a:latin typeface="Calibri"/>
                <a:ea typeface="Calibri"/>
                <a:cs typeface="Calibri"/>
                <a:sym typeface="Calibri"/>
              </a:rPr>
              <a:t>	Check for stochastic dominance</a:t>
            </a:r>
            <a:endParaRPr sz="2000">
              <a:solidFill>
                <a:srgbClr val="B7B7B7"/>
              </a:solidFill>
              <a:latin typeface="Calibri"/>
              <a:ea typeface="Calibri"/>
              <a:cs typeface="Calibri"/>
              <a:sym typeface="Calibri"/>
            </a:endParaRPr>
          </a:p>
          <a:p>
            <a:pPr indent="0" lvl="0" marL="0" rtl="0" algn="l">
              <a:lnSpc>
                <a:spcPct val="100000"/>
              </a:lnSpc>
              <a:spcBef>
                <a:spcPts val="1200"/>
              </a:spcBef>
              <a:spcAft>
                <a:spcPts val="1200"/>
              </a:spcAft>
              <a:buNone/>
            </a:pPr>
            <a:r>
              <a:rPr lang="en" sz="2000">
                <a:solidFill>
                  <a:srgbClr val="B7B7B7"/>
                </a:solidFill>
                <a:latin typeface="Calibri"/>
                <a:ea typeface="Calibri"/>
                <a:cs typeface="Calibri"/>
                <a:sym typeface="Calibri"/>
              </a:rPr>
              <a:t>	If not, balance the risks and rewards</a:t>
            </a:r>
            <a:endParaRPr sz="2000">
              <a:solidFill>
                <a:srgbClr val="B7B7B7"/>
              </a:solidFill>
              <a:latin typeface="Calibri"/>
              <a:ea typeface="Calibri"/>
              <a:cs typeface="Calibri"/>
              <a:sym typeface="Calibri"/>
            </a:endParaRPr>
          </a:p>
        </p:txBody>
      </p:sp>
      <p:pic>
        <p:nvPicPr>
          <p:cNvPr id="86" name="Google Shape;86;p17"/>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440826" y="0"/>
            <a:ext cx="826234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438963" y="0"/>
            <a:ext cx="8266068" cy="5143500"/>
          </a:xfrm>
          <a:prstGeom prst="rect">
            <a:avLst/>
          </a:prstGeom>
          <a:noFill/>
          <a:ln>
            <a:noFill/>
          </a:ln>
        </p:spPr>
      </p:pic>
      <p:sp>
        <p:nvSpPr>
          <p:cNvPr id="97" name="Google Shape;97;p19"/>
          <p:cNvSpPr/>
          <p:nvPr/>
        </p:nvSpPr>
        <p:spPr>
          <a:xfrm rot="10800000">
            <a:off x="4257350" y="1564000"/>
            <a:ext cx="749100" cy="180900"/>
          </a:xfrm>
          <a:prstGeom prst="left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6829025" y="4802700"/>
            <a:ext cx="831600" cy="180900"/>
          </a:xfrm>
          <a:prstGeom prst="roundRect">
            <a:avLst>
              <a:gd fmla="val 16667" name="adj"/>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flipH="1" rot="10800000">
            <a:off x="3289925" y="4247800"/>
            <a:ext cx="743400" cy="180900"/>
          </a:xfrm>
          <a:prstGeom prst="leftArrow">
            <a:avLst>
              <a:gd fmla="val 50000" name="adj1"/>
              <a:gd fmla="val 50000" name="adj2"/>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438963" y="0"/>
            <a:ext cx="8266068" cy="5143500"/>
          </a:xfrm>
          <a:prstGeom prst="rect">
            <a:avLst/>
          </a:prstGeom>
          <a:noFill/>
          <a:ln>
            <a:noFill/>
          </a:ln>
        </p:spPr>
      </p:pic>
      <p:sp>
        <p:nvSpPr>
          <p:cNvPr id="105" name="Google Shape;105;p20"/>
          <p:cNvSpPr/>
          <p:nvPr/>
        </p:nvSpPr>
        <p:spPr>
          <a:xfrm>
            <a:off x="2956450" y="4801750"/>
            <a:ext cx="773700" cy="180900"/>
          </a:xfrm>
          <a:prstGeom prst="roundRect">
            <a:avLst>
              <a:gd fmla="val 16667" name="adj"/>
            </a:avLst>
          </a:prstGeom>
          <a:no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flipH="1" rot="10800000">
            <a:off x="5360400" y="1545275"/>
            <a:ext cx="743400" cy="180900"/>
          </a:xfrm>
          <a:prstGeom prst="leftArrow">
            <a:avLst>
              <a:gd fmla="val 50000" name="adj1"/>
              <a:gd fmla="val 50000" name="adj2"/>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flipH="1" rot="10800000">
            <a:off x="2971600" y="4204050"/>
            <a:ext cx="743400" cy="180900"/>
          </a:xfrm>
          <a:prstGeom prst="leftArrow">
            <a:avLst>
              <a:gd fmla="val 50000" name="adj1"/>
              <a:gd fmla="val 50000" name="adj2"/>
            </a:avLst>
          </a:prstGeom>
          <a:solidFill>
            <a:srgbClr val="1155CC"/>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chemeClr val="lt1"/>
                </a:solidFill>
                <a:latin typeface="Calibri"/>
                <a:ea typeface="Calibri"/>
                <a:cs typeface="Calibri"/>
                <a:sym typeface="Calibri"/>
              </a:rPr>
              <a:t>Condensed Data Table</a:t>
            </a:r>
            <a:endParaRPr sz="3320">
              <a:solidFill>
                <a:schemeClr val="lt1"/>
              </a:solidFill>
              <a:latin typeface="Calibri"/>
              <a:ea typeface="Calibri"/>
              <a:cs typeface="Calibri"/>
              <a:sym typeface="Calibri"/>
            </a:endParaRPr>
          </a:p>
        </p:txBody>
      </p:sp>
      <p:pic>
        <p:nvPicPr>
          <p:cNvPr id="113" name="Google Shape;113;p21"/>
          <p:cNvPicPr preferRelativeResize="0"/>
          <p:nvPr/>
        </p:nvPicPr>
        <p:blipFill rotWithShape="1">
          <a:blip r:embed="rId3">
            <a:alphaModFix/>
          </a:blip>
          <a:srcRect b="0" l="0" r="0" t="0"/>
          <a:stretch/>
        </p:blipFill>
        <p:spPr>
          <a:xfrm>
            <a:off x="8229625" y="95024"/>
            <a:ext cx="794175" cy="797700"/>
          </a:xfrm>
          <a:prstGeom prst="rect">
            <a:avLst/>
          </a:prstGeom>
          <a:noFill/>
          <a:ln>
            <a:noFill/>
          </a:ln>
        </p:spPr>
      </p:pic>
      <p:pic>
        <p:nvPicPr>
          <p:cNvPr id="114" name="Google Shape;114;p21"/>
          <p:cNvPicPr preferRelativeResize="0"/>
          <p:nvPr/>
        </p:nvPicPr>
        <p:blipFill>
          <a:blip r:embed="rId4">
            <a:alphaModFix/>
          </a:blip>
          <a:stretch>
            <a:fillRect/>
          </a:stretch>
        </p:blipFill>
        <p:spPr>
          <a:xfrm>
            <a:off x="60100" y="1545325"/>
            <a:ext cx="9023799" cy="186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