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A707182-5A38-48B4-BED3-A3A90281FD35}">
  <a:tblStyle styleId="{DA707182-5A38-48B4-BED3-A3A90281FD3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erriweather-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Merriweather-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37d7c94c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37d7c94c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FF0000"/>
                </a:solidFill>
              </a:rPr>
              <a:t>Red</a:t>
            </a:r>
            <a:r>
              <a:rPr lang="en" sz="1150">
                <a:solidFill>
                  <a:srgbClr val="1D1C1D"/>
                </a:solidFill>
              </a:rPr>
              <a:t>: the plants that would create the most value from reducing the minimum amount </a:t>
            </a:r>
            <a:endParaRPr sz="1150">
              <a:solidFill>
                <a:srgbClr val="1D1C1D"/>
              </a:solidFill>
            </a:endParaRPr>
          </a:p>
          <a:p>
            <a:pPr indent="0" lvl="0" marL="0" rtl="0" algn="l">
              <a:spcBef>
                <a:spcPts val="0"/>
              </a:spcBef>
              <a:spcAft>
                <a:spcPts val="0"/>
              </a:spcAft>
              <a:buNone/>
            </a:pPr>
            <a:r>
              <a:rPr lang="en" sz="1150">
                <a:solidFill>
                  <a:srgbClr val="38761D"/>
                </a:solidFill>
              </a:rPr>
              <a:t>Green</a:t>
            </a:r>
            <a:r>
              <a:rPr lang="en" sz="1150">
                <a:solidFill>
                  <a:srgbClr val="1D1C1D"/>
                </a:solidFill>
              </a:rPr>
              <a:t>: the plants that would create the most value from adding the difference in amount</a:t>
            </a:r>
            <a:endParaRPr sz="1150">
              <a:solidFill>
                <a:srgbClr val="1D1C1D"/>
              </a:solidFill>
            </a:endParaRPr>
          </a:p>
          <a:p>
            <a:pPr indent="0" lvl="0" marL="0" rtl="0" algn="l">
              <a:spcBef>
                <a:spcPts val="0"/>
              </a:spcBef>
              <a:spcAft>
                <a:spcPts val="0"/>
              </a:spcAft>
              <a:buNone/>
            </a:pPr>
            <a:r>
              <a:rPr lang="en" sz="1150">
                <a:solidFill>
                  <a:srgbClr val="1D1C1D"/>
                </a:solidFill>
              </a:rPr>
              <a:t>Black: the plants which would not create value through </a:t>
            </a:r>
            <a:r>
              <a:rPr lang="en" sz="1150">
                <a:solidFill>
                  <a:srgbClr val="1D1C1D"/>
                </a:solidFill>
              </a:rPr>
              <a:t>changing</a:t>
            </a:r>
            <a:r>
              <a:rPr lang="en" sz="1150">
                <a:solidFill>
                  <a:srgbClr val="1D1C1D"/>
                </a:solidFill>
              </a:rPr>
              <a:t> the amount</a:t>
            </a:r>
            <a:endParaRPr sz="1150">
              <a:solidFill>
                <a:srgbClr val="1D1C1D"/>
              </a:solidFill>
            </a:endParaRPr>
          </a:p>
          <a:p>
            <a:pPr indent="0" lvl="0" marL="0" rtl="0" algn="l">
              <a:spcBef>
                <a:spcPts val="0"/>
              </a:spcBef>
              <a:spcAft>
                <a:spcPts val="0"/>
              </a:spcAft>
              <a:buNone/>
            </a:pPr>
            <a:r>
              <a:t/>
            </a:r>
            <a:endParaRPr sz="1150">
              <a:solidFill>
                <a:srgbClr val="1D1C1D"/>
              </a:solidFill>
            </a:endParaRPr>
          </a:p>
          <a:p>
            <a:pPr indent="0" lvl="0" marL="0" rtl="0" algn="l">
              <a:spcBef>
                <a:spcPts val="0"/>
              </a:spcBef>
              <a:spcAft>
                <a:spcPts val="0"/>
              </a:spcAft>
              <a:buNone/>
            </a:pPr>
            <a:r>
              <a:rPr lang="en" sz="1150">
                <a:solidFill>
                  <a:srgbClr val="1D1C1D"/>
                </a:solidFill>
              </a:rPr>
              <a:t>The plants with the most negative shadow prices (in relation to the min) are the ones where the minimum supply agreements hurt the transportation costs (and therefore profit) the most. For example, reducing 1 ton of molasses to Bariri would lower the cost by R$24.8. The plants with the most positive shadow prices (in relation to the max) are the ones where the amount of molasses that is taken from the former plants should be transferred to. Notice that in the chart, Pirassununga and Araraquara </a:t>
            </a:r>
            <a:r>
              <a:rPr lang="en" sz="1150">
                <a:solidFill>
                  <a:srgbClr val="1D1C1D"/>
                </a:solidFill>
              </a:rPr>
              <a:t>remain</a:t>
            </a:r>
            <a:r>
              <a:rPr lang="en" sz="1150">
                <a:solidFill>
                  <a:srgbClr val="1D1C1D"/>
                </a:solidFill>
              </a:rPr>
              <a:t> in black, because they are bound at the max, so not more molasses can be added to them.</a:t>
            </a:r>
            <a:endParaRPr sz="1150">
              <a:solidFill>
                <a:srgbClr val="1D1C1D"/>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94363637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94363637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50">
                <a:solidFill>
                  <a:srgbClr val="FF0000"/>
                </a:solidFill>
              </a:rPr>
              <a:t>Red</a:t>
            </a:r>
            <a:r>
              <a:rPr lang="en" sz="1150">
                <a:solidFill>
                  <a:srgbClr val="1D1C1D"/>
                </a:solidFill>
              </a:rPr>
              <a:t>: the plants that would create the most value from reducing the minimum amount </a:t>
            </a:r>
            <a:endParaRPr sz="1150">
              <a:solidFill>
                <a:srgbClr val="1D1C1D"/>
              </a:solidFill>
            </a:endParaRPr>
          </a:p>
          <a:p>
            <a:pPr indent="0" lvl="0" marL="0" rtl="0" algn="l">
              <a:spcBef>
                <a:spcPts val="0"/>
              </a:spcBef>
              <a:spcAft>
                <a:spcPts val="0"/>
              </a:spcAft>
              <a:buClr>
                <a:schemeClr val="dk1"/>
              </a:buClr>
              <a:buSzPts val="1100"/>
              <a:buFont typeface="Arial"/>
              <a:buNone/>
            </a:pPr>
            <a:r>
              <a:rPr lang="en" sz="1150">
                <a:solidFill>
                  <a:srgbClr val="38761D"/>
                </a:solidFill>
              </a:rPr>
              <a:t>Green</a:t>
            </a:r>
            <a:r>
              <a:rPr lang="en" sz="1150">
                <a:solidFill>
                  <a:srgbClr val="1D1C1D"/>
                </a:solidFill>
              </a:rPr>
              <a:t>: the plants that would create the most value from adding the difference in amount</a:t>
            </a:r>
            <a:endParaRPr sz="1150">
              <a:solidFill>
                <a:srgbClr val="1D1C1D"/>
              </a:solidFill>
            </a:endParaRPr>
          </a:p>
          <a:p>
            <a:pPr indent="0" lvl="0" marL="0" rtl="0" algn="l">
              <a:spcBef>
                <a:spcPts val="0"/>
              </a:spcBef>
              <a:spcAft>
                <a:spcPts val="0"/>
              </a:spcAft>
              <a:buNone/>
            </a:pPr>
            <a:r>
              <a:rPr lang="en" sz="1150">
                <a:solidFill>
                  <a:srgbClr val="1D1C1D"/>
                </a:solidFill>
              </a:rPr>
              <a:t>Black: the plants which would not create value through changing the amount</a:t>
            </a:r>
            <a:endParaRPr sz="1150">
              <a:solidFill>
                <a:srgbClr val="1D1C1D"/>
              </a:solidFill>
            </a:endParaRPr>
          </a:p>
          <a:p>
            <a:pPr indent="0" lvl="0" marL="0" rtl="0" algn="l">
              <a:spcBef>
                <a:spcPts val="0"/>
              </a:spcBef>
              <a:spcAft>
                <a:spcPts val="0"/>
              </a:spcAft>
              <a:buNone/>
            </a:pPr>
            <a:r>
              <a:t/>
            </a:r>
            <a:endParaRPr sz="1150">
              <a:solidFill>
                <a:srgbClr val="1D1C1D"/>
              </a:solidFill>
            </a:endParaRPr>
          </a:p>
          <a:p>
            <a:pPr indent="0" lvl="0" marL="0" rtl="0" algn="l">
              <a:spcBef>
                <a:spcPts val="0"/>
              </a:spcBef>
              <a:spcAft>
                <a:spcPts val="0"/>
              </a:spcAft>
              <a:buClr>
                <a:schemeClr val="dk1"/>
              </a:buClr>
              <a:buSzPts val="1100"/>
              <a:buFont typeface="Arial"/>
              <a:buNone/>
            </a:pPr>
            <a:r>
              <a:rPr lang="en" sz="1150">
                <a:solidFill>
                  <a:srgbClr val="1D1C1D"/>
                </a:solidFill>
              </a:rPr>
              <a:t>Now that the minimum supply agreements have been taken away, almost all of the shadow prices in relation to the minimum have been reduced to 0. The only plant that does not have a shadow price of 0 is Bariri, and that is because the supply to that plant has been reduced (and bound) at 0 tons. By reducing the minimum requirements at the plants, the company would be able to max out the amounts sent to plants that have lower transportation costs. Notice that all of the non-red plants are Not Binding, but also that that the leftover amount that must go to a plant is split between the 2 plants that have the lower relative transportation costs from Lodrina and Franca.</a:t>
            </a:r>
            <a:endParaRPr sz="1150">
              <a:solidFill>
                <a:srgbClr val="1D1C1D"/>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94363637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94363637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 more financially-focused chart of the results from the renegotiated supply agreements, which lays out </a:t>
            </a:r>
            <a:r>
              <a:rPr lang="en"/>
              <a:t>the</a:t>
            </a:r>
            <a:r>
              <a:rPr lang="en"/>
              <a:t> change in cost distribution for each plant. The total </a:t>
            </a:r>
            <a:r>
              <a:rPr lang="en"/>
              <a:t>transportation</a:t>
            </a:r>
            <a:r>
              <a:rPr lang="en"/>
              <a:t> costs are reduced from $178,803.50 to $161,841.19, which is a </a:t>
            </a:r>
            <a:r>
              <a:rPr lang="en"/>
              <a:t>reduction</a:t>
            </a:r>
            <a:r>
              <a:rPr lang="en"/>
              <a:t> of $16,962.31 (9.487% reduction in cost). The total amount of molasses supplied would stay the same, so the revenues (and other costs) stayed the same. As a result, the profits would increase from $183,135.11 to $200,097.41, which (intuitively) is an increase of $16,962.31 (9.262% increase in profit). In other words, it would be worth renegotiating to these amounts as long as it costs less than $16,962.31.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37d7c94c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37d7c94c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37d7c94c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37d7c94c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37d7c94c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37d7c94c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9494fec9c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9494fec9c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lower the ratio, the more sensitive profit is to price changes. At a higher ratio, profit is less sensitive because the increase in molasses prices can outweigh the increase in diesel prices, generating enough revenue to cover the additional cost. But, as the ratio between diesel and molasses prices becomes smaller, the cost of diesel begins to outweigh the additional revenue from increased molasses prices.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37d7c94c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37d7c94c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37d7c94c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37d7c94c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37d7c94c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37d7c94c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37d7c94c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37d7c94c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9494fec9c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9494fec9c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37d7c94c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37d7c94c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000">
                <a:solidFill>
                  <a:schemeClr val="dk1"/>
                </a:solidFill>
              </a:rPr>
              <a:t>(R$/t)</a:t>
            </a:r>
            <a:endParaRPr sz="10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37d7c94c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37d7c94c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to SolverTable to calculate the profit with different Dracena prices and found the threshold to be R$31/t. If Dracena can offer a price that is lower than the threshold, we will be able to make additional profit.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37d7c94c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37d7c94c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Grupo Nogueira</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fontScale="85000"/>
          </a:bodyPr>
          <a:lstStyle/>
          <a:p>
            <a:pPr indent="0" lvl="0" marL="0" rtl="0" algn="l">
              <a:lnSpc>
                <a:spcPct val="115000"/>
              </a:lnSpc>
              <a:spcBef>
                <a:spcPts val="0"/>
              </a:spcBef>
              <a:spcAft>
                <a:spcPts val="0"/>
              </a:spcAft>
              <a:buSzPct val="52528"/>
              <a:buNone/>
            </a:pPr>
            <a:r>
              <a:rPr lang="en" sz="1779"/>
              <a:t>Team 13: Chelsea Alford, Anika Abrahamson, Karry Lu, Lisiman Hua, Joe Werthan</a:t>
            </a:r>
            <a:endParaRPr sz="1779"/>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graphicFrame>
        <p:nvGraphicFramePr>
          <p:cNvPr id="124" name="Google Shape;124;p22"/>
          <p:cNvGraphicFramePr/>
          <p:nvPr/>
        </p:nvGraphicFramePr>
        <p:xfrm>
          <a:off x="50" y="1264350"/>
          <a:ext cx="3000000" cy="3000000"/>
        </p:xfrm>
        <a:graphic>
          <a:graphicData uri="http://schemas.openxmlformats.org/drawingml/2006/table">
            <a:tbl>
              <a:tblPr>
                <a:noFill/>
                <a:tableStyleId>{DA707182-5A38-48B4-BED3-A3A90281FD35}</a:tableStyleId>
              </a:tblPr>
              <a:tblGrid>
                <a:gridCol w="1713850"/>
                <a:gridCol w="812200"/>
                <a:gridCol w="737050"/>
                <a:gridCol w="702225"/>
                <a:gridCol w="1121975"/>
                <a:gridCol w="1294150"/>
                <a:gridCol w="1239525"/>
                <a:gridCol w="1523075"/>
              </a:tblGrid>
              <a:tr h="387925">
                <a:tc>
                  <a:txBody>
                    <a:bodyPr/>
                    <a:lstStyle/>
                    <a:p>
                      <a:pPr indent="0" lvl="0" marL="0" rtl="0" algn="l">
                        <a:spcBef>
                          <a:spcPts val="0"/>
                        </a:spcBef>
                        <a:spcAft>
                          <a:spcPts val="0"/>
                        </a:spcAft>
                        <a:buNone/>
                      </a:pPr>
                      <a:r>
                        <a:rPr b="1" lang="en" sz="1200">
                          <a:latin typeface="Roboto"/>
                          <a:ea typeface="Roboto"/>
                          <a:cs typeface="Roboto"/>
                          <a:sym typeface="Roboto"/>
                        </a:rPr>
                        <a:t>Customers</a:t>
                      </a:r>
                      <a:endParaRPr b="1" sz="1200">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Roboto"/>
                          <a:ea typeface="Roboto"/>
                          <a:cs typeface="Roboto"/>
                          <a:sym typeface="Roboto"/>
                        </a:rPr>
                        <a:t>Londrina</a:t>
                      </a:r>
                      <a:endParaRPr b="1"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b="1" lang="en" sz="1200">
                          <a:latin typeface="Roboto"/>
                          <a:ea typeface="Roboto"/>
                          <a:cs typeface="Roboto"/>
                          <a:sym typeface="Roboto"/>
                        </a:rPr>
                        <a:t>Franca</a:t>
                      </a:r>
                      <a:endParaRPr b="1"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b="1" lang="en" sz="1200">
                          <a:latin typeface="Roboto"/>
                          <a:ea typeface="Roboto"/>
                          <a:cs typeface="Roboto"/>
                          <a:sym typeface="Roboto"/>
                        </a:rPr>
                        <a:t>Total</a:t>
                      </a:r>
                      <a:endParaRPr b="1" sz="1200">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 sz="1200">
                          <a:latin typeface="Roboto"/>
                          <a:ea typeface="Roboto"/>
                          <a:cs typeface="Roboto"/>
                          <a:sym typeface="Roboto"/>
                        </a:rPr>
                        <a:t>Status (min)</a:t>
                      </a:r>
                      <a:endParaRPr b="1" sz="12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Roboto"/>
                          <a:ea typeface="Roboto"/>
                          <a:cs typeface="Roboto"/>
                          <a:sym typeface="Roboto"/>
                        </a:rPr>
                        <a:t>Shadow $ (min)</a:t>
                      </a:r>
                      <a:endParaRPr b="1" sz="12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 sz="1200">
                          <a:latin typeface="Roboto"/>
                          <a:ea typeface="Roboto"/>
                          <a:cs typeface="Roboto"/>
                          <a:sym typeface="Roboto"/>
                        </a:rPr>
                        <a:t>Status (max)</a:t>
                      </a:r>
                      <a:endParaRPr b="1" sz="12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 sz="1200">
                          <a:latin typeface="Roboto"/>
                          <a:ea typeface="Roboto"/>
                          <a:cs typeface="Roboto"/>
                          <a:sym typeface="Roboto"/>
                        </a:rPr>
                        <a:t>Shadow $ (max)</a:t>
                      </a:r>
                      <a:endParaRPr b="1" sz="12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tcPr>
                </a:tc>
              </a:tr>
              <a:tr h="387925">
                <a:tc>
                  <a:txBody>
                    <a:bodyPr/>
                    <a:lstStyle/>
                    <a:p>
                      <a:pPr indent="0" lvl="0" marL="0" rtl="0" algn="l">
                        <a:spcBef>
                          <a:spcPts val="0"/>
                        </a:spcBef>
                        <a:spcAft>
                          <a:spcPts val="0"/>
                        </a:spcAft>
                        <a:buNone/>
                      </a:pPr>
                      <a:r>
                        <a:rPr lang="en" sz="1200">
                          <a:solidFill>
                            <a:srgbClr val="FF0000"/>
                          </a:solidFill>
                          <a:latin typeface="Roboto"/>
                          <a:ea typeface="Roboto"/>
                          <a:cs typeface="Roboto"/>
                          <a:sym typeface="Roboto"/>
                        </a:rPr>
                        <a:t>Jaú</a:t>
                      </a:r>
                      <a:endParaRPr sz="1200">
                        <a:solidFill>
                          <a:srgbClr val="FF000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rgbClr val="FF0000"/>
                          </a:solidFill>
                          <a:latin typeface="Roboto"/>
                          <a:ea typeface="Roboto"/>
                          <a:cs typeface="Roboto"/>
                          <a:sym typeface="Roboto"/>
                        </a:rPr>
                        <a:t>480</a:t>
                      </a:r>
                      <a:endParaRPr sz="1200">
                        <a:solidFill>
                          <a:srgbClr val="FF0000"/>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FF0000"/>
                          </a:solidFill>
                          <a:latin typeface="Roboto"/>
                          <a:ea typeface="Roboto"/>
                          <a:cs typeface="Roboto"/>
                          <a:sym typeface="Roboto"/>
                        </a:rPr>
                        <a:t>0</a:t>
                      </a:r>
                      <a:endParaRPr sz="1200">
                        <a:solidFill>
                          <a:srgbClr val="FF0000"/>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FF0000"/>
                          </a:solidFill>
                          <a:latin typeface="Roboto"/>
                          <a:ea typeface="Roboto"/>
                          <a:cs typeface="Roboto"/>
                          <a:sym typeface="Roboto"/>
                        </a:rPr>
                        <a:t>480</a:t>
                      </a:r>
                      <a:endParaRPr sz="1200">
                        <a:solidFill>
                          <a:srgbClr val="FF0000"/>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FF0000"/>
                          </a:solidFill>
                          <a:latin typeface="Roboto"/>
                          <a:ea typeface="Roboto"/>
                          <a:cs typeface="Roboto"/>
                          <a:sym typeface="Roboto"/>
                        </a:rPr>
                        <a:t>Binding</a:t>
                      </a:r>
                      <a:endParaRPr sz="1200">
                        <a:solidFill>
                          <a:srgbClr val="FF0000"/>
                        </a:solidFill>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rgbClr val="FF0000"/>
                          </a:solidFill>
                          <a:latin typeface="Roboto"/>
                          <a:ea typeface="Roboto"/>
                          <a:cs typeface="Roboto"/>
                          <a:sym typeface="Roboto"/>
                        </a:rPr>
                        <a:t>-9.8</a:t>
                      </a:r>
                      <a:endParaRPr sz="1200">
                        <a:solidFill>
                          <a:srgbClr val="FF0000"/>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FF0000"/>
                          </a:solidFill>
                        </a:rPr>
                        <a:t>Not Binding</a:t>
                      </a:r>
                      <a:endParaRPr sz="1200">
                        <a:solidFill>
                          <a:srgbClr val="FF0000"/>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FF0000"/>
                          </a:solidFill>
                          <a:latin typeface="Roboto"/>
                          <a:ea typeface="Roboto"/>
                          <a:cs typeface="Roboto"/>
                          <a:sym typeface="Roboto"/>
                        </a:rPr>
                        <a:t>0</a:t>
                      </a:r>
                      <a:endParaRPr sz="1200">
                        <a:solidFill>
                          <a:srgbClr val="FF0000"/>
                        </a:solidFill>
                        <a:latin typeface="Roboto"/>
                        <a:ea typeface="Roboto"/>
                        <a:cs typeface="Roboto"/>
                        <a:sym typeface="Roboto"/>
                      </a:endParaRPr>
                    </a:p>
                  </a:txBody>
                  <a:tcPr marT="91425" marB="91425" marR="91425" marL="91425"/>
                </a:tc>
              </a:tr>
              <a:tr h="387925">
                <a:tc>
                  <a:txBody>
                    <a:bodyPr/>
                    <a:lstStyle/>
                    <a:p>
                      <a:pPr indent="0" lvl="0" marL="0" rtl="0" algn="l">
                        <a:spcBef>
                          <a:spcPts val="0"/>
                        </a:spcBef>
                        <a:spcAft>
                          <a:spcPts val="0"/>
                        </a:spcAft>
                        <a:buNone/>
                      </a:pPr>
                      <a:r>
                        <a:rPr lang="en" sz="1200">
                          <a:solidFill>
                            <a:srgbClr val="FF0000"/>
                          </a:solidFill>
                          <a:latin typeface="Roboto"/>
                          <a:ea typeface="Roboto"/>
                          <a:cs typeface="Roboto"/>
                          <a:sym typeface="Roboto"/>
                        </a:rPr>
                        <a:t>Bariri</a:t>
                      </a:r>
                      <a:endParaRPr sz="1200">
                        <a:solidFill>
                          <a:srgbClr val="FF000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 sz="1200">
                          <a:solidFill>
                            <a:srgbClr val="FF0000"/>
                          </a:solidFill>
                          <a:latin typeface="Roboto"/>
                          <a:ea typeface="Roboto"/>
                          <a:cs typeface="Roboto"/>
                          <a:sym typeface="Roboto"/>
                        </a:rPr>
                        <a:t>0</a:t>
                      </a:r>
                      <a:endParaRPr sz="1200">
                        <a:solidFill>
                          <a:srgbClr val="FF0000"/>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FF0000"/>
                          </a:solidFill>
                          <a:latin typeface="Roboto"/>
                          <a:ea typeface="Roboto"/>
                          <a:cs typeface="Roboto"/>
                          <a:sym typeface="Roboto"/>
                        </a:rPr>
                        <a:t>850</a:t>
                      </a:r>
                      <a:endParaRPr sz="1200">
                        <a:solidFill>
                          <a:srgbClr val="FF0000"/>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FF0000"/>
                          </a:solidFill>
                          <a:latin typeface="Roboto"/>
                          <a:ea typeface="Roboto"/>
                          <a:cs typeface="Roboto"/>
                          <a:sym typeface="Roboto"/>
                        </a:rPr>
                        <a:t>850</a:t>
                      </a:r>
                      <a:endParaRPr sz="1200">
                        <a:solidFill>
                          <a:srgbClr val="FF0000"/>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FF0000"/>
                          </a:solidFill>
                          <a:latin typeface="Roboto"/>
                          <a:ea typeface="Roboto"/>
                          <a:cs typeface="Roboto"/>
                          <a:sym typeface="Roboto"/>
                        </a:rPr>
                        <a:t>Binding</a:t>
                      </a:r>
                      <a:endParaRPr sz="1200">
                        <a:solidFill>
                          <a:srgbClr val="FF0000"/>
                        </a:solidFill>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rgbClr val="FF0000"/>
                          </a:solidFill>
                          <a:latin typeface="Roboto"/>
                          <a:ea typeface="Roboto"/>
                          <a:cs typeface="Roboto"/>
                          <a:sym typeface="Roboto"/>
                        </a:rPr>
                        <a:t>-24.8</a:t>
                      </a:r>
                      <a:endParaRPr sz="1200">
                        <a:solidFill>
                          <a:srgbClr val="FF0000"/>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FF0000"/>
                          </a:solidFill>
                        </a:rPr>
                        <a:t>Not Binding</a:t>
                      </a:r>
                      <a:endParaRPr sz="1200">
                        <a:solidFill>
                          <a:srgbClr val="FF0000"/>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FF0000"/>
                          </a:solidFill>
                          <a:latin typeface="Roboto"/>
                          <a:ea typeface="Roboto"/>
                          <a:cs typeface="Roboto"/>
                          <a:sym typeface="Roboto"/>
                        </a:rPr>
                        <a:t>0</a:t>
                      </a:r>
                      <a:endParaRPr sz="1200">
                        <a:solidFill>
                          <a:srgbClr val="FF0000"/>
                        </a:solidFill>
                        <a:latin typeface="Roboto"/>
                        <a:ea typeface="Roboto"/>
                        <a:cs typeface="Roboto"/>
                        <a:sym typeface="Roboto"/>
                      </a:endParaRPr>
                    </a:p>
                  </a:txBody>
                  <a:tcPr marT="91425" marB="91425" marR="91425" marL="91425"/>
                </a:tc>
              </a:tr>
              <a:tr h="387925">
                <a:tc>
                  <a:txBody>
                    <a:bodyPr/>
                    <a:lstStyle/>
                    <a:p>
                      <a:pPr indent="0" lvl="0" marL="0" rtl="0" algn="l">
                        <a:spcBef>
                          <a:spcPts val="0"/>
                        </a:spcBef>
                        <a:spcAft>
                          <a:spcPts val="0"/>
                        </a:spcAft>
                        <a:buNone/>
                      </a:pPr>
                      <a:r>
                        <a:rPr lang="en" sz="1200">
                          <a:solidFill>
                            <a:srgbClr val="38761D"/>
                          </a:solidFill>
                          <a:latin typeface="Roboto"/>
                          <a:ea typeface="Roboto"/>
                          <a:cs typeface="Roboto"/>
                          <a:sym typeface="Roboto"/>
                        </a:rPr>
                        <a:t>Cosmópolis</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133.1</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506</a:t>
                      </a:r>
                      <a:r>
                        <a:rPr lang="en" sz="1200">
                          <a:solidFill>
                            <a:srgbClr val="38761D"/>
                          </a:solidFill>
                          <a:latin typeface="Roboto"/>
                          <a:ea typeface="Roboto"/>
                          <a:cs typeface="Roboto"/>
                          <a:sym typeface="Roboto"/>
                        </a:rPr>
                        <a:t>.9</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640</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38761D"/>
                          </a:solidFill>
                          <a:latin typeface="Roboto"/>
                          <a:ea typeface="Roboto"/>
                          <a:cs typeface="Roboto"/>
                          <a:sym typeface="Roboto"/>
                        </a:rPr>
                        <a:t>Binding</a:t>
                      </a:r>
                      <a:endParaRPr sz="1200">
                        <a:solidFill>
                          <a:srgbClr val="38761D"/>
                        </a:solidFill>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-0.4</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38761D"/>
                          </a:solidFill>
                        </a:rPr>
                        <a:t>Not Binding</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0</a:t>
                      </a:r>
                      <a:endParaRPr sz="1200">
                        <a:solidFill>
                          <a:srgbClr val="38761D"/>
                        </a:solidFill>
                        <a:latin typeface="Roboto"/>
                        <a:ea typeface="Roboto"/>
                        <a:cs typeface="Roboto"/>
                        <a:sym typeface="Roboto"/>
                      </a:endParaRPr>
                    </a:p>
                  </a:txBody>
                  <a:tcPr marT="91425" marB="91425" marR="91425" marL="91425"/>
                </a:tc>
              </a:tr>
              <a:tr h="387925">
                <a:tc>
                  <a:txBody>
                    <a:bodyPr/>
                    <a:lstStyle/>
                    <a:p>
                      <a:pPr indent="0" lvl="0" marL="0" rtl="0" algn="l">
                        <a:spcBef>
                          <a:spcPts val="0"/>
                        </a:spcBef>
                        <a:spcAft>
                          <a:spcPts val="0"/>
                        </a:spcAft>
                        <a:buNone/>
                      </a:pPr>
                      <a:r>
                        <a:rPr lang="en" sz="1200">
                          <a:solidFill>
                            <a:srgbClr val="38761D"/>
                          </a:solidFill>
                          <a:latin typeface="Roboto"/>
                          <a:ea typeface="Roboto"/>
                          <a:cs typeface="Roboto"/>
                          <a:sym typeface="Roboto"/>
                        </a:rPr>
                        <a:t>Itapira</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651.1</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0</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651.1</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38761D"/>
                          </a:solidFill>
                          <a:latin typeface="Roboto"/>
                          <a:ea typeface="Roboto"/>
                          <a:cs typeface="Roboto"/>
                          <a:sym typeface="Roboto"/>
                        </a:rPr>
                        <a:t>Not Binding</a:t>
                      </a:r>
                      <a:endParaRPr sz="1200">
                        <a:solidFill>
                          <a:srgbClr val="38761D"/>
                        </a:solidFill>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0</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38761D"/>
                          </a:solidFill>
                        </a:rPr>
                        <a:t>Not Binding</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0</a:t>
                      </a:r>
                      <a:endParaRPr sz="1200">
                        <a:solidFill>
                          <a:srgbClr val="38761D"/>
                        </a:solidFill>
                        <a:latin typeface="Roboto"/>
                        <a:ea typeface="Roboto"/>
                        <a:cs typeface="Roboto"/>
                        <a:sym typeface="Roboto"/>
                      </a:endParaRPr>
                    </a:p>
                  </a:txBody>
                  <a:tcPr marT="91425" marB="91425" marR="91425" marL="91425"/>
                </a:tc>
              </a:tr>
              <a:tr h="387925">
                <a:tc>
                  <a:txBody>
                    <a:bodyPr/>
                    <a:lstStyle/>
                    <a:p>
                      <a:pPr indent="0" lvl="0" marL="0" rtl="0" algn="l">
                        <a:spcBef>
                          <a:spcPts val="0"/>
                        </a:spcBef>
                        <a:spcAft>
                          <a:spcPts val="0"/>
                        </a:spcAft>
                        <a:buNone/>
                      </a:pPr>
                      <a:r>
                        <a:rPr lang="en" sz="1200">
                          <a:latin typeface="Roboto"/>
                          <a:ea typeface="Roboto"/>
                          <a:cs typeface="Roboto"/>
                          <a:sym typeface="Roboto"/>
                        </a:rPr>
                        <a:t>Pirassununga</a:t>
                      </a:r>
                      <a:endParaRPr sz="1200">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latin typeface="Roboto"/>
                          <a:ea typeface="Roboto"/>
                          <a:cs typeface="Roboto"/>
                          <a:sym typeface="Roboto"/>
                        </a:rPr>
                        <a:t>0</a:t>
                      </a:r>
                      <a:endParaRPr sz="1200">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latin typeface="Roboto"/>
                          <a:ea typeface="Roboto"/>
                          <a:cs typeface="Roboto"/>
                          <a:sym typeface="Roboto"/>
                        </a:rPr>
                        <a:t>970</a:t>
                      </a:r>
                      <a:endParaRPr sz="1200">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latin typeface="Roboto"/>
                          <a:ea typeface="Roboto"/>
                          <a:cs typeface="Roboto"/>
                          <a:sym typeface="Roboto"/>
                        </a:rPr>
                        <a:t>970</a:t>
                      </a:r>
                      <a:endParaRPr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latin typeface="Roboto"/>
                          <a:ea typeface="Roboto"/>
                          <a:cs typeface="Roboto"/>
                          <a:sym typeface="Roboto"/>
                        </a:rPr>
                        <a:t>Binding</a:t>
                      </a:r>
                      <a:endParaRPr sz="1200">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Roboto"/>
                          <a:ea typeface="Roboto"/>
                          <a:cs typeface="Roboto"/>
                          <a:sym typeface="Roboto"/>
                        </a:rPr>
                        <a:t>-6.3</a:t>
                      </a:r>
                      <a:endParaRPr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t>Binding</a:t>
                      </a:r>
                      <a:endParaRPr sz="1200">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latin typeface="Roboto"/>
                          <a:ea typeface="Roboto"/>
                          <a:cs typeface="Roboto"/>
                          <a:sym typeface="Roboto"/>
                        </a:rPr>
                        <a:t>0</a:t>
                      </a:r>
                      <a:endParaRPr sz="1200">
                        <a:latin typeface="Roboto"/>
                        <a:ea typeface="Roboto"/>
                        <a:cs typeface="Roboto"/>
                        <a:sym typeface="Roboto"/>
                      </a:endParaRPr>
                    </a:p>
                  </a:txBody>
                  <a:tcPr marT="91425" marB="91425" marR="91425" marL="91425"/>
                </a:tc>
              </a:tr>
              <a:tr h="387925">
                <a:tc>
                  <a:txBody>
                    <a:bodyPr/>
                    <a:lstStyle/>
                    <a:p>
                      <a:pPr indent="0" lvl="0" marL="0" rtl="0" algn="l">
                        <a:spcBef>
                          <a:spcPts val="0"/>
                        </a:spcBef>
                        <a:spcAft>
                          <a:spcPts val="0"/>
                        </a:spcAft>
                        <a:buNone/>
                      </a:pPr>
                      <a:r>
                        <a:rPr lang="en" sz="1200">
                          <a:solidFill>
                            <a:srgbClr val="FF0000"/>
                          </a:solidFill>
                          <a:latin typeface="Roboto"/>
                          <a:ea typeface="Roboto"/>
                          <a:cs typeface="Roboto"/>
                          <a:sym typeface="Roboto"/>
                        </a:rPr>
                        <a:t>São Carlos</a:t>
                      </a:r>
                      <a:endParaRPr sz="1200">
                        <a:solidFill>
                          <a:srgbClr val="FF0000"/>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FF0000"/>
                          </a:solidFill>
                          <a:latin typeface="Roboto"/>
                          <a:ea typeface="Roboto"/>
                          <a:cs typeface="Roboto"/>
                          <a:sym typeface="Roboto"/>
                        </a:rPr>
                        <a:t>107</a:t>
                      </a:r>
                      <a:endParaRPr sz="1200">
                        <a:solidFill>
                          <a:srgbClr val="FF0000"/>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FF0000"/>
                          </a:solidFill>
                          <a:latin typeface="Roboto"/>
                          <a:ea typeface="Roboto"/>
                          <a:cs typeface="Roboto"/>
                          <a:sym typeface="Roboto"/>
                        </a:rPr>
                        <a:t>0</a:t>
                      </a:r>
                      <a:endParaRPr sz="1200">
                        <a:solidFill>
                          <a:srgbClr val="FF0000"/>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FF0000"/>
                          </a:solidFill>
                          <a:latin typeface="Roboto"/>
                          <a:ea typeface="Roboto"/>
                          <a:cs typeface="Roboto"/>
                          <a:sym typeface="Roboto"/>
                        </a:rPr>
                        <a:t>107</a:t>
                      </a:r>
                      <a:endParaRPr sz="1200">
                        <a:solidFill>
                          <a:srgbClr val="FF0000"/>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FF0000"/>
                          </a:solidFill>
                          <a:latin typeface="Roboto"/>
                          <a:ea typeface="Roboto"/>
                          <a:cs typeface="Roboto"/>
                          <a:sym typeface="Roboto"/>
                        </a:rPr>
                        <a:t>Binding</a:t>
                      </a:r>
                      <a:endParaRPr sz="1200">
                        <a:solidFill>
                          <a:srgbClr val="FF0000"/>
                        </a:solidFill>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rgbClr val="FF0000"/>
                          </a:solidFill>
                          <a:latin typeface="Roboto"/>
                          <a:ea typeface="Roboto"/>
                          <a:cs typeface="Roboto"/>
                          <a:sym typeface="Roboto"/>
                        </a:rPr>
                        <a:t>-10.1</a:t>
                      </a:r>
                      <a:endParaRPr sz="1200">
                        <a:solidFill>
                          <a:srgbClr val="FF0000"/>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FF0000"/>
                          </a:solidFill>
                        </a:rPr>
                        <a:t>Not Binding</a:t>
                      </a:r>
                      <a:endParaRPr sz="1200">
                        <a:solidFill>
                          <a:srgbClr val="FF0000"/>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FF0000"/>
                          </a:solidFill>
                          <a:latin typeface="Roboto"/>
                          <a:ea typeface="Roboto"/>
                          <a:cs typeface="Roboto"/>
                          <a:sym typeface="Roboto"/>
                        </a:rPr>
                        <a:t>0</a:t>
                      </a:r>
                      <a:endParaRPr sz="1200">
                        <a:solidFill>
                          <a:srgbClr val="FF0000"/>
                        </a:solidFill>
                        <a:latin typeface="Roboto"/>
                        <a:ea typeface="Roboto"/>
                        <a:cs typeface="Roboto"/>
                        <a:sym typeface="Roboto"/>
                      </a:endParaRPr>
                    </a:p>
                  </a:txBody>
                  <a:tcPr marT="91425" marB="91425" marR="91425" marL="91425"/>
                </a:tc>
              </a:tr>
              <a:tr h="387925">
                <a:tc>
                  <a:txBody>
                    <a:bodyPr/>
                    <a:lstStyle/>
                    <a:p>
                      <a:pPr indent="0" lvl="0" marL="0" rtl="0" algn="l">
                        <a:spcBef>
                          <a:spcPts val="0"/>
                        </a:spcBef>
                        <a:spcAft>
                          <a:spcPts val="0"/>
                        </a:spcAft>
                        <a:buNone/>
                      </a:pPr>
                      <a:r>
                        <a:rPr lang="en" sz="1200">
                          <a:solidFill>
                            <a:srgbClr val="38761D"/>
                          </a:solidFill>
                          <a:latin typeface="Roboto"/>
                          <a:ea typeface="Roboto"/>
                          <a:cs typeface="Roboto"/>
                          <a:sym typeface="Roboto"/>
                        </a:rPr>
                        <a:t>Diadema</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80</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0</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80</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38761D"/>
                          </a:solidFill>
                          <a:latin typeface="Roboto"/>
                          <a:ea typeface="Roboto"/>
                          <a:cs typeface="Roboto"/>
                          <a:sym typeface="Roboto"/>
                        </a:rPr>
                        <a:t>Binding</a:t>
                      </a:r>
                      <a:endParaRPr sz="1200">
                        <a:solidFill>
                          <a:srgbClr val="38761D"/>
                        </a:solidFill>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-5.1</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38761D"/>
                          </a:solidFill>
                        </a:rPr>
                        <a:t>Not Binding</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0</a:t>
                      </a:r>
                      <a:endParaRPr sz="1200">
                        <a:solidFill>
                          <a:srgbClr val="38761D"/>
                        </a:solidFill>
                        <a:latin typeface="Roboto"/>
                        <a:ea typeface="Roboto"/>
                        <a:cs typeface="Roboto"/>
                        <a:sym typeface="Roboto"/>
                      </a:endParaRPr>
                    </a:p>
                  </a:txBody>
                  <a:tcPr marT="91425" marB="91425" marR="91425" marL="91425"/>
                </a:tc>
              </a:tr>
              <a:tr h="387925">
                <a:tc>
                  <a:txBody>
                    <a:bodyPr/>
                    <a:lstStyle/>
                    <a:p>
                      <a:pPr indent="0" lvl="0" marL="0" rtl="0" algn="l">
                        <a:spcBef>
                          <a:spcPts val="0"/>
                        </a:spcBef>
                        <a:spcAft>
                          <a:spcPts val="0"/>
                        </a:spcAft>
                        <a:buNone/>
                      </a:pPr>
                      <a:r>
                        <a:rPr lang="en" sz="1200">
                          <a:latin typeface="Roboto"/>
                          <a:ea typeface="Roboto"/>
                          <a:cs typeface="Roboto"/>
                          <a:sym typeface="Roboto"/>
                        </a:rPr>
                        <a:t>Santa Bárbara d'Oeste</a:t>
                      </a:r>
                      <a:endParaRPr sz="1200">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latin typeface="Roboto"/>
                          <a:ea typeface="Roboto"/>
                          <a:cs typeface="Roboto"/>
                          <a:sym typeface="Roboto"/>
                        </a:rPr>
                        <a:t>310</a:t>
                      </a:r>
                      <a:endParaRPr sz="1200">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latin typeface="Roboto"/>
                          <a:ea typeface="Roboto"/>
                          <a:cs typeface="Roboto"/>
                          <a:sym typeface="Roboto"/>
                        </a:rPr>
                        <a:t>0</a:t>
                      </a:r>
                      <a:endParaRPr sz="1200">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latin typeface="Roboto"/>
                          <a:ea typeface="Roboto"/>
                          <a:cs typeface="Roboto"/>
                          <a:sym typeface="Roboto"/>
                        </a:rPr>
                        <a:t>310</a:t>
                      </a:r>
                      <a:endParaRPr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latin typeface="Roboto"/>
                          <a:ea typeface="Roboto"/>
                          <a:cs typeface="Roboto"/>
                          <a:sym typeface="Roboto"/>
                        </a:rPr>
                        <a:t>Not Binding</a:t>
                      </a:r>
                      <a:endParaRPr sz="1200">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Roboto"/>
                          <a:ea typeface="Roboto"/>
                          <a:cs typeface="Roboto"/>
                          <a:sym typeface="Roboto"/>
                        </a:rPr>
                        <a:t>0</a:t>
                      </a:r>
                      <a:endParaRPr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t>Binding</a:t>
                      </a:r>
                      <a:endParaRPr sz="1200">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latin typeface="Roboto"/>
                          <a:ea typeface="Roboto"/>
                          <a:cs typeface="Roboto"/>
                          <a:sym typeface="Roboto"/>
                        </a:rPr>
                        <a:t>0.9</a:t>
                      </a:r>
                      <a:endParaRPr sz="1200">
                        <a:latin typeface="Roboto"/>
                        <a:ea typeface="Roboto"/>
                        <a:cs typeface="Roboto"/>
                        <a:sym typeface="Roboto"/>
                      </a:endParaRPr>
                    </a:p>
                  </a:txBody>
                  <a:tcPr marT="91425" marB="91425" marR="91425" marL="91425"/>
                </a:tc>
              </a:tr>
              <a:tr h="387925">
                <a:tc>
                  <a:txBody>
                    <a:bodyPr/>
                    <a:lstStyle/>
                    <a:p>
                      <a:pPr indent="0" lvl="0" marL="0" rtl="0" algn="l">
                        <a:spcBef>
                          <a:spcPts val="0"/>
                        </a:spcBef>
                        <a:spcAft>
                          <a:spcPts val="0"/>
                        </a:spcAft>
                        <a:buNone/>
                      </a:pPr>
                      <a:r>
                        <a:rPr lang="en" sz="1200">
                          <a:solidFill>
                            <a:srgbClr val="38761D"/>
                          </a:solidFill>
                          <a:latin typeface="Roboto"/>
                          <a:ea typeface="Roboto"/>
                          <a:cs typeface="Roboto"/>
                          <a:sym typeface="Roboto"/>
                        </a:rPr>
                        <a:t>Araraquara</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0</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0</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0</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38761D"/>
                          </a:solidFill>
                          <a:latin typeface="Roboto"/>
                          <a:ea typeface="Roboto"/>
                          <a:cs typeface="Roboto"/>
                          <a:sym typeface="Roboto"/>
                        </a:rPr>
                        <a:t>Binding</a:t>
                      </a:r>
                      <a:endParaRPr sz="1200">
                        <a:solidFill>
                          <a:srgbClr val="38761D"/>
                        </a:solidFill>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-7.8</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38761D"/>
                          </a:solidFill>
                        </a:rPr>
                        <a:t>Not Binding</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0</a:t>
                      </a:r>
                      <a:endParaRPr sz="1200">
                        <a:solidFill>
                          <a:srgbClr val="38761D"/>
                        </a:solidFill>
                        <a:latin typeface="Roboto"/>
                        <a:ea typeface="Roboto"/>
                        <a:cs typeface="Roboto"/>
                        <a:sym typeface="Roboto"/>
                      </a:endParaRPr>
                    </a:p>
                  </a:txBody>
                  <a:tcPr marT="91425" marB="91425" marR="91425" marL="91425"/>
                </a:tc>
              </a:tr>
            </a:tbl>
          </a:graphicData>
        </a:graphic>
      </p:graphicFrame>
      <p:sp>
        <p:nvSpPr>
          <p:cNvPr id="125" name="Google Shape;125;p22"/>
          <p:cNvSpPr txBox="1"/>
          <p:nvPr>
            <p:ph type="title"/>
          </p:nvPr>
        </p:nvSpPr>
        <p:spPr>
          <a:xfrm>
            <a:off x="311700" y="377475"/>
            <a:ext cx="8520600" cy="56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20"/>
              <a:t>Profitability Under Current Supply Agreements</a:t>
            </a:r>
            <a:endParaRPr sz="242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20"/>
              <a:t>Profitability With Renegotiated Supply Agreements</a:t>
            </a:r>
            <a:endParaRPr sz="2420"/>
          </a:p>
        </p:txBody>
      </p:sp>
      <p:graphicFrame>
        <p:nvGraphicFramePr>
          <p:cNvPr id="131" name="Google Shape;131;p23"/>
          <p:cNvGraphicFramePr/>
          <p:nvPr/>
        </p:nvGraphicFramePr>
        <p:xfrm>
          <a:off x="-25" y="1282525"/>
          <a:ext cx="3000000" cy="3000000"/>
        </p:xfrm>
        <a:graphic>
          <a:graphicData uri="http://schemas.openxmlformats.org/drawingml/2006/table">
            <a:tbl>
              <a:tblPr>
                <a:noFill/>
                <a:tableStyleId>{DA707182-5A38-48B4-BED3-A3A90281FD35}</a:tableStyleId>
              </a:tblPr>
              <a:tblGrid>
                <a:gridCol w="1711650"/>
                <a:gridCol w="794550"/>
                <a:gridCol w="741225"/>
                <a:gridCol w="827075"/>
                <a:gridCol w="1178350"/>
                <a:gridCol w="1336825"/>
                <a:gridCol w="1188825"/>
                <a:gridCol w="1365525"/>
              </a:tblGrid>
              <a:tr h="384600">
                <a:tc>
                  <a:txBody>
                    <a:bodyPr/>
                    <a:lstStyle/>
                    <a:p>
                      <a:pPr indent="0" lvl="0" marL="0" rtl="0" algn="l">
                        <a:spcBef>
                          <a:spcPts val="0"/>
                        </a:spcBef>
                        <a:spcAft>
                          <a:spcPts val="0"/>
                        </a:spcAft>
                        <a:buNone/>
                      </a:pPr>
                      <a:r>
                        <a:rPr b="1" lang="en" sz="1200">
                          <a:latin typeface="Roboto"/>
                          <a:ea typeface="Roboto"/>
                          <a:cs typeface="Roboto"/>
                          <a:sym typeface="Roboto"/>
                        </a:rPr>
                        <a:t>Customers</a:t>
                      </a:r>
                      <a:endParaRPr b="1" sz="1200">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Roboto"/>
                          <a:ea typeface="Roboto"/>
                          <a:cs typeface="Roboto"/>
                          <a:sym typeface="Roboto"/>
                        </a:rPr>
                        <a:t>Londrina</a:t>
                      </a:r>
                      <a:endParaRPr b="1"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b="1" lang="en" sz="1200">
                          <a:latin typeface="Roboto"/>
                          <a:ea typeface="Roboto"/>
                          <a:cs typeface="Roboto"/>
                          <a:sym typeface="Roboto"/>
                        </a:rPr>
                        <a:t>Franca</a:t>
                      </a:r>
                      <a:endParaRPr b="1"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b="1" lang="en" sz="1200">
                          <a:latin typeface="Roboto"/>
                          <a:ea typeface="Roboto"/>
                          <a:cs typeface="Roboto"/>
                          <a:sym typeface="Roboto"/>
                        </a:rPr>
                        <a:t>Total</a:t>
                      </a:r>
                      <a:endParaRPr b="1" sz="1200">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 sz="1200">
                          <a:latin typeface="Roboto"/>
                          <a:ea typeface="Roboto"/>
                          <a:cs typeface="Roboto"/>
                          <a:sym typeface="Roboto"/>
                        </a:rPr>
                        <a:t>Status (min)</a:t>
                      </a:r>
                      <a:endParaRPr b="1" sz="12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 sz="1200">
                          <a:latin typeface="Roboto"/>
                          <a:ea typeface="Roboto"/>
                          <a:cs typeface="Roboto"/>
                          <a:sym typeface="Roboto"/>
                        </a:rPr>
                        <a:t>Shadow $ (min)</a:t>
                      </a:r>
                      <a:endParaRPr b="1" sz="12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 sz="1200">
                          <a:latin typeface="Roboto"/>
                          <a:ea typeface="Roboto"/>
                          <a:cs typeface="Roboto"/>
                          <a:sym typeface="Roboto"/>
                        </a:rPr>
                        <a:t>Status (max)</a:t>
                      </a:r>
                      <a:endParaRPr b="1" sz="12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 sz="1200">
                          <a:latin typeface="Roboto"/>
                          <a:ea typeface="Roboto"/>
                          <a:cs typeface="Roboto"/>
                          <a:sym typeface="Roboto"/>
                        </a:rPr>
                        <a:t>Shadow $ (max)</a:t>
                      </a:r>
                      <a:endParaRPr b="1" sz="12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r>
              <a:tr h="384600">
                <a:tc>
                  <a:txBody>
                    <a:bodyPr/>
                    <a:lstStyle/>
                    <a:p>
                      <a:pPr indent="0" lvl="0" marL="0" rtl="0" algn="l">
                        <a:spcBef>
                          <a:spcPts val="0"/>
                        </a:spcBef>
                        <a:spcAft>
                          <a:spcPts val="0"/>
                        </a:spcAft>
                        <a:buNone/>
                      </a:pPr>
                      <a:r>
                        <a:rPr lang="en" sz="1200">
                          <a:solidFill>
                            <a:srgbClr val="FF0000"/>
                          </a:solidFill>
                          <a:latin typeface="Roboto"/>
                          <a:ea typeface="Roboto"/>
                          <a:cs typeface="Roboto"/>
                          <a:sym typeface="Roboto"/>
                        </a:rPr>
                        <a:t>Jaú</a:t>
                      </a:r>
                      <a:endParaRPr sz="1200">
                        <a:solidFill>
                          <a:srgbClr val="FF000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rgbClr val="FF0000"/>
                          </a:solidFill>
                          <a:latin typeface="Roboto"/>
                          <a:ea typeface="Roboto"/>
                          <a:cs typeface="Roboto"/>
                          <a:sym typeface="Roboto"/>
                        </a:rPr>
                        <a:t>276.2</a:t>
                      </a:r>
                      <a:endParaRPr sz="1200">
                        <a:solidFill>
                          <a:srgbClr val="FF0000"/>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FF0000"/>
                          </a:solidFill>
                          <a:latin typeface="Roboto"/>
                          <a:ea typeface="Roboto"/>
                          <a:cs typeface="Roboto"/>
                          <a:sym typeface="Roboto"/>
                        </a:rPr>
                        <a:t>0</a:t>
                      </a:r>
                      <a:endParaRPr sz="1200">
                        <a:solidFill>
                          <a:srgbClr val="FF0000"/>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FF0000"/>
                          </a:solidFill>
                          <a:latin typeface="Roboto"/>
                          <a:ea typeface="Roboto"/>
                          <a:cs typeface="Roboto"/>
                          <a:sym typeface="Roboto"/>
                        </a:rPr>
                        <a:t>276.2</a:t>
                      </a:r>
                      <a:endParaRPr sz="1200">
                        <a:solidFill>
                          <a:srgbClr val="FF0000"/>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FF0000"/>
                          </a:solidFill>
                          <a:latin typeface="Roboto"/>
                          <a:ea typeface="Roboto"/>
                          <a:cs typeface="Roboto"/>
                          <a:sym typeface="Roboto"/>
                        </a:rPr>
                        <a:t>Not Binding</a:t>
                      </a:r>
                      <a:endParaRPr sz="1200">
                        <a:solidFill>
                          <a:srgbClr val="FF0000"/>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FF0000"/>
                          </a:solidFill>
                          <a:latin typeface="Roboto"/>
                          <a:ea typeface="Roboto"/>
                          <a:cs typeface="Roboto"/>
                          <a:sym typeface="Roboto"/>
                        </a:rPr>
                        <a:t>0</a:t>
                      </a:r>
                      <a:endParaRPr sz="1200">
                        <a:solidFill>
                          <a:srgbClr val="FF0000"/>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FF0000"/>
                          </a:solidFill>
                          <a:latin typeface="Roboto"/>
                          <a:ea typeface="Roboto"/>
                          <a:cs typeface="Roboto"/>
                          <a:sym typeface="Roboto"/>
                        </a:rPr>
                        <a:t>Not Binding</a:t>
                      </a:r>
                      <a:endParaRPr sz="1200">
                        <a:solidFill>
                          <a:srgbClr val="FF0000"/>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FF0000"/>
                          </a:solidFill>
                          <a:latin typeface="Roboto"/>
                          <a:ea typeface="Roboto"/>
                          <a:cs typeface="Roboto"/>
                          <a:sym typeface="Roboto"/>
                        </a:rPr>
                        <a:t>0</a:t>
                      </a:r>
                      <a:endParaRPr sz="1200">
                        <a:solidFill>
                          <a:srgbClr val="FF0000"/>
                        </a:solidFill>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4600">
                <a:tc>
                  <a:txBody>
                    <a:bodyPr/>
                    <a:lstStyle/>
                    <a:p>
                      <a:pPr indent="0" lvl="0" marL="0" rtl="0" algn="l">
                        <a:spcBef>
                          <a:spcPts val="0"/>
                        </a:spcBef>
                        <a:spcAft>
                          <a:spcPts val="0"/>
                        </a:spcAft>
                        <a:buNone/>
                      </a:pPr>
                      <a:r>
                        <a:rPr lang="en" sz="1200">
                          <a:solidFill>
                            <a:srgbClr val="FF0000"/>
                          </a:solidFill>
                          <a:latin typeface="Roboto"/>
                          <a:ea typeface="Roboto"/>
                          <a:cs typeface="Roboto"/>
                          <a:sym typeface="Roboto"/>
                        </a:rPr>
                        <a:t>Bariri</a:t>
                      </a:r>
                      <a:endParaRPr sz="1200">
                        <a:solidFill>
                          <a:srgbClr val="FF000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 sz="1200">
                          <a:solidFill>
                            <a:srgbClr val="FF0000"/>
                          </a:solidFill>
                          <a:latin typeface="Roboto"/>
                          <a:ea typeface="Roboto"/>
                          <a:cs typeface="Roboto"/>
                          <a:sym typeface="Roboto"/>
                        </a:rPr>
                        <a:t>0</a:t>
                      </a:r>
                      <a:endParaRPr sz="1200">
                        <a:solidFill>
                          <a:srgbClr val="FF0000"/>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FF0000"/>
                          </a:solidFill>
                          <a:latin typeface="Roboto"/>
                          <a:ea typeface="Roboto"/>
                          <a:cs typeface="Roboto"/>
                          <a:sym typeface="Roboto"/>
                        </a:rPr>
                        <a:t>0</a:t>
                      </a:r>
                      <a:endParaRPr sz="1200">
                        <a:solidFill>
                          <a:srgbClr val="FF0000"/>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FF0000"/>
                          </a:solidFill>
                          <a:latin typeface="Roboto"/>
                          <a:ea typeface="Roboto"/>
                          <a:cs typeface="Roboto"/>
                          <a:sym typeface="Roboto"/>
                        </a:rPr>
                        <a:t>0</a:t>
                      </a:r>
                      <a:endParaRPr sz="1200">
                        <a:solidFill>
                          <a:srgbClr val="FF0000"/>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FF0000"/>
                          </a:solidFill>
                          <a:latin typeface="Roboto"/>
                          <a:ea typeface="Roboto"/>
                          <a:cs typeface="Roboto"/>
                          <a:sym typeface="Roboto"/>
                        </a:rPr>
                        <a:t>Binding</a:t>
                      </a:r>
                      <a:endParaRPr sz="1200">
                        <a:solidFill>
                          <a:srgbClr val="FF0000"/>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FF0000"/>
                          </a:solidFill>
                          <a:latin typeface="Roboto"/>
                          <a:ea typeface="Roboto"/>
                          <a:cs typeface="Roboto"/>
                          <a:sym typeface="Roboto"/>
                        </a:rPr>
                        <a:t>-3.7</a:t>
                      </a:r>
                      <a:endParaRPr sz="1200">
                        <a:solidFill>
                          <a:srgbClr val="FF0000"/>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FF0000"/>
                          </a:solidFill>
                          <a:latin typeface="Roboto"/>
                          <a:ea typeface="Roboto"/>
                          <a:cs typeface="Roboto"/>
                          <a:sym typeface="Roboto"/>
                        </a:rPr>
                        <a:t>Not Binding</a:t>
                      </a:r>
                      <a:endParaRPr sz="1200">
                        <a:solidFill>
                          <a:srgbClr val="FF0000"/>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FF0000"/>
                          </a:solidFill>
                          <a:latin typeface="Roboto"/>
                          <a:ea typeface="Roboto"/>
                          <a:cs typeface="Roboto"/>
                          <a:sym typeface="Roboto"/>
                        </a:rPr>
                        <a:t>0</a:t>
                      </a:r>
                      <a:endParaRPr sz="1200">
                        <a:solidFill>
                          <a:srgbClr val="FF0000"/>
                        </a:solidFill>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4600">
                <a:tc>
                  <a:txBody>
                    <a:bodyPr/>
                    <a:lstStyle/>
                    <a:p>
                      <a:pPr indent="0" lvl="0" marL="0" rtl="0" algn="l">
                        <a:spcBef>
                          <a:spcPts val="0"/>
                        </a:spcBef>
                        <a:spcAft>
                          <a:spcPts val="0"/>
                        </a:spcAft>
                        <a:buNone/>
                      </a:pPr>
                      <a:r>
                        <a:rPr lang="en" sz="1200">
                          <a:solidFill>
                            <a:srgbClr val="38761D"/>
                          </a:solidFill>
                          <a:latin typeface="Roboto"/>
                          <a:ea typeface="Roboto"/>
                          <a:cs typeface="Roboto"/>
                          <a:sym typeface="Roboto"/>
                        </a:rPr>
                        <a:t>Cosmópolis</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0</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800</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800</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38761D"/>
                          </a:solidFill>
                          <a:latin typeface="Roboto"/>
                          <a:ea typeface="Roboto"/>
                          <a:cs typeface="Roboto"/>
                          <a:sym typeface="Roboto"/>
                        </a:rPr>
                        <a:t>Not Binding</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0</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38761D"/>
                          </a:solidFill>
                          <a:latin typeface="Roboto"/>
                          <a:ea typeface="Roboto"/>
                          <a:cs typeface="Roboto"/>
                          <a:sym typeface="Roboto"/>
                        </a:rPr>
                        <a:t>Binding</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20.7</a:t>
                      </a:r>
                      <a:endParaRPr sz="1200">
                        <a:solidFill>
                          <a:srgbClr val="38761D"/>
                        </a:solidFill>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4600">
                <a:tc>
                  <a:txBody>
                    <a:bodyPr/>
                    <a:lstStyle/>
                    <a:p>
                      <a:pPr indent="0" lvl="0" marL="0" rtl="0" algn="l">
                        <a:spcBef>
                          <a:spcPts val="0"/>
                        </a:spcBef>
                        <a:spcAft>
                          <a:spcPts val="0"/>
                        </a:spcAft>
                        <a:buNone/>
                      </a:pPr>
                      <a:r>
                        <a:rPr lang="en" sz="1200">
                          <a:solidFill>
                            <a:srgbClr val="38761D"/>
                          </a:solidFill>
                          <a:latin typeface="Roboto"/>
                          <a:ea typeface="Roboto"/>
                          <a:cs typeface="Roboto"/>
                          <a:sym typeface="Roboto"/>
                        </a:rPr>
                        <a:t>Itapira</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775</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0</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775</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38761D"/>
                          </a:solidFill>
                          <a:latin typeface="Roboto"/>
                          <a:ea typeface="Roboto"/>
                          <a:cs typeface="Roboto"/>
                          <a:sym typeface="Roboto"/>
                        </a:rPr>
                        <a:t>Not Binding</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0</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38761D"/>
                          </a:solidFill>
                          <a:latin typeface="Roboto"/>
                          <a:ea typeface="Roboto"/>
                          <a:cs typeface="Roboto"/>
                          <a:sym typeface="Roboto"/>
                        </a:rPr>
                        <a:t>Binding</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9.8</a:t>
                      </a:r>
                      <a:endParaRPr sz="1200">
                        <a:solidFill>
                          <a:srgbClr val="38761D"/>
                        </a:solidFill>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4600">
                <a:tc>
                  <a:txBody>
                    <a:bodyPr/>
                    <a:lstStyle/>
                    <a:p>
                      <a:pPr indent="0" lvl="0" marL="0" rtl="0" algn="l">
                        <a:spcBef>
                          <a:spcPts val="0"/>
                        </a:spcBef>
                        <a:spcAft>
                          <a:spcPts val="0"/>
                        </a:spcAft>
                        <a:buNone/>
                      </a:pPr>
                      <a:r>
                        <a:rPr lang="en" sz="1200">
                          <a:latin typeface="Roboto"/>
                          <a:ea typeface="Roboto"/>
                          <a:cs typeface="Roboto"/>
                          <a:sym typeface="Roboto"/>
                        </a:rPr>
                        <a:t>Pirassununga</a:t>
                      </a:r>
                      <a:endParaRPr sz="1200">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latin typeface="Roboto"/>
                          <a:ea typeface="Roboto"/>
                          <a:cs typeface="Roboto"/>
                          <a:sym typeface="Roboto"/>
                        </a:rPr>
                        <a:t>0</a:t>
                      </a:r>
                      <a:endParaRPr sz="1200">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latin typeface="Roboto"/>
                          <a:ea typeface="Roboto"/>
                          <a:cs typeface="Roboto"/>
                          <a:sym typeface="Roboto"/>
                        </a:rPr>
                        <a:t>970</a:t>
                      </a:r>
                      <a:endParaRPr sz="1200">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latin typeface="Roboto"/>
                          <a:ea typeface="Roboto"/>
                          <a:cs typeface="Roboto"/>
                          <a:sym typeface="Roboto"/>
                        </a:rPr>
                        <a:t>970</a:t>
                      </a:r>
                      <a:endParaRPr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latin typeface="Roboto"/>
                          <a:ea typeface="Roboto"/>
                          <a:cs typeface="Roboto"/>
                          <a:sym typeface="Roboto"/>
                        </a:rPr>
                        <a:t>Not Binding</a:t>
                      </a:r>
                      <a:endParaRPr sz="1200">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latin typeface="Roboto"/>
                          <a:ea typeface="Roboto"/>
                          <a:cs typeface="Roboto"/>
                          <a:sym typeface="Roboto"/>
                        </a:rPr>
                        <a:t>0</a:t>
                      </a:r>
                      <a:endParaRPr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latin typeface="Roboto"/>
                          <a:ea typeface="Roboto"/>
                          <a:cs typeface="Roboto"/>
                          <a:sym typeface="Roboto"/>
                        </a:rPr>
                        <a:t>Binding</a:t>
                      </a:r>
                      <a:endParaRPr sz="1200">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latin typeface="Roboto"/>
                          <a:ea typeface="Roboto"/>
                          <a:cs typeface="Roboto"/>
                          <a:sym typeface="Roboto"/>
                        </a:rPr>
                        <a:t>14.8</a:t>
                      </a:r>
                      <a:endParaRPr sz="1200">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9500">
                <a:tc>
                  <a:txBody>
                    <a:bodyPr/>
                    <a:lstStyle/>
                    <a:p>
                      <a:pPr indent="0" lvl="0" marL="0" rtl="0" algn="l">
                        <a:spcBef>
                          <a:spcPts val="0"/>
                        </a:spcBef>
                        <a:spcAft>
                          <a:spcPts val="0"/>
                        </a:spcAft>
                        <a:buNone/>
                      </a:pPr>
                      <a:r>
                        <a:rPr lang="en" sz="1200">
                          <a:solidFill>
                            <a:srgbClr val="FF0000"/>
                          </a:solidFill>
                          <a:latin typeface="Roboto"/>
                          <a:ea typeface="Roboto"/>
                          <a:cs typeface="Roboto"/>
                          <a:sym typeface="Roboto"/>
                        </a:rPr>
                        <a:t>São Carlos</a:t>
                      </a:r>
                      <a:endParaRPr sz="1200">
                        <a:solidFill>
                          <a:srgbClr val="FF0000"/>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FF0000"/>
                          </a:solidFill>
                          <a:latin typeface="Roboto"/>
                          <a:ea typeface="Roboto"/>
                          <a:cs typeface="Roboto"/>
                          <a:sym typeface="Roboto"/>
                        </a:rPr>
                        <a:t>0</a:t>
                      </a:r>
                      <a:endParaRPr sz="1200">
                        <a:solidFill>
                          <a:srgbClr val="FF0000"/>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FF0000"/>
                          </a:solidFill>
                          <a:latin typeface="Roboto"/>
                          <a:ea typeface="Roboto"/>
                          <a:cs typeface="Roboto"/>
                          <a:sym typeface="Roboto"/>
                        </a:rPr>
                        <a:t>86.9</a:t>
                      </a:r>
                      <a:endParaRPr sz="1200">
                        <a:solidFill>
                          <a:srgbClr val="FF0000"/>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FF0000"/>
                          </a:solidFill>
                          <a:latin typeface="Roboto"/>
                          <a:ea typeface="Roboto"/>
                          <a:cs typeface="Roboto"/>
                          <a:sym typeface="Roboto"/>
                        </a:rPr>
                        <a:t>86.9</a:t>
                      </a:r>
                      <a:endParaRPr sz="1200">
                        <a:solidFill>
                          <a:srgbClr val="FF0000"/>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FF0000"/>
                          </a:solidFill>
                          <a:latin typeface="Roboto"/>
                          <a:ea typeface="Roboto"/>
                          <a:cs typeface="Roboto"/>
                          <a:sym typeface="Roboto"/>
                        </a:rPr>
                        <a:t>Not Binding</a:t>
                      </a:r>
                      <a:endParaRPr sz="1200">
                        <a:solidFill>
                          <a:srgbClr val="FF0000"/>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FF0000"/>
                          </a:solidFill>
                          <a:latin typeface="Roboto"/>
                          <a:ea typeface="Roboto"/>
                          <a:cs typeface="Roboto"/>
                          <a:sym typeface="Roboto"/>
                        </a:rPr>
                        <a:t>0</a:t>
                      </a:r>
                      <a:endParaRPr sz="1200">
                        <a:solidFill>
                          <a:srgbClr val="FF0000"/>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FF0000"/>
                          </a:solidFill>
                          <a:latin typeface="Roboto"/>
                          <a:ea typeface="Roboto"/>
                          <a:cs typeface="Roboto"/>
                          <a:sym typeface="Roboto"/>
                        </a:rPr>
                        <a:t>Not Binding</a:t>
                      </a:r>
                      <a:endParaRPr sz="1200">
                        <a:solidFill>
                          <a:srgbClr val="FF0000"/>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FF0000"/>
                          </a:solidFill>
                          <a:latin typeface="Roboto"/>
                          <a:ea typeface="Roboto"/>
                          <a:cs typeface="Roboto"/>
                          <a:sym typeface="Roboto"/>
                        </a:rPr>
                        <a:t>0</a:t>
                      </a:r>
                      <a:endParaRPr sz="1200">
                        <a:solidFill>
                          <a:srgbClr val="FF0000"/>
                        </a:solidFill>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4600">
                <a:tc>
                  <a:txBody>
                    <a:bodyPr/>
                    <a:lstStyle/>
                    <a:p>
                      <a:pPr indent="0" lvl="0" marL="0" rtl="0" algn="l">
                        <a:spcBef>
                          <a:spcPts val="0"/>
                        </a:spcBef>
                        <a:spcAft>
                          <a:spcPts val="0"/>
                        </a:spcAft>
                        <a:buNone/>
                      </a:pPr>
                      <a:r>
                        <a:rPr lang="en" sz="1200">
                          <a:solidFill>
                            <a:srgbClr val="38761D"/>
                          </a:solidFill>
                          <a:latin typeface="Roboto"/>
                          <a:ea typeface="Roboto"/>
                          <a:cs typeface="Roboto"/>
                          <a:sym typeface="Roboto"/>
                        </a:rPr>
                        <a:t>Diadema</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400</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0</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400</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38761D"/>
                          </a:solidFill>
                          <a:latin typeface="Roboto"/>
                          <a:ea typeface="Roboto"/>
                          <a:cs typeface="Roboto"/>
                          <a:sym typeface="Roboto"/>
                        </a:rPr>
                        <a:t>Not Binding</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0</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38761D"/>
                          </a:solidFill>
                          <a:latin typeface="Roboto"/>
                          <a:ea typeface="Roboto"/>
                          <a:cs typeface="Roboto"/>
                          <a:sym typeface="Roboto"/>
                        </a:rPr>
                        <a:t>Binding</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4.7</a:t>
                      </a:r>
                      <a:endParaRPr sz="1200">
                        <a:solidFill>
                          <a:srgbClr val="38761D"/>
                        </a:solidFill>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4600">
                <a:tc>
                  <a:txBody>
                    <a:bodyPr/>
                    <a:lstStyle/>
                    <a:p>
                      <a:pPr indent="0" lvl="0" marL="0" rtl="0" algn="l">
                        <a:spcBef>
                          <a:spcPts val="0"/>
                        </a:spcBef>
                        <a:spcAft>
                          <a:spcPts val="0"/>
                        </a:spcAft>
                        <a:buNone/>
                      </a:pPr>
                      <a:r>
                        <a:rPr lang="en" sz="1200">
                          <a:latin typeface="Roboto"/>
                          <a:ea typeface="Roboto"/>
                          <a:cs typeface="Roboto"/>
                          <a:sym typeface="Roboto"/>
                        </a:rPr>
                        <a:t>Santa Bárbara d'Oeste</a:t>
                      </a:r>
                      <a:endParaRPr sz="1200">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latin typeface="Roboto"/>
                          <a:ea typeface="Roboto"/>
                          <a:cs typeface="Roboto"/>
                          <a:sym typeface="Roboto"/>
                        </a:rPr>
                        <a:t>310</a:t>
                      </a:r>
                      <a:endParaRPr sz="1200">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latin typeface="Roboto"/>
                          <a:ea typeface="Roboto"/>
                          <a:cs typeface="Roboto"/>
                          <a:sym typeface="Roboto"/>
                        </a:rPr>
                        <a:t>0</a:t>
                      </a:r>
                      <a:endParaRPr sz="1200">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latin typeface="Roboto"/>
                          <a:ea typeface="Roboto"/>
                          <a:cs typeface="Roboto"/>
                          <a:sym typeface="Roboto"/>
                        </a:rPr>
                        <a:t>310</a:t>
                      </a:r>
                      <a:endParaRPr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latin typeface="Roboto"/>
                          <a:ea typeface="Roboto"/>
                          <a:cs typeface="Roboto"/>
                          <a:sym typeface="Roboto"/>
                        </a:rPr>
                        <a:t>Not Binding</a:t>
                      </a:r>
                      <a:endParaRPr sz="1200">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latin typeface="Roboto"/>
                          <a:ea typeface="Roboto"/>
                          <a:cs typeface="Roboto"/>
                          <a:sym typeface="Roboto"/>
                        </a:rPr>
                        <a:t>0</a:t>
                      </a:r>
                      <a:endParaRPr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latin typeface="Roboto"/>
                          <a:ea typeface="Roboto"/>
                          <a:cs typeface="Roboto"/>
                          <a:sym typeface="Roboto"/>
                        </a:rPr>
                        <a:t>Binding</a:t>
                      </a:r>
                      <a:endParaRPr sz="1200">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latin typeface="Roboto"/>
                          <a:ea typeface="Roboto"/>
                          <a:cs typeface="Roboto"/>
                          <a:sym typeface="Roboto"/>
                        </a:rPr>
                        <a:t>10.7</a:t>
                      </a:r>
                      <a:endParaRPr sz="1200">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4600">
                <a:tc>
                  <a:txBody>
                    <a:bodyPr/>
                    <a:lstStyle/>
                    <a:p>
                      <a:pPr indent="0" lvl="0" marL="0" rtl="0" algn="l">
                        <a:spcBef>
                          <a:spcPts val="0"/>
                        </a:spcBef>
                        <a:spcAft>
                          <a:spcPts val="0"/>
                        </a:spcAft>
                        <a:buNone/>
                      </a:pPr>
                      <a:r>
                        <a:rPr lang="en" sz="1200">
                          <a:solidFill>
                            <a:srgbClr val="38761D"/>
                          </a:solidFill>
                          <a:latin typeface="Roboto"/>
                          <a:ea typeface="Roboto"/>
                          <a:cs typeface="Roboto"/>
                          <a:sym typeface="Roboto"/>
                        </a:rPr>
                        <a:t>Araraquara</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0</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470</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470</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38761D"/>
                          </a:solidFill>
                          <a:latin typeface="Roboto"/>
                          <a:ea typeface="Roboto"/>
                          <a:cs typeface="Roboto"/>
                          <a:sym typeface="Roboto"/>
                        </a:rPr>
                        <a:t>Not Binding</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0</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38761D"/>
                          </a:solidFill>
                          <a:latin typeface="Roboto"/>
                          <a:ea typeface="Roboto"/>
                          <a:cs typeface="Roboto"/>
                          <a:sym typeface="Roboto"/>
                        </a:rPr>
                        <a:t>Binding</a:t>
                      </a:r>
                      <a:endParaRPr sz="1200">
                        <a:solidFill>
                          <a:srgbClr val="38761D"/>
                        </a:solidFill>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200">
                          <a:solidFill>
                            <a:srgbClr val="38761D"/>
                          </a:solidFill>
                          <a:latin typeface="Roboto"/>
                          <a:ea typeface="Roboto"/>
                          <a:cs typeface="Roboto"/>
                          <a:sym typeface="Roboto"/>
                        </a:rPr>
                        <a:t>13.3</a:t>
                      </a:r>
                      <a:endParaRPr sz="1200">
                        <a:solidFill>
                          <a:srgbClr val="38761D"/>
                        </a:solidFill>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34300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20"/>
              <a:t>Profitability With Renegotiated Supply Agreements</a:t>
            </a:r>
            <a:endParaRPr sz="2420"/>
          </a:p>
        </p:txBody>
      </p:sp>
      <p:graphicFrame>
        <p:nvGraphicFramePr>
          <p:cNvPr id="137" name="Google Shape;137;p24"/>
          <p:cNvGraphicFramePr/>
          <p:nvPr/>
        </p:nvGraphicFramePr>
        <p:xfrm>
          <a:off x="-12" y="1264435"/>
          <a:ext cx="3000000" cy="3000000"/>
        </p:xfrm>
        <a:graphic>
          <a:graphicData uri="http://schemas.openxmlformats.org/drawingml/2006/table">
            <a:tbl>
              <a:tblPr>
                <a:noFill/>
                <a:tableStyleId>{DA707182-5A38-48B4-BED3-A3A90281FD35}</a:tableStyleId>
              </a:tblPr>
              <a:tblGrid>
                <a:gridCol w="1682575"/>
                <a:gridCol w="988400"/>
                <a:gridCol w="890275"/>
                <a:gridCol w="1145150"/>
                <a:gridCol w="813575"/>
                <a:gridCol w="877675"/>
                <a:gridCol w="1210200"/>
                <a:gridCol w="1536150"/>
              </a:tblGrid>
              <a:tr h="352650">
                <a:tc>
                  <a:txBody>
                    <a:bodyPr/>
                    <a:lstStyle/>
                    <a:p>
                      <a:pPr indent="0" lvl="0" marL="0" rtl="0" algn="l">
                        <a:spcBef>
                          <a:spcPts val="0"/>
                        </a:spcBef>
                        <a:spcAft>
                          <a:spcPts val="0"/>
                        </a:spcAft>
                        <a:buNone/>
                      </a:pPr>
                      <a:r>
                        <a:rPr b="1" lang="en" sz="1100">
                          <a:latin typeface="Roboto"/>
                          <a:ea typeface="Roboto"/>
                          <a:cs typeface="Roboto"/>
                          <a:sym typeface="Roboto"/>
                        </a:rPr>
                        <a:t>Customers</a:t>
                      </a:r>
                      <a:endParaRPr b="1" sz="1100">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100">
                          <a:latin typeface="Roboto"/>
                          <a:ea typeface="Roboto"/>
                          <a:cs typeface="Roboto"/>
                          <a:sym typeface="Roboto"/>
                        </a:rPr>
                        <a:t>Londrina</a:t>
                      </a:r>
                      <a:endParaRPr b="1" sz="1100">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100">
                          <a:latin typeface="Roboto"/>
                          <a:ea typeface="Roboto"/>
                          <a:cs typeface="Roboto"/>
                          <a:sym typeface="Roboto"/>
                        </a:rPr>
                        <a:t>Franca</a:t>
                      </a:r>
                      <a:endParaRPr b="1" sz="1100">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100">
                          <a:latin typeface="Roboto"/>
                          <a:ea typeface="Roboto"/>
                          <a:cs typeface="Roboto"/>
                          <a:sym typeface="Roboto"/>
                        </a:rPr>
                        <a:t>Total Cost</a:t>
                      </a:r>
                      <a:endParaRPr b="1" sz="1100">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 sz="1100">
                          <a:latin typeface="Roboto"/>
                          <a:ea typeface="Roboto"/>
                          <a:cs typeface="Roboto"/>
                          <a:sym typeface="Roboto"/>
                        </a:rPr>
                        <a:t>Lodrina</a:t>
                      </a:r>
                      <a:endParaRPr b="1" sz="11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100">
                          <a:latin typeface="Roboto"/>
                          <a:ea typeface="Roboto"/>
                          <a:cs typeface="Roboto"/>
                          <a:sym typeface="Roboto"/>
                        </a:rPr>
                        <a:t>Franca</a:t>
                      </a:r>
                      <a:endParaRPr b="1" sz="11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100">
                          <a:latin typeface="Roboto"/>
                          <a:ea typeface="Roboto"/>
                          <a:cs typeface="Roboto"/>
                          <a:sym typeface="Roboto"/>
                        </a:rPr>
                        <a:t>Total Cost</a:t>
                      </a:r>
                      <a:endParaRPr b="1" sz="11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b="1" lang="en" sz="1100">
                          <a:latin typeface="Roboto"/>
                          <a:ea typeface="Roboto"/>
                          <a:cs typeface="Roboto"/>
                          <a:sym typeface="Roboto"/>
                        </a:rPr>
                        <a:t>Cost Savings</a:t>
                      </a:r>
                      <a:endParaRPr b="1" sz="1100">
                        <a:latin typeface="Roboto"/>
                        <a:ea typeface="Roboto"/>
                        <a:cs typeface="Roboto"/>
                        <a:sym typeface="Roboto"/>
                      </a:endParaRPr>
                    </a:p>
                  </a:txBody>
                  <a:tcPr marT="91425" marB="91425" marR="91425" marL="91425"/>
                </a:tc>
              </a:tr>
              <a:tr h="352650">
                <a:tc>
                  <a:txBody>
                    <a:bodyPr/>
                    <a:lstStyle/>
                    <a:p>
                      <a:pPr indent="0" lvl="0" marL="0" rtl="0" algn="l">
                        <a:spcBef>
                          <a:spcPts val="0"/>
                        </a:spcBef>
                        <a:spcAft>
                          <a:spcPts val="0"/>
                        </a:spcAft>
                        <a:buNone/>
                      </a:pPr>
                      <a:r>
                        <a:rPr lang="en" sz="1100">
                          <a:latin typeface="Roboto"/>
                          <a:ea typeface="Roboto"/>
                          <a:cs typeface="Roboto"/>
                          <a:sym typeface="Roboto"/>
                        </a:rPr>
                        <a:t>Jaú</a:t>
                      </a:r>
                      <a:endParaRPr sz="11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480</a:t>
                      </a:r>
                      <a:endParaRPr sz="11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0</a:t>
                      </a:r>
                      <a:endParaRPr sz="11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a:t>
                      </a:r>
                      <a:r>
                        <a:rPr lang="en" sz="1100">
                          <a:latin typeface="Roboto"/>
                          <a:ea typeface="Roboto"/>
                          <a:cs typeface="Roboto"/>
                          <a:sym typeface="Roboto"/>
                        </a:rPr>
                        <a:t>12480</a:t>
                      </a:r>
                      <a:endParaRPr sz="1100">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276.2</a:t>
                      </a:r>
                      <a:endParaRPr sz="1100">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0</a:t>
                      </a:r>
                      <a:endParaRPr sz="11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a:t>
                      </a:r>
                      <a:r>
                        <a:rPr lang="en" sz="1100">
                          <a:latin typeface="Roboto"/>
                          <a:ea typeface="Roboto"/>
                          <a:cs typeface="Roboto"/>
                          <a:sym typeface="Roboto"/>
                        </a:rPr>
                        <a:t>7181.05</a:t>
                      </a:r>
                      <a:endParaRPr sz="1100">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a:t>
                      </a:r>
                      <a:r>
                        <a:rPr lang="en" sz="1100">
                          <a:latin typeface="Roboto"/>
                          <a:ea typeface="Roboto"/>
                          <a:cs typeface="Roboto"/>
                          <a:sym typeface="Roboto"/>
                        </a:rPr>
                        <a:t>5298.95</a:t>
                      </a:r>
                      <a:endParaRPr sz="1100">
                        <a:latin typeface="Roboto"/>
                        <a:ea typeface="Roboto"/>
                        <a:cs typeface="Roboto"/>
                        <a:sym typeface="Roboto"/>
                      </a:endParaRPr>
                    </a:p>
                  </a:txBody>
                  <a:tcPr marT="91425" marB="91425" marR="91425" marL="91425"/>
                </a:tc>
              </a:tr>
              <a:tr h="352650">
                <a:tc>
                  <a:txBody>
                    <a:bodyPr/>
                    <a:lstStyle/>
                    <a:p>
                      <a:pPr indent="0" lvl="0" marL="0" rtl="0" algn="l">
                        <a:spcBef>
                          <a:spcPts val="0"/>
                        </a:spcBef>
                        <a:spcAft>
                          <a:spcPts val="0"/>
                        </a:spcAft>
                        <a:buNone/>
                      </a:pPr>
                      <a:r>
                        <a:rPr lang="en" sz="1100">
                          <a:latin typeface="Roboto"/>
                          <a:ea typeface="Roboto"/>
                          <a:cs typeface="Roboto"/>
                          <a:sym typeface="Roboto"/>
                        </a:rPr>
                        <a:t>Bariri</a:t>
                      </a:r>
                      <a:endParaRPr sz="11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0</a:t>
                      </a:r>
                      <a:endParaRPr sz="11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850</a:t>
                      </a:r>
                      <a:endParaRPr sz="11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a:t>
                      </a:r>
                      <a:r>
                        <a:rPr lang="en" sz="1100">
                          <a:latin typeface="Roboto"/>
                          <a:ea typeface="Roboto"/>
                          <a:cs typeface="Roboto"/>
                          <a:sym typeface="Roboto"/>
                        </a:rPr>
                        <a:t>26945</a:t>
                      </a:r>
                      <a:endParaRPr sz="1100">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0</a:t>
                      </a:r>
                      <a:endParaRPr sz="1100">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0</a:t>
                      </a:r>
                      <a:endParaRPr sz="11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a:t>
                      </a:r>
                      <a:r>
                        <a:rPr lang="en" sz="1100">
                          <a:latin typeface="Roboto"/>
                          <a:ea typeface="Roboto"/>
                          <a:cs typeface="Roboto"/>
                          <a:sym typeface="Roboto"/>
                        </a:rPr>
                        <a:t>0</a:t>
                      </a:r>
                      <a:endParaRPr sz="1100">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a:t>
                      </a:r>
                      <a:r>
                        <a:rPr lang="en" sz="1100">
                          <a:latin typeface="Roboto"/>
                          <a:ea typeface="Roboto"/>
                          <a:cs typeface="Roboto"/>
                          <a:sym typeface="Roboto"/>
                        </a:rPr>
                        <a:t>26945</a:t>
                      </a:r>
                      <a:endParaRPr sz="1100">
                        <a:latin typeface="Roboto"/>
                        <a:ea typeface="Roboto"/>
                        <a:cs typeface="Roboto"/>
                        <a:sym typeface="Roboto"/>
                      </a:endParaRPr>
                    </a:p>
                  </a:txBody>
                  <a:tcPr marT="91425" marB="91425" marR="91425" marL="91425"/>
                </a:tc>
              </a:tr>
              <a:tr h="352650">
                <a:tc>
                  <a:txBody>
                    <a:bodyPr/>
                    <a:lstStyle/>
                    <a:p>
                      <a:pPr indent="0" lvl="0" marL="0" rtl="0" algn="l">
                        <a:spcBef>
                          <a:spcPts val="0"/>
                        </a:spcBef>
                        <a:spcAft>
                          <a:spcPts val="0"/>
                        </a:spcAft>
                        <a:buNone/>
                      </a:pPr>
                      <a:r>
                        <a:rPr lang="en" sz="1100">
                          <a:latin typeface="Roboto"/>
                          <a:ea typeface="Roboto"/>
                          <a:cs typeface="Roboto"/>
                          <a:sym typeface="Roboto"/>
                        </a:rPr>
                        <a:t>Cosmópolis</a:t>
                      </a:r>
                      <a:endParaRPr sz="1100">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133.1</a:t>
                      </a:r>
                      <a:endParaRPr sz="11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506.9</a:t>
                      </a:r>
                      <a:endParaRPr sz="11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a:t>
                      </a:r>
                      <a:r>
                        <a:rPr lang="en" sz="1100">
                          <a:latin typeface="Roboto"/>
                          <a:ea typeface="Roboto"/>
                          <a:cs typeface="Roboto"/>
                          <a:sym typeface="Roboto"/>
                        </a:rPr>
                        <a:t>5909.78</a:t>
                      </a:r>
                      <a:endParaRPr sz="1100">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0</a:t>
                      </a:r>
                      <a:endParaRPr sz="1100">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800</a:t>
                      </a:r>
                      <a:endParaRPr sz="11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a:t>
                      </a:r>
                      <a:r>
                        <a:rPr lang="en" sz="1100">
                          <a:latin typeface="Roboto"/>
                          <a:ea typeface="Roboto"/>
                          <a:cs typeface="Roboto"/>
                          <a:sym typeface="Roboto"/>
                        </a:rPr>
                        <a:t>5840</a:t>
                      </a:r>
                      <a:endParaRPr sz="1100">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a:t>
                      </a:r>
                      <a:r>
                        <a:rPr lang="en" sz="1100">
                          <a:latin typeface="Roboto"/>
                          <a:ea typeface="Roboto"/>
                          <a:cs typeface="Roboto"/>
                          <a:sym typeface="Roboto"/>
                        </a:rPr>
                        <a:t>69.78</a:t>
                      </a:r>
                      <a:endParaRPr sz="1100">
                        <a:latin typeface="Roboto"/>
                        <a:ea typeface="Roboto"/>
                        <a:cs typeface="Roboto"/>
                        <a:sym typeface="Roboto"/>
                      </a:endParaRPr>
                    </a:p>
                  </a:txBody>
                  <a:tcPr marT="91425" marB="91425" marR="91425" marL="91425"/>
                </a:tc>
              </a:tr>
              <a:tr h="352650">
                <a:tc>
                  <a:txBody>
                    <a:bodyPr/>
                    <a:lstStyle/>
                    <a:p>
                      <a:pPr indent="0" lvl="0" marL="0" rtl="0" algn="l">
                        <a:spcBef>
                          <a:spcPts val="0"/>
                        </a:spcBef>
                        <a:spcAft>
                          <a:spcPts val="0"/>
                        </a:spcAft>
                        <a:buNone/>
                      </a:pPr>
                      <a:r>
                        <a:rPr lang="en" sz="1100">
                          <a:latin typeface="Roboto"/>
                          <a:ea typeface="Roboto"/>
                          <a:cs typeface="Roboto"/>
                          <a:sym typeface="Roboto"/>
                        </a:rPr>
                        <a:t>Itapira</a:t>
                      </a:r>
                      <a:endParaRPr sz="1100">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651.1</a:t>
                      </a:r>
                      <a:endParaRPr sz="11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0</a:t>
                      </a:r>
                      <a:endParaRPr sz="11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a:t>
                      </a:r>
                      <a:r>
                        <a:rPr lang="en" sz="1100">
                          <a:latin typeface="Roboto"/>
                          <a:ea typeface="Roboto"/>
                          <a:cs typeface="Roboto"/>
                          <a:sym typeface="Roboto"/>
                        </a:rPr>
                        <a:t>10547.80</a:t>
                      </a:r>
                      <a:endParaRPr sz="1100">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775</a:t>
                      </a:r>
                      <a:endParaRPr sz="1100">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0</a:t>
                      </a:r>
                      <a:endParaRPr sz="11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a:t>
                      </a:r>
                      <a:r>
                        <a:rPr lang="en" sz="1100">
                          <a:latin typeface="Roboto"/>
                          <a:ea typeface="Roboto"/>
                          <a:cs typeface="Roboto"/>
                          <a:sym typeface="Roboto"/>
                        </a:rPr>
                        <a:t>12555</a:t>
                      </a:r>
                      <a:endParaRPr sz="1100">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a:t>
                      </a:r>
                      <a:r>
                        <a:rPr lang="en" sz="1100">
                          <a:latin typeface="Roboto"/>
                          <a:ea typeface="Roboto"/>
                          <a:cs typeface="Roboto"/>
                          <a:sym typeface="Roboto"/>
                        </a:rPr>
                        <a:t>-2007.2</a:t>
                      </a:r>
                      <a:endParaRPr sz="1100">
                        <a:latin typeface="Roboto"/>
                        <a:ea typeface="Roboto"/>
                        <a:cs typeface="Roboto"/>
                        <a:sym typeface="Roboto"/>
                      </a:endParaRPr>
                    </a:p>
                  </a:txBody>
                  <a:tcPr marT="91425" marB="91425" marR="91425" marL="91425"/>
                </a:tc>
              </a:tr>
              <a:tr h="352650">
                <a:tc>
                  <a:txBody>
                    <a:bodyPr/>
                    <a:lstStyle/>
                    <a:p>
                      <a:pPr indent="0" lvl="0" marL="0" rtl="0" algn="l">
                        <a:spcBef>
                          <a:spcPts val="0"/>
                        </a:spcBef>
                        <a:spcAft>
                          <a:spcPts val="0"/>
                        </a:spcAft>
                        <a:buNone/>
                      </a:pPr>
                      <a:r>
                        <a:rPr lang="en" sz="1100">
                          <a:latin typeface="Roboto"/>
                          <a:ea typeface="Roboto"/>
                          <a:cs typeface="Roboto"/>
                          <a:sym typeface="Roboto"/>
                        </a:rPr>
                        <a:t>Pirassununga</a:t>
                      </a:r>
                      <a:endParaRPr sz="1100">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0.0</a:t>
                      </a:r>
                      <a:endParaRPr sz="11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970</a:t>
                      </a:r>
                      <a:endParaRPr sz="11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a:t>
                      </a:r>
                      <a:r>
                        <a:rPr lang="en" sz="1100">
                          <a:latin typeface="Roboto"/>
                          <a:ea typeface="Roboto"/>
                          <a:cs typeface="Roboto"/>
                          <a:sym typeface="Roboto"/>
                        </a:rPr>
                        <a:t>12804</a:t>
                      </a:r>
                      <a:endParaRPr sz="1100">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0</a:t>
                      </a:r>
                      <a:endParaRPr sz="1100">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970</a:t>
                      </a:r>
                      <a:endParaRPr sz="11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a:t>
                      </a:r>
                      <a:r>
                        <a:rPr lang="en" sz="1100">
                          <a:latin typeface="Roboto"/>
                          <a:ea typeface="Roboto"/>
                          <a:cs typeface="Roboto"/>
                          <a:sym typeface="Roboto"/>
                        </a:rPr>
                        <a:t>12804</a:t>
                      </a:r>
                      <a:endParaRPr sz="1100">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a:t>
                      </a:r>
                      <a:r>
                        <a:rPr lang="en" sz="1100">
                          <a:latin typeface="Roboto"/>
                          <a:ea typeface="Roboto"/>
                          <a:cs typeface="Roboto"/>
                          <a:sym typeface="Roboto"/>
                        </a:rPr>
                        <a:t>0</a:t>
                      </a:r>
                      <a:endParaRPr sz="1100">
                        <a:latin typeface="Roboto"/>
                        <a:ea typeface="Roboto"/>
                        <a:cs typeface="Roboto"/>
                        <a:sym typeface="Roboto"/>
                      </a:endParaRPr>
                    </a:p>
                  </a:txBody>
                  <a:tcPr marT="91425" marB="91425" marR="91425" marL="91425"/>
                </a:tc>
              </a:tr>
              <a:tr h="352650">
                <a:tc>
                  <a:txBody>
                    <a:bodyPr/>
                    <a:lstStyle/>
                    <a:p>
                      <a:pPr indent="0" lvl="0" marL="0" rtl="0" algn="l">
                        <a:spcBef>
                          <a:spcPts val="0"/>
                        </a:spcBef>
                        <a:spcAft>
                          <a:spcPts val="0"/>
                        </a:spcAft>
                        <a:buNone/>
                      </a:pPr>
                      <a:r>
                        <a:rPr lang="en" sz="1100">
                          <a:latin typeface="Roboto"/>
                          <a:ea typeface="Roboto"/>
                          <a:cs typeface="Roboto"/>
                          <a:sym typeface="Roboto"/>
                        </a:rPr>
                        <a:t>São Carlos</a:t>
                      </a:r>
                      <a:endParaRPr sz="1100">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107</a:t>
                      </a:r>
                      <a:endParaRPr sz="11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0</a:t>
                      </a:r>
                      <a:endParaRPr sz="11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a:t>
                      </a:r>
                      <a:r>
                        <a:rPr lang="en" sz="1100">
                          <a:latin typeface="Roboto"/>
                          <a:ea typeface="Roboto"/>
                          <a:cs typeface="Roboto"/>
                          <a:sym typeface="Roboto"/>
                        </a:rPr>
                        <a:t>2814.10</a:t>
                      </a:r>
                      <a:endParaRPr sz="1100">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0</a:t>
                      </a:r>
                      <a:endParaRPr sz="1100">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86.9</a:t>
                      </a:r>
                      <a:endParaRPr sz="11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$2433.33</a:t>
                      </a:r>
                      <a:endParaRPr sz="1100">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a:t>
                      </a:r>
                      <a:r>
                        <a:rPr lang="en" sz="1100">
                          <a:latin typeface="Roboto"/>
                          <a:ea typeface="Roboto"/>
                          <a:cs typeface="Roboto"/>
                          <a:sym typeface="Roboto"/>
                        </a:rPr>
                        <a:t>380.76</a:t>
                      </a:r>
                      <a:endParaRPr sz="1100">
                        <a:latin typeface="Roboto"/>
                        <a:ea typeface="Roboto"/>
                        <a:cs typeface="Roboto"/>
                        <a:sym typeface="Roboto"/>
                      </a:endParaRPr>
                    </a:p>
                  </a:txBody>
                  <a:tcPr marT="91425" marB="91425" marR="91425" marL="91425"/>
                </a:tc>
              </a:tr>
              <a:tr h="352650">
                <a:tc>
                  <a:txBody>
                    <a:bodyPr/>
                    <a:lstStyle/>
                    <a:p>
                      <a:pPr indent="0" lvl="0" marL="0" rtl="0" algn="l">
                        <a:spcBef>
                          <a:spcPts val="0"/>
                        </a:spcBef>
                        <a:spcAft>
                          <a:spcPts val="0"/>
                        </a:spcAft>
                        <a:buNone/>
                      </a:pPr>
                      <a:r>
                        <a:rPr lang="en" sz="1100">
                          <a:latin typeface="Roboto"/>
                          <a:ea typeface="Roboto"/>
                          <a:cs typeface="Roboto"/>
                          <a:sym typeface="Roboto"/>
                        </a:rPr>
                        <a:t>Diadema</a:t>
                      </a:r>
                      <a:endParaRPr sz="1100">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80</a:t>
                      </a:r>
                      <a:endParaRPr sz="11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0</a:t>
                      </a:r>
                      <a:endParaRPr sz="11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a:t>
                      </a:r>
                      <a:r>
                        <a:rPr lang="en" sz="1100">
                          <a:latin typeface="Roboto"/>
                          <a:ea typeface="Roboto"/>
                          <a:cs typeface="Roboto"/>
                          <a:sym typeface="Roboto"/>
                        </a:rPr>
                        <a:t>1704</a:t>
                      </a:r>
                      <a:endParaRPr sz="1100">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400</a:t>
                      </a:r>
                      <a:endParaRPr sz="1100">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0</a:t>
                      </a:r>
                      <a:endParaRPr sz="11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a:t>
                      </a:r>
                      <a:r>
                        <a:rPr lang="en" sz="1100">
                          <a:latin typeface="Roboto"/>
                          <a:ea typeface="Roboto"/>
                          <a:cs typeface="Roboto"/>
                          <a:sym typeface="Roboto"/>
                        </a:rPr>
                        <a:t>8520</a:t>
                      </a:r>
                      <a:endParaRPr sz="1100">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a:t>
                      </a:r>
                      <a:r>
                        <a:rPr lang="en" sz="1100">
                          <a:latin typeface="Roboto"/>
                          <a:ea typeface="Roboto"/>
                          <a:cs typeface="Roboto"/>
                          <a:sym typeface="Roboto"/>
                        </a:rPr>
                        <a:t>-6816</a:t>
                      </a:r>
                      <a:endParaRPr sz="1100">
                        <a:latin typeface="Roboto"/>
                        <a:ea typeface="Roboto"/>
                        <a:cs typeface="Roboto"/>
                        <a:sym typeface="Roboto"/>
                      </a:endParaRPr>
                    </a:p>
                  </a:txBody>
                  <a:tcPr marT="91425" marB="91425" marR="91425" marL="91425"/>
                </a:tc>
              </a:tr>
              <a:tr h="352650">
                <a:tc>
                  <a:txBody>
                    <a:bodyPr/>
                    <a:lstStyle/>
                    <a:p>
                      <a:pPr indent="0" lvl="0" marL="0" rtl="0" algn="l">
                        <a:spcBef>
                          <a:spcPts val="0"/>
                        </a:spcBef>
                        <a:spcAft>
                          <a:spcPts val="0"/>
                        </a:spcAft>
                        <a:buNone/>
                      </a:pPr>
                      <a:r>
                        <a:rPr lang="en" sz="1100">
                          <a:latin typeface="Roboto"/>
                          <a:ea typeface="Roboto"/>
                          <a:cs typeface="Roboto"/>
                          <a:sym typeface="Roboto"/>
                        </a:rPr>
                        <a:t>Santa Bárbara d'Oeste</a:t>
                      </a:r>
                      <a:endParaRPr sz="1100">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310</a:t>
                      </a:r>
                      <a:endParaRPr sz="11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0</a:t>
                      </a:r>
                      <a:endParaRPr sz="11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a:t>
                      </a:r>
                      <a:r>
                        <a:rPr lang="en" sz="1100">
                          <a:latin typeface="Roboto"/>
                          <a:ea typeface="Roboto"/>
                          <a:cs typeface="Roboto"/>
                          <a:sym typeface="Roboto"/>
                        </a:rPr>
                        <a:t>4743</a:t>
                      </a:r>
                      <a:endParaRPr sz="1100">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310</a:t>
                      </a:r>
                      <a:endParaRPr sz="1100">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0</a:t>
                      </a:r>
                      <a:endParaRPr sz="11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a:t>
                      </a:r>
                      <a:r>
                        <a:rPr lang="en" sz="1100">
                          <a:latin typeface="Roboto"/>
                          <a:ea typeface="Roboto"/>
                          <a:cs typeface="Roboto"/>
                          <a:sym typeface="Roboto"/>
                        </a:rPr>
                        <a:t>4743</a:t>
                      </a:r>
                      <a:endParaRPr sz="1100">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a:t>
                      </a:r>
                      <a:r>
                        <a:rPr lang="en" sz="1100">
                          <a:latin typeface="Roboto"/>
                          <a:ea typeface="Roboto"/>
                          <a:cs typeface="Roboto"/>
                          <a:sym typeface="Roboto"/>
                        </a:rPr>
                        <a:t>0</a:t>
                      </a:r>
                      <a:endParaRPr sz="1100">
                        <a:latin typeface="Roboto"/>
                        <a:ea typeface="Roboto"/>
                        <a:cs typeface="Roboto"/>
                        <a:sym typeface="Roboto"/>
                      </a:endParaRPr>
                    </a:p>
                  </a:txBody>
                  <a:tcPr marT="91425" marB="91425" marR="91425" marL="91425"/>
                </a:tc>
              </a:tr>
              <a:tr h="352650">
                <a:tc>
                  <a:txBody>
                    <a:bodyPr/>
                    <a:lstStyle/>
                    <a:p>
                      <a:pPr indent="0" lvl="0" marL="0" rtl="0" algn="l">
                        <a:spcBef>
                          <a:spcPts val="0"/>
                        </a:spcBef>
                        <a:spcAft>
                          <a:spcPts val="0"/>
                        </a:spcAft>
                        <a:buNone/>
                      </a:pPr>
                      <a:r>
                        <a:rPr lang="en" sz="1100">
                          <a:latin typeface="Roboto"/>
                          <a:ea typeface="Roboto"/>
                          <a:cs typeface="Roboto"/>
                          <a:sym typeface="Roboto"/>
                        </a:rPr>
                        <a:t>Araraquara</a:t>
                      </a:r>
                      <a:endParaRPr sz="1100">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0</a:t>
                      </a:r>
                      <a:endParaRPr sz="11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0</a:t>
                      </a:r>
                      <a:endParaRPr sz="11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a:t>
                      </a:r>
                      <a:r>
                        <a:rPr lang="en" sz="1100">
                          <a:latin typeface="Roboto"/>
                          <a:ea typeface="Roboto"/>
                          <a:cs typeface="Roboto"/>
                          <a:sym typeface="Roboto"/>
                        </a:rPr>
                        <a:t>0</a:t>
                      </a:r>
                      <a:endParaRPr sz="1100">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0</a:t>
                      </a:r>
                      <a:endParaRPr sz="1100">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470</a:t>
                      </a:r>
                      <a:endParaRPr sz="11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a:t>
                      </a:r>
                      <a:r>
                        <a:rPr lang="en" sz="1100">
                          <a:latin typeface="Roboto"/>
                          <a:ea typeface="Roboto"/>
                          <a:cs typeface="Roboto"/>
                          <a:sym typeface="Roboto"/>
                        </a:rPr>
                        <a:t>6909</a:t>
                      </a:r>
                      <a:endParaRPr sz="1100">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a:t>
                      </a:r>
                      <a:r>
                        <a:rPr lang="en" sz="1100">
                          <a:latin typeface="Roboto"/>
                          <a:ea typeface="Roboto"/>
                          <a:cs typeface="Roboto"/>
                          <a:sym typeface="Roboto"/>
                        </a:rPr>
                        <a:t>-6909</a:t>
                      </a:r>
                      <a:endParaRPr sz="1100">
                        <a:latin typeface="Roboto"/>
                        <a:ea typeface="Roboto"/>
                        <a:cs typeface="Roboto"/>
                        <a:sym typeface="Roboto"/>
                      </a:endParaRPr>
                    </a:p>
                  </a:txBody>
                  <a:tcPr marT="91425" marB="91425" marR="91425" marL="91425">
                    <a:lnB cap="flat" cmpd="sng" w="28575">
                      <a:solidFill>
                        <a:srgbClr val="000000"/>
                      </a:solidFill>
                      <a:prstDash val="solid"/>
                      <a:round/>
                      <a:headEnd len="sm" w="sm" type="none"/>
                      <a:tailEnd len="sm" w="sm" type="none"/>
                    </a:lnB>
                  </a:tcPr>
                </a:tc>
              </a:tr>
              <a:tr h="352650">
                <a:tc>
                  <a:txBody>
                    <a:bodyPr/>
                    <a:lstStyle/>
                    <a:p>
                      <a:pPr indent="0" lvl="0" marL="0" rtl="0" algn="l">
                        <a:spcBef>
                          <a:spcPts val="0"/>
                        </a:spcBef>
                        <a:spcAft>
                          <a:spcPts val="0"/>
                        </a:spcAft>
                        <a:buNone/>
                      </a:pPr>
                      <a:r>
                        <a:rPr lang="en" sz="1100">
                          <a:latin typeface="Roboto"/>
                          <a:ea typeface="Roboto"/>
                          <a:cs typeface="Roboto"/>
                          <a:sym typeface="Roboto"/>
                        </a:rPr>
                        <a:t>Total</a:t>
                      </a:r>
                      <a:endParaRPr sz="1100">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1761.2</a:t>
                      </a:r>
                      <a:endParaRPr sz="1100">
                        <a:latin typeface="Roboto"/>
                        <a:ea typeface="Roboto"/>
                        <a:cs typeface="Roboto"/>
                        <a:sym typeface="Roboto"/>
                      </a:endParaRPr>
                    </a:p>
                  </a:txBody>
                  <a:tcPr marT="91425" marB="91425" marR="91425" marL="91425"/>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2326.9</a:t>
                      </a:r>
                      <a:endParaRPr sz="1100">
                        <a:latin typeface="Roboto"/>
                        <a:ea typeface="Roboto"/>
                        <a:cs typeface="Roboto"/>
                        <a:sym typeface="Roboto"/>
                      </a:endParaRPr>
                    </a:p>
                  </a:txBody>
                  <a:tcPr marT="91425" marB="91425" marR="91425" marL="91425"/>
                </a:tc>
                <a:tc>
                  <a:txBody>
                    <a:bodyPr/>
                    <a:lstStyle/>
                    <a:p>
                      <a:pPr indent="0" lvl="0" marL="0" rtl="0" algn="r">
                        <a:spcBef>
                          <a:spcPts val="0"/>
                        </a:spcBef>
                        <a:spcAft>
                          <a:spcPts val="0"/>
                        </a:spcAft>
                        <a:buNone/>
                      </a:pPr>
                      <a:r>
                        <a:rPr lang="en" sz="1100">
                          <a:latin typeface="Roboto"/>
                          <a:ea typeface="Roboto"/>
                          <a:cs typeface="Roboto"/>
                          <a:sym typeface="Roboto"/>
                        </a:rPr>
                        <a:t>$</a:t>
                      </a:r>
                      <a:r>
                        <a:rPr lang="en" sz="1100">
                          <a:solidFill>
                            <a:schemeClr val="dk1"/>
                          </a:solidFill>
                          <a:latin typeface="Roboto"/>
                          <a:ea typeface="Roboto"/>
                          <a:cs typeface="Roboto"/>
                          <a:sym typeface="Roboto"/>
                        </a:rPr>
                        <a:t>178,803.50 </a:t>
                      </a:r>
                      <a:r>
                        <a:rPr lang="en" sz="1100">
                          <a:latin typeface="Roboto"/>
                          <a:ea typeface="Roboto"/>
                          <a:cs typeface="Roboto"/>
                          <a:sym typeface="Roboto"/>
                        </a:rPr>
                        <a:t>    </a:t>
                      </a:r>
                      <a:endParaRPr sz="1100">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1761.2</a:t>
                      </a:r>
                      <a:endParaRPr sz="11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2326.9</a:t>
                      </a:r>
                      <a:endParaRPr sz="11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sz="1100">
                          <a:latin typeface="Roboto"/>
                          <a:ea typeface="Roboto"/>
                          <a:cs typeface="Roboto"/>
                          <a:sym typeface="Roboto"/>
                        </a:rPr>
                        <a:t>$</a:t>
                      </a:r>
                      <a:r>
                        <a:rPr lang="en" sz="1100">
                          <a:solidFill>
                            <a:schemeClr val="dk1"/>
                          </a:solidFill>
                          <a:latin typeface="Roboto"/>
                          <a:ea typeface="Roboto"/>
                          <a:cs typeface="Roboto"/>
                          <a:sym typeface="Roboto"/>
                        </a:rPr>
                        <a:t>161,841.19 </a:t>
                      </a:r>
                      <a:r>
                        <a:rPr lang="en" sz="1100">
                          <a:latin typeface="Roboto"/>
                          <a:ea typeface="Roboto"/>
                          <a:cs typeface="Roboto"/>
                          <a:sym typeface="Roboto"/>
                        </a:rPr>
                        <a:t>         </a:t>
                      </a:r>
                      <a:endParaRPr sz="1100">
                        <a:latin typeface="Roboto"/>
                        <a:ea typeface="Roboto"/>
                        <a:cs typeface="Roboto"/>
                        <a:sym typeface="Roboto"/>
                      </a:endParaRPr>
                    </a:p>
                  </a:txBody>
                  <a:tcPr marT="91425" marB="91425" marR="91425" marL="91425">
                    <a:lnR cap="flat" cmpd="sng" w="28575">
                      <a:solidFill>
                        <a:srgbClr val="000000"/>
                      </a:solidFill>
                      <a:prstDash val="solid"/>
                      <a:round/>
                      <a:headEnd len="sm" w="sm" type="none"/>
                      <a:tailEnd len="sm" w="sm" type="none"/>
                    </a:lnR>
                  </a:tcPr>
                </a:tc>
                <a:tc>
                  <a:txBody>
                    <a:bodyPr/>
                    <a:lstStyle/>
                    <a:p>
                      <a:pPr indent="0" lvl="0" marL="0" rtl="0" algn="r">
                        <a:spcBef>
                          <a:spcPts val="0"/>
                        </a:spcBef>
                        <a:spcAft>
                          <a:spcPts val="0"/>
                        </a:spcAft>
                        <a:buNone/>
                      </a:pPr>
                      <a:r>
                        <a:rPr b="1" lang="en" sz="1200">
                          <a:latin typeface="Roboto"/>
                          <a:ea typeface="Roboto"/>
                          <a:cs typeface="Roboto"/>
                          <a:sym typeface="Roboto"/>
                        </a:rPr>
                        <a:t> </a:t>
                      </a:r>
                      <a:r>
                        <a:rPr b="1" lang="en" sz="1200">
                          <a:latin typeface="Roboto"/>
                          <a:ea typeface="Roboto"/>
                          <a:cs typeface="Roboto"/>
                          <a:sym typeface="Roboto"/>
                        </a:rPr>
                        <a:t>$16,962.31</a:t>
                      </a:r>
                      <a:endParaRPr b="1" sz="1200">
                        <a:latin typeface="Roboto"/>
                        <a:ea typeface="Roboto"/>
                        <a:cs typeface="Roboto"/>
                        <a:sym typeface="Roboto"/>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138" name="Google Shape;138;p24"/>
          <p:cNvSpPr txBox="1"/>
          <p:nvPr/>
        </p:nvSpPr>
        <p:spPr>
          <a:xfrm>
            <a:off x="1683425" y="966700"/>
            <a:ext cx="3023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Original Supply Agreements</a:t>
            </a:r>
            <a:endParaRPr sz="1000">
              <a:solidFill>
                <a:schemeClr val="lt1"/>
              </a:solidFill>
              <a:latin typeface="Roboto"/>
              <a:ea typeface="Roboto"/>
              <a:cs typeface="Roboto"/>
              <a:sym typeface="Roboto"/>
            </a:endParaRPr>
          </a:p>
        </p:txBody>
      </p:sp>
      <p:sp>
        <p:nvSpPr>
          <p:cNvPr id="139" name="Google Shape;139;p24"/>
          <p:cNvSpPr txBox="1"/>
          <p:nvPr/>
        </p:nvSpPr>
        <p:spPr>
          <a:xfrm>
            <a:off x="4706400" y="966700"/>
            <a:ext cx="2901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Renegotiated Supply Agreements</a:t>
            </a:r>
            <a:endParaRPr sz="1000">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idx="1" type="body"/>
          </p:nvPr>
        </p:nvSpPr>
        <p:spPr>
          <a:xfrm>
            <a:off x="4658400" y="1536300"/>
            <a:ext cx="4166400" cy="20709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2200"/>
              <a:t>Changes in diesel prices (increase in cost) cause changes in molasses prices (increase in revenue)</a:t>
            </a:r>
            <a:endParaRPr/>
          </a:p>
        </p:txBody>
      </p:sp>
      <p:sp>
        <p:nvSpPr>
          <p:cNvPr id="145" name="Google Shape;145;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Changing Diesel Prices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329175"/>
            <a:ext cx="8520600" cy="562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Linear relationship between diesel prices and profit </a:t>
            </a:r>
            <a:endParaRPr/>
          </a:p>
        </p:txBody>
      </p:sp>
      <p:graphicFrame>
        <p:nvGraphicFramePr>
          <p:cNvPr id="151" name="Google Shape;151;p26"/>
          <p:cNvGraphicFramePr/>
          <p:nvPr/>
        </p:nvGraphicFramePr>
        <p:xfrm>
          <a:off x="311700" y="4306825"/>
          <a:ext cx="3000000" cy="3000000"/>
        </p:xfrm>
        <a:graphic>
          <a:graphicData uri="http://schemas.openxmlformats.org/drawingml/2006/table">
            <a:tbl>
              <a:tblPr>
                <a:noFill/>
                <a:tableStyleId>{DA707182-5A38-48B4-BED3-A3A90281FD35}</a:tableStyleId>
              </a:tblPr>
              <a:tblGrid>
                <a:gridCol w="910450"/>
                <a:gridCol w="2103650"/>
              </a:tblGrid>
              <a:tr h="228400">
                <a:tc>
                  <a:txBody>
                    <a:bodyPr/>
                    <a:lstStyle/>
                    <a:p>
                      <a:pPr indent="0" lvl="0" marL="0" rtl="0" algn="l">
                        <a:spcBef>
                          <a:spcPts val="0"/>
                        </a:spcBef>
                        <a:spcAft>
                          <a:spcPts val="0"/>
                        </a:spcAft>
                        <a:buNone/>
                      </a:pPr>
                      <a:r>
                        <a:rPr lang="en" sz="900">
                          <a:solidFill>
                            <a:schemeClr val="dk2"/>
                          </a:solidFill>
                          <a:latin typeface="Roboto"/>
                          <a:ea typeface="Roboto"/>
                          <a:cs typeface="Roboto"/>
                          <a:sym typeface="Roboto"/>
                        </a:rPr>
                        <a:t>Input Variable</a:t>
                      </a:r>
                      <a:endParaRPr sz="900">
                        <a:solidFill>
                          <a:schemeClr val="dk2"/>
                        </a:solidFill>
                        <a:latin typeface="Roboto"/>
                        <a:ea typeface="Roboto"/>
                        <a:cs typeface="Roboto"/>
                        <a:sym typeface="Roboto"/>
                      </a:endParaRPr>
                    </a:p>
                  </a:txBody>
                  <a:tcPr marT="45700" marB="0" marR="91425" marL="91425"/>
                </a:tc>
                <a:tc>
                  <a:txBody>
                    <a:bodyPr/>
                    <a:lstStyle/>
                    <a:p>
                      <a:pPr indent="0" lvl="0" marL="0" rtl="0" algn="l">
                        <a:spcBef>
                          <a:spcPts val="0"/>
                        </a:spcBef>
                        <a:spcAft>
                          <a:spcPts val="0"/>
                        </a:spcAft>
                        <a:buNone/>
                      </a:pPr>
                      <a:r>
                        <a:rPr lang="en" sz="900">
                          <a:solidFill>
                            <a:schemeClr val="dk2"/>
                          </a:solidFill>
                          <a:latin typeface="Roboto"/>
                          <a:ea typeface="Roboto"/>
                          <a:cs typeface="Roboto"/>
                          <a:sym typeface="Roboto"/>
                        </a:rPr>
                        <a:t>Diesel Price Change (Percentage)</a:t>
                      </a:r>
                      <a:endParaRPr sz="900">
                        <a:solidFill>
                          <a:schemeClr val="dk2"/>
                        </a:solidFill>
                        <a:latin typeface="Roboto"/>
                        <a:ea typeface="Roboto"/>
                        <a:cs typeface="Roboto"/>
                        <a:sym typeface="Roboto"/>
                      </a:endParaRPr>
                    </a:p>
                  </a:txBody>
                  <a:tcPr marT="45700" marB="0" marR="91425" marL="91425"/>
                </a:tc>
              </a:tr>
              <a:tr h="228400">
                <a:tc>
                  <a:txBody>
                    <a:bodyPr/>
                    <a:lstStyle/>
                    <a:p>
                      <a:pPr indent="0" lvl="0" marL="0" rtl="0" algn="l">
                        <a:spcBef>
                          <a:spcPts val="0"/>
                        </a:spcBef>
                        <a:spcAft>
                          <a:spcPts val="0"/>
                        </a:spcAft>
                        <a:buNone/>
                      </a:pPr>
                      <a:r>
                        <a:rPr lang="en" sz="900">
                          <a:solidFill>
                            <a:schemeClr val="dk2"/>
                          </a:solidFill>
                          <a:latin typeface="Roboto"/>
                          <a:ea typeface="Roboto"/>
                          <a:cs typeface="Roboto"/>
                          <a:sym typeface="Roboto"/>
                        </a:rPr>
                        <a:t>Range</a:t>
                      </a:r>
                      <a:endParaRPr sz="900">
                        <a:solidFill>
                          <a:schemeClr val="dk2"/>
                        </a:solidFill>
                        <a:latin typeface="Roboto"/>
                        <a:ea typeface="Roboto"/>
                        <a:cs typeface="Roboto"/>
                        <a:sym typeface="Roboto"/>
                      </a:endParaRPr>
                    </a:p>
                  </a:txBody>
                  <a:tcPr marT="45700" marB="0" marR="91425" marL="91425"/>
                </a:tc>
                <a:tc>
                  <a:txBody>
                    <a:bodyPr/>
                    <a:lstStyle/>
                    <a:p>
                      <a:pPr indent="0" lvl="0" marL="0" rtl="0" algn="l">
                        <a:spcBef>
                          <a:spcPts val="0"/>
                        </a:spcBef>
                        <a:spcAft>
                          <a:spcPts val="0"/>
                        </a:spcAft>
                        <a:buNone/>
                      </a:pPr>
                      <a:r>
                        <a:rPr lang="en" sz="900">
                          <a:solidFill>
                            <a:schemeClr val="dk2"/>
                          </a:solidFill>
                          <a:latin typeface="Roboto"/>
                          <a:ea typeface="Roboto"/>
                          <a:cs typeface="Roboto"/>
                          <a:sym typeface="Roboto"/>
                        </a:rPr>
                        <a:t>-100% to 100%</a:t>
                      </a:r>
                      <a:endParaRPr sz="900">
                        <a:solidFill>
                          <a:schemeClr val="dk2"/>
                        </a:solidFill>
                        <a:latin typeface="Roboto"/>
                        <a:ea typeface="Roboto"/>
                        <a:cs typeface="Roboto"/>
                        <a:sym typeface="Roboto"/>
                      </a:endParaRPr>
                    </a:p>
                  </a:txBody>
                  <a:tcPr marT="45700" marB="0" marR="91425" marL="91425"/>
                </a:tc>
              </a:tr>
              <a:tr h="228400">
                <a:tc>
                  <a:txBody>
                    <a:bodyPr/>
                    <a:lstStyle/>
                    <a:p>
                      <a:pPr indent="0" lvl="0" marL="0" rtl="0" algn="l">
                        <a:spcBef>
                          <a:spcPts val="0"/>
                        </a:spcBef>
                        <a:spcAft>
                          <a:spcPts val="0"/>
                        </a:spcAft>
                        <a:buNone/>
                      </a:pPr>
                      <a:r>
                        <a:rPr lang="en" sz="900">
                          <a:solidFill>
                            <a:schemeClr val="dk2"/>
                          </a:solidFill>
                          <a:latin typeface="Roboto"/>
                          <a:ea typeface="Roboto"/>
                          <a:cs typeface="Roboto"/>
                          <a:sym typeface="Roboto"/>
                        </a:rPr>
                        <a:t>Increment</a:t>
                      </a:r>
                      <a:endParaRPr sz="900">
                        <a:solidFill>
                          <a:schemeClr val="dk2"/>
                        </a:solidFill>
                        <a:latin typeface="Roboto"/>
                        <a:ea typeface="Roboto"/>
                        <a:cs typeface="Roboto"/>
                        <a:sym typeface="Roboto"/>
                      </a:endParaRPr>
                    </a:p>
                  </a:txBody>
                  <a:tcPr marT="45700" marB="0" marR="91425" marL="91425"/>
                </a:tc>
                <a:tc>
                  <a:txBody>
                    <a:bodyPr/>
                    <a:lstStyle/>
                    <a:p>
                      <a:pPr indent="0" lvl="0" marL="0" rtl="0" algn="l">
                        <a:spcBef>
                          <a:spcPts val="0"/>
                        </a:spcBef>
                        <a:spcAft>
                          <a:spcPts val="0"/>
                        </a:spcAft>
                        <a:buNone/>
                      </a:pPr>
                      <a:r>
                        <a:rPr lang="en" sz="900">
                          <a:solidFill>
                            <a:schemeClr val="dk2"/>
                          </a:solidFill>
                          <a:latin typeface="Roboto"/>
                          <a:ea typeface="Roboto"/>
                          <a:cs typeface="Roboto"/>
                          <a:sym typeface="Roboto"/>
                        </a:rPr>
                        <a:t>10%</a:t>
                      </a:r>
                      <a:endParaRPr sz="900">
                        <a:solidFill>
                          <a:schemeClr val="dk2"/>
                        </a:solidFill>
                        <a:latin typeface="Roboto"/>
                        <a:ea typeface="Roboto"/>
                        <a:cs typeface="Roboto"/>
                        <a:sym typeface="Roboto"/>
                      </a:endParaRPr>
                    </a:p>
                  </a:txBody>
                  <a:tcPr marT="45700" marB="0" marR="91425" marL="91425"/>
                </a:tc>
              </a:tr>
            </a:tbl>
          </a:graphicData>
        </a:graphic>
      </p:graphicFrame>
      <p:sp>
        <p:nvSpPr>
          <p:cNvPr id="152" name="Google Shape;152;p26"/>
          <p:cNvSpPr txBox="1"/>
          <p:nvPr/>
        </p:nvSpPr>
        <p:spPr>
          <a:xfrm>
            <a:off x="3494700" y="4249225"/>
            <a:ext cx="5337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Roboto"/>
                <a:ea typeface="Roboto"/>
                <a:cs typeface="Roboto"/>
                <a:sym typeface="Roboto"/>
              </a:rPr>
              <a:t>When the ratio between </a:t>
            </a:r>
            <a:r>
              <a:rPr lang="en" sz="1000">
                <a:solidFill>
                  <a:schemeClr val="dk2"/>
                </a:solidFill>
                <a:latin typeface="Roboto"/>
                <a:ea typeface="Roboto"/>
                <a:cs typeface="Roboto"/>
                <a:sym typeface="Roboto"/>
              </a:rPr>
              <a:t>diesel</a:t>
            </a:r>
            <a:r>
              <a:rPr lang="en" sz="1000">
                <a:solidFill>
                  <a:schemeClr val="dk2"/>
                </a:solidFill>
                <a:latin typeface="Roboto"/>
                <a:ea typeface="Roboto"/>
                <a:cs typeface="Roboto"/>
                <a:sym typeface="Roboto"/>
              </a:rPr>
              <a:t> and molasses prices is fixed at one, the magnitude of change for diesel and molasses prices are the same (10% increase in diesel incurs 10% increase in molasses). Thus, profit is not as sensitive to changes in diesel price as it is to molasses price because revenue increases at a higher rate than cost.</a:t>
            </a:r>
            <a:endParaRPr sz="1000">
              <a:solidFill>
                <a:schemeClr val="dk2"/>
              </a:solidFill>
              <a:latin typeface="Roboto"/>
              <a:ea typeface="Roboto"/>
              <a:cs typeface="Roboto"/>
              <a:sym typeface="Roboto"/>
            </a:endParaRPr>
          </a:p>
        </p:txBody>
      </p:sp>
      <p:sp>
        <p:nvSpPr>
          <p:cNvPr id="153" name="Google Shape;153;p26"/>
          <p:cNvSpPr txBox="1"/>
          <p:nvPr>
            <p:ph idx="2" type="body"/>
          </p:nvPr>
        </p:nvSpPr>
        <p:spPr>
          <a:xfrm>
            <a:off x="5349000" y="1392175"/>
            <a:ext cx="3483300" cy="2688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t>Profit is more sensitive to </a:t>
            </a:r>
            <a:r>
              <a:rPr lang="en" sz="1800"/>
              <a:t>changes</a:t>
            </a:r>
            <a:r>
              <a:rPr lang="en" sz="1800"/>
              <a:t> in molasses prices than changes in diesel prices: Increased diesel prices </a:t>
            </a:r>
            <a:r>
              <a:rPr lang="en" sz="1800"/>
              <a:t>increase cost, but </a:t>
            </a:r>
            <a:r>
              <a:rPr lang="en" sz="1800"/>
              <a:t>the additional revenue generated from an equal increase in molasses prices causes overall higher profits</a:t>
            </a:r>
            <a:endParaRPr sz="1800"/>
          </a:p>
        </p:txBody>
      </p:sp>
      <p:pic>
        <p:nvPicPr>
          <p:cNvPr id="154" name="Google Shape;154;p26"/>
          <p:cNvPicPr preferRelativeResize="0"/>
          <p:nvPr/>
        </p:nvPicPr>
        <p:blipFill>
          <a:blip r:embed="rId3">
            <a:alphaModFix/>
          </a:blip>
          <a:stretch>
            <a:fillRect/>
          </a:stretch>
        </p:blipFill>
        <p:spPr>
          <a:xfrm>
            <a:off x="311700" y="1302650"/>
            <a:ext cx="4876800" cy="2867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240325"/>
            <a:ext cx="8520600" cy="81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Profit is more sensitive to the relationship between diesel and molasses prices when the change in price is higher.</a:t>
            </a:r>
            <a:endParaRPr sz="2020"/>
          </a:p>
        </p:txBody>
      </p:sp>
      <p:sp>
        <p:nvSpPr>
          <p:cNvPr id="160" name="Google Shape;160;p27"/>
          <p:cNvSpPr txBox="1"/>
          <p:nvPr/>
        </p:nvSpPr>
        <p:spPr>
          <a:xfrm>
            <a:off x="311700" y="1604775"/>
            <a:ext cx="4265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accent1"/>
                </a:solidFill>
                <a:latin typeface="Roboto"/>
                <a:ea typeface="Roboto"/>
                <a:cs typeface="Roboto"/>
                <a:sym typeface="Roboto"/>
              </a:rPr>
              <a:t>50% increase in prices</a:t>
            </a:r>
            <a:endParaRPr b="1">
              <a:solidFill>
                <a:schemeClr val="accent1"/>
              </a:solidFill>
              <a:latin typeface="Roboto"/>
              <a:ea typeface="Roboto"/>
              <a:cs typeface="Roboto"/>
              <a:sym typeface="Roboto"/>
            </a:endParaRPr>
          </a:p>
        </p:txBody>
      </p:sp>
      <p:sp>
        <p:nvSpPr>
          <p:cNvPr id="161" name="Google Shape;161;p27"/>
          <p:cNvSpPr txBox="1"/>
          <p:nvPr/>
        </p:nvSpPr>
        <p:spPr>
          <a:xfrm>
            <a:off x="4567200" y="1604775"/>
            <a:ext cx="4265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accent1"/>
                </a:solidFill>
                <a:latin typeface="Roboto"/>
                <a:ea typeface="Roboto"/>
                <a:cs typeface="Roboto"/>
                <a:sym typeface="Roboto"/>
              </a:rPr>
              <a:t>50% decrease in prices</a:t>
            </a:r>
            <a:endParaRPr b="1">
              <a:solidFill>
                <a:schemeClr val="accent1"/>
              </a:solidFill>
              <a:latin typeface="Roboto"/>
              <a:ea typeface="Roboto"/>
              <a:cs typeface="Roboto"/>
              <a:sym typeface="Roboto"/>
            </a:endParaRPr>
          </a:p>
        </p:txBody>
      </p:sp>
      <p:pic>
        <p:nvPicPr>
          <p:cNvPr id="162" name="Google Shape;162;p27"/>
          <p:cNvPicPr preferRelativeResize="0"/>
          <p:nvPr/>
        </p:nvPicPr>
        <p:blipFill>
          <a:blip r:embed="rId3">
            <a:alphaModFix/>
          </a:blip>
          <a:stretch>
            <a:fillRect/>
          </a:stretch>
        </p:blipFill>
        <p:spPr>
          <a:xfrm>
            <a:off x="4901275" y="2169675"/>
            <a:ext cx="3596938" cy="2146900"/>
          </a:xfrm>
          <a:prstGeom prst="rect">
            <a:avLst/>
          </a:prstGeom>
          <a:noFill/>
          <a:ln>
            <a:noFill/>
          </a:ln>
        </p:spPr>
      </p:pic>
      <p:pic>
        <p:nvPicPr>
          <p:cNvPr id="163" name="Google Shape;163;p27"/>
          <p:cNvPicPr preferRelativeResize="0"/>
          <p:nvPr/>
        </p:nvPicPr>
        <p:blipFill>
          <a:blip r:embed="rId4">
            <a:alphaModFix/>
          </a:blip>
          <a:stretch>
            <a:fillRect/>
          </a:stretch>
        </p:blipFill>
        <p:spPr>
          <a:xfrm>
            <a:off x="645775" y="2169675"/>
            <a:ext cx="3596938" cy="2146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25" y="244575"/>
            <a:ext cx="8520600" cy="9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How does the relationship between diesel and molasses prices affect the sensitivity of profit towards price changes?</a:t>
            </a:r>
            <a:endParaRPr sz="2120"/>
          </a:p>
        </p:txBody>
      </p:sp>
      <p:sp>
        <p:nvSpPr>
          <p:cNvPr id="169" name="Google Shape;169;p28"/>
          <p:cNvSpPr txBox="1"/>
          <p:nvPr>
            <p:ph idx="1" type="body"/>
          </p:nvPr>
        </p:nvSpPr>
        <p:spPr>
          <a:xfrm>
            <a:off x="1052200" y="3567200"/>
            <a:ext cx="970800" cy="364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Ratio = 0.1</a:t>
            </a:r>
            <a:endParaRPr/>
          </a:p>
        </p:txBody>
      </p:sp>
      <p:sp>
        <p:nvSpPr>
          <p:cNvPr id="170" name="Google Shape;170;p28"/>
          <p:cNvSpPr txBox="1"/>
          <p:nvPr>
            <p:ph idx="1" type="body"/>
          </p:nvPr>
        </p:nvSpPr>
        <p:spPr>
          <a:xfrm>
            <a:off x="4086613" y="3567200"/>
            <a:ext cx="970800" cy="364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Ratio = 0.5</a:t>
            </a:r>
            <a:endParaRPr/>
          </a:p>
        </p:txBody>
      </p:sp>
      <p:sp>
        <p:nvSpPr>
          <p:cNvPr id="171" name="Google Shape;171;p28"/>
          <p:cNvSpPr txBox="1"/>
          <p:nvPr>
            <p:ph idx="1" type="body"/>
          </p:nvPr>
        </p:nvSpPr>
        <p:spPr>
          <a:xfrm>
            <a:off x="7221163" y="3567200"/>
            <a:ext cx="770400" cy="364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Ratio = 1</a:t>
            </a:r>
            <a:endParaRPr/>
          </a:p>
        </p:txBody>
      </p:sp>
      <p:pic>
        <p:nvPicPr>
          <p:cNvPr id="172" name="Google Shape;172;p28"/>
          <p:cNvPicPr preferRelativeResize="0"/>
          <p:nvPr/>
        </p:nvPicPr>
        <p:blipFill>
          <a:blip r:embed="rId3">
            <a:alphaModFix/>
          </a:blip>
          <a:stretch>
            <a:fillRect/>
          </a:stretch>
        </p:blipFill>
        <p:spPr>
          <a:xfrm>
            <a:off x="3204336" y="1937776"/>
            <a:ext cx="2735325" cy="1629437"/>
          </a:xfrm>
          <a:prstGeom prst="rect">
            <a:avLst/>
          </a:prstGeom>
          <a:noFill/>
          <a:ln>
            <a:noFill/>
          </a:ln>
        </p:spPr>
      </p:pic>
      <p:pic>
        <p:nvPicPr>
          <p:cNvPr id="173" name="Google Shape;173;p28"/>
          <p:cNvPicPr preferRelativeResize="0"/>
          <p:nvPr/>
        </p:nvPicPr>
        <p:blipFill>
          <a:blip r:embed="rId4">
            <a:alphaModFix/>
          </a:blip>
          <a:stretch>
            <a:fillRect/>
          </a:stretch>
        </p:blipFill>
        <p:spPr>
          <a:xfrm>
            <a:off x="6238700" y="1937769"/>
            <a:ext cx="2735325" cy="1629442"/>
          </a:xfrm>
          <a:prstGeom prst="rect">
            <a:avLst/>
          </a:prstGeom>
          <a:noFill/>
          <a:ln>
            <a:noFill/>
          </a:ln>
        </p:spPr>
      </p:pic>
      <p:pic>
        <p:nvPicPr>
          <p:cNvPr id="174" name="Google Shape;174;p28"/>
          <p:cNvPicPr preferRelativeResize="0"/>
          <p:nvPr/>
        </p:nvPicPr>
        <p:blipFill>
          <a:blip r:embed="rId5">
            <a:alphaModFix/>
          </a:blip>
          <a:stretch>
            <a:fillRect/>
          </a:stretch>
        </p:blipFill>
        <p:spPr>
          <a:xfrm>
            <a:off x="169950" y="1937764"/>
            <a:ext cx="2735325" cy="1629436"/>
          </a:xfrm>
          <a:prstGeom prst="rect">
            <a:avLst/>
          </a:prstGeom>
          <a:noFill/>
          <a:ln>
            <a:noFill/>
          </a:ln>
        </p:spPr>
      </p:pic>
      <p:graphicFrame>
        <p:nvGraphicFramePr>
          <p:cNvPr id="175" name="Google Shape;175;p28"/>
          <p:cNvGraphicFramePr/>
          <p:nvPr/>
        </p:nvGraphicFramePr>
        <p:xfrm>
          <a:off x="162450" y="4055050"/>
          <a:ext cx="3000000" cy="3000000"/>
        </p:xfrm>
        <a:graphic>
          <a:graphicData uri="http://schemas.openxmlformats.org/drawingml/2006/table">
            <a:tbl>
              <a:tblPr>
                <a:noFill/>
                <a:tableStyleId>{DA707182-5A38-48B4-BED3-A3A90281FD35}</a:tableStyleId>
              </a:tblPr>
              <a:tblGrid>
                <a:gridCol w="772750"/>
                <a:gridCol w="1123725"/>
                <a:gridCol w="853850"/>
              </a:tblGrid>
              <a:tr h="289550">
                <a:tc>
                  <a:txBody>
                    <a:bodyPr/>
                    <a:lstStyle/>
                    <a:p>
                      <a:pPr indent="0" lvl="0" marL="0" rtl="0" algn="l">
                        <a:spcBef>
                          <a:spcPts val="0"/>
                        </a:spcBef>
                        <a:spcAft>
                          <a:spcPts val="0"/>
                        </a:spcAft>
                        <a:buNone/>
                      </a:pPr>
                      <a:r>
                        <a:rPr lang="en" sz="800">
                          <a:solidFill>
                            <a:schemeClr val="dk2"/>
                          </a:solidFill>
                          <a:latin typeface="Roboto"/>
                          <a:ea typeface="Roboto"/>
                          <a:cs typeface="Roboto"/>
                          <a:sym typeface="Roboto"/>
                        </a:rPr>
                        <a:t>Input Variables</a:t>
                      </a:r>
                      <a:endParaRPr sz="800">
                        <a:solidFill>
                          <a:schemeClr val="dk2"/>
                        </a:solidFill>
                        <a:latin typeface="Roboto"/>
                        <a:ea typeface="Roboto"/>
                        <a:cs typeface="Roboto"/>
                        <a:sym typeface="Roboto"/>
                      </a:endParaRPr>
                    </a:p>
                  </a:txBody>
                  <a:tcPr marT="45700" marB="0" marR="91425" marL="91425"/>
                </a:tc>
                <a:tc>
                  <a:txBody>
                    <a:bodyPr/>
                    <a:lstStyle/>
                    <a:p>
                      <a:pPr indent="0" lvl="0" marL="0" rtl="0" algn="l">
                        <a:spcBef>
                          <a:spcPts val="0"/>
                        </a:spcBef>
                        <a:spcAft>
                          <a:spcPts val="0"/>
                        </a:spcAft>
                        <a:buNone/>
                      </a:pPr>
                      <a:r>
                        <a:rPr lang="en" sz="800">
                          <a:solidFill>
                            <a:schemeClr val="dk2"/>
                          </a:solidFill>
                          <a:latin typeface="Roboto"/>
                          <a:ea typeface="Roboto"/>
                          <a:cs typeface="Roboto"/>
                          <a:sym typeface="Roboto"/>
                        </a:rPr>
                        <a:t>Diesel Price Change (Percentage)</a:t>
                      </a:r>
                      <a:endParaRPr sz="800">
                        <a:solidFill>
                          <a:schemeClr val="dk2"/>
                        </a:solidFill>
                        <a:latin typeface="Roboto"/>
                        <a:ea typeface="Roboto"/>
                        <a:cs typeface="Roboto"/>
                        <a:sym typeface="Roboto"/>
                      </a:endParaRPr>
                    </a:p>
                  </a:txBody>
                  <a:tcPr marT="45700" marB="0" marR="91425" marL="91425"/>
                </a:tc>
                <a:tc>
                  <a:txBody>
                    <a:bodyPr/>
                    <a:lstStyle/>
                    <a:p>
                      <a:pPr indent="0" lvl="0" marL="0" rtl="0" algn="l">
                        <a:spcBef>
                          <a:spcPts val="0"/>
                        </a:spcBef>
                        <a:spcAft>
                          <a:spcPts val="0"/>
                        </a:spcAft>
                        <a:buNone/>
                      </a:pPr>
                      <a:r>
                        <a:rPr lang="en" sz="800">
                          <a:solidFill>
                            <a:schemeClr val="dk2"/>
                          </a:solidFill>
                          <a:latin typeface="Roboto"/>
                          <a:ea typeface="Roboto"/>
                          <a:cs typeface="Roboto"/>
                          <a:sym typeface="Roboto"/>
                        </a:rPr>
                        <a:t>Ratio</a:t>
                      </a:r>
                      <a:endParaRPr sz="800">
                        <a:solidFill>
                          <a:schemeClr val="dk2"/>
                        </a:solidFill>
                        <a:latin typeface="Roboto"/>
                        <a:ea typeface="Roboto"/>
                        <a:cs typeface="Roboto"/>
                        <a:sym typeface="Roboto"/>
                      </a:endParaRPr>
                    </a:p>
                  </a:txBody>
                  <a:tcPr marT="45700" marB="0" marR="91425" marL="91425"/>
                </a:tc>
              </a:tr>
              <a:tr h="289550">
                <a:tc>
                  <a:txBody>
                    <a:bodyPr/>
                    <a:lstStyle/>
                    <a:p>
                      <a:pPr indent="0" lvl="0" marL="0" rtl="0" algn="l">
                        <a:spcBef>
                          <a:spcPts val="0"/>
                        </a:spcBef>
                        <a:spcAft>
                          <a:spcPts val="0"/>
                        </a:spcAft>
                        <a:buNone/>
                      </a:pPr>
                      <a:r>
                        <a:rPr lang="en" sz="800">
                          <a:solidFill>
                            <a:schemeClr val="dk2"/>
                          </a:solidFill>
                          <a:latin typeface="Roboto"/>
                          <a:ea typeface="Roboto"/>
                          <a:cs typeface="Roboto"/>
                          <a:sym typeface="Roboto"/>
                        </a:rPr>
                        <a:t>Range</a:t>
                      </a:r>
                      <a:endParaRPr sz="800">
                        <a:solidFill>
                          <a:schemeClr val="dk2"/>
                        </a:solidFill>
                        <a:latin typeface="Roboto"/>
                        <a:ea typeface="Roboto"/>
                        <a:cs typeface="Roboto"/>
                        <a:sym typeface="Roboto"/>
                      </a:endParaRPr>
                    </a:p>
                  </a:txBody>
                  <a:tcPr marT="45700" marB="0" marR="91425" marL="91425"/>
                </a:tc>
                <a:tc>
                  <a:txBody>
                    <a:bodyPr/>
                    <a:lstStyle/>
                    <a:p>
                      <a:pPr indent="0" lvl="0" marL="0" rtl="0" algn="l">
                        <a:spcBef>
                          <a:spcPts val="0"/>
                        </a:spcBef>
                        <a:spcAft>
                          <a:spcPts val="0"/>
                        </a:spcAft>
                        <a:buNone/>
                      </a:pPr>
                      <a:r>
                        <a:rPr lang="en" sz="800">
                          <a:solidFill>
                            <a:schemeClr val="dk2"/>
                          </a:solidFill>
                          <a:latin typeface="Roboto"/>
                          <a:ea typeface="Roboto"/>
                          <a:cs typeface="Roboto"/>
                          <a:sym typeface="Roboto"/>
                        </a:rPr>
                        <a:t>-100% to 100%</a:t>
                      </a:r>
                      <a:endParaRPr sz="800">
                        <a:solidFill>
                          <a:schemeClr val="dk2"/>
                        </a:solidFill>
                        <a:latin typeface="Roboto"/>
                        <a:ea typeface="Roboto"/>
                        <a:cs typeface="Roboto"/>
                        <a:sym typeface="Roboto"/>
                      </a:endParaRPr>
                    </a:p>
                  </a:txBody>
                  <a:tcPr marT="45700" marB="0" marR="91425" marL="91425"/>
                </a:tc>
                <a:tc>
                  <a:txBody>
                    <a:bodyPr/>
                    <a:lstStyle/>
                    <a:p>
                      <a:pPr indent="0" lvl="0" marL="0" rtl="0" algn="l">
                        <a:spcBef>
                          <a:spcPts val="0"/>
                        </a:spcBef>
                        <a:spcAft>
                          <a:spcPts val="0"/>
                        </a:spcAft>
                        <a:buNone/>
                      </a:pPr>
                      <a:r>
                        <a:rPr lang="en" sz="800">
                          <a:solidFill>
                            <a:schemeClr val="dk2"/>
                          </a:solidFill>
                          <a:latin typeface="Roboto"/>
                          <a:ea typeface="Roboto"/>
                          <a:cs typeface="Roboto"/>
                          <a:sym typeface="Roboto"/>
                        </a:rPr>
                        <a:t>0 to 1</a:t>
                      </a:r>
                      <a:endParaRPr sz="800">
                        <a:solidFill>
                          <a:schemeClr val="dk2"/>
                        </a:solidFill>
                        <a:latin typeface="Roboto"/>
                        <a:ea typeface="Roboto"/>
                        <a:cs typeface="Roboto"/>
                        <a:sym typeface="Roboto"/>
                      </a:endParaRPr>
                    </a:p>
                  </a:txBody>
                  <a:tcPr marT="45700" marB="0" marR="91425" marL="91425"/>
                </a:tc>
              </a:tr>
              <a:tr h="228400">
                <a:tc>
                  <a:txBody>
                    <a:bodyPr/>
                    <a:lstStyle/>
                    <a:p>
                      <a:pPr indent="0" lvl="0" marL="0" rtl="0" algn="l">
                        <a:spcBef>
                          <a:spcPts val="0"/>
                        </a:spcBef>
                        <a:spcAft>
                          <a:spcPts val="0"/>
                        </a:spcAft>
                        <a:buNone/>
                      </a:pPr>
                      <a:r>
                        <a:rPr lang="en" sz="800">
                          <a:solidFill>
                            <a:schemeClr val="dk2"/>
                          </a:solidFill>
                          <a:latin typeface="Roboto"/>
                          <a:ea typeface="Roboto"/>
                          <a:cs typeface="Roboto"/>
                          <a:sym typeface="Roboto"/>
                        </a:rPr>
                        <a:t>Increment</a:t>
                      </a:r>
                      <a:endParaRPr sz="800">
                        <a:solidFill>
                          <a:schemeClr val="dk2"/>
                        </a:solidFill>
                        <a:latin typeface="Roboto"/>
                        <a:ea typeface="Roboto"/>
                        <a:cs typeface="Roboto"/>
                        <a:sym typeface="Roboto"/>
                      </a:endParaRPr>
                    </a:p>
                  </a:txBody>
                  <a:tcPr marT="45700" marB="0" marR="91425" marL="91425"/>
                </a:tc>
                <a:tc>
                  <a:txBody>
                    <a:bodyPr/>
                    <a:lstStyle/>
                    <a:p>
                      <a:pPr indent="0" lvl="0" marL="0" rtl="0" algn="l">
                        <a:spcBef>
                          <a:spcPts val="0"/>
                        </a:spcBef>
                        <a:spcAft>
                          <a:spcPts val="0"/>
                        </a:spcAft>
                        <a:buNone/>
                      </a:pPr>
                      <a:r>
                        <a:rPr lang="en" sz="800">
                          <a:solidFill>
                            <a:schemeClr val="dk2"/>
                          </a:solidFill>
                          <a:latin typeface="Roboto"/>
                          <a:ea typeface="Roboto"/>
                          <a:cs typeface="Roboto"/>
                          <a:sym typeface="Roboto"/>
                        </a:rPr>
                        <a:t>10%</a:t>
                      </a:r>
                      <a:endParaRPr sz="800">
                        <a:solidFill>
                          <a:schemeClr val="dk2"/>
                        </a:solidFill>
                        <a:latin typeface="Roboto"/>
                        <a:ea typeface="Roboto"/>
                        <a:cs typeface="Roboto"/>
                        <a:sym typeface="Roboto"/>
                      </a:endParaRPr>
                    </a:p>
                  </a:txBody>
                  <a:tcPr marT="45700" marB="0" marR="91425" marL="91425"/>
                </a:tc>
                <a:tc>
                  <a:txBody>
                    <a:bodyPr/>
                    <a:lstStyle/>
                    <a:p>
                      <a:pPr indent="0" lvl="0" marL="0" rtl="0" algn="l">
                        <a:spcBef>
                          <a:spcPts val="0"/>
                        </a:spcBef>
                        <a:spcAft>
                          <a:spcPts val="0"/>
                        </a:spcAft>
                        <a:buNone/>
                      </a:pPr>
                      <a:r>
                        <a:rPr lang="en" sz="800">
                          <a:solidFill>
                            <a:schemeClr val="dk2"/>
                          </a:solidFill>
                          <a:latin typeface="Roboto"/>
                          <a:ea typeface="Roboto"/>
                          <a:cs typeface="Roboto"/>
                          <a:sym typeface="Roboto"/>
                        </a:rPr>
                        <a:t>0.1</a:t>
                      </a:r>
                      <a:endParaRPr sz="800">
                        <a:solidFill>
                          <a:schemeClr val="dk2"/>
                        </a:solidFill>
                        <a:latin typeface="Roboto"/>
                        <a:ea typeface="Roboto"/>
                        <a:cs typeface="Roboto"/>
                        <a:sym typeface="Roboto"/>
                      </a:endParaRPr>
                    </a:p>
                  </a:txBody>
                  <a:tcPr marT="45700" marB="0" marR="91425" marL="91425"/>
                </a:tc>
              </a:tr>
            </a:tbl>
          </a:graphicData>
        </a:graphic>
      </p:graphicFrame>
      <p:sp>
        <p:nvSpPr>
          <p:cNvPr id="176" name="Google Shape;176;p28"/>
          <p:cNvSpPr txBox="1"/>
          <p:nvPr/>
        </p:nvSpPr>
        <p:spPr>
          <a:xfrm>
            <a:off x="3204325" y="3997100"/>
            <a:ext cx="5769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The </a:t>
            </a:r>
            <a:r>
              <a:rPr lang="en" sz="1200" u="sng">
                <a:solidFill>
                  <a:schemeClr val="dk2"/>
                </a:solidFill>
                <a:latin typeface="Roboto"/>
                <a:ea typeface="Roboto"/>
                <a:cs typeface="Roboto"/>
                <a:sym typeface="Roboto"/>
              </a:rPr>
              <a:t>lower</a:t>
            </a:r>
            <a:r>
              <a:rPr lang="en" sz="1200">
                <a:solidFill>
                  <a:schemeClr val="dk2"/>
                </a:solidFill>
                <a:latin typeface="Roboto"/>
                <a:ea typeface="Roboto"/>
                <a:cs typeface="Roboto"/>
                <a:sym typeface="Roboto"/>
              </a:rPr>
              <a:t> the ratio (approaching 0), the </a:t>
            </a:r>
            <a:r>
              <a:rPr lang="en" sz="1200" u="sng">
                <a:solidFill>
                  <a:schemeClr val="dk2"/>
                </a:solidFill>
                <a:latin typeface="Roboto"/>
                <a:ea typeface="Roboto"/>
                <a:cs typeface="Roboto"/>
                <a:sym typeface="Roboto"/>
              </a:rPr>
              <a:t>more sensitive</a:t>
            </a:r>
            <a:r>
              <a:rPr lang="en" sz="1200">
                <a:solidFill>
                  <a:schemeClr val="dk2"/>
                </a:solidFill>
                <a:latin typeface="Roboto"/>
                <a:ea typeface="Roboto"/>
                <a:cs typeface="Roboto"/>
                <a:sym typeface="Roboto"/>
              </a:rPr>
              <a:t> the profit will be as diesel price fluctuates, since the higher diesel price would incur a relatively lower molasses price increase ($10 increase in diesel can only incur $1 increase in molasses), thus making less revenue to cover the increased diesel cost.</a:t>
            </a:r>
            <a:endParaRPr sz="16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Model</a:t>
            </a:r>
            <a:endParaRPr/>
          </a:p>
        </p:txBody>
      </p:sp>
      <p:sp>
        <p:nvSpPr>
          <p:cNvPr id="71" name="Google Shape;71;p14"/>
          <p:cNvSpPr txBox="1"/>
          <p:nvPr>
            <p:ph idx="1" type="body"/>
          </p:nvPr>
        </p:nvSpPr>
        <p:spPr>
          <a:xfrm>
            <a:off x="4644675" y="360150"/>
            <a:ext cx="4166400" cy="4423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Decision Variables</a:t>
            </a:r>
            <a:r>
              <a:rPr lang="en"/>
              <a:t>: </a:t>
            </a:r>
            <a:endParaRPr/>
          </a:p>
          <a:p>
            <a:pPr indent="-311150" lvl="1" marL="914400" rtl="0" algn="l">
              <a:spcBef>
                <a:spcPts val="0"/>
              </a:spcBef>
              <a:spcAft>
                <a:spcPts val="0"/>
              </a:spcAft>
              <a:buSzPts val="1300"/>
              <a:buChar char="○"/>
            </a:pPr>
            <a:r>
              <a:rPr lang="en" sz="1300"/>
              <a:t>Amount of sugarcane from each supplier freighted to each plant (16 variables)</a:t>
            </a:r>
            <a:endParaRPr sz="1300"/>
          </a:p>
          <a:p>
            <a:pPr indent="-311150" lvl="1" marL="914400" rtl="0" algn="l">
              <a:spcBef>
                <a:spcPts val="0"/>
              </a:spcBef>
              <a:spcAft>
                <a:spcPts val="0"/>
              </a:spcAft>
              <a:buSzPts val="1300"/>
              <a:buChar char="○"/>
            </a:pPr>
            <a:r>
              <a:rPr lang="en" sz="1300"/>
              <a:t>Amount of molasses freighted from each plant to each distillery (18 variables)</a:t>
            </a:r>
            <a:endParaRPr sz="1300"/>
          </a:p>
          <a:p>
            <a:pPr indent="-311150" lvl="0" marL="457200" rtl="0" algn="l">
              <a:spcBef>
                <a:spcPts val="0"/>
              </a:spcBef>
              <a:spcAft>
                <a:spcPts val="0"/>
              </a:spcAft>
              <a:buSzPts val="1300"/>
              <a:buChar char="●"/>
            </a:pPr>
            <a:r>
              <a:rPr b="1" lang="en"/>
              <a:t>Objective Function</a:t>
            </a:r>
            <a:r>
              <a:rPr lang="en"/>
              <a:t>:</a:t>
            </a:r>
            <a:endParaRPr/>
          </a:p>
          <a:p>
            <a:pPr indent="-311150" lvl="1" marL="914400" rtl="0" algn="l">
              <a:spcBef>
                <a:spcPts val="0"/>
              </a:spcBef>
              <a:spcAft>
                <a:spcPts val="0"/>
              </a:spcAft>
              <a:buSzPts val="1300"/>
              <a:buChar char="○"/>
            </a:pPr>
            <a:r>
              <a:rPr lang="en" sz="1300"/>
              <a:t>Maximize profit </a:t>
            </a:r>
            <a:endParaRPr sz="1300"/>
          </a:p>
          <a:p>
            <a:pPr indent="-311150" lvl="0" marL="457200" rtl="0" algn="l">
              <a:spcBef>
                <a:spcPts val="0"/>
              </a:spcBef>
              <a:spcAft>
                <a:spcPts val="0"/>
              </a:spcAft>
              <a:buSzPts val="1300"/>
              <a:buChar char="●"/>
            </a:pPr>
            <a:r>
              <a:rPr b="1" lang="en"/>
              <a:t>Constraints</a:t>
            </a:r>
            <a:r>
              <a:rPr lang="en"/>
              <a:t>:</a:t>
            </a:r>
            <a:endParaRPr/>
          </a:p>
          <a:p>
            <a:pPr indent="-311150" lvl="1" marL="914400" rtl="0" algn="l">
              <a:spcBef>
                <a:spcPts val="0"/>
              </a:spcBef>
              <a:spcAft>
                <a:spcPts val="0"/>
              </a:spcAft>
              <a:buSzPts val="1300"/>
              <a:buChar char="○"/>
            </a:pPr>
            <a:r>
              <a:rPr lang="en" sz="1300"/>
              <a:t>Must buy all of the sugarcane produced from suppliers </a:t>
            </a:r>
            <a:endParaRPr sz="1300"/>
          </a:p>
          <a:p>
            <a:pPr indent="-311150" lvl="1" marL="914400" rtl="0" algn="l">
              <a:spcBef>
                <a:spcPts val="0"/>
              </a:spcBef>
              <a:spcAft>
                <a:spcPts val="0"/>
              </a:spcAft>
              <a:buSzPts val="1300"/>
              <a:buChar char="○"/>
            </a:pPr>
            <a:r>
              <a:rPr lang="en" sz="1300"/>
              <a:t>Must operate each plant between 50% to 100% </a:t>
            </a:r>
            <a:r>
              <a:rPr lang="en" sz="1300"/>
              <a:t>capacity, with constraints on the total amount of sugarcane refined and sugar purified</a:t>
            </a:r>
            <a:endParaRPr sz="1300"/>
          </a:p>
          <a:p>
            <a:pPr indent="-311150" lvl="1" marL="914400" rtl="0" algn="l">
              <a:spcBef>
                <a:spcPts val="0"/>
              </a:spcBef>
              <a:spcAft>
                <a:spcPts val="0"/>
              </a:spcAft>
              <a:buSzPts val="1300"/>
              <a:buChar char="○"/>
            </a:pPr>
            <a:r>
              <a:rPr lang="en" sz="1300"/>
              <a:t>Must meet minimum guaranteed quantities of molasses sold to each distillery and cannot exceed maximum capacities of molasses sold to each distillery</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graphicFrame>
        <p:nvGraphicFramePr>
          <p:cNvPr id="76" name="Google Shape;76;p15"/>
          <p:cNvGraphicFramePr/>
          <p:nvPr/>
        </p:nvGraphicFramePr>
        <p:xfrm>
          <a:off x="952500" y="260400"/>
          <a:ext cx="3000000" cy="3000000"/>
        </p:xfrm>
        <a:graphic>
          <a:graphicData uri="http://schemas.openxmlformats.org/drawingml/2006/table">
            <a:tbl>
              <a:tblPr>
                <a:noFill/>
                <a:tableStyleId>{DA707182-5A38-48B4-BED3-A3A90281FD35}</a:tableStyleId>
              </a:tblPr>
              <a:tblGrid>
                <a:gridCol w="2413000"/>
                <a:gridCol w="2413000"/>
                <a:gridCol w="2413000"/>
              </a:tblGrid>
              <a:tr h="387950">
                <a:tc>
                  <a:txBody>
                    <a:bodyPr/>
                    <a:lstStyle/>
                    <a:p>
                      <a:pPr indent="0" lvl="0" marL="0" rtl="0" algn="l">
                        <a:spcBef>
                          <a:spcPts val="0"/>
                        </a:spcBef>
                        <a:spcAft>
                          <a:spcPts val="0"/>
                        </a:spcAft>
                        <a:buNone/>
                      </a:pPr>
                      <a:r>
                        <a:t/>
                      </a:r>
                      <a:endParaRPr>
                        <a:solidFill>
                          <a:schemeClr val="dk2"/>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Londrina</a:t>
                      </a:r>
                      <a:endParaRPr>
                        <a:solidFill>
                          <a:schemeClr val="dk2"/>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Franca</a:t>
                      </a:r>
                      <a:endParaRPr>
                        <a:solidFill>
                          <a:schemeClr val="dk2"/>
                        </a:solidFill>
                        <a:latin typeface="Roboto"/>
                        <a:ea typeface="Roboto"/>
                        <a:cs typeface="Roboto"/>
                        <a:sym typeface="Roboto"/>
                      </a:endParaRPr>
                    </a:p>
                  </a:txBody>
                  <a:tcPr marT="91425" marB="91425" marR="91425" marL="91425"/>
                </a:tc>
              </a:tr>
              <a:tr h="38795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Jaú</a:t>
                      </a:r>
                      <a:endParaRPr>
                        <a:solidFill>
                          <a:schemeClr val="dk2"/>
                        </a:solidFill>
                        <a:latin typeface="Roboto"/>
                        <a:ea typeface="Roboto"/>
                        <a:cs typeface="Roboto"/>
                        <a:sym typeface="Roboto"/>
                      </a:endParaRPr>
                    </a:p>
                  </a:txBody>
                  <a:tcPr marT="91425" marB="91425" marR="91425" marL="91425"/>
                </a:tc>
                <a:tc>
                  <a:txBody>
                    <a:bodyPr/>
                    <a:lstStyle/>
                    <a:p>
                      <a:pPr indent="0" lvl="0" marL="0" rtl="0" algn="ctr">
                        <a:lnSpc>
                          <a:spcPct val="115000"/>
                        </a:lnSpc>
                        <a:spcBef>
                          <a:spcPts val="0"/>
                        </a:spcBef>
                        <a:spcAft>
                          <a:spcPts val="0"/>
                        </a:spcAft>
                        <a:buNone/>
                      </a:pPr>
                      <a:r>
                        <a:rPr lang="en">
                          <a:solidFill>
                            <a:schemeClr val="dk2"/>
                          </a:solidFill>
                          <a:latin typeface="Roboto"/>
                          <a:ea typeface="Roboto"/>
                          <a:cs typeface="Roboto"/>
                          <a:sym typeface="Roboto"/>
                        </a:rPr>
                        <a:t>480</a:t>
                      </a:r>
                      <a:endParaRPr>
                        <a:solidFill>
                          <a:schemeClr val="dk2"/>
                        </a:solidFill>
                        <a:latin typeface="Roboto"/>
                        <a:ea typeface="Roboto"/>
                        <a:cs typeface="Roboto"/>
                        <a:sym typeface="Roboto"/>
                      </a:endParaRPr>
                    </a:p>
                  </a:txBody>
                  <a:tcPr marT="91425" marB="91425" marR="91425" marL="91425"/>
                </a:tc>
                <a:tc>
                  <a:txBody>
                    <a:bodyPr/>
                    <a:lstStyle/>
                    <a:p>
                      <a:pPr indent="0" lvl="0" marL="0" rtl="0" algn="ctr">
                        <a:lnSpc>
                          <a:spcPct val="115000"/>
                        </a:lnSpc>
                        <a:spcBef>
                          <a:spcPts val="0"/>
                        </a:spcBef>
                        <a:spcAft>
                          <a:spcPts val="0"/>
                        </a:spcAft>
                        <a:buNone/>
                      </a:pPr>
                      <a:r>
                        <a:rPr lang="en">
                          <a:solidFill>
                            <a:schemeClr val="dk2"/>
                          </a:solidFill>
                          <a:latin typeface="Roboto"/>
                          <a:ea typeface="Roboto"/>
                          <a:cs typeface="Roboto"/>
                          <a:sym typeface="Roboto"/>
                        </a:rPr>
                        <a:t>0</a:t>
                      </a:r>
                      <a:endParaRPr>
                        <a:solidFill>
                          <a:schemeClr val="dk2"/>
                        </a:solidFill>
                        <a:latin typeface="Roboto"/>
                        <a:ea typeface="Roboto"/>
                        <a:cs typeface="Roboto"/>
                        <a:sym typeface="Roboto"/>
                      </a:endParaRPr>
                    </a:p>
                  </a:txBody>
                  <a:tcPr marT="91425" marB="91425" marR="91425" marL="91425"/>
                </a:tc>
              </a:tr>
              <a:tr h="38795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Bariri</a:t>
                      </a:r>
                      <a:endParaRPr>
                        <a:solidFill>
                          <a:schemeClr val="dk2"/>
                        </a:solidFill>
                        <a:latin typeface="Roboto"/>
                        <a:ea typeface="Roboto"/>
                        <a:cs typeface="Roboto"/>
                        <a:sym typeface="Roboto"/>
                      </a:endParaRPr>
                    </a:p>
                  </a:txBody>
                  <a:tcPr marT="91425" marB="91425" marR="91425" marL="91425"/>
                </a:tc>
                <a:tc>
                  <a:txBody>
                    <a:bodyPr/>
                    <a:lstStyle/>
                    <a:p>
                      <a:pPr indent="0" lvl="0" marL="0" rtl="0" algn="ctr">
                        <a:lnSpc>
                          <a:spcPct val="115000"/>
                        </a:lnSpc>
                        <a:spcBef>
                          <a:spcPts val="0"/>
                        </a:spcBef>
                        <a:spcAft>
                          <a:spcPts val="0"/>
                        </a:spcAft>
                        <a:buNone/>
                      </a:pPr>
                      <a:r>
                        <a:rPr lang="en">
                          <a:solidFill>
                            <a:schemeClr val="dk2"/>
                          </a:solidFill>
                          <a:latin typeface="Roboto"/>
                          <a:ea typeface="Roboto"/>
                          <a:cs typeface="Roboto"/>
                          <a:sym typeface="Roboto"/>
                        </a:rPr>
                        <a:t>0</a:t>
                      </a:r>
                      <a:endParaRPr>
                        <a:solidFill>
                          <a:schemeClr val="dk2"/>
                        </a:solidFill>
                        <a:latin typeface="Roboto"/>
                        <a:ea typeface="Roboto"/>
                        <a:cs typeface="Roboto"/>
                        <a:sym typeface="Roboto"/>
                      </a:endParaRPr>
                    </a:p>
                  </a:txBody>
                  <a:tcPr marT="91425" marB="91425" marR="91425" marL="91425"/>
                </a:tc>
                <a:tc>
                  <a:txBody>
                    <a:bodyPr/>
                    <a:lstStyle/>
                    <a:p>
                      <a:pPr indent="0" lvl="0" marL="0" rtl="0" algn="ctr">
                        <a:lnSpc>
                          <a:spcPct val="115000"/>
                        </a:lnSpc>
                        <a:spcBef>
                          <a:spcPts val="0"/>
                        </a:spcBef>
                        <a:spcAft>
                          <a:spcPts val="0"/>
                        </a:spcAft>
                        <a:buNone/>
                      </a:pPr>
                      <a:r>
                        <a:rPr lang="en">
                          <a:solidFill>
                            <a:schemeClr val="dk2"/>
                          </a:solidFill>
                          <a:latin typeface="Roboto"/>
                          <a:ea typeface="Roboto"/>
                          <a:cs typeface="Roboto"/>
                          <a:sym typeface="Roboto"/>
                        </a:rPr>
                        <a:t>850</a:t>
                      </a:r>
                      <a:endParaRPr>
                        <a:solidFill>
                          <a:schemeClr val="dk2"/>
                        </a:solidFill>
                        <a:latin typeface="Roboto"/>
                        <a:ea typeface="Roboto"/>
                        <a:cs typeface="Roboto"/>
                        <a:sym typeface="Roboto"/>
                      </a:endParaRPr>
                    </a:p>
                  </a:txBody>
                  <a:tcPr marT="91425" marB="91425" marR="91425" marL="91425"/>
                </a:tc>
              </a:tr>
              <a:tr h="38795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Cosmópolis</a:t>
                      </a:r>
                      <a:endParaRPr>
                        <a:solidFill>
                          <a:schemeClr val="dk2"/>
                        </a:solidFill>
                        <a:latin typeface="Roboto"/>
                        <a:ea typeface="Roboto"/>
                        <a:cs typeface="Roboto"/>
                        <a:sym typeface="Roboto"/>
                      </a:endParaRPr>
                    </a:p>
                  </a:txBody>
                  <a:tcPr marT="91425" marB="91425" marR="91425" marL="91425"/>
                </a:tc>
                <a:tc>
                  <a:txBody>
                    <a:bodyPr/>
                    <a:lstStyle/>
                    <a:p>
                      <a:pPr indent="0" lvl="0" marL="0" rtl="0" algn="ctr">
                        <a:lnSpc>
                          <a:spcPct val="115000"/>
                        </a:lnSpc>
                        <a:spcBef>
                          <a:spcPts val="0"/>
                        </a:spcBef>
                        <a:spcAft>
                          <a:spcPts val="0"/>
                        </a:spcAft>
                        <a:buNone/>
                      </a:pPr>
                      <a:r>
                        <a:rPr lang="en">
                          <a:solidFill>
                            <a:schemeClr val="dk2"/>
                          </a:solidFill>
                          <a:latin typeface="Roboto"/>
                          <a:ea typeface="Roboto"/>
                          <a:cs typeface="Roboto"/>
                          <a:sym typeface="Roboto"/>
                        </a:rPr>
                        <a:t>133</a:t>
                      </a:r>
                      <a:endParaRPr>
                        <a:solidFill>
                          <a:schemeClr val="dk2"/>
                        </a:solidFill>
                        <a:latin typeface="Roboto"/>
                        <a:ea typeface="Roboto"/>
                        <a:cs typeface="Roboto"/>
                        <a:sym typeface="Roboto"/>
                      </a:endParaRPr>
                    </a:p>
                  </a:txBody>
                  <a:tcPr marT="91425" marB="91425" marR="91425" marL="91425"/>
                </a:tc>
                <a:tc>
                  <a:txBody>
                    <a:bodyPr/>
                    <a:lstStyle/>
                    <a:p>
                      <a:pPr indent="0" lvl="0" marL="0" rtl="0" algn="ctr">
                        <a:lnSpc>
                          <a:spcPct val="115000"/>
                        </a:lnSpc>
                        <a:spcBef>
                          <a:spcPts val="0"/>
                        </a:spcBef>
                        <a:spcAft>
                          <a:spcPts val="0"/>
                        </a:spcAft>
                        <a:buNone/>
                      </a:pPr>
                      <a:r>
                        <a:rPr lang="en">
                          <a:solidFill>
                            <a:schemeClr val="dk2"/>
                          </a:solidFill>
                          <a:latin typeface="Roboto"/>
                          <a:ea typeface="Roboto"/>
                          <a:cs typeface="Roboto"/>
                          <a:sym typeface="Roboto"/>
                        </a:rPr>
                        <a:t>507</a:t>
                      </a:r>
                      <a:endParaRPr>
                        <a:solidFill>
                          <a:schemeClr val="dk2"/>
                        </a:solidFill>
                        <a:latin typeface="Roboto"/>
                        <a:ea typeface="Roboto"/>
                        <a:cs typeface="Roboto"/>
                        <a:sym typeface="Roboto"/>
                      </a:endParaRPr>
                    </a:p>
                  </a:txBody>
                  <a:tcPr marT="91425" marB="91425" marR="91425" marL="91425"/>
                </a:tc>
              </a:tr>
              <a:tr h="38795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Itapira</a:t>
                      </a:r>
                      <a:endParaRPr>
                        <a:solidFill>
                          <a:schemeClr val="dk2"/>
                        </a:solidFill>
                        <a:latin typeface="Roboto"/>
                        <a:ea typeface="Roboto"/>
                        <a:cs typeface="Roboto"/>
                        <a:sym typeface="Roboto"/>
                      </a:endParaRPr>
                    </a:p>
                  </a:txBody>
                  <a:tcPr marT="91425" marB="91425" marR="91425" marL="91425"/>
                </a:tc>
                <a:tc>
                  <a:txBody>
                    <a:bodyPr/>
                    <a:lstStyle/>
                    <a:p>
                      <a:pPr indent="0" lvl="0" marL="0" rtl="0" algn="ctr">
                        <a:lnSpc>
                          <a:spcPct val="115000"/>
                        </a:lnSpc>
                        <a:spcBef>
                          <a:spcPts val="0"/>
                        </a:spcBef>
                        <a:spcAft>
                          <a:spcPts val="0"/>
                        </a:spcAft>
                        <a:buNone/>
                      </a:pPr>
                      <a:r>
                        <a:rPr lang="en">
                          <a:solidFill>
                            <a:schemeClr val="dk2"/>
                          </a:solidFill>
                          <a:latin typeface="Roboto"/>
                          <a:ea typeface="Roboto"/>
                          <a:cs typeface="Roboto"/>
                          <a:sym typeface="Roboto"/>
                        </a:rPr>
                        <a:t>651</a:t>
                      </a:r>
                      <a:endParaRPr>
                        <a:solidFill>
                          <a:schemeClr val="dk2"/>
                        </a:solidFill>
                        <a:latin typeface="Roboto"/>
                        <a:ea typeface="Roboto"/>
                        <a:cs typeface="Roboto"/>
                        <a:sym typeface="Roboto"/>
                      </a:endParaRPr>
                    </a:p>
                  </a:txBody>
                  <a:tcPr marT="91425" marB="91425" marR="91425" marL="91425"/>
                </a:tc>
                <a:tc>
                  <a:txBody>
                    <a:bodyPr/>
                    <a:lstStyle/>
                    <a:p>
                      <a:pPr indent="0" lvl="0" marL="0" rtl="0" algn="ctr">
                        <a:lnSpc>
                          <a:spcPct val="115000"/>
                        </a:lnSpc>
                        <a:spcBef>
                          <a:spcPts val="0"/>
                        </a:spcBef>
                        <a:spcAft>
                          <a:spcPts val="0"/>
                        </a:spcAft>
                        <a:buNone/>
                      </a:pPr>
                      <a:r>
                        <a:rPr lang="en">
                          <a:solidFill>
                            <a:schemeClr val="dk2"/>
                          </a:solidFill>
                          <a:latin typeface="Roboto"/>
                          <a:ea typeface="Roboto"/>
                          <a:cs typeface="Roboto"/>
                          <a:sym typeface="Roboto"/>
                        </a:rPr>
                        <a:t>0</a:t>
                      </a:r>
                      <a:endParaRPr>
                        <a:solidFill>
                          <a:schemeClr val="dk2"/>
                        </a:solidFill>
                        <a:latin typeface="Roboto"/>
                        <a:ea typeface="Roboto"/>
                        <a:cs typeface="Roboto"/>
                        <a:sym typeface="Roboto"/>
                      </a:endParaRPr>
                    </a:p>
                  </a:txBody>
                  <a:tcPr marT="91425" marB="91425" marR="91425" marL="91425"/>
                </a:tc>
              </a:tr>
              <a:tr h="38795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Pirassununga</a:t>
                      </a:r>
                      <a:endParaRPr>
                        <a:solidFill>
                          <a:schemeClr val="dk2"/>
                        </a:solidFill>
                        <a:latin typeface="Roboto"/>
                        <a:ea typeface="Roboto"/>
                        <a:cs typeface="Roboto"/>
                        <a:sym typeface="Roboto"/>
                      </a:endParaRPr>
                    </a:p>
                  </a:txBody>
                  <a:tcPr marT="91425" marB="91425" marR="91425" marL="91425"/>
                </a:tc>
                <a:tc>
                  <a:txBody>
                    <a:bodyPr/>
                    <a:lstStyle/>
                    <a:p>
                      <a:pPr indent="0" lvl="0" marL="0" rtl="0" algn="ctr">
                        <a:lnSpc>
                          <a:spcPct val="115000"/>
                        </a:lnSpc>
                        <a:spcBef>
                          <a:spcPts val="0"/>
                        </a:spcBef>
                        <a:spcAft>
                          <a:spcPts val="0"/>
                        </a:spcAft>
                        <a:buNone/>
                      </a:pPr>
                      <a:r>
                        <a:rPr lang="en">
                          <a:solidFill>
                            <a:schemeClr val="dk2"/>
                          </a:solidFill>
                          <a:latin typeface="Roboto"/>
                          <a:ea typeface="Roboto"/>
                          <a:cs typeface="Roboto"/>
                          <a:sym typeface="Roboto"/>
                        </a:rPr>
                        <a:t>0</a:t>
                      </a:r>
                      <a:endParaRPr>
                        <a:solidFill>
                          <a:schemeClr val="dk2"/>
                        </a:solidFill>
                        <a:latin typeface="Roboto"/>
                        <a:ea typeface="Roboto"/>
                        <a:cs typeface="Roboto"/>
                        <a:sym typeface="Roboto"/>
                      </a:endParaRPr>
                    </a:p>
                  </a:txBody>
                  <a:tcPr marT="91425" marB="91425" marR="91425" marL="91425"/>
                </a:tc>
                <a:tc>
                  <a:txBody>
                    <a:bodyPr/>
                    <a:lstStyle/>
                    <a:p>
                      <a:pPr indent="0" lvl="0" marL="0" rtl="0" algn="ctr">
                        <a:lnSpc>
                          <a:spcPct val="115000"/>
                        </a:lnSpc>
                        <a:spcBef>
                          <a:spcPts val="0"/>
                        </a:spcBef>
                        <a:spcAft>
                          <a:spcPts val="0"/>
                        </a:spcAft>
                        <a:buNone/>
                      </a:pPr>
                      <a:r>
                        <a:rPr lang="en">
                          <a:solidFill>
                            <a:schemeClr val="dk2"/>
                          </a:solidFill>
                          <a:latin typeface="Roboto"/>
                          <a:ea typeface="Roboto"/>
                          <a:cs typeface="Roboto"/>
                          <a:sym typeface="Roboto"/>
                        </a:rPr>
                        <a:t>970</a:t>
                      </a:r>
                      <a:endParaRPr>
                        <a:solidFill>
                          <a:schemeClr val="dk2"/>
                        </a:solidFill>
                        <a:latin typeface="Roboto"/>
                        <a:ea typeface="Roboto"/>
                        <a:cs typeface="Roboto"/>
                        <a:sym typeface="Roboto"/>
                      </a:endParaRPr>
                    </a:p>
                  </a:txBody>
                  <a:tcPr marT="91425" marB="91425" marR="91425" marL="91425"/>
                </a:tc>
              </a:tr>
              <a:tr h="38795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São Carlos</a:t>
                      </a:r>
                      <a:endParaRPr>
                        <a:solidFill>
                          <a:schemeClr val="dk2"/>
                        </a:solidFill>
                        <a:latin typeface="Roboto"/>
                        <a:ea typeface="Roboto"/>
                        <a:cs typeface="Roboto"/>
                        <a:sym typeface="Roboto"/>
                      </a:endParaRPr>
                    </a:p>
                  </a:txBody>
                  <a:tcPr marT="91425" marB="91425" marR="91425" marL="91425"/>
                </a:tc>
                <a:tc>
                  <a:txBody>
                    <a:bodyPr/>
                    <a:lstStyle/>
                    <a:p>
                      <a:pPr indent="0" lvl="0" marL="0" rtl="0" algn="ctr">
                        <a:lnSpc>
                          <a:spcPct val="115000"/>
                        </a:lnSpc>
                        <a:spcBef>
                          <a:spcPts val="0"/>
                        </a:spcBef>
                        <a:spcAft>
                          <a:spcPts val="0"/>
                        </a:spcAft>
                        <a:buNone/>
                      </a:pPr>
                      <a:r>
                        <a:rPr lang="en">
                          <a:solidFill>
                            <a:schemeClr val="dk2"/>
                          </a:solidFill>
                          <a:latin typeface="Roboto"/>
                          <a:ea typeface="Roboto"/>
                          <a:cs typeface="Roboto"/>
                          <a:sym typeface="Roboto"/>
                        </a:rPr>
                        <a:t>107</a:t>
                      </a:r>
                      <a:endParaRPr>
                        <a:solidFill>
                          <a:schemeClr val="dk2"/>
                        </a:solidFill>
                        <a:latin typeface="Roboto"/>
                        <a:ea typeface="Roboto"/>
                        <a:cs typeface="Roboto"/>
                        <a:sym typeface="Roboto"/>
                      </a:endParaRPr>
                    </a:p>
                  </a:txBody>
                  <a:tcPr marT="91425" marB="91425" marR="91425" marL="91425"/>
                </a:tc>
                <a:tc>
                  <a:txBody>
                    <a:bodyPr/>
                    <a:lstStyle/>
                    <a:p>
                      <a:pPr indent="0" lvl="0" marL="0" rtl="0" algn="ctr">
                        <a:lnSpc>
                          <a:spcPct val="115000"/>
                        </a:lnSpc>
                        <a:spcBef>
                          <a:spcPts val="0"/>
                        </a:spcBef>
                        <a:spcAft>
                          <a:spcPts val="0"/>
                        </a:spcAft>
                        <a:buNone/>
                      </a:pPr>
                      <a:r>
                        <a:rPr lang="en">
                          <a:solidFill>
                            <a:schemeClr val="dk2"/>
                          </a:solidFill>
                          <a:latin typeface="Roboto"/>
                          <a:ea typeface="Roboto"/>
                          <a:cs typeface="Roboto"/>
                          <a:sym typeface="Roboto"/>
                        </a:rPr>
                        <a:t>0</a:t>
                      </a:r>
                      <a:endParaRPr>
                        <a:solidFill>
                          <a:schemeClr val="dk2"/>
                        </a:solidFill>
                        <a:latin typeface="Roboto"/>
                        <a:ea typeface="Roboto"/>
                        <a:cs typeface="Roboto"/>
                        <a:sym typeface="Roboto"/>
                      </a:endParaRPr>
                    </a:p>
                  </a:txBody>
                  <a:tcPr marT="91425" marB="91425" marR="91425" marL="91425"/>
                </a:tc>
              </a:tr>
              <a:tr h="38795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Diadema</a:t>
                      </a:r>
                      <a:endParaRPr>
                        <a:solidFill>
                          <a:schemeClr val="dk2"/>
                        </a:solidFill>
                        <a:latin typeface="Roboto"/>
                        <a:ea typeface="Roboto"/>
                        <a:cs typeface="Roboto"/>
                        <a:sym typeface="Roboto"/>
                      </a:endParaRPr>
                    </a:p>
                  </a:txBody>
                  <a:tcPr marT="91425" marB="91425" marR="91425" marL="91425"/>
                </a:tc>
                <a:tc>
                  <a:txBody>
                    <a:bodyPr/>
                    <a:lstStyle/>
                    <a:p>
                      <a:pPr indent="0" lvl="0" marL="0" rtl="0" algn="ctr">
                        <a:lnSpc>
                          <a:spcPct val="115000"/>
                        </a:lnSpc>
                        <a:spcBef>
                          <a:spcPts val="0"/>
                        </a:spcBef>
                        <a:spcAft>
                          <a:spcPts val="0"/>
                        </a:spcAft>
                        <a:buNone/>
                      </a:pPr>
                      <a:r>
                        <a:rPr lang="en">
                          <a:solidFill>
                            <a:schemeClr val="dk2"/>
                          </a:solidFill>
                          <a:latin typeface="Roboto"/>
                          <a:ea typeface="Roboto"/>
                          <a:cs typeface="Roboto"/>
                          <a:sym typeface="Roboto"/>
                        </a:rPr>
                        <a:t>80</a:t>
                      </a:r>
                      <a:endParaRPr>
                        <a:solidFill>
                          <a:schemeClr val="dk2"/>
                        </a:solidFill>
                        <a:latin typeface="Roboto"/>
                        <a:ea typeface="Roboto"/>
                        <a:cs typeface="Roboto"/>
                        <a:sym typeface="Roboto"/>
                      </a:endParaRPr>
                    </a:p>
                  </a:txBody>
                  <a:tcPr marT="91425" marB="91425" marR="91425" marL="91425"/>
                </a:tc>
                <a:tc>
                  <a:txBody>
                    <a:bodyPr/>
                    <a:lstStyle/>
                    <a:p>
                      <a:pPr indent="0" lvl="0" marL="0" rtl="0" algn="ctr">
                        <a:lnSpc>
                          <a:spcPct val="115000"/>
                        </a:lnSpc>
                        <a:spcBef>
                          <a:spcPts val="0"/>
                        </a:spcBef>
                        <a:spcAft>
                          <a:spcPts val="0"/>
                        </a:spcAft>
                        <a:buNone/>
                      </a:pPr>
                      <a:r>
                        <a:rPr lang="en">
                          <a:solidFill>
                            <a:schemeClr val="dk2"/>
                          </a:solidFill>
                          <a:latin typeface="Roboto"/>
                          <a:ea typeface="Roboto"/>
                          <a:cs typeface="Roboto"/>
                          <a:sym typeface="Roboto"/>
                        </a:rPr>
                        <a:t>0</a:t>
                      </a:r>
                      <a:endParaRPr>
                        <a:solidFill>
                          <a:schemeClr val="dk2"/>
                        </a:solidFill>
                        <a:latin typeface="Roboto"/>
                        <a:ea typeface="Roboto"/>
                        <a:cs typeface="Roboto"/>
                        <a:sym typeface="Roboto"/>
                      </a:endParaRPr>
                    </a:p>
                  </a:txBody>
                  <a:tcPr marT="91425" marB="91425" marR="91425" marL="91425"/>
                </a:tc>
              </a:tr>
              <a:tr h="38795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Santa Bárbara d'Oeste</a:t>
                      </a:r>
                      <a:endParaRPr>
                        <a:solidFill>
                          <a:schemeClr val="dk2"/>
                        </a:solidFill>
                        <a:latin typeface="Roboto"/>
                        <a:ea typeface="Roboto"/>
                        <a:cs typeface="Roboto"/>
                        <a:sym typeface="Roboto"/>
                      </a:endParaRPr>
                    </a:p>
                  </a:txBody>
                  <a:tcPr marT="91425" marB="91425" marR="91425" marL="91425"/>
                </a:tc>
                <a:tc>
                  <a:txBody>
                    <a:bodyPr/>
                    <a:lstStyle/>
                    <a:p>
                      <a:pPr indent="0" lvl="0" marL="0" rtl="0" algn="ctr">
                        <a:lnSpc>
                          <a:spcPct val="115000"/>
                        </a:lnSpc>
                        <a:spcBef>
                          <a:spcPts val="0"/>
                        </a:spcBef>
                        <a:spcAft>
                          <a:spcPts val="0"/>
                        </a:spcAft>
                        <a:buNone/>
                      </a:pPr>
                      <a:r>
                        <a:rPr lang="en">
                          <a:solidFill>
                            <a:schemeClr val="dk2"/>
                          </a:solidFill>
                          <a:latin typeface="Roboto"/>
                          <a:ea typeface="Roboto"/>
                          <a:cs typeface="Roboto"/>
                          <a:sym typeface="Roboto"/>
                        </a:rPr>
                        <a:t>310</a:t>
                      </a:r>
                      <a:endParaRPr>
                        <a:solidFill>
                          <a:schemeClr val="dk2"/>
                        </a:solidFill>
                        <a:latin typeface="Roboto"/>
                        <a:ea typeface="Roboto"/>
                        <a:cs typeface="Roboto"/>
                        <a:sym typeface="Roboto"/>
                      </a:endParaRPr>
                    </a:p>
                  </a:txBody>
                  <a:tcPr marT="91425" marB="91425" marR="91425" marL="91425"/>
                </a:tc>
                <a:tc>
                  <a:txBody>
                    <a:bodyPr/>
                    <a:lstStyle/>
                    <a:p>
                      <a:pPr indent="0" lvl="0" marL="0" rtl="0" algn="ctr">
                        <a:lnSpc>
                          <a:spcPct val="115000"/>
                        </a:lnSpc>
                        <a:spcBef>
                          <a:spcPts val="0"/>
                        </a:spcBef>
                        <a:spcAft>
                          <a:spcPts val="0"/>
                        </a:spcAft>
                        <a:buNone/>
                      </a:pPr>
                      <a:r>
                        <a:rPr lang="en">
                          <a:solidFill>
                            <a:schemeClr val="dk2"/>
                          </a:solidFill>
                          <a:latin typeface="Roboto"/>
                          <a:ea typeface="Roboto"/>
                          <a:cs typeface="Roboto"/>
                          <a:sym typeface="Roboto"/>
                        </a:rPr>
                        <a:t>0</a:t>
                      </a:r>
                      <a:endParaRPr>
                        <a:solidFill>
                          <a:schemeClr val="dk2"/>
                        </a:solidFill>
                        <a:latin typeface="Roboto"/>
                        <a:ea typeface="Roboto"/>
                        <a:cs typeface="Roboto"/>
                        <a:sym typeface="Roboto"/>
                      </a:endParaRPr>
                    </a:p>
                  </a:txBody>
                  <a:tcPr marT="91425" marB="91425" marR="91425" marL="91425"/>
                </a:tc>
              </a:tr>
              <a:tr h="38795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Araraquara</a:t>
                      </a:r>
                      <a:endParaRPr>
                        <a:solidFill>
                          <a:schemeClr val="dk2"/>
                        </a:solidFill>
                        <a:latin typeface="Roboto"/>
                        <a:ea typeface="Roboto"/>
                        <a:cs typeface="Roboto"/>
                        <a:sym typeface="Roboto"/>
                      </a:endParaRPr>
                    </a:p>
                  </a:txBody>
                  <a:tcPr marT="91425" marB="91425" marR="91425" marL="91425"/>
                </a:tc>
                <a:tc>
                  <a:txBody>
                    <a:bodyPr/>
                    <a:lstStyle/>
                    <a:p>
                      <a:pPr indent="0" lvl="0" marL="0" rtl="0" algn="ctr">
                        <a:lnSpc>
                          <a:spcPct val="115000"/>
                        </a:lnSpc>
                        <a:spcBef>
                          <a:spcPts val="0"/>
                        </a:spcBef>
                        <a:spcAft>
                          <a:spcPts val="0"/>
                        </a:spcAft>
                        <a:buNone/>
                      </a:pPr>
                      <a:r>
                        <a:rPr lang="en">
                          <a:solidFill>
                            <a:schemeClr val="dk2"/>
                          </a:solidFill>
                          <a:latin typeface="Roboto"/>
                          <a:ea typeface="Roboto"/>
                          <a:cs typeface="Roboto"/>
                          <a:sym typeface="Roboto"/>
                        </a:rPr>
                        <a:t>0</a:t>
                      </a:r>
                      <a:endParaRPr>
                        <a:solidFill>
                          <a:schemeClr val="dk2"/>
                        </a:solidFill>
                        <a:latin typeface="Roboto"/>
                        <a:ea typeface="Roboto"/>
                        <a:cs typeface="Roboto"/>
                        <a:sym typeface="Roboto"/>
                      </a:endParaRPr>
                    </a:p>
                  </a:txBody>
                  <a:tcPr marT="91425" marB="91425" marR="91425" marL="91425"/>
                </a:tc>
                <a:tc>
                  <a:txBody>
                    <a:bodyPr/>
                    <a:lstStyle/>
                    <a:p>
                      <a:pPr indent="0" lvl="0" marL="0" rtl="0" algn="ctr">
                        <a:lnSpc>
                          <a:spcPct val="115000"/>
                        </a:lnSpc>
                        <a:spcBef>
                          <a:spcPts val="0"/>
                        </a:spcBef>
                        <a:spcAft>
                          <a:spcPts val="0"/>
                        </a:spcAft>
                        <a:buNone/>
                      </a:pPr>
                      <a:r>
                        <a:rPr lang="en">
                          <a:solidFill>
                            <a:schemeClr val="dk2"/>
                          </a:solidFill>
                          <a:latin typeface="Roboto"/>
                          <a:ea typeface="Roboto"/>
                          <a:cs typeface="Roboto"/>
                          <a:sym typeface="Roboto"/>
                        </a:rPr>
                        <a:t>0</a:t>
                      </a:r>
                      <a:endParaRPr>
                        <a:solidFill>
                          <a:schemeClr val="dk2"/>
                        </a:solidFill>
                        <a:latin typeface="Roboto"/>
                        <a:ea typeface="Roboto"/>
                        <a:cs typeface="Roboto"/>
                        <a:sym typeface="Roboto"/>
                      </a:endParaRPr>
                    </a:p>
                  </a:txBody>
                  <a:tcPr marT="91425" marB="91425" marR="91425" marL="91425"/>
                </a:tc>
              </a:tr>
            </a:tbl>
          </a:graphicData>
        </a:graphic>
      </p:graphicFrame>
      <p:sp>
        <p:nvSpPr>
          <p:cNvPr id="77" name="Google Shape;77;p15"/>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FFFFFF"/>
                </a:solidFill>
              </a:rPr>
              <a:t>Maximum Profit of R$183,135</a:t>
            </a:r>
            <a:endParaRPr sz="25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Both plants are currently running </a:t>
            </a:r>
            <a:r>
              <a:rPr b="1" lang="en" sz="2200"/>
              <a:t>between 50-100% capacity</a:t>
            </a:r>
            <a:endParaRPr b="1" sz="2200"/>
          </a:p>
          <a:p>
            <a:pPr indent="0" lvl="0" marL="0" rtl="0" algn="l">
              <a:spcBef>
                <a:spcPts val="1200"/>
              </a:spcBef>
              <a:spcAft>
                <a:spcPts val="0"/>
              </a:spcAft>
              <a:buNone/>
            </a:pPr>
            <a:r>
              <a:t/>
            </a:r>
            <a:endParaRPr sz="2200"/>
          </a:p>
          <a:p>
            <a:pPr indent="-368300" lvl="0" marL="457200" rtl="0" algn="l">
              <a:spcBef>
                <a:spcPts val="1200"/>
              </a:spcBef>
              <a:spcAft>
                <a:spcPts val="0"/>
              </a:spcAft>
              <a:buSzPts val="2200"/>
              <a:buChar char="●"/>
            </a:pPr>
            <a:r>
              <a:rPr lang="en" sz="2200"/>
              <a:t>At </a:t>
            </a:r>
            <a:r>
              <a:rPr b="1" lang="en" sz="2200"/>
              <a:t>optimality</a:t>
            </a:r>
            <a:r>
              <a:rPr lang="en" sz="2200"/>
              <a:t>, Londrina is running at approximately </a:t>
            </a:r>
            <a:r>
              <a:rPr b="1" lang="en" sz="2200"/>
              <a:t>62% </a:t>
            </a:r>
            <a:r>
              <a:rPr b="1" lang="en" sz="2200"/>
              <a:t>capacity</a:t>
            </a:r>
            <a:r>
              <a:rPr lang="en" sz="2200"/>
              <a:t> and Franca is running at approximately </a:t>
            </a:r>
            <a:r>
              <a:rPr b="1" lang="en" sz="2200"/>
              <a:t>86% capacity</a:t>
            </a:r>
            <a:endParaRPr b="1" sz="2200"/>
          </a:p>
        </p:txBody>
      </p:sp>
      <p:sp>
        <p:nvSpPr>
          <p:cNvPr id="83" name="Google Shape;83;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Plant Efficiency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Varying Minimum Capacity at Both Plants</a:t>
            </a:r>
            <a:endParaRPr/>
          </a:p>
        </p:txBody>
      </p:sp>
      <p:sp>
        <p:nvSpPr>
          <p:cNvPr id="89" name="Google Shape;89;p17"/>
          <p:cNvSpPr txBox="1"/>
          <p:nvPr/>
        </p:nvSpPr>
        <p:spPr>
          <a:xfrm>
            <a:off x="340488" y="3908050"/>
            <a:ext cx="38442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Varying capacity has no change on the optimal solution for suppliers or customers. After 60% capacity there are no feasible solutions.</a:t>
            </a:r>
            <a:endParaRPr sz="1300">
              <a:solidFill>
                <a:schemeClr val="dk2"/>
              </a:solidFill>
              <a:latin typeface="Roboto"/>
              <a:ea typeface="Roboto"/>
              <a:cs typeface="Roboto"/>
              <a:sym typeface="Roboto"/>
            </a:endParaRPr>
          </a:p>
        </p:txBody>
      </p:sp>
      <p:sp>
        <p:nvSpPr>
          <p:cNvPr id="90" name="Google Shape;90;p17"/>
          <p:cNvSpPr txBox="1"/>
          <p:nvPr/>
        </p:nvSpPr>
        <p:spPr>
          <a:xfrm>
            <a:off x="4810475" y="3811050"/>
            <a:ext cx="39714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Optimal amounts for customers go unchanged at each minimum capacity, the suppliers Maringá and Rancharia however do change at 40%, 70% and 80%. With more sugarcane from Marin</a:t>
            </a:r>
            <a:r>
              <a:rPr lang="en" sz="1300">
                <a:solidFill>
                  <a:schemeClr val="dk2"/>
                </a:solidFill>
                <a:latin typeface="Roboto"/>
                <a:ea typeface="Roboto"/>
                <a:cs typeface="Roboto"/>
                <a:sym typeface="Roboto"/>
              </a:rPr>
              <a:t>gá going to Franca, and all from Rancharia going to Londrina.</a:t>
            </a:r>
            <a:endParaRPr sz="1300">
              <a:solidFill>
                <a:schemeClr val="dk2"/>
              </a:solidFill>
              <a:latin typeface="Roboto"/>
              <a:ea typeface="Roboto"/>
              <a:cs typeface="Roboto"/>
              <a:sym typeface="Roboto"/>
            </a:endParaRPr>
          </a:p>
        </p:txBody>
      </p:sp>
      <p:pic>
        <p:nvPicPr>
          <p:cNvPr id="91" name="Google Shape;91;p17"/>
          <p:cNvPicPr preferRelativeResize="0"/>
          <p:nvPr/>
        </p:nvPicPr>
        <p:blipFill>
          <a:blip r:embed="rId3">
            <a:alphaModFix/>
          </a:blip>
          <a:stretch>
            <a:fillRect/>
          </a:stretch>
        </p:blipFill>
        <p:spPr>
          <a:xfrm>
            <a:off x="324913" y="1332425"/>
            <a:ext cx="3875375" cy="2478625"/>
          </a:xfrm>
          <a:prstGeom prst="rect">
            <a:avLst/>
          </a:prstGeom>
          <a:noFill/>
          <a:ln>
            <a:noFill/>
          </a:ln>
        </p:spPr>
      </p:pic>
      <p:pic>
        <p:nvPicPr>
          <p:cNvPr id="92" name="Google Shape;92;p17"/>
          <p:cNvPicPr preferRelativeResize="0"/>
          <p:nvPr/>
        </p:nvPicPr>
        <p:blipFill>
          <a:blip r:embed="rId4">
            <a:alphaModFix/>
          </a:blip>
          <a:stretch>
            <a:fillRect/>
          </a:stretch>
        </p:blipFill>
        <p:spPr>
          <a:xfrm>
            <a:off x="4874075" y="1342425"/>
            <a:ext cx="3844200" cy="24586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Max Sugar at Londrina, a Binding Constraint </a:t>
            </a:r>
            <a:endParaRPr/>
          </a:p>
        </p:txBody>
      </p:sp>
      <p:sp>
        <p:nvSpPr>
          <p:cNvPr id="98" name="Google Shape;98;p18"/>
          <p:cNvSpPr txBox="1"/>
          <p:nvPr/>
        </p:nvSpPr>
        <p:spPr>
          <a:xfrm>
            <a:off x="5390400" y="1624825"/>
            <a:ext cx="35661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Roboto"/>
                <a:ea typeface="Roboto"/>
                <a:cs typeface="Roboto"/>
                <a:sym typeface="Roboto"/>
              </a:rPr>
              <a:t>Doubling the maximum capacity for sugar at Londrina to equal the maximum capacity at Franca can </a:t>
            </a:r>
            <a:r>
              <a:rPr b="1" lang="en" sz="1700">
                <a:solidFill>
                  <a:schemeClr val="dk2"/>
                </a:solidFill>
                <a:latin typeface="Roboto"/>
                <a:ea typeface="Roboto"/>
                <a:cs typeface="Roboto"/>
                <a:sym typeface="Roboto"/>
              </a:rPr>
              <a:t>increase profits by 34%</a:t>
            </a:r>
            <a:r>
              <a:rPr lang="en" sz="1700">
                <a:solidFill>
                  <a:schemeClr val="dk2"/>
                </a:solidFill>
                <a:latin typeface="Roboto"/>
                <a:ea typeface="Roboto"/>
                <a:cs typeface="Roboto"/>
                <a:sym typeface="Roboto"/>
              </a:rPr>
              <a:t> to R$245,453.94.</a:t>
            </a:r>
            <a:endParaRPr sz="1700">
              <a:solidFill>
                <a:schemeClr val="dk2"/>
              </a:solidFill>
              <a:latin typeface="Roboto"/>
              <a:ea typeface="Roboto"/>
              <a:cs typeface="Roboto"/>
              <a:sym typeface="Roboto"/>
            </a:endParaRPr>
          </a:p>
          <a:p>
            <a:pPr indent="0" lvl="0" marL="0" rtl="0" algn="l">
              <a:spcBef>
                <a:spcPts val="0"/>
              </a:spcBef>
              <a:spcAft>
                <a:spcPts val="0"/>
              </a:spcAft>
              <a:buNone/>
            </a:pPr>
            <a:r>
              <a:t/>
            </a:r>
            <a:endParaRPr sz="1700">
              <a:solidFill>
                <a:schemeClr val="dk2"/>
              </a:solidFill>
              <a:latin typeface="Roboto"/>
              <a:ea typeface="Roboto"/>
              <a:cs typeface="Roboto"/>
              <a:sym typeface="Roboto"/>
            </a:endParaRPr>
          </a:p>
          <a:p>
            <a:pPr indent="0" lvl="0" marL="0" rtl="0" algn="l">
              <a:spcBef>
                <a:spcPts val="0"/>
              </a:spcBef>
              <a:spcAft>
                <a:spcPts val="0"/>
              </a:spcAft>
              <a:buNone/>
            </a:pPr>
            <a:r>
              <a:rPr lang="en" sz="1700">
                <a:solidFill>
                  <a:schemeClr val="dk2"/>
                </a:solidFill>
                <a:latin typeface="Roboto"/>
                <a:ea typeface="Roboto"/>
                <a:cs typeface="Roboto"/>
                <a:sym typeface="Roboto"/>
              </a:rPr>
              <a:t>GN should </a:t>
            </a:r>
            <a:r>
              <a:rPr b="1" lang="en" sz="1700">
                <a:solidFill>
                  <a:schemeClr val="dk2"/>
                </a:solidFill>
                <a:latin typeface="Roboto"/>
                <a:ea typeface="Roboto"/>
                <a:cs typeface="Roboto"/>
                <a:sym typeface="Roboto"/>
              </a:rPr>
              <a:t>pay at most R$62,318</a:t>
            </a:r>
            <a:r>
              <a:rPr lang="en" sz="1700">
                <a:solidFill>
                  <a:schemeClr val="dk2"/>
                </a:solidFill>
                <a:latin typeface="Roboto"/>
                <a:ea typeface="Roboto"/>
                <a:cs typeface="Roboto"/>
                <a:sym typeface="Roboto"/>
              </a:rPr>
              <a:t> in equipment or improvements to double the sugar capacity at Londrina in order to increase profits.</a:t>
            </a:r>
            <a:endParaRPr sz="1700">
              <a:solidFill>
                <a:schemeClr val="dk2"/>
              </a:solidFill>
              <a:latin typeface="Roboto"/>
              <a:ea typeface="Roboto"/>
              <a:cs typeface="Roboto"/>
              <a:sym typeface="Roboto"/>
            </a:endParaRPr>
          </a:p>
        </p:txBody>
      </p:sp>
      <p:pic>
        <p:nvPicPr>
          <p:cNvPr id="99" name="Google Shape;99;p18"/>
          <p:cNvPicPr preferRelativeResize="0"/>
          <p:nvPr/>
        </p:nvPicPr>
        <p:blipFill>
          <a:blip r:embed="rId3">
            <a:alphaModFix/>
          </a:blip>
          <a:stretch>
            <a:fillRect/>
          </a:stretch>
        </p:blipFill>
        <p:spPr>
          <a:xfrm>
            <a:off x="311725" y="1408500"/>
            <a:ext cx="4848225" cy="3495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Dracena: </a:t>
            </a:r>
            <a:endParaRPr/>
          </a:p>
          <a:p>
            <a:pPr indent="0" lvl="0" marL="0" rtl="0" algn="l">
              <a:spcBef>
                <a:spcPts val="0"/>
              </a:spcBef>
              <a:spcAft>
                <a:spcPts val="0"/>
              </a:spcAft>
              <a:buNone/>
            </a:pPr>
            <a:r>
              <a:rPr lang="en"/>
              <a:t>Potential Supplier</a:t>
            </a:r>
            <a:endParaRPr/>
          </a:p>
        </p:txBody>
      </p:sp>
      <p:sp>
        <p:nvSpPr>
          <p:cNvPr id="105" name="Google Shape;105;p19"/>
          <p:cNvSpPr txBox="1"/>
          <p:nvPr>
            <p:ph idx="1" type="body"/>
          </p:nvPr>
        </p:nvSpPr>
        <p:spPr>
          <a:xfrm>
            <a:off x="4572000" y="1317300"/>
            <a:ext cx="4306200" cy="25089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R$15.30 </a:t>
            </a:r>
            <a:r>
              <a:rPr lang="en" sz="2200"/>
              <a:t>shipping cost from Dracena to Londrina </a:t>
            </a:r>
            <a:endParaRPr sz="2200"/>
          </a:p>
          <a:p>
            <a:pPr indent="0" lvl="0" marL="0" rtl="0" algn="l">
              <a:spcBef>
                <a:spcPts val="1200"/>
              </a:spcBef>
              <a:spcAft>
                <a:spcPts val="0"/>
              </a:spcAft>
              <a:buNone/>
            </a:pPr>
            <a:r>
              <a:t/>
            </a:r>
            <a:endParaRPr sz="2200"/>
          </a:p>
          <a:p>
            <a:pPr indent="-381000" lvl="0" marL="457200" rtl="0" algn="l">
              <a:spcBef>
                <a:spcPts val="1200"/>
              </a:spcBef>
              <a:spcAft>
                <a:spcPts val="0"/>
              </a:spcAft>
              <a:buSzPts val="2400"/>
              <a:buChar char="●"/>
            </a:pPr>
            <a:r>
              <a:rPr lang="en" sz="2200"/>
              <a:t>R$13.10 shipping costs from Dracena to Franca</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35005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t>R$31 Maximum Price to Buy From the Additional Supplier</a:t>
            </a:r>
            <a:endParaRPr sz="2220"/>
          </a:p>
        </p:txBody>
      </p:sp>
      <p:graphicFrame>
        <p:nvGraphicFramePr>
          <p:cNvPr id="111" name="Google Shape;111;p20"/>
          <p:cNvGraphicFramePr/>
          <p:nvPr/>
        </p:nvGraphicFramePr>
        <p:xfrm>
          <a:off x="2095500" y="1355025"/>
          <a:ext cx="3000000" cy="3000000"/>
        </p:xfrm>
        <a:graphic>
          <a:graphicData uri="http://schemas.openxmlformats.org/drawingml/2006/table">
            <a:tbl>
              <a:tblPr>
                <a:noFill/>
                <a:tableStyleId>{DA707182-5A38-48B4-BED3-A3A90281FD35}</a:tableStyleId>
              </a:tblPr>
              <a:tblGrid>
                <a:gridCol w="2476525"/>
                <a:gridCol w="2476525"/>
              </a:tblGrid>
              <a:tr h="332800">
                <a:tc>
                  <a:txBody>
                    <a:bodyPr/>
                    <a:lstStyle/>
                    <a:p>
                      <a:pPr indent="0" lvl="0" marL="0" rtl="0" algn="l">
                        <a:spcBef>
                          <a:spcPts val="0"/>
                        </a:spcBef>
                        <a:spcAft>
                          <a:spcPts val="0"/>
                        </a:spcAft>
                        <a:buNone/>
                      </a:pPr>
                      <a:r>
                        <a:rPr lang="en"/>
                        <a:t>Dracena Price (R$/t)</a:t>
                      </a:r>
                      <a:endParaRPr/>
                    </a:p>
                  </a:txBody>
                  <a:tcPr marT="91425" marB="91425" marR="91425" marL="91425"/>
                </a:tc>
                <a:tc>
                  <a:txBody>
                    <a:bodyPr/>
                    <a:lstStyle/>
                    <a:p>
                      <a:pPr indent="0" lvl="0" marL="0" rtl="0" algn="l">
                        <a:spcBef>
                          <a:spcPts val="0"/>
                        </a:spcBef>
                        <a:spcAft>
                          <a:spcPts val="0"/>
                        </a:spcAft>
                        <a:buNone/>
                      </a:pPr>
                      <a:r>
                        <a:rPr lang="en"/>
                        <a:t>Profit</a:t>
                      </a:r>
                      <a:endParaRPr/>
                    </a:p>
                  </a:txBody>
                  <a:tcPr marT="91425" marB="91425" marR="91425" marL="91425"/>
                </a:tc>
              </a:tr>
              <a:tr h="332800">
                <a:tc>
                  <a:txBody>
                    <a:bodyPr/>
                    <a:lstStyle/>
                    <a:p>
                      <a:pPr indent="0" lvl="0" marL="0" rtl="0" algn="l">
                        <a:spcBef>
                          <a:spcPts val="0"/>
                        </a:spcBef>
                        <a:spcAft>
                          <a:spcPts val="0"/>
                        </a:spcAft>
                        <a:buNone/>
                      </a:pPr>
                      <a:r>
                        <a:rPr lang="en"/>
                        <a:t>30.50</a:t>
                      </a:r>
                      <a:endParaRPr/>
                    </a:p>
                  </a:txBody>
                  <a:tcPr marT="91425" marB="91425" marR="91425" marL="91425"/>
                </a:tc>
                <a:tc>
                  <a:txBody>
                    <a:bodyPr/>
                    <a:lstStyle/>
                    <a:p>
                      <a:pPr indent="0" lvl="0" marL="0" rtl="0" algn="l">
                        <a:lnSpc>
                          <a:spcPct val="115000"/>
                        </a:lnSpc>
                        <a:spcBef>
                          <a:spcPts val="0"/>
                        </a:spcBef>
                        <a:spcAft>
                          <a:spcPts val="1200"/>
                        </a:spcAft>
                        <a:buNone/>
                      </a:pPr>
                      <a:r>
                        <a:rPr lang="en"/>
                        <a:t>$183,486.17</a:t>
                      </a:r>
                      <a:endParaRPr/>
                    </a:p>
                  </a:txBody>
                  <a:tcPr marT="91425" marB="91425" marR="91425" marL="91425"/>
                </a:tc>
              </a:tr>
              <a:tr h="332800">
                <a:tc>
                  <a:txBody>
                    <a:bodyPr/>
                    <a:lstStyle/>
                    <a:p>
                      <a:pPr indent="0" lvl="0" marL="0" rtl="0" algn="l">
                        <a:spcBef>
                          <a:spcPts val="0"/>
                        </a:spcBef>
                        <a:spcAft>
                          <a:spcPts val="0"/>
                        </a:spcAft>
                        <a:buNone/>
                      </a:pPr>
                      <a:r>
                        <a:rPr lang="en"/>
                        <a:t>30.60</a:t>
                      </a:r>
                      <a:endParaRPr/>
                    </a:p>
                  </a:txBody>
                  <a:tcPr marT="91425" marB="91425" marR="91425" marL="91425"/>
                </a:tc>
                <a:tc>
                  <a:txBody>
                    <a:bodyPr/>
                    <a:lstStyle/>
                    <a:p>
                      <a:pPr indent="0" lvl="0" marL="0" rtl="0" algn="l">
                        <a:lnSpc>
                          <a:spcPct val="115000"/>
                        </a:lnSpc>
                        <a:spcBef>
                          <a:spcPts val="0"/>
                        </a:spcBef>
                        <a:spcAft>
                          <a:spcPts val="1200"/>
                        </a:spcAft>
                        <a:buNone/>
                      </a:pPr>
                      <a:r>
                        <a:rPr lang="en"/>
                        <a:t>$183,391.13 </a:t>
                      </a:r>
                      <a:endParaRPr/>
                    </a:p>
                  </a:txBody>
                  <a:tcPr marT="91425" marB="91425" marR="91425" marL="91425"/>
                </a:tc>
              </a:tr>
              <a:tr h="332800">
                <a:tc>
                  <a:txBody>
                    <a:bodyPr/>
                    <a:lstStyle/>
                    <a:p>
                      <a:pPr indent="0" lvl="0" marL="0" rtl="0" algn="l">
                        <a:spcBef>
                          <a:spcPts val="0"/>
                        </a:spcBef>
                        <a:spcAft>
                          <a:spcPts val="0"/>
                        </a:spcAft>
                        <a:buNone/>
                      </a:pPr>
                      <a:r>
                        <a:rPr lang="en"/>
                        <a:t>30.70</a:t>
                      </a:r>
                      <a:endParaRPr/>
                    </a:p>
                  </a:txBody>
                  <a:tcPr marT="91425" marB="91425" marR="91425" marL="91425"/>
                </a:tc>
                <a:tc>
                  <a:txBody>
                    <a:bodyPr/>
                    <a:lstStyle/>
                    <a:p>
                      <a:pPr indent="0" lvl="0" marL="0" rtl="0" algn="l">
                        <a:lnSpc>
                          <a:spcPct val="115000"/>
                        </a:lnSpc>
                        <a:spcBef>
                          <a:spcPts val="0"/>
                        </a:spcBef>
                        <a:spcAft>
                          <a:spcPts val="1200"/>
                        </a:spcAft>
                        <a:buNone/>
                      </a:pPr>
                      <a:r>
                        <a:rPr lang="en"/>
                        <a:t>$183,296.09</a:t>
                      </a:r>
                      <a:endParaRPr/>
                    </a:p>
                  </a:txBody>
                  <a:tcPr marT="91425" marB="91425" marR="91425" marL="91425"/>
                </a:tc>
              </a:tr>
              <a:tr h="332800">
                <a:tc>
                  <a:txBody>
                    <a:bodyPr/>
                    <a:lstStyle/>
                    <a:p>
                      <a:pPr indent="0" lvl="0" marL="0" rtl="0" algn="l">
                        <a:spcBef>
                          <a:spcPts val="0"/>
                        </a:spcBef>
                        <a:spcAft>
                          <a:spcPts val="0"/>
                        </a:spcAft>
                        <a:buNone/>
                      </a:pPr>
                      <a:r>
                        <a:rPr lang="en"/>
                        <a:t>30.80</a:t>
                      </a:r>
                      <a:endParaRPr/>
                    </a:p>
                  </a:txBody>
                  <a:tcPr marT="91425" marB="91425" marR="91425" marL="91425"/>
                </a:tc>
                <a:tc>
                  <a:txBody>
                    <a:bodyPr/>
                    <a:lstStyle/>
                    <a:p>
                      <a:pPr indent="0" lvl="0" marL="0" rtl="0" algn="l">
                        <a:lnSpc>
                          <a:spcPct val="115000"/>
                        </a:lnSpc>
                        <a:spcBef>
                          <a:spcPts val="0"/>
                        </a:spcBef>
                        <a:spcAft>
                          <a:spcPts val="1200"/>
                        </a:spcAft>
                        <a:buNone/>
                      </a:pPr>
                      <a:r>
                        <a:rPr lang="en"/>
                        <a:t>$183,201.04 </a:t>
                      </a:r>
                      <a:endParaRPr/>
                    </a:p>
                  </a:txBody>
                  <a:tcPr marT="91425" marB="91425" marR="91425" marL="91425"/>
                </a:tc>
              </a:tr>
              <a:tr h="332800">
                <a:tc>
                  <a:txBody>
                    <a:bodyPr/>
                    <a:lstStyle/>
                    <a:p>
                      <a:pPr indent="0" lvl="0" marL="0" rtl="0" algn="l">
                        <a:spcBef>
                          <a:spcPts val="0"/>
                        </a:spcBef>
                        <a:spcAft>
                          <a:spcPts val="0"/>
                        </a:spcAft>
                        <a:buNone/>
                      </a:pPr>
                      <a:r>
                        <a:rPr lang="en"/>
                        <a:t>30.90</a:t>
                      </a:r>
                      <a:endParaRPr/>
                    </a:p>
                  </a:txBody>
                  <a:tcPr marT="91425" marB="91425" marR="91425" marL="91425"/>
                </a:tc>
                <a:tc>
                  <a:txBody>
                    <a:bodyPr/>
                    <a:lstStyle/>
                    <a:p>
                      <a:pPr indent="0" lvl="0" marL="0" rtl="0" algn="l">
                        <a:lnSpc>
                          <a:spcPct val="115000"/>
                        </a:lnSpc>
                        <a:spcBef>
                          <a:spcPts val="0"/>
                        </a:spcBef>
                        <a:spcAft>
                          <a:spcPts val="1200"/>
                        </a:spcAft>
                        <a:buNone/>
                      </a:pPr>
                      <a:r>
                        <a:rPr lang="en"/>
                        <a:t>$183,150.34</a:t>
                      </a:r>
                      <a:endParaRPr/>
                    </a:p>
                  </a:txBody>
                  <a:tcPr marT="91425" marB="91425" marR="91425" marL="91425"/>
                </a:tc>
              </a:tr>
              <a:tr h="332800">
                <a:tc>
                  <a:txBody>
                    <a:bodyPr/>
                    <a:lstStyle/>
                    <a:p>
                      <a:pPr indent="0" lvl="0" marL="0" rtl="0" algn="l">
                        <a:spcBef>
                          <a:spcPts val="0"/>
                        </a:spcBef>
                        <a:spcAft>
                          <a:spcPts val="0"/>
                        </a:spcAft>
                        <a:buNone/>
                      </a:pPr>
                      <a:r>
                        <a:rPr lang="en"/>
                        <a:t>31.00</a:t>
                      </a:r>
                      <a:endParaRPr/>
                    </a:p>
                  </a:txBody>
                  <a:tcPr marT="91425" marB="91425" marR="91425" marL="91425">
                    <a:solidFill>
                      <a:srgbClr val="CFE2F3"/>
                    </a:solidFill>
                  </a:tcPr>
                </a:tc>
                <a:tc>
                  <a:txBody>
                    <a:bodyPr/>
                    <a:lstStyle/>
                    <a:p>
                      <a:pPr indent="0" lvl="0" marL="0" rtl="0" algn="l">
                        <a:lnSpc>
                          <a:spcPct val="115000"/>
                        </a:lnSpc>
                        <a:spcBef>
                          <a:spcPts val="0"/>
                        </a:spcBef>
                        <a:spcAft>
                          <a:spcPts val="1200"/>
                        </a:spcAft>
                        <a:buNone/>
                      </a:pPr>
                      <a:r>
                        <a:rPr lang="en"/>
                        <a:t>$183,135.11</a:t>
                      </a:r>
                      <a:endParaRPr/>
                    </a:p>
                  </a:txBody>
                  <a:tcPr marT="91425" marB="91425" marR="91425" marL="91425">
                    <a:solidFill>
                      <a:srgbClr val="CFE2F3"/>
                    </a:solidFill>
                  </a:tcPr>
                </a:tc>
              </a:tr>
              <a:tr h="332800">
                <a:tc>
                  <a:txBody>
                    <a:bodyPr/>
                    <a:lstStyle/>
                    <a:p>
                      <a:pPr indent="0" lvl="0" marL="0" rtl="0" algn="l">
                        <a:spcBef>
                          <a:spcPts val="0"/>
                        </a:spcBef>
                        <a:spcAft>
                          <a:spcPts val="0"/>
                        </a:spcAft>
                        <a:buNone/>
                      </a:pPr>
                      <a:r>
                        <a:rPr lang="en"/>
                        <a:t>31.10</a:t>
                      </a:r>
                      <a:endParaRPr/>
                    </a:p>
                  </a:txBody>
                  <a:tcPr marT="91425" marB="91425" marR="91425" marL="91425"/>
                </a:tc>
                <a:tc>
                  <a:txBody>
                    <a:bodyPr/>
                    <a:lstStyle/>
                    <a:p>
                      <a:pPr indent="0" lvl="0" marL="0" rtl="0" algn="l">
                        <a:lnSpc>
                          <a:spcPct val="115000"/>
                        </a:lnSpc>
                        <a:spcBef>
                          <a:spcPts val="0"/>
                        </a:spcBef>
                        <a:spcAft>
                          <a:spcPts val="1200"/>
                        </a:spcAft>
                        <a:buNone/>
                      </a:pPr>
                      <a:r>
                        <a:rPr lang="en"/>
                        <a:t>$183,135.11</a:t>
                      </a:r>
                      <a:endParaRPr/>
                    </a:p>
                  </a:txBody>
                  <a:tcPr marT="91425" marB="91425" marR="91425" marL="91425"/>
                </a:tc>
              </a:tr>
              <a:tr h="332800">
                <a:tc>
                  <a:txBody>
                    <a:bodyPr/>
                    <a:lstStyle/>
                    <a:p>
                      <a:pPr indent="0" lvl="0" marL="0" rtl="0" algn="l">
                        <a:spcBef>
                          <a:spcPts val="0"/>
                        </a:spcBef>
                        <a:spcAft>
                          <a:spcPts val="0"/>
                        </a:spcAft>
                        <a:buNone/>
                      </a:pPr>
                      <a:r>
                        <a:rPr lang="en"/>
                        <a:t>31.20</a:t>
                      </a:r>
                      <a:endParaRPr/>
                    </a:p>
                  </a:txBody>
                  <a:tcPr marT="91425" marB="91425" marR="91425" marL="91425"/>
                </a:tc>
                <a:tc>
                  <a:txBody>
                    <a:bodyPr/>
                    <a:lstStyle/>
                    <a:p>
                      <a:pPr indent="0" lvl="0" marL="0" rtl="0" algn="l">
                        <a:lnSpc>
                          <a:spcPct val="115000"/>
                        </a:lnSpc>
                        <a:spcBef>
                          <a:spcPts val="0"/>
                        </a:spcBef>
                        <a:spcAft>
                          <a:spcPts val="1200"/>
                        </a:spcAft>
                        <a:buNone/>
                      </a:pPr>
                      <a:r>
                        <a:rPr lang="en"/>
                        <a:t>$183,135.11 </a:t>
                      </a:r>
                      <a:endParaRPr/>
                    </a:p>
                  </a:txBody>
                  <a:tcPr marT="91425" marB="91425" marR="91425" marL="91425"/>
                </a:tc>
              </a:tr>
            </a:tbl>
          </a:graphicData>
        </a:graphic>
      </p:graphicFrame>
      <p:sp>
        <p:nvSpPr>
          <p:cNvPr id="112" name="Google Shape;112;p20"/>
          <p:cNvSpPr txBox="1"/>
          <p:nvPr/>
        </p:nvSpPr>
        <p:spPr>
          <a:xfrm>
            <a:off x="7708275" y="3732275"/>
            <a:ext cx="172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D85C6"/>
                </a:solidFill>
                <a:latin typeface="Roboto"/>
                <a:ea typeface="Roboto"/>
                <a:cs typeface="Roboto"/>
                <a:sym typeface="Roboto"/>
              </a:rPr>
              <a:t>threshold</a:t>
            </a:r>
            <a:endParaRPr>
              <a:solidFill>
                <a:srgbClr val="3D85C6"/>
              </a:solidFill>
              <a:latin typeface="Roboto"/>
              <a:ea typeface="Roboto"/>
              <a:cs typeface="Roboto"/>
              <a:sym typeface="Roboto"/>
            </a:endParaRPr>
          </a:p>
        </p:txBody>
      </p:sp>
      <p:cxnSp>
        <p:nvCxnSpPr>
          <p:cNvPr id="113" name="Google Shape;113;p20"/>
          <p:cNvCxnSpPr>
            <a:stCxn id="112" idx="1"/>
          </p:cNvCxnSpPr>
          <p:nvPr/>
        </p:nvCxnSpPr>
        <p:spPr>
          <a:xfrm rot="10800000">
            <a:off x="7234275" y="3930875"/>
            <a:ext cx="474000" cy="1500"/>
          </a:xfrm>
          <a:prstGeom prst="straightConnector1">
            <a:avLst/>
          </a:prstGeom>
          <a:noFill/>
          <a:ln cap="flat" cmpd="sng" w="9525">
            <a:solidFill>
              <a:srgbClr val="6FA8DC"/>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Renegotiating Supply Agreements with Distilleries</a:t>
            </a:r>
            <a:endParaRPr/>
          </a:p>
        </p:txBody>
      </p:sp>
      <p:sp>
        <p:nvSpPr>
          <p:cNvPr id="119" name="Google Shape;119;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lnSpcReduction="20000"/>
          </a:bodyPr>
          <a:lstStyle/>
          <a:p>
            <a:pPr indent="-357822" lvl="0" marL="457200" rtl="0" algn="l">
              <a:spcBef>
                <a:spcPts val="0"/>
              </a:spcBef>
              <a:spcAft>
                <a:spcPts val="0"/>
              </a:spcAft>
              <a:buSzPct val="100000"/>
              <a:buChar char="●"/>
            </a:pPr>
            <a:r>
              <a:rPr b="1" lang="en" sz="2200"/>
              <a:t>Current </a:t>
            </a:r>
            <a:r>
              <a:rPr lang="en" sz="2200"/>
              <a:t>Maximum Profit: R$183,135</a:t>
            </a:r>
            <a:endParaRPr sz="2200"/>
          </a:p>
          <a:p>
            <a:pPr indent="0" lvl="0" marL="0" rtl="0" algn="l">
              <a:spcBef>
                <a:spcPts val="1200"/>
              </a:spcBef>
              <a:spcAft>
                <a:spcPts val="0"/>
              </a:spcAft>
              <a:buNone/>
            </a:pPr>
            <a:r>
              <a:t/>
            </a:r>
            <a:endParaRPr sz="2200"/>
          </a:p>
          <a:p>
            <a:pPr indent="-357822" lvl="0" marL="457200" rtl="0" algn="l">
              <a:spcBef>
                <a:spcPts val="1200"/>
              </a:spcBef>
              <a:spcAft>
                <a:spcPts val="0"/>
              </a:spcAft>
              <a:buSzPct val="100000"/>
              <a:buChar char="●"/>
            </a:pPr>
            <a:r>
              <a:rPr b="1" lang="en" sz="2200"/>
              <a:t>Potential Savings </a:t>
            </a:r>
            <a:r>
              <a:rPr lang="en" sz="2200"/>
              <a:t>from Renegotiation: R$16,962</a:t>
            </a:r>
            <a:endParaRPr sz="2200"/>
          </a:p>
          <a:p>
            <a:pPr indent="0" lvl="0" marL="0" rtl="0" algn="l">
              <a:spcBef>
                <a:spcPts val="1200"/>
              </a:spcBef>
              <a:spcAft>
                <a:spcPts val="0"/>
              </a:spcAft>
              <a:buNone/>
            </a:pPr>
            <a:r>
              <a:t/>
            </a:r>
            <a:endParaRPr sz="2200"/>
          </a:p>
          <a:p>
            <a:pPr indent="-357822" lvl="0" marL="457200" rtl="0" algn="l">
              <a:spcBef>
                <a:spcPts val="1200"/>
              </a:spcBef>
              <a:spcAft>
                <a:spcPts val="0"/>
              </a:spcAft>
              <a:buSzPct val="100000"/>
              <a:buChar char="●"/>
            </a:pPr>
            <a:r>
              <a:rPr lang="en" sz="2200"/>
              <a:t>Maximum Profit </a:t>
            </a:r>
            <a:r>
              <a:rPr b="1" lang="en" sz="2200"/>
              <a:t>after Renegotiation</a:t>
            </a:r>
            <a:r>
              <a:rPr lang="en" sz="2200"/>
              <a:t>: R$200,097</a:t>
            </a:r>
            <a:endParaRPr sz="2200"/>
          </a:p>
          <a:p>
            <a:pPr indent="0" lvl="0" marL="0" rtl="0" algn="l">
              <a:spcBef>
                <a:spcPts val="1200"/>
              </a:spcBef>
              <a:spcAft>
                <a:spcPts val="0"/>
              </a:spcAft>
              <a:buNone/>
            </a:pPr>
            <a:r>
              <a:t/>
            </a:r>
            <a:endParaRPr sz="2200"/>
          </a:p>
          <a:p>
            <a:pPr indent="-357822" lvl="0" marL="457200" rtl="0" algn="l">
              <a:spcBef>
                <a:spcPts val="1200"/>
              </a:spcBef>
              <a:spcAft>
                <a:spcPts val="0"/>
              </a:spcAft>
              <a:buSzPct val="100000"/>
              <a:buChar char="●"/>
            </a:pPr>
            <a:r>
              <a:rPr b="1" lang="en" sz="2200"/>
              <a:t>Profitability </a:t>
            </a:r>
            <a:r>
              <a:rPr lang="en" sz="2200"/>
              <a:t>increases by 9.5%</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