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irlines.org/dataset/per-minute-cost-of-delays-to-u-s-airlines/#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9159c0fa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9159c0fa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 here that Alaska Airlines does not follow the same pattern because they have a very low number of flights (9)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9159c0fa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9159c0fa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acknowledge here that Alaska Airlines does not follow the same pattern because they have a very low number of flights (9)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9159c0fa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9159c0fa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9159c0fa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9159c0fa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cause of the cancellation or delay was due to circumstances within the airline's control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9159c0fab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9159c0fab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9159c0fa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9159c0fa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9159c0fa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9159c0fa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93983aad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93983aad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of carrier delay is $74.24/minute.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minutes for carrier delay in RDU: 393,153.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carrier delay per months (total carrier delay in mins / 31 months in the dataset) = 12,682 minutes.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Total carrier delay cost, on average, each month is </a:t>
            </a:r>
            <a:r>
              <a:rPr lang="en"/>
              <a:t>12,682 * 74.24 = 941,538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https://www.airlines.org/dataset/per-minute-cost-of-delays-to-u-s-airlines/#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article mentions why we should care about delay. Maybe we can mention the cost of delay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https://www.allthingsontimeperformance.com/flight-delays-in-numbers-not-only-painful-for-passengers/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93983aad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93983aad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Reminder that reducing carrier delays within 3 sigma control limits would reduce departure delays by 17%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Reducing departure delays should in turn reduce arrival delays, having a positive domino effect on flight delays overall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ts val="700"/>
              <a:buChar char="●"/>
            </a:pPr>
            <a:r>
              <a:rPr lang="en" sz="700">
                <a:solidFill>
                  <a:srgbClr val="1155CC"/>
                </a:solidFill>
              </a:rPr>
              <a:t>Reduction in arrival delays, causing a positive domino effect on flight delays overall</a:t>
            </a:r>
            <a:endParaRPr sz="700">
              <a:solidFill>
                <a:srgbClr val="1155CC"/>
              </a:solidFill>
            </a:endParaRPr>
          </a:p>
          <a:p>
            <a:pPr indent="-273050" lvl="0" marL="457200" rtl="0" algn="l"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ts val="700"/>
              <a:buChar char="●"/>
            </a:pPr>
            <a:r>
              <a:rPr lang="en" sz="700">
                <a:solidFill>
                  <a:srgbClr val="1155CC"/>
                </a:solidFill>
              </a:rPr>
              <a:t>Improved airport reputation</a:t>
            </a:r>
            <a:endParaRPr sz="700">
              <a:solidFill>
                <a:srgbClr val="1155CC"/>
              </a:solidFill>
            </a:endParaRPr>
          </a:p>
          <a:p>
            <a:pPr indent="-273050" lvl="0" marL="457200" rtl="0" algn="l"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ts val="700"/>
              <a:buChar char="●"/>
            </a:pPr>
            <a:r>
              <a:rPr lang="en" sz="700">
                <a:solidFill>
                  <a:srgbClr val="1155CC"/>
                </a:solidFill>
              </a:rPr>
              <a:t>Job security for RDU airport manager</a:t>
            </a:r>
            <a:endParaRPr sz="700">
              <a:solidFill>
                <a:srgbClr val="1155CC"/>
              </a:solidFill>
            </a:endParaRPr>
          </a:p>
          <a:p>
            <a:pPr indent="-273050" lvl="0" marL="457200" rtl="0" algn="l">
              <a:spcBef>
                <a:spcPts val="600"/>
              </a:spcBef>
              <a:spcAft>
                <a:spcPts val="0"/>
              </a:spcAft>
              <a:buClr>
                <a:srgbClr val="1155CC"/>
              </a:buClr>
              <a:buSzPts val="700"/>
              <a:buChar char="●"/>
            </a:pPr>
            <a:r>
              <a:rPr lang="en" sz="700">
                <a:solidFill>
                  <a:srgbClr val="1155CC"/>
                </a:solidFill>
              </a:rPr>
              <a:t>Satisfied travellers</a:t>
            </a:r>
            <a:endParaRPr sz="7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9159c0fa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9159c0fa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Move back to bigger picture (why do we care/ so what):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 local airport manager should care about the experience of the travelers: minimizing delays and on-time flights are important contributors to a pleasant trip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9159c0f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9159c0f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hy delays are bad: </a:t>
            </a:r>
            <a:r>
              <a:rPr lang="en"/>
              <a:t>cause customers anger/ stress, missed connections and distrust in airlines. This is a key responsibility for the airport manager as he/she is responsible for understanding flight schedules and activity of airlines and maintaining high airport efficiency. A main issue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9159c0fa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9159c0fa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9159c0fa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9159c0f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average dep delay - includes negative delays (early departures)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159c0f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9159c0f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9159c0fa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9159c0f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Implement a 3-sigma control limits system to monitor weekly delays at RDU and penalize carriers that have a weekly carrier delay greater than the upper control limit.</a:t>
            </a:r>
            <a:endParaRPr sz="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9159c0fab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9159c0fab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9159c0fa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9159c0fa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9159c0fa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9159c0fa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9159c0fa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9159c0fa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10745453" cy="514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0"/>
            <a:ext cx="8520600" cy="17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</a:rPr>
              <a:t>How can the RDU airport manager reduce departure delays?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63075" y="3533750"/>
            <a:ext cx="3205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3F3F3"/>
                </a:solidFill>
              </a:rPr>
              <a:t>Team 29</a:t>
            </a:r>
            <a:endParaRPr sz="2600">
              <a:solidFill>
                <a:srgbClr val="F3F3F3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63075" y="4326350"/>
            <a:ext cx="1041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Chelsea Alford, Danielle Shediac, Isaac Parker, Lin Lin, Junhong Wengtan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3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Across carriers that fly from RDU, carrier delays have the highest average departure delays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00" y="1163650"/>
            <a:ext cx="6348974" cy="375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9300" y="1961975"/>
            <a:ext cx="1984699" cy="16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3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cross carriers that fly from RDU, carrier delays have the highest average departure delays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13" y="1171900"/>
            <a:ext cx="6417577" cy="379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 rotWithShape="1">
          <a:blip r:embed="rId4">
            <a:alphaModFix/>
          </a:blip>
          <a:srcRect b="65864" l="0" r="24402" t="14812"/>
          <a:stretch/>
        </p:blipFill>
        <p:spPr>
          <a:xfrm>
            <a:off x="7364725" y="2455200"/>
            <a:ext cx="1474475" cy="317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1701" y="1257350"/>
            <a:ext cx="1314400" cy="1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923875"/>
            <a:ext cx="7556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00">
                <a:solidFill>
                  <a:srgbClr val="000000"/>
                </a:solidFill>
              </a:rPr>
              <a:t>What are carrier delays</a:t>
            </a:r>
            <a:r>
              <a:rPr b="1" lang="en" sz="4000">
                <a:solidFill>
                  <a:srgbClr val="000000"/>
                </a:solidFill>
              </a:rPr>
              <a:t>?</a:t>
            </a:r>
            <a:endParaRPr b="1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carrier delays</a:t>
            </a:r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311700" y="1609675"/>
            <a:ext cx="2511000" cy="1027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55CC"/>
                </a:solidFill>
              </a:rPr>
              <a:t>Aircraft Cleaning</a:t>
            </a:r>
            <a:endParaRPr sz="1700">
              <a:solidFill>
                <a:srgbClr val="1155CC"/>
              </a:solidFill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3316504" y="1609675"/>
            <a:ext cx="2511000" cy="1027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55CC"/>
                </a:solidFill>
              </a:rPr>
              <a:t>Aircraft Damage</a:t>
            </a:r>
            <a:endParaRPr sz="1700">
              <a:solidFill>
                <a:srgbClr val="1155CC"/>
              </a:solidFill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6321307" y="1609675"/>
            <a:ext cx="2511000" cy="1027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55CC"/>
                </a:solidFill>
              </a:rPr>
              <a:t>Waiting for arrival</a:t>
            </a:r>
            <a:endParaRPr sz="17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55CC"/>
                </a:solidFill>
              </a:rPr>
              <a:t>of connecting </a:t>
            </a:r>
            <a:endParaRPr sz="17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55CC"/>
                </a:solidFill>
              </a:rPr>
              <a:t>passengers / crew</a:t>
            </a:r>
            <a:endParaRPr sz="1700">
              <a:solidFill>
                <a:srgbClr val="1155CC"/>
              </a:solidFill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311700" y="3138575"/>
            <a:ext cx="2511000" cy="1027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55CC"/>
                </a:solidFill>
              </a:rPr>
              <a:t>Oversales</a:t>
            </a:r>
            <a:endParaRPr sz="1700">
              <a:solidFill>
                <a:srgbClr val="1155CC"/>
              </a:solidFill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3316504" y="3138575"/>
            <a:ext cx="2511000" cy="1027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55CC"/>
                </a:solidFill>
              </a:rPr>
              <a:t>Engineering </a:t>
            </a:r>
            <a:endParaRPr sz="17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155CC"/>
                </a:solidFill>
              </a:rPr>
              <a:t>Inspections</a:t>
            </a:r>
            <a:endParaRPr sz="1700">
              <a:solidFill>
                <a:srgbClr val="1155CC"/>
              </a:solidFill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6321307" y="3138575"/>
            <a:ext cx="2511000" cy="1027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1155CC"/>
                </a:solidFill>
              </a:rPr>
              <a:t>Baggage / Cargo Loading</a:t>
            </a:r>
            <a:endParaRPr sz="1700">
              <a:solidFill>
                <a:srgbClr val="1155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923875"/>
            <a:ext cx="7556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00">
                <a:solidFill>
                  <a:srgbClr val="000000"/>
                </a:solidFill>
              </a:rPr>
              <a:t>How is this RDU’s problem?</a:t>
            </a:r>
            <a:endParaRPr b="1" sz="4000">
              <a:solidFill>
                <a:srgbClr val="000000"/>
              </a:solidFill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1701" y="1257350"/>
            <a:ext cx="1314400" cy="13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15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On average, the carrier delays at RDU are worse than those at other airports throughout the year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50243" t="0"/>
          <a:stretch/>
        </p:blipFill>
        <p:spPr>
          <a:xfrm>
            <a:off x="8140272" y="1972675"/>
            <a:ext cx="1010627" cy="84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9125"/>
            <a:ext cx="7828571" cy="373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18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Across carriers, the average carrier delays at RDU are worse than those of the same carriers at other airports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 rotWithShape="1">
          <a:blip r:embed="rId3">
            <a:alphaModFix/>
          </a:blip>
          <a:srcRect b="0" l="0" r="50243" t="0"/>
          <a:stretch/>
        </p:blipFill>
        <p:spPr>
          <a:xfrm>
            <a:off x="7821672" y="2305375"/>
            <a:ext cx="1010627" cy="84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38" y="1111708"/>
            <a:ext cx="6589126" cy="389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1491150" y="1060625"/>
            <a:ext cx="621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1155CC"/>
                </a:solidFill>
              </a:rPr>
              <a:t>$11.3</a:t>
            </a:r>
            <a:r>
              <a:rPr lang="en" sz="8000">
                <a:solidFill>
                  <a:srgbClr val="1155CC"/>
                </a:solidFill>
              </a:rPr>
              <a:t> million</a:t>
            </a:r>
            <a:endParaRPr sz="8000">
              <a:solidFill>
                <a:srgbClr val="1155CC"/>
              </a:solidFill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1566475" y="2273675"/>
            <a:ext cx="5751600" cy="16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6D9EEB"/>
                </a:solidFill>
              </a:rPr>
              <a:t>cost to airlines per year due to carrier delays</a:t>
            </a:r>
            <a:endParaRPr sz="30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5875"/>
            <a:ext cx="8839200" cy="374621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15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3-sigma control limits to monitor carrier delays more closely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725" y="118925"/>
            <a:ext cx="7397699" cy="49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85" y="0"/>
            <a:ext cx="77056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2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0" y="-1"/>
            <a:ext cx="10745453" cy="514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82" name="Google Shape;182;p32"/>
          <p:cNvSpPr txBox="1"/>
          <p:nvPr>
            <p:ph type="ctrTitle"/>
          </p:nvPr>
        </p:nvSpPr>
        <p:spPr>
          <a:xfrm>
            <a:off x="0" y="0"/>
            <a:ext cx="8520600" cy="17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</a:rPr>
              <a:t>Thank you!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520400" y="1045725"/>
            <a:ext cx="5488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1155CC"/>
                </a:solidFill>
              </a:rPr>
              <a:t>11.3 mins</a:t>
            </a:r>
            <a:endParaRPr sz="8000">
              <a:solidFill>
                <a:srgbClr val="1155CC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520400" y="2331745"/>
            <a:ext cx="6103200" cy="16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6D9EEB"/>
                </a:solidFill>
              </a:rPr>
              <a:t>average departure delay per flight at RDU compared to </a:t>
            </a:r>
            <a:r>
              <a:rPr b="1" lang="en" sz="3000">
                <a:solidFill>
                  <a:srgbClr val="6D9EEB"/>
                </a:solidFill>
              </a:rPr>
              <a:t>9.2 mins</a:t>
            </a:r>
            <a:r>
              <a:rPr lang="en" sz="3000">
                <a:solidFill>
                  <a:srgbClr val="6D9EEB"/>
                </a:solidFill>
              </a:rPr>
              <a:t> at other US airports</a:t>
            </a:r>
            <a:endParaRPr sz="30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1628550" y="915750"/>
            <a:ext cx="5030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1155CC"/>
                </a:solidFill>
              </a:rPr>
              <a:t>90%</a:t>
            </a:r>
            <a:endParaRPr sz="8000">
              <a:solidFill>
                <a:srgbClr val="1155CC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481600" y="2331745"/>
            <a:ext cx="6103200" cy="16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6D9EEB"/>
                </a:solidFill>
              </a:rPr>
              <a:t>of flights that depart at least 10 minutes late from RDU have late arrivals</a:t>
            </a:r>
            <a:endParaRPr sz="30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11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Implement 3-sigma control limits to more closely monitor weekly delays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125" y="1473900"/>
            <a:ext cx="6485750" cy="32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7158900" y="0"/>
            <a:ext cx="1985100" cy="461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</a:rPr>
              <a:t>RECOMMENDATION</a:t>
            </a:r>
            <a:endParaRPr b="1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367800" y="1115350"/>
            <a:ext cx="5256900" cy="1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100">
                <a:solidFill>
                  <a:srgbClr val="1155CC"/>
                </a:solidFill>
              </a:rPr>
              <a:t>17% decrease</a:t>
            </a:r>
            <a:endParaRPr sz="152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367800" y="2226900"/>
            <a:ext cx="52569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6D9EEB"/>
                </a:solidFill>
              </a:rPr>
              <a:t>i</a:t>
            </a:r>
            <a:r>
              <a:rPr lang="en" sz="2500">
                <a:solidFill>
                  <a:srgbClr val="6D9EEB"/>
                </a:solidFill>
              </a:rPr>
              <a:t>n average departure delays </a:t>
            </a:r>
            <a:r>
              <a:rPr lang="en" sz="2500">
                <a:solidFill>
                  <a:srgbClr val="6D9EEB"/>
                </a:solidFill>
              </a:rPr>
              <a:t>caused by carriers at RDU,</a:t>
            </a:r>
            <a:r>
              <a:rPr lang="en" sz="2500">
                <a:solidFill>
                  <a:srgbClr val="6D9EEB"/>
                </a:solidFill>
              </a:rPr>
              <a:t> from 73.4 minutes to 61.1 minutes per flight</a:t>
            </a:r>
            <a:endParaRPr sz="2500">
              <a:solidFill>
                <a:srgbClr val="6D9EEB"/>
              </a:solidFill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7158900" y="0"/>
            <a:ext cx="1985100" cy="461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</a:rPr>
              <a:t>RECOMMENDATION</a:t>
            </a:r>
            <a:endParaRPr b="1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87900" y="923875"/>
            <a:ext cx="7556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000">
                <a:solidFill>
                  <a:srgbClr val="000000"/>
                </a:solidFill>
              </a:rPr>
              <a:t>What is the main cause of departure delays at RDU?</a:t>
            </a:r>
            <a:endParaRPr b="1" sz="4000">
              <a:solidFill>
                <a:srgbClr val="000000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1701" y="1257350"/>
            <a:ext cx="1314400" cy="13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3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Throughout the year, carrier delays have the highest average departure delays out of all types of delays at RDU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75" y="1279850"/>
            <a:ext cx="7362647" cy="351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7125" y="1989400"/>
            <a:ext cx="1756875" cy="14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39275"/>
            <a:ext cx="85206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Throughout the year, carrier delays have the highest average departure delays out of all types of delays at RDU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183825"/>
            <a:ext cx="7698453" cy="367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 rotWithShape="1">
          <a:blip r:embed="rId4">
            <a:alphaModFix/>
          </a:blip>
          <a:srcRect b="65864" l="0" r="24402" t="14812"/>
          <a:stretch/>
        </p:blipFill>
        <p:spPr>
          <a:xfrm>
            <a:off x="7669525" y="2126025"/>
            <a:ext cx="1474475" cy="317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