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62" r:id="rId20"/>
    <p:sldId id="263"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EB1E7"/>
    <a:srgbClr val="FFD347"/>
    <a:srgbClr val="B88C00"/>
    <a:srgbClr val="FFC305"/>
    <a:srgbClr val="D0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p:scale>
          <a:sx n="100" d="100"/>
          <a:sy n="100" d="100"/>
        </p:scale>
        <p:origin x="1424" y="-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6F251-5A59-C14B-BB9F-647D2A9B6AB1}" type="datetimeFigureOut">
              <a:rPr lang="en-US" smtClean="0"/>
              <a:t>11/9/15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8D0B8-BB56-8E44-B6F0-28E3F89332F0}" type="slidenum">
              <a:rPr lang="en-US" smtClean="0"/>
              <a:t>‹#›</a:t>
            </a:fld>
            <a:endParaRPr lang="en-US"/>
          </a:p>
        </p:txBody>
      </p:sp>
    </p:spTree>
    <p:extLst>
      <p:ext uri="{BB962C8B-B14F-4D97-AF65-F5344CB8AC3E}">
        <p14:creationId xmlns:p14="http://schemas.microsoft.com/office/powerpoint/2010/main" val="17651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zephoria.com</a:t>
            </a:r>
            <a:r>
              <a:rPr lang="en-US" smtClean="0"/>
              <a:t>/top-15-valuable-facebook-statistics/</a:t>
            </a:r>
            <a:endParaRPr lang="en-US"/>
          </a:p>
        </p:txBody>
      </p:sp>
      <p:sp>
        <p:nvSpPr>
          <p:cNvPr id="4" name="Slide Number Placeholder 3"/>
          <p:cNvSpPr>
            <a:spLocks noGrp="1"/>
          </p:cNvSpPr>
          <p:nvPr>
            <p:ph type="sldNum" sz="quarter" idx="10"/>
          </p:nvPr>
        </p:nvSpPr>
        <p:spPr/>
        <p:txBody>
          <a:bodyPr/>
          <a:lstStyle/>
          <a:p>
            <a:fld id="{B498D0B8-BB56-8E44-B6F0-28E3F89332F0}" type="slidenum">
              <a:rPr lang="en-US" smtClean="0"/>
              <a:t>1</a:t>
            </a:fld>
            <a:endParaRPr lang="en-US"/>
          </a:p>
        </p:txBody>
      </p:sp>
    </p:spTree>
    <p:extLst>
      <p:ext uri="{BB962C8B-B14F-4D97-AF65-F5344CB8AC3E}">
        <p14:creationId xmlns:p14="http://schemas.microsoft.com/office/powerpoint/2010/main" val="97141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DA6E29BB-E8CF-4006-9AD9-6F0E91230D2E}" type="datetimeFigureOut">
              <a:rPr lang="es-ES"/>
              <a:pPr>
                <a:defRPr/>
              </a:pPr>
              <a:t>9/11/15</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84DDCC7-69F6-4715-AE46-389A75F9D0B4}" type="slidenum">
              <a:rPr lang="es-ES"/>
              <a:pPr>
                <a:defRPr/>
              </a:pPr>
              <a:t>‹#›</a:t>
            </a:fld>
            <a:endParaRPr lang="es-ES" dirty="0"/>
          </a:p>
        </p:txBody>
      </p:sp>
    </p:spTree>
    <p:extLst>
      <p:ext uri="{BB962C8B-B14F-4D97-AF65-F5344CB8AC3E}">
        <p14:creationId xmlns:p14="http://schemas.microsoft.com/office/powerpoint/2010/main" val="298890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50A56697-A3AC-4802-BBAC-29942B69BFF1}" type="datetimeFigureOut">
              <a:rPr lang="es-ES"/>
              <a:pPr>
                <a:defRPr/>
              </a:pPr>
              <a:t>9/11/15</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B93C5E0-E1E3-41B8-8EF5-9062EA64A484}" type="slidenum">
              <a:rPr lang="es-ES"/>
              <a:pPr>
                <a:defRPr/>
              </a:pPr>
              <a:t>‹#›</a:t>
            </a:fld>
            <a:endParaRPr lang="es-ES" dirty="0"/>
          </a:p>
        </p:txBody>
      </p:sp>
    </p:spTree>
    <p:extLst>
      <p:ext uri="{BB962C8B-B14F-4D97-AF65-F5344CB8AC3E}">
        <p14:creationId xmlns:p14="http://schemas.microsoft.com/office/powerpoint/2010/main" val="110336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97D68714-F9E5-46BE-9A83-BA5A415ACD13}" type="datetimeFigureOut">
              <a:rPr lang="es-ES"/>
              <a:pPr>
                <a:defRPr/>
              </a:pPr>
              <a:t>9/11/15</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011120B-82A7-437C-A030-D9EB6B639E75}" type="slidenum">
              <a:rPr lang="es-ES"/>
              <a:pPr>
                <a:defRPr/>
              </a:pPr>
              <a:t>‹#›</a:t>
            </a:fld>
            <a:endParaRPr lang="es-ES" dirty="0"/>
          </a:p>
        </p:txBody>
      </p:sp>
    </p:spTree>
    <p:extLst>
      <p:ext uri="{BB962C8B-B14F-4D97-AF65-F5344CB8AC3E}">
        <p14:creationId xmlns:p14="http://schemas.microsoft.com/office/powerpoint/2010/main" val="100610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9B801367-E2BB-47B9-93E1-CAB13EEF40C3}" type="datetimeFigureOut">
              <a:rPr lang="es-ES"/>
              <a:pPr>
                <a:defRPr/>
              </a:pPr>
              <a:t>9/11/15</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F88AE7E-CD74-4A5E-AC9F-A282BFA258A1}" type="slidenum">
              <a:rPr lang="es-ES"/>
              <a:pPr>
                <a:defRPr/>
              </a:pPr>
              <a:t>‹#›</a:t>
            </a:fld>
            <a:endParaRPr lang="es-ES" dirty="0"/>
          </a:p>
        </p:txBody>
      </p:sp>
    </p:spTree>
    <p:extLst>
      <p:ext uri="{BB962C8B-B14F-4D97-AF65-F5344CB8AC3E}">
        <p14:creationId xmlns:p14="http://schemas.microsoft.com/office/powerpoint/2010/main" val="344194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0711B6E-FC59-4584-8552-DEA952683A4C}" type="datetimeFigureOut">
              <a:rPr lang="es-ES"/>
              <a:pPr>
                <a:defRPr/>
              </a:pPr>
              <a:t>9/11/15</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BFE4D11-5D71-4C4F-AD62-ED5C08B328D6}" type="slidenum">
              <a:rPr lang="es-ES"/>
              <a:pPr>
                <a:defRPr/>
              </a:pPr>
              <a:t>‹#›</a:t>
            </a:fld>
            <a:endParaRPr lang="es-ES" dirty="0"/>
          </a:p>
        </p:txBody>
      </p:sp>
    </p:spTree>
    <p:extLst>
      <p:ext uri="{BB962C8B-B14F-4D97-AF65-F5344CB8AC3E}">
        <p14:creationId xmlns:p14="http://schemas.microsoft.com/office/powerpoint/2010/main" val="169167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391588F2-E6C7-4A98-8A61-074E4E1C7D83}" type="datetimeFigureOut">
              <a:rPr lang="es-ES"/>
              <a:pPr>
                <a:defRPr/>
              </a:pPr>
              <a:t>9/11/15</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644F6F0-0921-4234-ADD0-2C2E4BB0B79B}" type="slidenum">
              <a:rPr lang="es-ES"/>
              <a:pPr>
                <a:defRPr/>
              </a:pPr>
              <a:t>‹#›</a:t>
            </a:fld>
            <a:endParaRPr lang="es-ES" dirty="0"/>
          </a:p>
        </p:txBody>
      </p:sp>
    </p:spTree>
    <p:extLst>
      <p:ext uri="{BB962C8B-B14F-4D97-AF65-F5344CB8AC3E}">
        <p14:creationId xmlns:p14="http://schemas.microsoft.com/office/powerpoint/2010/main" val="325521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DFE49682-AF19-40D9-8DCF-45207FC735B7}" type="datetimeFigureOut">
              <a:rPr lang="es-ES"/>
              <a:pPr>
                <a:defRPr/>
              </a:pPr>
              <a:t>9/11/15</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B9B59CC2-6294-4BA1-97E5-6BD5728BC8E8}" type="slidenum">
              <a:rPr lang="es-ES"/>
              <a:pPr>
                <a:defRPr/>
              </a:pPr>
              <a:t>‹#›</a:t>
            </a:fld>
            <a:endParaRPr lang="es-ES" dirty="0"/>
          </a:p>
        </p:txBody>
      </p:sp>
    </p:spTree>
    <p:extLst>
      <p:ext uri="{BB962C8B-B14F-4D97-AF65-F5344CB8AC3E}">
        <p14:creationId xmlns:p14="http://schemas.microsoft.com/office/powerpoint/2010/main" val="188343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6B168A23-BAF3-4938-8A57-817E070F6FFB}" type="datetimeFigureOut">
              <a:rPr lang="es-ES"/>
              <a:pPr>
                <a:defRPr/>
              </a:pPr>
              <a:t>9/11/15</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62C9E6CE-D569-4DD3-B87A-19C81B09DC63}" type="slidenum">
              <a:rPr lang="es-ES"/>
              <a:pPr>
                <a:defRPr/>
              </a:pPr>
              <a:t>‹#›</a:t>
            </a:fld>
            <a:endParaRPr lang="es-ES" dirty="0"/>
          </a:p>
        </p:txBody>
      </p:sp>
    </p:spTree>
    <p:extLst>
      <p:ext uri="{BB962C8B-B14F-4D97-AF65-F5344CB8AC3E}">
        <p14:creationId xmlns:p14="http://schemas.microsoft.com/office/powerpoint/2010/main" val="341187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D6F75D47-D64A-417E-BBD7-5E46F6652DA6}" type="datetimeFigureOut">
              <a:rPr lang="es-ES"/>
              <a:pPr>
                <a:defRPr/>
              </a:pPr>
              <a:t>9/11/15</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C19F4E3A-2870-4E75-B7FC-53A3E13DFC8C}" type="slidenum">
              <a:rPr lang="es-ES"/>
              <a:pPr>
                <a:defRPr/>
              </a:pPr>
              <a:t>‹#›</a:t>
            </a:fld>
            <a:endParaRPr lang="es-ES" dirty="0"/>
          </a:p>
        </p:txBody>
      </p:sp>
    </p:spTree>
    <p:extLst>
      <p:ext uri="{BB962C8B-B14F-4D97-AF65-F5344CB8AC3E}">
        <p14:creationId xmlns:p14="http://schemas.microsoft.com/office/powerpoint/2010/main" val="91556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25ED80E-72F0-4F85-AE95-19F5EB83F3D1}" type="datetimeFigureOut">
              <a:rPr lang="es-ES"/>
              <a:pPr>
                <a:defRPr/>
              </a:pPr>
              <a:t>9/11/15</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38FA81F-6A29-4B36-8163-215EEB7D05F3}" type="slidenum">
              <a:rPr lang="es-ES"/>
              <a:pPr>
                <a:defRPr/>
              </a:pPr>
              <a:t>‹#›</a:t>
            </a:fld>
            <a:endParaRPr lang="es-ES" dirty="0"/>
          </a:p>
        </p:txBody>
      </p:sp>
    </p:spTree>
    <p:extLst>
      <p:ext uri="{BB962C8B-B14F-4D97-AF65-F5344CB8AC3E}">
        <p14:creationId xmlns:p14="http://schemas.microsoft.com/office/powerpoint/2010/main" val="308501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2BB56C0-C355-4D69-8EE1-462693381D03}" type="datetimeFigureOut">
              <a:rPr lang="es-ES"/>
              <a:pPr>
                <a:defRPr/>
              </a:pPr>
              <a:t>9/11/15</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7E949039-936A-4825-A375-100B39ABAC44}" type="slidenum">
              <a:rPr lang="es-ES"/>
              <a:pPr>
                <a:defRPr/>
              </a:pPr>
              <a:t>‹#›</a:t>
            </a:fld>
            <a:endParaRPr lang="es-ES" dirty="0"/>
          </a:p>
        </p:txBody>
      </p:sp>
    </p:spTree>
    <p:extLst>
      <p:ext uri="{BB962C8B-B14F-4D97-AF65-F5344CB8AC3E}">
        <p14:creationId xmlns:p14="http://schemas.microsoft.com/office/powerpoint/2010/main" val="3251979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8AF8D48B-D3D8-4094-B1C8-DE97AF1685E5}" type="datetimeFigureOut">
              <a:rPr lang="es-ES"/>
              <a:pPr>
                <a:defRPr/>
              </a:pPr>
              <a:t>9/11/15</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13B30309-5595-4102-810D-010CA8147AC4}"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1 Título"/>
          <p:cNvSpPr txBox="1">
            <a:spLocks/>
          </p:cNvSpPr>
          <p:nvPr/>
        </p:nvSpPr>
        <p:spPr>
          <a:xfrm>
            <a:off x="398462" y="628650"/>
            <a:ext cx="6765826" cy="863600"/>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5763"/>
              </a:lnSpc>
            </a:pPr>
            <a:r>
              <a:rPr lang="es-HN" sz="4900" b="1" dirty="0" smtClean="0">
                <a:solidFill>
                  <a:srgbClr val="404040"/>
                </a:solidFill>
                <a:latin typeface="Rockwell" pitchFamily="18" charset="0"/>
              </a:rPr>
              <a:t>TOP 15 </a:t>
            </a:r>
            <a:r>
              <a:rPr lang="es-HN" sz="4900" b="1" dirty="0" smtClean="0">
                <a:solidFill>
                  <a:srgbClr val="0EB1E7"/>
                </a:solidFill>
                <a:latin typeface="Rockwell" pitchFamily="18" charset="0"/>
              </a:rPr>
              <a:t>VALUABLE</a:t>
            </a:r>
            <a:endParaRPr lang="es-HN" sz="4900" b="1" dirty="0">
              <a:solidFill>
                <a:srgbClr val="0EB1E7"/>
              </a:solidFill>
              <a:latin typeface="Rockwell" pitchFamily="18" charset="0"/>
            </a:endParaRPr>
          </a:p>
        </p:txBody>
      </p:sp>
      <p:sp>
        <p:nvSpPr>
          <p:cNvPr id="5" name="2 Marcador de contenido"/>
          <p:cNvSpPr txBox="1">
            <a:spLocks/>
          </p:cNvSpPr>
          <p:nvPr/>
        </p:nvSpPr>
        <p:spPr>
          <a:xfrm>
            <a:off x="1258888" y="2357438"/>
            <a:ext cx="3492500" cy="863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fontAlgn="auto">
              <a:spcAft>
                <a:spcPts val="0"/>
              </a:spcAft>
              <a:defRPr/>
            </a:pPr>
            <a:endParaRPr lang="es-ES" sz="1200" dirty="0">
              <a:solidFill>
                <a:schemeClr val="tx1">
                  <a:lumMod val="50000"/>
                  <a:lumOff val="50000"/>
                </a:schemeClr>
              </a:solidFill>
            </a:endParaRPr>
          </a:p>
        </p:txBody>
      </p:sp>
      <p:sp>
        <p:nvSpPr>
          <p:cNvPr id="6" name="1 Título"/>
          <p:cNvSpPr txBox="1">
            <a:spLocks/>
          </p:cNvSpPr>
          <p:nvPr/>
        </p:nvSpPr>
        <p:spPr>
          <a:xfrm>
            <a:off x="395288" y="1143000"/>
            <a:ext cx="45243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es-HN" b="1" dirty="0" smtClean="0">
                <a:solidFill>
                  <a:schemeClr val="tx1">
                    <a:lumMod val="75000"/>
                    <a:lumOff val="25000"/>
                  </a:schemeClr>
                </a:solidFill>
                <a:latin typeface="Rockwell" pitchFamily="18" charset="0"/>
              </a:rPr>
              <a:t>FACEBOOK</a:t>
            </a:r>
          </a:p>
        </p:txBody>
      </p:sp>
      <p:sp>
        <p:nvSpPr>
          <p:cNvPr id="7" name="1 Título"/>
          <p:cNvSpPr txBox="1">
            <a:spLocks/>
          </p:cNvSpPr>
          <p:nvPr/>
        </p:nvSpPr>
        <p:spPr>
          <a:xfrm>
            <a:off x="430212" y="1560513"/>
            <a:ext cx="5437931" cy="863600"/>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5763"/>
              </a:lnSpc>
            </a:pPr>
            <a:r>
              <a:rPr lang="es-HN" sz="3700" b="1" dirty="0" smtClean="0">
                <a:solidFill>
                  <a:srgbClr val="404040"/>
                </a:solidFill>
                <a:latin typeface="Rockwell" pitchFamily="18" charset="0"/>
              </a:rPr>
              <a:t>SOCIAL </a:t>
            </a:r>
            <a:r>
              <a:rPr lang="es-HN" sz="3700" b="1" dirty="0" smtClean="0">
                <a:solidFill>
                  <a:srgbClr val="0EB1E7"/>
                </a:solidFill>
                <a:latin typeface="Rockwell" pitchFamily="18" charset="0"/>
              </a:rPr>
              <a:t>STATISTICS</a:t>
            </a:r>
            <a:endParaRPr lang="es-HN" sz="3700" b="1" dirty="0">
              <a:solidFill>
                <a:srgbClr val="0EB1E7"/>
              </a:solidFill>
              <a:latin typeface="Rockwell" pitchFamily="18" charset="0"/>
            </a:endParaRPr>
          </a:p>
        </p:txBody>
      </p:sp>
      <p:sp>
        <p:nvSpPr>
          <p:cNvPr id="13324" name="1 Título"/>
          <p:cNvSpPr txBox="1">
            <a:spLocks/>
          </p:cNvSpPr>
          <p:nvPr/>
        </p:nvSpPr>
        <p:spPr bwMode="auto">
          <a:xfrm>
            <a:off x="6704013" y="5834063"/>
            <a:ext cx="2266950" cy="474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sz="1200" b="1" dirty="0">
                <a:solidFill>
                  <a:srgbClr val="0EB1E7"/>
                </a:solidFill>
              </a:rPr>
              <a:t>Contact Us</a:t>
            </a:r>
          </a:p>
          <a:p>
            <a:pPr algn="r"/>
            <a:r>
              <a:rPr lang="en-US" sz="1200" dirty="0" smtClean="0">
                <a:solidFill>
                  <a:schemeClr val="bg1"/>
                </a:solidFill>
              </a:rPr>
              <a:t>ZEPHORIA INC.</a:t>
            </a:r>
            <a:endParaRPr lang="en-US" sz="1200" dirty="0">
              <a:solidFill>
                <a:schemeClr val="bg1"/>
              </a:solidFill>
            </a:endParaRPr>
          </a:p>
          <a:p>
            <a:pPr algn="r"/>
            <a:r>
              <a:rPr lang="en-US" sz="1200" dirty="0" smtClean="0">
                <a:solidFill>
                  <a:schemeClr val="bg1"/>
                </a:solidFill>
              </a:rPr>
              <a:t>585-230-9565</a:t>
            </a:r>
          </a:p>
          <a:p>
            <a:pPr algn="r"/>
            <a:r>
              <a:rPr lang="en-US" sz="1200" dirty="0" err="1" smtClean="0">
                <a:solidFill>
                  <a:schemeClr val="bg1"/>
                </a:solidFill>
              </a:rPr>
              <a:t>www.zephoria.com</a:t>
            </a:r>
            <a:endParaRPr lang="en-US" sz="1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nodeType="afterGroup">
                            <p:stCondLst>
                              <p:cond delay="1100"/>
                            </p:stCondLst>
                            <p:childTnLst>
                              <p:par>
                                <p:cTn id="13" presetID="29" presetClass="entr" presetSubtype="0" fill="hold" grpId="1"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ppt_x</p:attrName>
                                        </p:attrNameLst>
                                      </p:cBhvr>
                                      <p:tavLst>
                                        <p:tav tm="0">
                                          <p:val>
                                            <p:strVal val="#ppt_x-.2"/>
                                          </p:val>
                                        </p:tav>
                                        <p:tav tm="100000">
                                          <p:val>
                                            <p:strVal val="#ppt_x"/>
                                          </p:val>
                                        </p:tav>
                                      </p:tavLst>
                                    </p:anim>
                                    <p:anim calcmode="lin" valueType="num">
                                      <p:cBhvr>
                                        <p:cTn id="16"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7" dur="1000"/>
                                        <p:tgtEl>
                                          <p:spTgt spid="6"/>
                                        </p:tgtEl>
                                      </p:cBhvr>
                                    </p:animEffect>
                                  </p:childTnLst>
                                </p:cTn>
                              </p:par>
                              <p:par>
                                <p:cTn id="18" presetID="29"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ppt_x</p:attrName>
                                        </p:attrNameLst>
                                      </p:cBhvr>
                                      <p:tavLst>
                                        <p:tav tm="0">
                                          <p:val>
                                            <p:strVal val="#ppt_x-.2"/>
                                          </p:val>
                                        </p:tav>
                                        <p:tav tm="100000">
                                          <p:val>
                                            <p:strVal val="#ppt_x"/>
                                          </p:val>
                                        </p:tav>
                                      </p:tavLst>
                                    </p:anim>
                                    <p:anim calcmode="lin" valueType="num">
                                      <p:cBhvr>
                                        <p:cTn id="21"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2" dur="1000"/>
                                        <p:tgtEl>
                                          <p:spTgt spid="7"/>
                                        </p:tgtEl>
                                      </p:cBhvr>
                                    </p:animEffect>
                                  </p:childTnLst>
                                </p:cTn>
                              </p:par>
                              <p:par>
                                <p:cTn id="23" presetID="10" presetClass="entr" presetSubtype="0" fill="hold" grpId="0" nodeType="withEffect" nodePh="1">
                                  <p:stCondLst>
                                    <p:cond delay="0"/>
                                  </p:stCondLst>
                                  <p:endCondLst>
                                    <p:cond evt="begin" delay="0">
                                      <p:tn val="23"/>
                                    </p:cond>
                                  </p:end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sz="6000" b="1" dirty="0">
                <a:solidFill>
                  <a:srgbClr val="0EB1E7"/>
                </a:solidFill>
                <a:latin typeface="Rockwell"/>
                <a:cs typeface="Rockwell"/>
              </a:rPr>
              <a:t>Highest traffic </a:t>
            </a:r>
            <a:r>
              <a:rPr lang="en-US" sz="6000" b="1" dirty="0">
                <a:solidFill>
                  <a:schemeClr val="tx1">
                    <a:lumMod val="75000"/>
                    <a:lumOff val="25000"/>
                  </a:schemeClr>
                </a:solidFill>
                <a:latin typeface="Rockwell"/>
                <a:cs typeface="Rockwell"/>
              </a:rPr>
              <a:t>occurs mid-week between 1 to 3 pm. </a:t>
            </a:r>
            <a:endParaRPr lang="en-US" sz="6000" b="1" dirty="0" smtClean="0">
              <a:solidFill>
                <a:schemeClr val="tx1">
                  <a:lumMod val="75000"/>
                  <a:lumOff val="25000"/>
                </a:schemeClr>
              </a:solidFill>
              <a:latin typeface="Rockwell"/>
              <a:cs typeface="Rockwell"/>
            </a:endParaRPr>
          </a:p>
          <a:p>
            <a:pPr marL="0" indent="0">
              <a:buNone/>
            </a:pPr>
            <a:endParaRPr lang="en-US" sz="1800" dirty="0" smtClean="0">
              <a:solidFill>
                <a:srgbClr val="B88C00"/>
              </a:solidFill>
              <a:latin typeface="Rockwell"/>
              <a:cs typeface="Rockwell"/>
            </a:endParaRPr>
          </a:p>
          <a:p>
            <a:pPr marL="0" indent="0">
              <a:buNone/>
            </a:pPr>
            <a:endParaRPr lang="en-US" sz="1800" dirty="0">
              <a:solidFill>
                <a:srgbClr val="B88C00"/>
              </a:solidFill>
              <a:latin typeface="Rockwell"/>
              <a:cs typeface="Rockwell"/>
            </a:endParaRPr>
          </a:p>
          <a:p>
            <a:pPr marL="0" indent="0">
              <a:buNone/>
            </a:pPr>
            <a:endParaRPr lang="en-US" sz="1800" dirty="0" smtClean="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a:t>
            </a:r>
            <a:r>
              <a:rPr lang="en-US" sz="1800" dirty="0" err="1">
                <a:solidFill>
                  <a:srgbClr val="B88C00"/>
                </a:solidFill>
                <a:latin typeface="Rockwell"/>
                <a:cs typeface="Rockwell"/>
              </a:rPr>
              <a:t>Bit.ly</a:t>
            </a:r>
            <a:r>
              <a:rPr lang="en-US" sz="1800" dirty="0">
                <a:solidFill>
                  <a:srgbClr val="B88C00"/>
                </a:solidFill>
                <a:latin typeface="Rockwell"/>
                <a:cs typeface="Rockwell"/>
              </a:rPr>
              <a:t> blog)  How this can help you: Since you have the potential to reach more consumers and drive higher traffic to your site during peak usage times, consider this statistic in determining when </a:t>
            </a:r>
            <a:r>
              <a:rPr lang="en-US" sz="1800" dirty="0" err="1">
                <a:solidFill>
                  <a:srgbClr val="B88C00"/>
                </a:solidFill>
                <a:latin typeface="Rockwell"/>
                <a:cs typeface="Rockwell"/>
              </a:rPr>
              <a:t>todo</a:t>
            </a:r>
            <a:r>
              <a:rPr lang="en-US" sz="1800" dirty="0">
                <a:solidFill>
                  <a:srgbClr val="B88C00"/>
                </a:solidFill>
                <a:latin typeface="Rockwell"/>
                <a:cs typeface="Rockwell"/>
              </a:rPr>
              <a:t> more frequent or important status updates, offers and other posts.</a:t>
            </a:r>
          </a:p>
        </p:txBody>
      </p:sp>
    </p:spTree>
    <p:extLst>
      <p:ext uri="{BB962C8B-B14F-4D97-AF65-F5344CB8AC3E}">
        <p14:creationId xmlns:p14="http://schemas.microsoft.com/office/powerpoint/2010/main" val="284027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US" sz="6000" b="1" dirty="0">
                <a:solidFill>
                  <a:schemeClr val="tx1">
                    <a:lumMod val="75000"/>
                    <a:lumOff val="25000"/>
                  </a:schemeClr>
                </a:solidFill>
                <a:latin typeface="Rockwell"/>
                <a:cs typeface="Rockwell"/>
              </a:rPr>
              <a:t>On </a:t>
            </a:r>
            <a:r>
              <a:rPr lang="en-US" sz="6000" b="1" dirty="0">
                <a:solidFill>
                  <a:srgbClr val="0EB1E7"/>
                </a:solidFill>
                <a:latin typeface="Rockwell"/>
                <a:cs typeface="Rockwell"/>
              </a:rPr>
              <a:t>Thursdays</a:t>
            </a:r>
            <a:r>
              <a:rPr lang="en-US" sz="6000" b="1" dirty="0">
                <a:solidFill>
                  <a:schemeClr val="tx1">
                    <a:lumMod val="75000"/>
                    <a:lumOff val="25000"/>
                  </a:schemeClr>
                </a:solidFill>
                <a:latin typeface="Rockwell"/>
                <a:cs typeface="Rockwell"/>
              </a:rPr>
              <a:t> and </a:t>
            </a:r>
            <a:r>
              <a:rPr lang="en-US" sz="6000" b="1" dirty="0">
                <a:solidFill>
                  <a:srgbClr val="0EB1E7"/>
                </a:solidFill>
                <a:latin typeface="Rockwell"/>
                <a:cs typeface="Rockwell"/>
              </a:rPr>
              <a:t>Fridays</a:t>
            </a:r>
            <a:r>
              <a:rPr lang="en-US" sz="6000" b="1" dirty="0">
                <a:solidFill>
                  <a:schemeClr val="tx1">
                    <a:lumMod val="75000"/>
                    <a:lumOff val="25000"/>
                  </a:schemeClr>
                </a:solidFill>
                <a:latin typeface="Rockwell"/>
                <a:cs typeface="Rockwell"/>
              </a:rPr>
              <a:t>, engagement is 18% higher. </a:t>
            </a:r>
            <a:endParaRPr lang="en-US" sz="6000" b="1" dirty="0" smtClean="0">
              <a:solidFill>
                <a:schemeClr val="tx1">
                  <a:lumMod val="75000"/>
                  <a:lumOff val="25000"/>
                </a:schemeClr>
              </a:solidFill>
              <a:latin typeface="Rockwell"/>
              <a:cs typeface="Rockwell"/>
            </a:endParaRPr>
          </a:p>
          <a:p>
            <a:pPr marL="0" indent="0">
              <a:buNone/>
            </a:pPr>
            <a:endParaRPr lang="en-US" sz="1800" dirty="0" smtClean="0">
              <a:solidFill>
                <a:srgbClr val="B88C00"/>
              </a:solidFill>
              <a:latin typeface="Rockwell"/>
              <a:cs typeface="Rockwell"/>
            </a:endParaRPr>
          </a:p>
          <a:p>
            <a:pPr marL="0" indent="0">
              <a:buNone/>
            </a:pPr>
            <a:endParaRPr lang="en-US" sz="1800" dirty="0">
              <a:solidFill>
                <a:srgbClr val="B88C00"/>
              </a:solidFill>
              <a:latin typeface="Rockwell"/>
              <a:cs typeface="Rockwell"/>
            </a:endParaRPr>
          </a:p>
          <a:p>
            <a:pPr marL="0" indent="0">
              <a:buNone/>
            </a:pPr>
            <a:endParaRPr lang="en-US" sz="1800" dirty="0" smtClean="0">
              <a:solidFill>
                <a:srgbClr val="B88C00"/>
              </a:solidFill>
              <a:latin typeface="Rockwell"/>
              <a:cs typeface="Rockwell"/>
            </a:endParaRPr>
          </a:p>
          <a:p>
            <a:pPr marL="0" indent="0">
              <a:buNone/>
            </a:pPr>
            <a:endParaRPr lang="en-US" sz="1800" dirty="0">
              <a:solidFill>
                <a:srgbClr val="B88C00"/>
              </a:solidFill>
              <a:latin typeface="Rockwell"/>
              <a:cs typeface="Rockwell"/>
            </a:endParaRPr>
          </a:p>
          <a:p>
            <a:pPr marL="0" indent="0">
              <a:buNone/>
            </a:pPr>
            <a:endParaRPr lang="en-US" sz="1800" dirty="0" smtClean="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a:t>
            </a:r>
            <a:r>
              <a:rPr lang="en-US" sz="1800" dirty="0" err="1">
                <a:solidFill>
                  <a:srgbClr val="B88C00"/>
                </a:solidFill>
                <a:latin typeface="Rockwell"/>
                <a:cs typeface="Rockwell"/>
              </a:rPr>
              <a:t>Bit.ly</a:t>
            </a:r>
            <a:r>
              <a:rPr lang="en-US" sz="1800" dirty="0">
                <a:solidFill>
                  <a:srgbClr val="B88C00"/>
                </a:solidFill>
                <a:latin typeface="Rockwell"/>
                <a:cs typeface="Rockwell"/>
              </a:rPr>
              <a:t> blog)  The Implication: Again, use this information to determine when to post in order to optimize your social media marketing efforts.</a:t>
            </a:r>
          </a:p>
        </p:txBody>
      </p:sp>
    </p:spTree>
    <p:extLst>
      <p:ext uri="{BB962C8B-B14F-4D97-AF65-F5344CB8AC3E}">
        <p14:creationId xmlns:p14="http://schemas.microsoft.com/office/powerpoint/2010/main" val="218723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US" sz="6000" b="1" dirty="0">
                <a:solidFill>
                  <a:schemeClr val="tx1">
                    <a:lumMod val="75000"/>
                    <a:lumOff val="25000"/>
                  </a:schemeClr>
                </a:solidFill>
                <a:latin typeface="Rockwell"/>
                <a:cs typeface="Rockwell"/>
              </a:rPr>
              <a:t>There are </a:t>
            </a:r>
            <a:r>
              <a:rPr lang="en-US" sz="6000" b="1" dirty="0">
                <a:solidFill>
                  <a:srgbClr val="0EB1E7"/>
                </a:solidFill>
                <a:latin typeface="Rockwell"/>
                <a:cs typeface="Rockwell"/>
              </a:rPr>
              <a:t>83 million </a:t>
            </a:r>
            <a:r>
              <a:rPr lang="en-US" sz="6000" b="1" dirty="0">
                <a:solidFill>
                  <a:schemeClr val="tx1">
                    <a:lumMod val="75000"/>
                    <a:lumOff val="25000"/>
                  </a:schemeClr>
                </a:solidFill>
                <a:latin typeface="Rockwell"/>
                <a:cs typeface="Rockwell"/>
              </a:rPr>
              <a:t>fake profiles. </a:t>
            </a:r>
            <a:endParaRPr lang="en-US" sz="6000" b="1" dirty="0" smtClean="0">
              <a:solidFill>
                <a:schemeClr val="tx1">
                  <a:lumMod val="75000"/>
                  <a:lumOff val="25000"/>
                </a:schemeClr>
              </a:solidFill>
              <a:latin typeface="Rockwell"/>
              <a:cs typeface="Rockwell"/>
            </a:endParaRPr>
          </a:p>
          <a:p>
            <a:pPr marL="0" indent="0">
              <a:buNone/>
            </a:pPr>
            <a:endParaRPr lang="en-US" sz="1800" b="1" dirty="0" smtClean="0">
              <a:solidFill>
                <a:srgbClr val="B88C00"/>
              </a:solidFill>
              <a:latin typeface="Rockwell"/>
              <a:cs typeface="Rockwell"/>
            </a:endParaRPr>
          </a:p>
          <a:p>
            <a:endParaRPr lang="en-US" sz="1800" b="1" dirty="0">
              <a:solidFill>
                <a:srgbClr val="B88C00"/>
              </a:solidFill>
              <a:latin typeface="Rockwell"/>
              <a:cs typeface="Rockwell"/>
            </a:endParaRPr>
          </a:p>
          <a:p>
            <a:endParaRPr lang="en-US" sz="1800" b="1" dirty="0" smtClean="0">
              <a:solidFill>
                <a:srgbClr val="B88C00"/>
              </a:solidFill>
              <a:latin typeface="Rockwell"/>
              <a:cs typeface="Rockwell"/>
            </a:endParaRPr>
          </a:p>
          <a:p>
            <a:endParaRPr lang="en-US" sz="1800" b="1" dirty="0">
              <a:solidFill>
                <a:srgbClr val="B88C00"/>
              </a:solidFill>
              <a:latin typeface="Rockwell"/>
              <a:cs typeface="Rockwell"/>
            </a:endParaRPr>
          </a:p>
          <a:p>
            <a:endParaRPr lang="en-US" sz="1800" b="1" dirty="0" smtClean="0">
              <a:solidFill>
                <a:srgbClr val="B88C00"/>
              </a:solidFill>
              <a:latin typeface="Rockwell"/>
              <a:cs typeface="Rockwell"/>
            </a:endParaRPr>
          </a:p>
          <a:p>
            <a:endParaRPr lang="en-US" sz="1800" b="1" dirty="0">
              <a:solidFill>
                <a:srgbClr val="B88C00"/>
              </a:solidFill>
              <a:latin typeface="Rockwell"/>
              <a:cs typeface="Rockwell"/>
            </a:endParaRPr>
          </a:p>
          <a:p>
            <a:r>
              <a:rPr lang="en-US" sz="1800" dirty="0" smtClean="0">
                <a:solidFill>
                  <a:srgbClr val="B88C00"/>
                </a:solidFill>
                <a:latin typeface="Rockwell"/>
                <a:cs typeface="Rockwell"/>
              </a:rPr>
              <a:t>(</a:t>
            </a:r>
            <a:r>
              <a:rPr lang="en-US" sz="1800" dirty="0">
                <a:solidFill>
                  <a:srgbClr val="B88C00"/>
                </a:solidFill>
                <a:latin typeface="Rockwell"/>
                <a:cs typeface="Rockwell"/>
              </a:rPr>
              <a:t>Source: CNN)  The Takeaway: Nothing is perfect, so always remain thoughtful and strategic in your efforts. Also, fake or not, these are still potential consumers. There are various reasons for fake profiles, including professionals doing testing and research, and people who want to segment their Facebook use more than is possible with one account.</a:t>
            </a:r>
          </a:p>
        </p:txBody>
      </p:sp>
    </p:spTree>
    <p:extLst>
      <p:ext uri="{BB962C8B-B14F-4D97-AF65-F5344CB8AC3E}">
        <p14:creationId xmlns:p14="http://schemas.microsoft.com/office/powerpoint/2010/main" val="2685781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US" sz="6000" b="1" dirty="0">
                <a:solidFill>
                  <a:srgbClr val="0EB1E7"/>
                </a:solidFill>
                <a:latin typeface="Rockwell"/>
                <a:cs typeface="Rockwell"/>
              </a:rPr>
              <a:t>Photo uploads </a:t>
            </a:r>
            <a:r>
              <a:rPr lang="en-US" sz="6000" b="1" dirty="0">
                <a:solidFill>
                  <a:schemeClr val="tx1">
                    <a:lumMod val="75000"/>
                    <a:lumOff val="25000"/>
                  </a:schemeClr>
                </a:solidFill>
                <a:latin typeface="Rockwell"/>
                <a:cs typeface="Rockwell"/>
              </a:rPr>
              <a:t>total 300 million per day. </a:t>
            </a:r>
            <a:endParaRPr lang="en-US" sz="6000" b="1" dirty="0" smtClean="0">
              <a:solidFill>
                <a:schemeClr val="tx1">
                  <a:lumMod val="75000"/>
                  <a:lumOff val="25000"/>
                </a:schemeClr>
              </a:solidFill>
              <a:latin typeface="Rockwell"/>
              <a:cs typeface="Rockwell"/>
            </a:endParaRPr>
          </a:p>
          <a:p>
            <a:pPr marL="0" indent="0">
              <a:buNone/>
            </a:pPr>
            <a:endParaRPr lang="en-US" sz="1800" b="1" dirty="0">
              <a:latin typeface="Rockwell"/>
              <a:cs typeface="Rockwell"/>
            </a:endParaRPr>
          </a:p>
          <a:p>
            <a:pPr marL="0" indent="0">
              <a:buNone/>
            </a:pPr>
            <a:endParaRPr lang="en-US" sz="1800" b="1" dirty="0" smtClean="0">
              <a:latin typeface="Rockwell"/>
              <a:cs typeface="Rockwell"/>
            </a:endParaRPr>
          </a:p>
          <a:p>
            <a:pPr marL="0" indent="0">
              <a:buNone/>
            </a:pPr>
            <a:endParaRPr lang="en-US" sz="1800" b="1" dirty="0">
              <a:latin typeface="Rockwell"/>
              <a:cs typeface="Rockwell"/>
            </a:endParaRPr>
          </a:p>
          <a:p>
            <a:pPr marL="0" indent="0">
              <a:buNone/>
            </a:pPr>
            <a:endParaRPr lang="en-US" sz="1800" b="1" dirty="0" smtClean="0">
              <a:latin typeface="Rockwell"/>
              <a:cs typeface="Rockwell"/>
            </a:endParaRPr>
          </a:p>
          <a:p>
            <a:pPr marL="0" indent="0">
              <a:buNone/>
            </a:pPr>
            <a:endParaRPr lang="en-US" sz="1800" b="1" dirty="0">
              <a:latin typeface="Rockwell"/>
              <a:cs typeface="Rockwell"/>
            </a:endParaRPr>
          </a:p>
          <a:p>
            <a:pPr marL="0" indent="0">
              <a:buNone/>
            </a:pPr>
            <a:endParaRPr lang="en-US" sz="1800" b="1" dirty="0" smtClean="0">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a:t>
            </a:r>
            <a:r>
              <a:rPr lang="en-US" sz="1800" dirty="0" err="1">
                <a:solidFill>
                  <a:srgbClr val="B88C00"/>
                </a:solidFill>
                <a:latin typeface="Rockwell"/>
                <a:cs typeface="Rockwell"/>
              </a:rPr>
              <a:t>Gizmodo</a:t>
            </a:r>
            <a:r>
              <a:rPr lang="en-US" sz="1800" dirty="0">
                <a:solidFill>
                  <a:srgbClr val="B88C00"/>
                </a:solidFill>
                <a:latin typeface="Rockwell"/>
                <a:cs typeface="Rockwell"/>
              </a:rPr>
              <a:t>)  The Implication: Again, this is an indication of engaged users; also, it is an indication that there are a lot of photos, as well as other information, competing for users’ attention, so target your efforts strategically.</a:t>
            </a:r>
          </a:p>
        </p:txBody>
      </p:sp>
    </p:spTree>
    <p:extLst>
      <p:ext uri="{BB962C8B-B14F-4D97-AF65-F5344CB8AC3E}">
        <p14:creationId xmlns:p14="http://schemas.microsoft.com/office/powerpoint/2010/main" val="1824756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sz="6000" b="1" dirty="0">
                <a:solidFill>
                  <a:schemeClr val="tx1">
                    <a:lumMod val="75000"/>
                    <a:lumOff val="25000"/>
                  </a:schemeClr>
                </a:solidFill>
                <a:latin typeface="Rockwell"/>
                <a:cs typeface="Rockwell"/>
              </a:rPr>
              <a:t>Average time spent per Facebook visit is </a:t>
            </a:r>
            <a:r>
              <a:rPr lang="en-US" sz="6000" b="1" dirty="0">
                <a:solidFill>
                  <a:srgbClr val="0EB1E7"/>
                </a:solidFill>
                <a:latin typeface="Rockwell"/>
                <a:cs typeface="Rockwell"/>
              </a:rPr>
              <a:t>20 minutes</a:t>
            </a:r>
            <a:r>
              <a:rPr lang="en-US" sz="6000" b="1" dirty="0">
                <a:solidFill>
                  <a:schemeClr val="tx1">
                    <a:lumMod val="75000"/>
                    <a:lumOff val="25000"/>
                  </a:schemeClr>
                </a:solidFill>
                <a:latin typeface="Rockwell"/>
                <a:cs typeface="Rockwell"/>
              </a:rPr>
              <a:t>. </a:t>
            </a:r>
            <a:endParaRPr lang="en-US" sz="6000" b="1" dirty="0" smtClean="0">
              <a:solidFill>
                <a:schemeClr val="tx1">
                  <a:lumMod val="75000"/>
                  <a:lumOff val="25000"/>
                </a:schemeClr>
              </a:solidFill>
              <a:latin typeface="Rockwell"/>
              <a:cs typeface="Rockwell"/>
            </a:endParaRPr>
          </a:p>
          <a:p>
            <a:pPr marL="0" indent="0">
              <a:buNone/>
            </a:pPr>
            <a:endParaRPr lang="en-US" sz="1800" dirty="0" smtClean="0">
              <a:latin typeface="Rockwell"/>
              <a:cs typeface="Rockwell"/>
            </a:endParaRPr>
          </a:p>
          <a:p>
            <a:pPr marL="0" indent="0">
              <a:buNone/>
            </a:pPr>
            <a:endParaRPr lang="en-US" sz="1800" dirty="0">
              <a:latin typeface="Rockwell"/>
              <a:cs typeface="Rockwell"/>
            </a:endParaRPr>
          </a:p>
          <a:p>
            <a:pPr marL="0" indent="0">
              <a:buNone/>
            </a:pPr>
            <a:endParaRPr lang="en-US" sz="1800" dirty="0" smtClean="0">
              <a:latin typeface="Rockwell"/>
              <a:cs typeface="Rockwell"/>
            </a:endParaRPr>
          </a:p>
          <a:p>
            <a:pPr marL="0" indent="0">
              <a:buNone/>
            </a:pPr>
            <a:endParaRPr lang="en-US" sz="1800" dirty="0">
              <a:latin typeface="Rockwell"/>
              <a:cs typeface="Rockwell"/>
            </a:endParaRPr>
          </a:p>
          <a:p>
            <a:pPr marL="0" indent="0">
              <a:buNone/>
            </a:pPr>
            <a:endParaRPr lang="en-US" sz="1800" dirty="0" smtClean="0">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a:t>
            </a:r>
            <a:r>
              <a:rPr lang="en-US" sz="1800" dirty="0" err="1">
                <a:solidFill>
                  <a:srgbClr val="B88C00"/>
                </a:solidFill>
                <a:latin typeface="Rockwell"/>
                <a:cs typeface="Rockwell"/>
              </a:rPr>
              <a:t>Infodocket</a:t>
            </a:r>
            <a:r>
              <a:rPr lang="en-US" sz="1800" dirty="0">
                <a:solidFill>
                  <a:srgbClr val="B88C00"/>
                </a:solidFill>
                <a:latin typeface="Rockwell"/>
                <a:cs typeface="Rockwell"/>
              </a:rPr>
              <a:t>)  What this means for you: You could have a short time period to make your impression, so use it wisely with relevant, interesting and unique posts and offers in order to get the most return on your efforts.</a:t>
            </a:r>
          </a:p>
        </p:txBody>
      </p:sp>
    </p:spTree>
    <p:extLst>
      <p:ext uri="{BB962C8B-B14F-4D97-AF65-F5344CB8AC3E}">
        <p14:creationId xmlns:p14="http://schemas.microsoft.com/office/powerpoint/2010/main" val="426664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sz="4400" b="1" dirty="0">
                <a:solidFill>
                  <a:schemeClr val="tx1">
                    <a:lumMod val="75000"/>
                    <a:lumOff val="25000"/>
                  </a:schemeClr>
                </a:solidFill>
                <a:latin typeface="Rockwell"/>
                <a:cs typeface="Rockwell"/>
              </a:rPr>
              <a:t>Every 60 seconds on Facebook: </a:t>
            </a:r>
            <a:r>
              <a:rPr lang="en-US" sz="4400" b="1" dirty="0">
                <a:solidFill>
                  <a:srgbClr val="0EB1E7"/>
                </a:solidFill>
                <a:latin typeface="Rockwell"/>
                <a:cs typeface="Rockwell"/>
              </a:rPr>
              <a:t>510 comments </a:t>
            </a:r>
            <a:r>
              <a:rPr lang="en-US" sz="4400" b="1" dirty="0">
                <a:solidFill>
                  <a:schemeClr val="tx1">
                    <a:lumMod val="75000"/>
                    <a:lumOff val="25000"/>
                  </a:schemeClr>
                </a:solidFill>
                <a:latin typeface="Rockwell"/>
                <a:cs typeface="Rockwell"/>
              </a:rPr>
              <a:t>are posted, </a:t>
            </a:r>
            <a:r>
              <a:rPr lang="en-US" sz="4400" b="1" dirty="0">
                <a:solidFill>
                  <a:srgbClr val="0EB1E7"/>
                </a:solidFill>
                <a:latin typeface="Rockwell"/>
                <a:cs typeface="Rockwell"/>
              </a:rPr>
              <a:t>293,000 statuses </a:t>
            </a:r>
            <a:r>
              <a:rPr lang="en-US" sz="4400" b="1" dirty="0">
                <a:solidFill>
                  <a:schemeClr val="tx1">
                    <a:lumMod val="75000"/>
                    <a:lumOff val="25000"/>
                  </a:schemeClr>
                </a:solidFill>
                <a:latin typeface="Rockwell"/>
                <a:cs typeface="Rockwell"/>
              </a:rPr>
              <a:t>are updated, and </a:t>
            </a:r>
            <a:r>
              <a:rPr lang="en-US" sz="4400" b="1" dirty="0">
                <a:solidFill>
                  <a:srgbClr val="0EB1E7"/>
                </a:solidFill>
                <a:latin typeface="Rockwell"/>
                <a:cs typeface="Rockwell"/>
              </a:rPr>
              <a:t>136,000 photos </a:t>
            </a:r>
            <a:r>
              <a:rPr lang="en-US" sz="4400" b="1" dirty="0">
                <a:solidFill>
                  <a:schemeClr val="tx1">
                    <a:lumMod val="75000"/>
                    <a:lumOff val="25000"/>
                  </a:schemeClr>
                </a:solidFill>
                <a:latin typeface="Rockwell"/>
                <a:cs typeface="Rockwell"/>
              </a:rPr>
              <a:t>are uploaded. </a:t>
            </a:r>
            <a:endParaRPr lang="en-US" sz="4400" b="1" dirty="0" smtClean="0">
              <a:solidFill>
                <a:schemeClr val="tx1">
                  <a:lumMod val="75000"/>
                  <a:lumOff val="25000"/>
                </a:schemeClr>
              </a:solidFill>
              <a:latin typeface="Rockwell"/>
              <a:cs typeface="Rockwell"/>
            </a:endParaRPr>
          </a:p>
          <a:p>
            <a:pPr marL="0" indent="0">
              <a:buNone/>
            </a:pPr>
            <a:endParaRPr lang="en-US" sz="1800" dirty="0" smtClean="0">
              <a:solidFill>
                <a:srgbClr val="B88C00"/>
              </a:solidFill>
              <a:latin typeface="Rockwell"/>
              <a:cs typeface="Rockwell"/>
            </a:endParaRPr>
          </a:p>
          <a:p>
            <a:pPr marL="0" indent="0">
              <a:buNone/>
            </a:pPr>
            <a:endParaRPr lang="en-US" sz="1800" dirty="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The Social Skinny)  The Implication: Again, there are a lot of engaged and active users, but also a huge amount of information competing for their attention, so quality and strategy on your part matter.</a:t>
            </a:r>
          </a:p>
        </p:txBody>
      </p:sp>
    </p:spTree>
    <p:extLst>
      <p:ext uri="{BB962C8B-B14F-4D97-AF65-F5344CB8AC3E}">
        <p14:creationId xmlns:p14="http://schemas.microsoft.com/office/powerpoint/2010/main" val="87769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US" sz="6000" b="1" dirty="0">
                <a:solidFill>
                  <a:srgbClr val="0EB1E7"/>
                </a:solidFill>
                <a:latin typeface="Rockwell"/>
                <a:cs typeface="Rockwell"/>
              </a:rPr>
              <a:t>50% </a:t>
            </a:r>
            <a:r>
              <a:rPr lang="en-US" sz="6000" b="1" dirty="0">
                <a:solidFill>
                  <a:schemeClr val="tx1">
                    <a:lumMod val="75000"/>
                    <a:lumOff val="25000"/>
                  </a:schemeClr>
                </a:solidFill>
                <a:latin typeface="Rockwell"/>
                <a:cs typeface="Rockwell"/>
              </a:rPr>
              <a:t>of 18-24 year-olds go on Facebook when they </a:t>
            </a:r>
            <a:r>
              <a:rPr lang="en-US" sz="6000" b="1" dirty="0">
                <a:solidFill>
                  <a:srgbClr val="0EB1E7"/>
                </a:solidFill>
                <a:latin typeface="Rockwell"/>
                <a:cs typeface="Rockwell"/>
              </a:rPr>
              <a:t>wake up</a:t>
            </a:r>
            <a:r>
              <a:rPr lang="en-US" sz="6000" b="1" dirty="0">
                <a:solidFill>
                  <a:schemeClr val="tx1">
                    <a:lumMod val="75000"/>
                    <a:lumOff val="25000"/>
                  </a:schemeClr>
                </a:solidFill>
                <a:latin typeface="Rockwell"/>
                <a:cs typeface="Rockwell"/>
              </a:rPr>
              <a:t>. </a:t>
            </a:r>
            <a:endParaRPr lang="en-US" sz="6000" b="1" dirty="0" smtClean="0">
              <a:solidFill>
                <a:schemeClr val="tx1">
                  <a:lumMod val="75000"/>
                  <a:lumOff val="25000"/>
                </a:schemeClr>
              </a:solidFill>
              <a:latin typeface="Rockwell"/>
              <a:cs typeface="Rockwell"/>
            </a:endParaRPr>
          </a:p>
          <a:p>
            <a:pPr marL="0" indent="0">
              <a:buNone/>
            </a:pPr>
            <a:endParaRPr lang="en-US" sz="6000" dirty="0" smtClean="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The Social Skinny)  What this means for you: Facebook is important to these users, and potentially, if done correctly, so is the content you post on it.</a:t>
            </a:r>
          </a:p>
        </p:txBody>
      </p:sp>
    </p:spTree>
    <p:extLst>
      <p:ext uri="{BB962C8B-B14F-4D97-AF65-F5344CB8AC3E}">
        <p14:creationId xmlns:p14="http://schemas.microsoft.com/office/powerpoint/2010/main" val="378953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US" sz="6000" b="1" dirty="0">
                <a:solidFill>
                  <a:schemeClr val="tx1">
                    <a:lumMod val="75000"/>
                    <a:lumOff val="25000"/>
                  </a:schemeClr>
                </a:solidFill>
                <a:latin typeface="Rockwell"/>
                <a:cs typeface="Rockwell"/>
              </a:rPr>
              <a:t>One in five </a:t>
            </a:r>
            <a:r>
              <a:rPr lang="en-US" sz="6000" b="1" dirty="0">
                <a:solidFill>
                  <a:srgbClr val="0EB1E7"/>
                </a:solidFill>
                <a:latin typeface="Rockwell"/>
                <a:cs typeface="Rockwell"/>
              </a:rPr>
              <a:t>page views</a:t>
            </a:r>
            <a:r>
              <a:rPr lang="en-US" sz="6000" b="1" dirty="0">
                <a:solidFill>
                  <a:schemeClr val="tx1">
                    <a:lumMod val="75000"/>
                    <a:lumOff val="25000"/>
                  </a:schemeClr>
                </a:solidFill>
                <a:latin typeface="Rockwell"/>
                <a:cs typeface="Rockwell"/>
              </a:rPr>
              <a:t> in the United States occurs on Facebook. </a:t>
            </a:r>
            <a:endParaRPr lang="en-US" sz="6000" b="1" dirty="0" smtClean="0">
              <a:solidFill>
                <a:schemeClr val="tx1">
                  <a:lumMod val="75000"/>
                  <a:lumOff val="25000"/>
                </a:schemeClr>
              </a:solidFill>
              <a:latin typeface="Rockwell"/>
              <a:cs typeface="Rockwell"/>
            </a:endParaRPr>
          </a:p>
          <a:p>
            <a:pPr marL="0" indent="0">
              <a:buNone/>
            </a:pPr>
            <a:endParaRPr lang="en-US" sz="1800" b="1" dirty="0">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a:t>
            </a:r>
            <a:r>
              <a:rPr lang="en-US" sz="1800" dirty="0" err="1">
                <a:solidFill>
                  <a:srgbClr val="B88C00"/>
                </a:solidFill>
                <a:latin typeface="Rockwell"/>
                <a:cs typeface="Rockwell"/>
              </a:rPr>
              <a:t>Infodocket</a:t>
            </a:r>
            <a:r>
              <a:rPr lang="en-US" sz="1800" dirty="0">
                <a:solidFill>
                  <a:srgbClr val="B88C00"/>
                </a:solidFill>
                <a:latin typeface="Rockwell"/>
                <a:cs typeface="Rockwell"/>
              </a:rPr>
              <a:t> 2012)  How this helps you: This is a huge market on the web; if you use social media marketing efforts on Facebook well, you could have huge returns to show for it.</a:t>
            </a:r>
          </a:p>
        </p:txBody>
      </p:sp>
    </p:spTree>
    <p:extLst>
      <p:ext uri="{BB962C8B-B14F-4D97-AF65-F5344CB8AC3E}">
        <p14:creationId xmlns:p14="http://schemas.microsoft.com/office/powerpoint/2010/main" val="393365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sz="5400" b="1" dirty="0">
                <a:solidFill>
                  <a:schemeClr val="tx1">
                    <a:lumMod val="75000"/>
                    <a:lumOff val="25000"/>
                  </a:schemeClr>
                </a:solidFill>
                <a:latin typeface="Rockwell"/>
                <a:cs typeface="Rockwell"/>
              </a:rPr>
              <a:t>42% of marketers report that Facebook is </a:t>
            </a:r>
            <a:r>
              <a:rPr lang="en-US" sz="5400" b="1" dirty="0">
                <a:solidFill>
                  <a:srgbClr val="0EB1E7"/>
                </a:solidFill>
                <a:latin typeface="Rockwell"/>
                <a:cs typeface="Rockwell"/>
              </a:rPr>
              <a:t>critical</a:t>
            </a:r>
            <a:r>
              <a:rPr lang="en-US" sz="5400" b="1" dirty="0">
                <a:solidFill>
                  <a:schemeClr val="tx1">
                    <a:lumMod val="75000"/>
                    <a:lumOff val="25000"/>
                  </a:schemeClr>
                </a:solidFill>
                <a:latin typeface="Rockwell"/>
                <a:cs typeface="Rockwell"/>
              </a:rPr>
              <a:t> or </a:t>
            </a:r>
            <a:r>
              <a:rPr lang="en-US" sz="5400" b="1" dirty="0">
                <a:solidFill>
                  <a:srgbClr val="0EB1E7"/>
                </a:solidFill>
                <a:latin typeface="Rockwell"/>
                <a:cs typeface="Rockwell"/>
              </a:rPr>
              <a:t>important</a:t>
            </a:r>
            <a:r>
              <a:rPr lang="en-US" sz="5400" b="1" dirty="0">
                <a:solidFill>
                  <a:schemeClr val="tx1">
                    <a:lumMod val="75000"/>
                    <a:lumOff val="25000"/>
                  </a:schemeClr>
                </a:solidFill>
                <a:latin typeface="Rockwell"/>
                <a:cs typeface="Rockwell"/>
              </a:rPr>
              <a:t> to their </a:t>
            </a:r>
            <a:r>
              <a:rPr lang="en-US" sz="5400" b="1" dirty="0">
                <a:solidFill>
                  <a:srgbClr val="0EB1E7"/>
                </a:solidFill>
                <a:latin typeface="Rockwell"/>
                <a:cs typeface="Rockwell"/>
              </a:rPr>
              <a:t>business</a:t>
            </a:r>
            <a:r>
              <a:rPr lang="en-US" sz="5400" b="1" dirty="0">
                <a:solidFill>
                  <a:schemeClr val="tx1">
                    <a:lumMod val="75000"/>
                    <a:lumOff val="25000"/>
                  </a:schemeClr>
                </a:solidFill>
                <a:latin typeface="Rockwell"/>
                <a:cs typeface="Rockwell"/>
              </a:rPr>
              <a:t>. </a:t>
            </a:r>
          </a:p>
          <a:p>
            <a:pPr marL="0" indent="0">
              <a:buNone/>
            </a:pPr>
            <a:endParaRPr lang="en-US" sz="1800" dirty="0" smtClean="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State of Inbound Marketing </a:t>
            </a:r>
            <a:r>
              <a:rPr lang="en-US" sz="1800" dirty="0" smtClean="0">
                <a:solidFill>
                  <a:srgbClr val="B88C00"/>
                </a:solidFill>
                <a:latin typeface="Rockwell"/>
                <a:cs typeface="Rockwell"/>
              </a:rPr>
              <a:t>2012)  </a:t>
            </a:r>
            <a:r>
              <a:rPr lang="en-US" sz="1800" dirty="0">
                <a:solidFill>
                  <a:srgbClr val="B88C00"/>
                </a:solidFill>
                <a:latin typeface="Rockwell"/>
                <a:cs typeface="Rockwell"/>
              </a:rPr>
              <a:t>The Takeaway: This is a crowded marketplace, but you can’t afford to sit it out, because odds are fairly high that your competition is there. The key is to use Facebook marketing correctly and make sure that your efforts stand out from the crowd.</a:t>
            </a:r>
          </a:p>
        </p:txBody>
      </p:sp>
    </p:spTree>
    <p:extLst>
      <p:ext uri="{BB962C8B-B14F-4D97-AF65-F5344CB8AC3E}">
        <p14:creationId xmlns:p14="http://schemas.microsoft.com/office/powerpoint/2010/main" val="1922841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8463" y="260350"/>
            <a:ext cx="5110162"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es-HN" sz="4930" b="1" dirty="0" smtClean="0">
                <a:solidFill>
                  <a:schemeClr val="tx1">
                    <a:lumMod val="75000"/>
                    <a:lumOff val="25000"/>
                  </a:schemeClr>
                </a:solidFill>
                <a:latin typeface="Rockwell" pitchFamily="18" charset="0"/>
              </a:rPr>
              <a:t>GET IN TOUCH</a:t>
            </a:r>
            <a:endParaRPr lang="es-HN" sz="4930" b="1" dirty="0" smtClean="0">
              <a:solidFill>
                <a:srgbClr val="FFC000"/>
              </a:solidFill>
              <a:latin typeface="Rockwell" pitchFamily="18" charset="0"/>
            </a:endParaRPr>
          </a:p>
        </p:txBody>
      </p:sp>
      <p:sp>
        <p:nvSpPr>
          <p:cNvPr id="20" name="1 Título"/>
          <p:cNvSpPr txBox="1">
            <a:spLocks/>
          </p:cNvSpPr>
          <p:nvPr/>
        </p:nvSpPr>
        <p:spPr>
          <a:xfrm>
            <a:off x="395288" y="736600"/>
            <a:ext cx="4524375" cy="863600"/>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5763"/>
              </a:lnSpc>
            </a:pPr>
            <a:r>
              <a:rPr lang="es-HN" sz="3600" b="1">
                <a:solidFill>
                  <a:srgbClr val="404040"/>
                </a:solidFill>
                <a:latin typeface="Rockwell" pitchFamily="18" charset="0"/>
              </a:rPr>
              <a:t>CONTACT </a:t>
            </a:r>
            <a:r>
              <a:rPr lang="es-HN" sz="3600" b="1">
                <a:solidFill>
                  <a:srgbClr val="0EB1E7"/>
                </a:solidFill>
                <a:latin typeface="Rockwell" pitchFamily="18" charset="0"/>
              </a:rPr>
              <a:t>US</a:t>
            </a:r>
          </a:p>
        </p:txBody>
      </p:sp>
      <p:sp>
        <p:nvSpPr>
          <p:cNvPr id="24" name="1 Título"/>
          <p:cNvSpPr txBox="1">
            <a:spLocks/>
          </p:cNvSpPr>
          <p:nvPr/>
        </p:nvSpPr>
        <p:spPr>
          <a:xfrm>
            <a:off x="484188" y="1298575"/>
            <a:ext cx="4519612" cy="474663"/>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es-HN" sz="1600" b="1" dirty="0" smtClean="0">
                <a:solidFill>
                  <a:schemeClr val="tx1">
                    <a:lumMod val="75000"/>
                    <a:lumOff val="25000"/>
                  </a:schemeClr>
                </a:solidFill>
                <a:latin typeface="Rockwell" pitchFamily="18" charset="0"/>
              </a:rPr>
              <a:t>We’d love to hear from you</a:t>
            </a:r>
            <a:endParaRPr lang="es-HN" sz="1600" b="1" dirty="0" smtClean="0">
              <a:solidFill>
                <a:srgbClr val="FFC000"/>
              </a:solidFill>
              <a:latin typeface="Rockwell" pitchFamily="18" charset="0"/>
            </a:endParaRPr>
          </a:p>
        </p:txBody>
      </p:sp>
      <p:pic>
        <p:nvPicPr>
          <p:cNvPr id="19472"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6" y="5756275"/>
            <a:ext cx="3095749" cy="112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2 Marcador de contenido"/>
          <p:cNvSpPr txBox="1">
            <a:spLocks/>
          </p:cNvSpPr>
          <p:nvPr/>
        </p:nvSpPr>
        <p:spPr>
          <a:xfrm>
            <a:off x="4932363" y="3646488"/>
            <a:ext cx="3240087" cy="2303462"/>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buFont typeface="Arial" charset="0"/>
              <a:buNone/>
              <a:defRPr/>
            </a:pPr>
            <a:r>
              <a:rPr lang="en-US" sz="1200" b="1" dirty="0" smtClean="0">
                <a:solidFill>
                  <a:schemeClr val="tx1">
                    <a:lumMod val="50000"/>
                    <a:lumOff val="50000"/>
                  </a:schemeClr>
                </a:solidFill>
              </a:rPr>
              <a:t>Address:</a:t>
            </a:r>
          </a:p>
          <a:p>
            <a:pPr algn="l" fontAlgn="auto">
              <a:spcAft>
                <a:spcPts val="0"/>
              </a:spcAft>
              <a:buFont typeface="Arial" charset="0"/>
              <a:buNone/>
              <a:defRPr/>
            </a:pPr>
            <a:r>
              <a:rPr lang="en-US" sz="1200" dirty="0" smtClean="0">
                <a:solidFill>
                  <a:schemeClr val="tx1">
                    <a:lumMod val="50000"/>
                    <a:lumOff val="50000"/>
                  </a:schemeClr>
                </a:solidFill>
              </a:rPr>
              <a:t>Rochester, NY</a:t>
            </a:r>
          </a:p>
          <a:p>
            <a:pPr algn="l" fontAlgn="auto">
              <a:spcAft>
                <a:spcPts val="0"/>
              </a:spcAft>
              <a:buFont typeface="Arial" charset="0"/>
              <a:buNone/>
              <a:defRPr/>
            </a:pPr>
            <a:endParaRPr lang="en-US" sz="1200" dirty="0" smtClean="0">
              <a:solidFill>
                <a:schemeClr val="tx1">
                  <a:lumMod val="50000"/>
                  <a:lumOff val="50000"/>
                </a:schemeClr>
              </a:solidFill>
            </a:endParaRPr>
          </a:p>
          <a:p>
            <a:pPr algn="l" fontAlgn="auto">
              <a:spcAft>
                <a:spcPts val="0"/>
              </a:spcAft>
              <a:buFont typeface="Arial" charset="0"/>
              <a:buNone/>
              <a:defRPr/>
            </a:pPr>
            <a:r>
              <a:rPr lang="en-US" sz="1200" b="1" dirty="0" smtClean="0">
                <a:solidFill>
                  <a:schemeClr val="tx1">
                    <a:lumMod val="50000"/>
                    <a:lumOff val="50000"/>
                  </a:schemeClr>
                </a:solidFill>
              </a:rPr>
              <a:t>Phone:</a:t>
            </a:r>
          </a:p>
          <a:p>
            <a:pPr algn="l" fontAlgn="auto">
              <a:spcAft>
                <a:spcPts val="0"/>
              </a:spcAft>
              <a:buFont typeface="Arial" charset="0"/>
              <a:buNone/>
              <a:defRPr/>
            </a:pPr>
            <a:r>
              <a:rPr lang="en-US" sz="1200" dirty="0" smtClean="0">
                <a:solidFill>
                  <a:schemeClr val="tx1">
                    <a:lumMod val="50000"/>
                    <a:lumOff val="50000"/>
                  </a:schemeClr>
                </a:solidFill>
              </a:rPr>
              <a:t>585-230-9565</a:t>
            </a:r>
          </a:p>
          <a:p>
            <a:pPr algn="l" fontAlgn="auto">
              <a:spcAft>
                <a:spcPts val="0"/>
              </a:spcAft>
              <a:buFont typeface="Arial" charset="0"/>
              <a:buNone/>
              <a:defRPr/>
            </a:pPr>
            <a:endParaRPr lang="en-US" sz="1200" b="1" dirty="0" smtClean="0">
              <a:solidFill>
                <a:schemeClr val="tx1">
                  <a:lumMod val="50000"/>
                  <a:lumOff val="50000"/>
                </a:schemeClr>
              </a:solidFill>
            </a:endParaRPr>
          </a:p>
          <a:p>
            <a:pPr algn="l" fontAlgn="auto">
              <a:spcAft>
                <a:spcPts val="0"/>
              </a:spcAft>
              <a:buFont typeface="Arial" charset="0"/>
              <a:buNone/>
              <a:defRPr/>
            </a:pPr>
            <a:r>
              <a:rPr lang="en-US" sz="1200" b="1" dirty="0" smtClean="0">
                <a:solidFill>
                  <a:schemeClr val="tx1">
                    <a:lumMod val="50000"/>
                    <a:lumOff val="50000"/>
                  </a:schemeClr>
                </a:solidFill>
              </a:rPr>
              <a:t>Email:</a:t>
            </a:r>
          </a:p>
          <a:p>
            <a:pPr algn="l" fontAlgn="auto">
              <a:spcAft>
                <a:spcPts val="0"/>
              </a:spcAft>
              <a:buFont typeface="Arial" charset="0"/>
              <a:buNone/>
              <a:defRPr/>
            </a:pPr>
            <a:r>
              <a:rPr lang="en-US" sz="1200" dirty="0" smtClean="0">
                <a:solidFill>
                  <a:schemeClr val="tx1">
                    <a:lumMod val="50000"/>
                    <a:lumOff val="50000"/>
                  </a:schemeClr>
                </a:solidFill>
              </a:rPr>
              <a:t>Dan Noyes</a:t>
            </a:r>
          </a:p>
          <a:p>
            <a:pPr algn="l" fontAlgn="auto">
              <a:spcAft>
                <a:spcPts val="0"/>
              </a:spcAft>
              <a:buFont typeface="Arial" charset="0"/>
              <a:buNone/>
              <a:defRPr/>
            </a:pPr>
            <a:r>
              <a:rPr lang="en-US" sz="1200" dirty="0" err="1" smtClean="0">
                <a:solidFill>
                  <a:schemeClr val="tx1">
                    <a:lumMod val="50000"/>
                    <a:lumOff val="50000"/>
                  </a:schemeClr>
                </a:solidFill>
              </a:rPr>
              <a:t>dnoyes@zephoria.com</a:t>
            </a:r>
            <a:endParaRPr lang="es-ES" sz="1200" dirty="0" smtClean="0">
              <a:solidFill>
                <a:schemeClr val="tx1">
                  <a:lumMod val="50000"/>
                  <a:lumOff val="50000"/>
                </a:schemeClr>
              </a:solidFill>
            </a:endParaRPr>
          </a:p>
        </p:txBody>
      </p:sp>
      <p:grpSp>
        <p:nvGrpSpPr>
          <p:cNvPr id="19476" name="43 Grupo"/>
          <p:cNvGrpSpPr>
            <a:grpSpLocks/>
          </p:cNvGrpSpPr>
          <p:nvPr/>
        </p:nvGrpSpPr>
        <p:grpSpPr bwMode="auto">
          <a:xfrm>
            <a:off x="4421188" y="1873250"/>
            <a:ext cx="6350" cy="3716338"/>
            <a:chOff x="4276559" y="1491264"/>
            <a:chExt cx="44" cy="3377896"/>
          </a:xfrm>
        </p:grpSpPr>
        <p:cxnSp>
          <p:nvCxnSpPr>
            <p:cNvPr id="45" name="44 Conector recto"/>
            <p:cNvCxnSpPr/>
            <p:nvPr/>
          </p:nvCxnSpPr>
          <p:spPr>
            <a:xfrm>
              <a:off x="4276603" y="1491264"/>
              <a:ext cx="0" cy="337789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8" name="47 Conector recto"/>
            <p:cNvCxnSpPr/>
            <p:nvPr/>
          </p:nvCxnSpPr>
          <p:spPr>
            <a:xfrm>
              <a:off x="4276559" y="1491264"/>
              <a:ext cx="0" cy="33778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49" name="2 Marcador de contenido"/>
          <p:cNvSpPr txBox="1">
            <a:spLocks/>
          </p:cNvSpPr>
          <p:nvPr/>
        </p:nvSpPr>
        <p:spPr>
          <a:xfrm>
            <a:off x="477838" y="1979613"/>
            <a:ext cx="3554412" cy="151288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20000"/>
              </a:lnSpc>
              <a:spcAft>
                <a:spcPts val="0"/>
              </a:spcAft>
              <a:buFont typeface="Arial" pitchFamily="34" charset="0"/>
              <a:buNone/>
              <a:defRPr/>
            </a:pPr>
            <a:r>
              <a:rPr lang="en-US" sz="1200" dirty="0" smtClean="0">
                <a:solidFill>
                  <a:schemeClr val="tx1">
                    <a:lumMod val="50000"/>
                    <a:lumOff val="50000"/>
                  </a:schemeClr>
                </a:solidFill>
              </a:rPr>
              <a:t>If you are looking for a partner to help you with maximizing your online investment we’d love to chat with you and learn more about your business and determine how we might be able to help you reach your online goals and objectives.</a:t>
            </a:r>
            <a:endParaRPr lang="es-ES" sz="1200" dirty="0">
              <a:solidFill>
                <a:schemeClr val="tx1">
                  <a:lumMod val="50000"/>
                  <a:lumOff val="50000"/>
                </a:schemeClr>
              </a:solidFill>
            </a:endParaRPr>
          </a:p>
        </p:txBody>
      </p:sp>
      <p:sp>
        <p:nvSpPr>
          <p:cNvPr id="2" name="1 Rectángulo redondeado"/>
          <p:cNvSpPr/>
          <p:nvPr/>
        </p:nvSpPr>
        <p:spPr>
          <a:xfrm>
            <a:off x="611560" y="3636268"/>
            <a:ext cx="288032" cy="288032"/>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s-HN" sz="2000" b="1" dirty="0">
                <a:latin typeface="Rockwell" pitchFamily="18" charset="0"/>
              </a:rPr>
              <a:t>f</a:t>
            </a:r>
            <a:endParaRPr lang="es-ES" sz="2000" b="1" dirty="0">
              <a:latin typeface="Rockwell" pitchFamily="18" charset="0"/>
            </a:endParaRPr>
          </a:p>
        </p:txBody>
      </p:sp>
      <p:sp>
        <p:nvSpPr>
          <p:cNvPr id="50" name="49 Rectángulo redondeado"/>
          <p:cNvSpPr/>
          <p:nvPr/>
        </p:nvSpPr>
        <p:spPr>
          <a:xfrm>
            <a:off x="611560" y="4068316"/>
            <a:ext cx="288032" cy="288032"/>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s-HN" sz="2000" b="1" dirty="0">
                <a:latin typeface="Rockwell" pitchFamily="18" charset="0"/>
              </a:rPr>
              <a:t>t</a:t>
            </a:r>
            <a:endParaRPr lang="es-ES" sz="2000" b="1" dirty="0">
              <a:latin typeface="Rockwell" pitchFamily="18" charset="0"/>
            </a:endParaRPr>
          </a:p>
        </p:txBody>
      </p:sp>
      <p:sp>
        <p:nvSpPr>
          <p:cNvPr id="52" name="2 Marcador de contenido"/>
          <p:cNvSpPr txBox="1">
            <a:spLocks/>
          </p:cNvSpPr>
          <p:nvPr/>
        </p:nvSpPr>
        <p:spPr>
          <a:xfrm>
            <a:off x="900113" y="3654425"/>
            <a:ext cx="3554412" cy="269875"/>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20000"/>
              </a:lnSpc>
              <a:spcAft>
                <a:spcPts val="0"/>
              </a:spcAft>
              <a:buFont typeface="Arial" pitchFamily="34" charset="0"/>
              <a:buNone/>
              <a:defRPr/>
            </a:pPr>
            <a:r>
              <a:rPr lang="en-US" sz="1200" dirty="0" err="1">
                <a:solidFill>
                  <a:schemeClr val="tx1">
                    <a:lumMod val="50000"/>
                    <a:lumOff val="50000"/>
                  </a:schemeClr>
                </a:solidFill>
                <a:latin typeface="Rockwell" pitchFamily="18" charset="0"/>
              </a:rPr>
              <a:t>f</a:t>
            </a:r>
            <a:r>
              <a:rPr lang="en-US" sz="1200" dirty="0" err="1" smtClean="0">
                <a:solidFill>
                  <a:schemeClr val="tx1">
                    <a:lumMod val="50000"/>
                    <a:lumOff val="50000"/>
                  </a:schemeClr>
                </a:solidFill>
                <a:latin typeface="Rockwell" pitchFamily="18" charset="0"/>
              </a:rPr>
              <a:t>acebook.com</a:t>
            </a:r>
            <a:r>
              <a:rPr lang="en-US" sz="1200" dirty="0" smtClean="0">
                <a:solidFill>
                  <a:schemeClr val="tx1">
                    <a:lumMod val="50000"/>
                    <a:lumOff val="50000"/>
                  </a:schemeClr>
                </a:solidFill>
                <a:latin typeface="Rockwell" pitchFamily="18" charset="0"/>
              </a:rPr>
              <a:t>/</a:t>
            </a:r>
            <a:r>
              <a:rPr lang="en-US" sz="1200" b="1" dirty="0" err="1" smtClean="0">
                <a:solidFill>
                  <a:schemeClr val="tx1">
                    <a:lumMod val="50000"/>
                    <a:lumOff val="50000"/>
                  </a:schemeClr>
                </a:solidFill>
                <a:latin typeface="Rockwell" pitchFamily="18" charset="0"/>
              </a:rPr>
              <a:t>zephoria</a:t>
            </a:r>
            <a:endParaRPr lang="es-ES" sz="1200" b="1" dirty="0">
              <a:solidFill>
                <a:schemeClr val="tx1">
                  <a:lumMod val="50000"/>
                  <a:lumOff val="50000"/>
                </a:schemeClr>
              </a:solidFill>
              <a:latin typeface="Rockwell" pitchFamily="18" charset="0"/>
            </a:endParaRPr>
          </a:p>
        </p:txBody>
      </p:sp>
      <p:sp>
        <p:nvSpPr>
          <p:cNvPr id="53" name="2 Marcador de contenido"/>
          <p:cNvSpPr txBox="1">
            <a:spLocks/>
          </p:cNvSpPr>
          <p:nvPr/>
        </p:nvSpPr>
        <p:spPr>
          <a:xfrm>
            <a:off x="900113" y="4095750"/>
            <a:ext cx="3554412" cy="269875"/>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20000"/>
              </a:lnSpc>
              <a:spcAft>
                <a:spcPts val="0"/>
              </a:spcAft>
              <a:buFont typeface="Arial" pitchFamily="34" charset="0"/>
              <a:buNone/>
              <a:defRPr/>
            </a:pPr>
            <a:r>
              <a:rPr lang="en-US" sz="1200" dirty="0" err="1" smtClean="0">
                <a:solidFill>
                  <a:schemeClr val="tx1">
                    <a:lumMod val="50000"/>
                    <a:lumOff val="50000"/>
                  </a:schemeClr>
                </a:solidFill>
                <a:latin typeface="Rockwell" pitchFamily="18" charset="0"/>
              </a:rPr>
              <a:t>twitter.com</a:t>
            </a:r>
            <a:r>
              <a:rPr lang="en-US" sz="1200" dirty="0" smtClean="0">
                <a:solidFill>
                  <a:schemeClr val="tx1">
                    <a:lumMod val="50000"/>
                    <a:lumOff val="50000"/>
                  </a:schemeClr>
                </a:solidFill>
                <a:latin typeface="Rockwell" pitchFamily="18" charset="0"/>
              </a:rPr>
              <a:t>/</a:t>
            </a:r>
            <a:r>
              <a:rPr lang="en-US" sz="1200" b="1" dirty="0" err="1" smtClean="0">
                <a:solidFill>
                  <a:schemeClr val="tx1">
                    <a:lumMod val="50000"/>
                    <a:lumOff val="50000"/>
                  </a:schemeClr>
                </a:solidFill>
                <a:latin typeface="Rockwell" pitchFamily="18" charset="0"/>
              </a:rPr>
              <a:t>zephoriasearch</a:t>
            </a:r>
            <a:endParaRPr lang="es-ES" sz="1200" b="1" dirty="0">
              <a:solidFill>
                <a:schemeClr val="tx1">
                  <a:lumMod val="50000"/>
                  <a:lumOff val="50000"/>
                </a:schemeClr>
              </a:solidFill>
              <a:latin typeface="Rockwell" pitchFamily="18" charset="0"/>
            </a:endParaRPr>
          </a:p>
        </p:txBody>
      </p:sp>
      <p:pic>
        <p:nvPicPr>
          <p:cNvPr id="19502"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388" y="5965825"/>
            <a:ext cx="762000" cy="719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50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5983288"/>
            <a:ext cx="763588"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1 Título"/>
          <p:cNvSpPr txBox="1">
            <a:spLocks/>
          </p:cNvSpPr>
          <p:nvPr/>
        </p:nvSpPr>
        <p:spPr>
          <a:xfrm>
            <a:off x="6969125" y="188913"/>
            <a:ext cx="1758950" cy="312737"/>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s-HN" sz="1200" b="1" dirty="0" smtClean="0">
                <a:solidFill>
                  <a:srgbClr val="404040"/>
                </a:solidFill>
                <a:latin typeface="Rockwell" pitchFamily="18" charset="0"/>
              </a:rPr>
              <a:t>www.</a:t>
            </a:r>
            <a:r>
              <a:rPr lang="es-HN" sz="1200" b="1" dirty="0" smtClean="0">
                <a:solidFill>
                  <a:srgbClr val="0EB1E7"/>
                </a:solidFill>
                <a:latin typeface="Rockwell" pitchFamily="18" charset="0"/>
              </a:rPr>
              <a:t>zephoria</a:t>
            </a:r>
            <a:r>
              <a:rPr lang="es-HN" sz="1200" b="1" dirty="0" smtClean="0">
                <a:solidFill>
                  <a:srgbClr val="404040"/>
                </a:solidFill>
                <a:latin typeface="Rockwell" pitchFamily="18" charset="0"/>
              </a:rPr>
              <a:t>.com</a:t>
            </a:r>
            <a:endParaRPr lang="es-HN" sz="1200" b="1" dirty="0">
              <a:solidFill>
                <a:srgbClr val="FFC000"/>
              </a:solidFill>
              <a:latin typeface="Rockwell" pitchFamily="18" charset="0"/>
            </a:endParaRPr>
          </a:p>
        </p:txBody>
      </p:sp>
      <p:sp>
        <p:nvSpPr>
          <p:cNvPr id="33" name="1 Título"/>
          <p:cNvSpPr txBox="1">
            <a:spLocks/>
          </p:cNvSpPr>
          <p:nvPr/>
        </p:nvSpPr>
        <p:spPr bwMode="auto">
          <a:xfrm>
            <a:off x="6732588" y="6083300"/>
            <a:ext cx="2266950"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900" b="1" dirty="0">
                <a:solidFill>
                  <a:srgbClr val="0EB1E7"/>
                </a:solidFill>
              </a:rPr>
              <a:t>Contact Us</a:t>
            </a:r>
          </a:p>
          <a:p>
            <a:r>
              <a:rPr lang="en-US" sz="900" dirty="0" smtClean="0">
                <a:solidFill>
                  <a:schemeClr val="bg1"/>
                </a:solidFill>
              </a:rPr>
              <a:t>Zephoria Inc. | 585.230.9565 | </a:t>
            </a:r>
            <a:r>
              <a:rPr lang="en-US" sz="900" dirty="0" err="1" smtClean="0">
                <a:solidFill>
                  <a:schemeClr val="bg1"/>
                </a:solidFill>
              </a:rPr>
              <a:t>zephoria.com</a:t>
            </a:r>
            <a:endParaRPr lang="en-US"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2"/>
                                          </p:val>
                                        </p:tav>
                                        <p:tav tm="100000">
                                          <p:val>
                                            <p:strVal val="#ppt_x"/>
                                          </p:val>
                                        </p:tav>
                                      </p:tavLst>
                                    </p:anim>
                                    <p:anim calcmode="lin" valueType="num">
                                      <p:cBhvr>
                                        <p:cTn id="8"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20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2000"/>
                                        <p:tgtEl>
                                          <p:spTgt spid="49"/>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2000"/>
                                        <p:tgtEl>
                                          <p:spTgt spid="52"/>
                                        </p:tgtEl>
                                      </p:cBhvr>
                                    </p:animEffect>
                                  </p:childTnLst>
                                </p:cTn>
                              </p:par>
                              <p:par>
                                <p:cTn id="28" presetID="10" presetClass="entr" presetSubtype="0"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20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2000"/>
                                        <p:tgtEl>
                                          <p:spTgt spid="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24" grpId="0"/>
      <p:bldP spid="43" grpId="0"/>
      <p:bldP spid="49" grpId="0"/>
      <p:bldP spid="52"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398463" y="260350"/>
            <a:ext cx="45212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es-HN" sz="4930" b="1" dirty="0" smtClean="0">
                <a:solidFill>
                  <a:schemeClr val="tx1">
                    <a:lumMod val="75000"/>
                    <a:lumOff val="25000"/>
                  </a:schemeClr>
                </a:solidFill>
                <a:latin typeface="Rockwell" pitchFamily="18" charset="0"/>
              </a:rPr>
              <a:t>SOMETHING</a:t>
            </a:r>
            <a:endParaRPr lang="es-HN" sz="4930" b="1" dirty="0" smtClean="0">
              <a:solidFill>
                <a:srgbClr val="FFC000"/>
              </a:solidFill>
              <a:latin typeface="Rockwell" pitchFamily="18" charset="0"/>
            </a:endParaRPr>
          </a:p>
        </p:txBody>
      </p:sp>
      <p:grpSp>
        <p:nvGrpSpPr>
          <p:cNvPr id="14340" name="13 Grupo"/>
          <p:cNvGrpSpPr>
            <a:grpSpLocks/>
          </p:cNvGrpSpPr>
          <p:nvPr/>
        </p:nvGrpSpPr>
        <p:grpSpPr bwMode="auto">
          <a:xfrm>
            <a:off x="4618038" y="2276475"/>
            <a:ext cx="6350" cy="3017838"/>
            <a:chOff x="4276603" y="1491264"/>
            <a:chExt cx="319" cy="3377896"/>
          </a:xfrm>
        </p:grpSpPr>
        <p:cxnSp>
          <p:nvCxnSpPr>
            <p:cNvPr id="10" name="9 Conector recto"/>
            <p:cNvCxnSpPr/>
            <p:nvPr/>
          </p:nvCxnSpPr>
          <p:spPr>
            <a:xfrm>
              <a:off x="4276603" y="1491264"/>
              <a:ext cx="0" cy="337789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 name="10 Conector recto"/>
            <p:cNvCxnSpPr/>
            <p:nvPr/>
          </p:nvCxnSpPr>
          <p:spPr>
            <a:xfrm>
              <a:off x="4276922" y="1491264"/>
              <a:ext cx="0" cy="3377896"/>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grpSp>
      <p:sp>
        <p:nvSpPr>
          <p:cNvPr id="20" name="1 Título"/>
          <p:cNvSpPr txBox="1">
            <a:spLocks/>
          </p:cNvSpPr>
          <p:nvPr/>
        </p:nvSpPr>
        <p:spPr>
          <a:xfrm>
            <a:off x="395288" y="736600"/>
            <a:ext cx="4524375" cy="863600"/>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5763"/>
              </a:lnSpc>
            </a:pPr>
            <a:r>
              <a:rPr lang="es-HN" sz="4400" b="1" dirty="0">
                <a:solidFill>
                  <a:srgbClr val="404040"/>
                </a:solidFill>
                <a:latin typeface="Rockwell" pitchFamily="18" charset="0"/>
              </a:rPr>
              <a:t>ABOUT </a:t>
            </a:r>
            <a:r>
              <a:rPr lang="es-HN" sz="4400" b="1" dirty="0">
                <a:solidFill>
                  <a:srgbClr val="0EB1E7"/>
                </a:solidFill>
                <a:latin typeface="Rockwell" pitchFamily="18" charset="0"/>
              </a:rPr>
              <a:t>US</a:t>
            </a:r>
          </a:p>
        </p:txBody>
      </p:sp>
      <p:sp>
        <p:nvSpPr>
          <p:cNvPr id="24" name="1 Título"/>
          <p:cNvSpPr txBox="1">
            <a:spLocks/>
          </p:cNvSpPr>
          <p:nvPr/>
        </p:nvSpPr>
        <p:spPr>
          <a:xfrm>
            <a:off x="395288" y="1298575"/>
            <a:ext cx="4519612" cy="474663"/>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es-HN" sz="1600" b="1" dirty="0" smtClean="0">
                <a:solidFill>
                  <a:schemeClr val="tx1">
                    <a:lumMod val="75000"/>
                    <a:lumOff val="25000"/>
                  </a:schemeClr>
                </a:solidFill>
                <a:latin typeface="Rockwell" pitchFamily="18" charset="0"/>
              </a:rPr>
              <a:t>ZEPHORIA INTERNET MARKETING</a:t>
            </a:r>
            <a:endParaRPr lang="es-HN" sz="1600" b="1" dirty="0" smtClean="0">
              <a:solidFill>
                <a:srgbClr val="FFC000"/>
              </a:solidFill>
              <a:latin typeface="Rockwell" pitchFamily="18" charset="0"/>
            </a:endParaRPr>
          </a:p>
        </p:txBody>
      </p:sp>
      <p:sp>
        <p:nvSpPr>
          <p:cNvPr id="4" name="3 CuadroTexto"/>
          <p:cNvSpPr txBox="1"/>
          <p:nvPr/>
        </p:nvSpPr>
        <p:spPr>
          <a:xfrm>
            <a:off x="532506" y="2304162"/>
            <a:ext cx="8143950" cy="2308324"/>
          </a:xfrm>
          <a:prstGeom prst="rect">
            <a:avLst/>
          </a:prstGeom>
          <a:noFill/>
        </p:spPr>
        <p:txBody>
          <a:bodyPr lIns="0" tIns="0" rIns="0" bIns="0" numCol="2" spcCol="720000">
            <a:spAutoFit/>
          </a:bodyPr>
          <a:lstStyle/>
          <a:p>
            <a:pPr fontAlgn="auto">
              <a:spcBef>
                <a:spcPts val="0"/>
              </a:spcBef>
              <a:spcAft>
                <a:spcPts val="600"/>
              </a:spcAft>
              <a:defRPr/>
            </a:pPr>
            <a:r>
              <a:rPr lang="en-US" sz="1400" b="1" dirty="0" smtClean="0">
                <a:solidFill>
                  <a:schemeClr val="tx1">
                    <a:lumMod val="50000"/>
                    <a:lumOff val="50000"/>
                  </a:schemeClr>
                </a:solidFill>
                <a:latin typeface="+mn-lt"/>
              </a:rPr>
              <a:t>Zephoria Internet Marketing </a:t>
            </a:r>
            <a:r>
              <a:rPr lang="en-US" sz="1400" dirty="0" smtClean="0">
                <a:solidFill>
                  <a:schemeClr val="tx1">
                    <a:lumMod val="50000"/>
                    <a:lumOff val="50000"/>
                  </a:schemeClr>
                </a:solidFill>
                <a:latin typeface="+mn-lt"/>
              </a:rPr>
              <a:t>is an internet marketing consulting company that began just as online marketing was taking off in the early 2000s.  </a:t>
            </a:r>
            <a:r>
              <a:rPr lang="en-US" sz="1400" dirty="0">
                <a:solidFill>
                  <a:schemeClr val="tx1">
                    <a:lumMod val="50000"/>
                    <a:lumOff val="50000"/>
                  </a:schemeClr>
                </a:solidFill>
                <a:latin typeface="+mn-lt"/>
              </a:rPr>
              <a:t>B</a:t>
            </a:r>
            <a:r>
              <a:rPr lang="en-US" sz="1400" dirty="0" smtClean="0">
                <a:solidFill>
                  <a:schemeClr val="tx1">
                    <a:lumMod val="50000"/>
                    <a:lumOff val="50000"/>
                  </a:schemeClr>
                </a:solidFill>
                <a:latin typeface="+mn-lt"/>
              </a:rPr>
              <a:t>ased in Rochester, NY Zephoria focuses on search engine optimization, SEO friendly web development, web analytic consulting, and social media consulting.</a:t>
            </a:r>
            <a:endParaRPr lang="en-US" sz="1400" dirty="0">
              <a:solidFill>
                <a:schemeClr val="tx1">
                  <a:lumMod val="50000"/>
                  <a:lumOff val="50000"/>
                </a:schemeClr>
              </a:solidFill>
              <a:latin typeface="+mn-lt"/>
            </a:endParaRPr>
          </a:p>
          <a:p>
            <a:pPr algn="just" fontAlgn="auto">
              <a:spcBef>
                <a:spcPts val="0"/>
              </a:spcBef>
              <a:spcAft>
                <a:spcPts val="600"/>
              </a:spcAft>
              <a:defRPr/>
            </a:pPr>
            <a:r>
              <a:rPr lang="en-US" sz="1400" b="1" dirty="0" smtClean="0">
                <a:solidFill>
                  <a:schemeClr val="tx1">
                    <a:lumMod val="50000"/>
                    <a:lumOff val="50000"/>
                  </a:schemeClr>
                </a:solidFill>
                <a:latin typeface="+mn-lt"/>
              </a:rPr>
              <a:t>More Traffic.  Better Results is our mission.</a:t>
            </a:r>
            <a:endParaRPr lang="en-US" sz="1400" b="1" dirty="0">
              <a:solidFill>
                <a:schemeClr val="tx1">
                  <a:lumMod val="50000"/>
                  <a:lumOff val="50000"/>
                </a:schemeClr>
              </a:solidFill>
              <a:latin typeface="+mn-lt"/>
            </a:endParaRPr>
          </a:p>
          <a:p>
            <a:pPr algn="just" fontAlgn="auto">
              <a:spcBef>
                <a:spcPts val="0"/>
              </a:spcBef>
              <a:spcAft>
                <a:spcPts val="600"/>
              </a:spcAft>
              <a:defRPr/>
            </a:pPr>
            <a:r>
              <a:rPr lang="en-US" sz="1400" dirty="0" smtClean="0">
                <a:solidFill>
                  <a:schemeClr val="tx1">
                    <a:lumMod val="50000"/>
                    <a:lumOff val="50000"/>
                  </a:schemeClr>
                </a:solidFill>
                <a:latin typeface="+mn-lt"/>
              </a:rPr>
              <a:t>We are committed to helping our clients be able to maximize their online investment by making sure they are using the current best practice online solutions that will help them get the best possible return on their online investment.</a:t>
            </a:r>
          </a:p>
        </p:txBody>
      </p:sp>
      <p:sp>
        <p:nvSpPr>
          <p:cNvPr id="26" name="1 Título"/>
          <p:cNvSpPr txBox="1">
            <a:spLocks/>
          </p:cNvSpPr>
          <p:nvPr/>
        </p:nvSpPr>
        <p:spPr>
          <a:xfrm>
            <a:off x="4932040" y="3212976"/>
            <a:ext cx="3187079" cy="474662"/>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Bef>
                <a:spcPts val="0"/>
              </a:spcBef>
              <a:spcAft>
                <a:spcPts val="0"/>
              </a:spcAft>
              <a:defRPr/>
            </a:pPr>
            <a:r>
              <a:rPr lang="es-HN" sz="1200" b="1" dirty="0" smtClean="0">
                <a:solidFill>
                  <a:schemeClr val="tx1">
                    <a:lumMod val="75000"/>
                    <a:lumOff val="25000"/>
                  </a:schemeClr>
                </a:solidFill>
                <a:latin typeface="Rockwell" pitchFamily="18" charset="0"/>
              </a:rPr>
              <a:t>For more information please visit our website:</a:t>
            </a:r>
            <a:endParaRPr lang="es-HN" sz="1200" b="1" dirty="0" smtClean="0">
              <a:solidFill>
                <a:srgbClr val="FFC000"/>
              </a:solidFill>
              <a:latin typeface="Rockwell" pitchFamily="18" charset="0"/>
            </a:endParaRPr>
          </a:p>
        </p:txBody>
      </p:sp>
      <p:sp>
        <p:nvSpPr>
          <p:cNvPr id="27" name="1 Título"/>
          <p:cNvSpPr txBox="1">
            <a:spLocks/>
          </p:cNvSpPr>
          <p:nvPr/>
        </p:nvSpPr>
        <p:spPr>
          <a:xfrm>
            <a:off x="4932040" y="3717032"/>
            <a:ext cx="2663825" cy="474663"/>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s-HN" sz="1900" b="1" dirty="0" smtClean="0">
                <a:solidFill>
                  <a:srgbClr val="404040"/>
                </a:solidFill>
                <a:latin typeface="Rockwell" pitchFamily="18" charset="0"/>
              </a:rPr>
              <a:t>www.</a:t>
            </a:r>
            <a:r>
              <a:rPr lang="es-HN" sz="1900" b="1" dirty="0" smtClean="0">
                <a:solidFill>
                  <a:srgbClr val="0EB1E7"/>
                </a:solidFill>
                <a:latin typeface="Rockwell" pitchFamily="18" charset="0"/>
              </a:rPr>
              <a:t>zephoria</a:t>
            </a:r>
            <a:r>
              <a:rPr lang="es-HN" sz="1900" b="1" dirty="0" smtClean="0">
                <a:solidFill>
                  <a:srgbClr val="404040"/>
                </a:solidFill>
                <a:latin typeface="Rockwell" pitchFamily="18" charset="0"/>
              </a:rPr>
              <a:t>.com</a:t>
            </a:r>
            <a:endParaRPr lang="es-HN" sz="1900" b="1" dirty="0">
              <a:solidFill>
                <a:srgbClr val="FFC000"/>
              </a:solidFill>
              <a:latin typeface="Rockwell" pitchFamily="18" charset="0"/>
            </a:endParaRPr>
          </a:p>
        </p:txBody>
      </p:sp>
      <p:pic>
        <p:nvPicPr>
          <p:cNvPr id="14356"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44" y="5756275"/>
            <a:ext cx="3167757" cy="112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57" name="1 Título"/>
          <p:cNvSpPr txBox="1">
            <a:spLocks/>
          </p:cNvSpPr>
          <p:nvPr/>
        </p:nvSpPr>
        <p:spPr bwMode="auto">
          <a:xfrm>
            <a:off x="6732588" y="6083300"/>
            <a:ext cx="2266950"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900" b="1" dirty="0">
                <a:solidFill>
                  <a:srgbClr val="0EB1E7"/>
                </a:solidFill>
              </a:rPr>
              <a:t>Contact Us</a:t>
            </a:r>
          </a:p>
          <a:p>
            <a:r>
              <a:rPr lang="en-US" sz="900" dirty="0" smtClean="0">
                <a:solidFill>
                  <a:schemeClr val="bg1"/>
                </a:solidFill>
              </a:rPr>
              <a:t>Zephoria Inc. | 585.230.9565 | </a:t>
            </a:r>
            <a:r>
              <a:rPr lang="en-US" sz="900" dirty="0" err="1" smtClean="0">
                <a:solidFill>
                  <a:schemeClr val="bg1"/>
                </a:solidFill>
              </a:rPr>
              <a:t>zephoria.com</a:t>
            </a:r>
            <a:endParaRPr lang="en-US" sz="900" dirty="0">
              <a:solidFill>
                <a:schemeClr val="bg1"/>
              </a:solidFill>
            </a:endParaRPr>
          </a:p>
        </p:txBody>
      </p:sp>
      <p:sp>
        <p:nvSpPr>
          <p:cNvPr id="43" name="1 Título"/>
          <p:cNvSpPr txBox="1">
            <a:spLocks/>
          </p:cNvSpPr>
          <p:nvPr/>
        </p:nvSpPr>
        <p:spPr>
          <a:xfrm>
            <a:off x="6660232" y="188913"/>
            <a:ext cx="2067843" cy="312737"/>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s-HN" sz="1200" b="1" dirty="0" smtClean="0">
                <a:solidFill>
                  <a:srgbClr val="404040"/>
                </a:solidFill>
                <a:latin typeface="Rockwell" pitchFamily="18" charset="0"/>
              </a:rPr>
              <a:t>www.</a:t>
            </a:r>
            <a:r>
              <a:rPr lang="es-HN" sz="1200" b="1" dirty="0" smtClean="0">
                <a:solidFill>
                  <a:srgbClr val="0EB1E7"/>
                </a:solidFill>
                <a:latin typeface="Rockwell" pitchFamily="18" charset="0"/>
              </a:rPr>
              <a:t>ZEPHORIA</a:t>
            </a:r>
            <a:r>
              <a:rPr lang="es-HN" sz="1200" b="1" dirty="0" smtClean="0">
                <a:solidFill>
                  <a:srgbClr val="404040"/>
                </a:solidFill>
                <a:latin typeface="Rockwell" pitchFamily="18" charset="0"/>
              </a:rPr>
              <a:t>.com</a:t>
            </a:r>
            <a:endParaRPr lang="es-HN" sz="1200" b="1" dirty="0">
              <a:solidFill>
                <a:srgbClr val="FFC000"/>
              </a:solidFill>
              <a:latin typeface="Rockwell"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2"/>
                                          </p:val>
                                        </p:tav>
                                        <p:tav tm="100000">
                                          <p:val>
                                            <p:strVal val="#ppt_x"/>
                                          </p:val>
                                        </p:tav>
                                      </p:tavLst>
                                    </p:anim>
                                    <p:anim calcmode="lin" valueType="num">
                                      <p:cBhvr>
                                        <p:cTn id="8"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000"/>
                                        <p:tgtEl>
                                          <p:spTgt spid="2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0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0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24"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1 Título"/>
          <p:cNvSpPr txBox="1">
            <a:spLocks/>
          </p:cNvSpPr>
          <p:nvPr/>
        </p:nvSpPr>
        <p:spPr>
          <a:xfrm>
            <a:off x="323850" y="1412875"/>
            <a:ext cx="5902325" cy="863600"/>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5763"/>
              </a:lnSpc>
            </a:pPr>
            <a:r>
              <a:rPr lang="es-HN" sz="4900" b="1" dirty="0">
                <a:solidFill>
                  <a:srgbClr val="404040"/>
                </a:solidFill>
                <a:latin typeface="Rockwell" pitchFamily="18" charset="0"/>
              </a:rPr>
              <a:t>THANK </a:t>
            </a:r>
            <a:r>
              <a:rPr lang="es-HN" sz="4900" b="1" dirty="0" smtClean="0">
                <a:solidFill>
                  <a:srgbClr val="0EB1E7"/>
                </a:solidFill>
                <a:latin typeface="Rockwell" pitchFamily="18" charset="0"/>
              </a:rPr>
              <a:t>YOU</a:t>
            </a:r>
          </a:p>
        </p:txBody>
      </p:sp>
      <p:sp>
        <p:nvSpPr>
          <p:cNvPr id="5" name="1 Título"/>
          <p:cNvSpPr txBox="1">
            <a:spLocks/>
          </p:cNvSpPr>
          <p:nvPr/>
        </p:nvSpPr>
        <p:spPr bwMode="auto">
          <a:xfrm>
            <a:off x="6732588" y="6083300"/>
            <a:ext cx="2266950"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900" b="1" dirty="0">
                <a:solidFill>
                  <a:srgbClr val="0EB1E7"/>
                </a:solidFill>
              </a:rPr>
              <a:t>Contact Us</a:t>
            </a:r>
          </a:p>
          <a:p>
            <a:r>
              <a:rPr lang="en-US" sz="900" dirty="0" smtClean="0">
                <a:solidFill>
                  <a:schemeClr val="bg1"/>
                </a:solidFill>
              </a:rPr>
              <a:t>Zephoria Inc. | 585.230.9565 | </a:t>
            </a:r>
            <a:r>
              <a:rPr lang="en-US" sz="900" dirty="0" err="1" smtClean="0">
                <a:solidFill>
                  <a:schemeClr val="bg1"/>
                </a:solidFill>
              </a:rPr>
              <a:t>zephoria.com</a:t>
            </a:r>
            <a:endParaRPr lang="en-US" sz="900" dirty="0">
              <a:solidFill>
                <a:schemeClr val="bg1"/>
              </a:solidFill>
            </a:endParaRPr>
          </a:p>
        </p:txBody>
      </p:sp>
      <p:sp>
        <p:nvSpPr>
          <p:cNvPr id="6" name="1 Título"/>
          <p:cNvSpPr txBox="1">
            <a:spLocks/>
          </p:cNvSpPr>
          <p:nvPr/>
        </p:nvSpPr>
        <p:spPr>
          <a:xfrm>
            <a:off x="6660232" y="188913"/>
            <a:ext cx="2067843" cy="312737"/>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s-HN" sz="1200" b="1" dirty="0" smtClean="0">
                <a:solidFill>
                  <a:srgbClr val="404040"/>
                </a:solidFill>
                <a:latin typeface="Rockwell" pitchFamily="18" charset="0"/>
              </a:rPr>
              <a:t>www.</a:t>
            </a:r>
            <a:r>
              <a:rPr lang="es-HN" sz="1200" b="1" dirty="0" smtClean="0">
                <a:solidFill>
                  <a:srgbClr val="0EB1E7"/>
                </a:solidFill>
                <a:latin typeface="Rockwell" pitchFamily="18" charset="0"/>
              </a:rPr>
              <a:t>ZEPHORIA</a:t>
            </a:r>
            <a:r>
              <a:rPr lang="es-HN" sz="1200" b="1" dirty="0" smtClean="0">
                <a:solidFill>
                  <a:srgbClr val="404040"/>
                </a:solidFill>
                <a:latin typeface="Rockwell" pitchFamily="18" charset="0"/>
              </a:rPr>
              <a:t>.com</a:t>
            </a:r>
            <a:endParaRPr lang="es-HN" sz="1200" b="1" dirty="0">
              <a:solidFill>
                <a:srgbClr val="FFC000"/>
              </a:solidFill>
              <a:latin typeface="Rockwell"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75000"/>
                    <a:lumOff val="25000"/>
                  </a:schemeClr>
                </a:solidFill>
                <a:latin typeface="Rockwell"/>
                <a:cs typeface="Rockwell"/>
              </a:rPr>
              <a:t>The Slides</a:t>
            </a:r>
            <a:endParaRPr lang="en-US" b="1" dirty="0">
              <a:solidFill>
                <a:schemeClr val="tx1">
                  <a:lumMod val="75000"/>
                  <a:lumOff val="25000"/>
                </a:schemeClr>
              </a:solidFill>
              <a:latin typeface="Rockwell"/>
              <a:cs typeface="Rockwell"/>
            </a:endParaRPr>
          </a:p>
        </p:txBody>
      </p:sp>
      <p:sp>
        <p:nvSpPr>
          <p:cNvPr id="3" name="Content Placeholder 2"/>
          <p:cNvSpPr>
            <a:spLocks noGrp="1"/>
          </p:cNvSpPr>
          <p:nvPr>
            <p:ph idx="1"/>
          </p:nvPr>
        </p:nvSpPr>
        <p:spPr>
          <a:xfrm>
            <a:off x="457200" y="1600201"/>
            <a:ext cx="8229600" cy="4133056"/>
          </a:xfrm>
        </p:spPr>
        <p:txBody>
          <a:bodyPr>
            <a:normAutofit fontScale="92500" lnSpcReduction="10000"/>
          </a:bodyPr>
          <a:lstStyle/>
          <a:p>
            <a:r>
              <a:rPr lang="en-US" dirty="0" smtClean="0">
                <a:solidFill>
                  <a:schemeClr val="tx1">
                    <a:lumMod val="75000"/>
                    <a:lumOff val="25000"/>
                  </a:schemeClr>
                </a:solidFill>
                <a:latin typeface="Rockwell"/>
                <a:cs typeface="Rockwell"/>
              </a:rPr>
              <a:t>The slides to follow have been put onto a generic background with bare bones formatting to make it even easier for you to use the information.</a:t>
            </a:r>
          </a:p>
          <a:p>
            <a:r>
              <a:rPr lang="en-US" dirty="0" smtClean="0">
                <a:solidFill>
                  <a:schemeClr val="tx1">
                    <a:lumMod val="75000"/>
                    <a:lumOff val="25000"/>
                  </a:schemeClr>
                </a:solidFill>
                <a:latin typeface="Rockwell"/>
                <a:cs typeface="Rockwell"/>
              </a:rPr>
              <a:t>With any type of dynamic data keep in mind it will change so please double check for the most recent information.</a:t>
            </a:r>
          </a:p>
          <a:p>
            <a:r>
              <a:rPr lang="en-US" dirty="0" smtClean="0">
                <a:solidFill>
                  <a:schemeClr val="tx1">
                    <a:lumMod val="75000"/>
                    <a:lumOff val="25000"/>
                  </a:schemeClr>
                </a:solidFill>
                <a:latin typeface="Rockwell"/>
                <a:cs typeface="Rockwell"/>
              </a:rPr>
              <a:t>Every effort has been made to source the data and the original destination.</a:t>
            </a:r>
            <a:endParaRPr lang="en-US" dirty="0">
              <a:solidFill>
                <a:schemeClr val="tx1">
                  <a:lumMod val="75000"/>
                  <a:lumOff val="25000"/>
                </a:schemeClr>
              </a:solidFill>
              <a:latin typeface="Rockwell"/>
              <a:cs typeface="Rockwell"/>
            </a:endParaRPr>
          </a:p>
        </p:txBody>
      </p:sp>
    </p:spTree>
    <p:extLst>
      <p:ext uri="{BB962C8B-B14F-4D97-AF65-F5344CB8AC3E}">
        <p14:creationId xmlns:p14="http://schemas.microsoft.com/office/powerpoint/2010/main" val="335929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4525963"/>
          </a:xfrm>
        </p:spPr>
        <p:txBody>
          <a:bodyPr/>
          <a:lstStyle/>
          <a:p>
            <a:pPr marL="0" indent="0">
              <a:buNone/>
            </a:pPr>
            <a:r>
              <a:rPr lang="en-US" sz="6000" b="1" dirty="0">
                <a:solidFill>
                  <a:schemeClr val="tx1">
                    <a:lumMod val="75000"/>
                    <a:lumOff val="25000"/>
                  </a:schemeClr>
                </a:solidFill>
                <a:latin typeface="Rockwell"/>
                <a:cs typeface="Rockwell"/>
              </a:rPr>
              <a:t>Worldwide, there are over </a:t>
            </a:r>
            <a:r>
              <a:rPr lang="en-US" sz="6000" b="1" dirty="0">
                <a:solidFill>
                  <a:srgbClr val="0EB1E7"/>
                </a:solidFill>
                <a:latin typeface="Rockwell"/>
                <a:cs typeface="Rockwell"/>
              </a:rPr>
              <a:t>950 million </a:t>
            </a:r>
            <a:r>
              <a:rPr lang="en-US" sz="6000" b="1" dirty="0">
                <a:solidFill>
                  <a:schemeClr val="tx1">
                    <a:lumMod val="75000"/>
                    <a:lumOff val="25000"/>
                  </a:schemeClr>
                </a:solidFill>
                <a:latin typeface="Rockwell"/>
                <a:cs typeface="Rockwell"/>
              </a:rPr>
              <a:t>Facebook users. </a:t>
            </a:r>
            <a:endParaRPr lang="en-US" sz="6000" b="1" dirty="0" smtClean="0">
              <a:solidFill>
                <a:schemeClr val="tx1">
                  <a:lumMod val="75000"/>
                  <a:lumOff val="25000"/>
                </a:schemeClr>
              </a:solidFill>
              <a:latin typeface="Rockwell"/>
              <a:cs typeface="Rockwell"/>
            </a:endParaRPr>
          </a:p>
          <a:p>
            <a:pPr marL="0" indent="0">
              <a:buNone/>
            </a:pPr>
            <a:endParaRPr lang="en-US" dirty="0">
              <a:latin typeface="Rockwell"/>
              <a:cs typeface="Rockwell"/>
            </a:endParaRPr>
          </a:p>
          <a:p>
            <a:pPr marL="0" indent="0">
              <a:buNone/>
            </a:pPr>
            <a:endParaRPr lang="en-US" sz="1800" dirty="0" smtClean="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Facebook)  What this means for you: In case you had any lingering doubts, statistically, Facebook is too big to ignore.</a:t>
            </a:r>
          </a:p>
        </p:txBody>
      </p:sp>
    </p:spTree>
    <p:extLst>
      <p:ext uri="{BB962C8B-B14F-4D97-AF65-F5344CB8AC3E}">
        <p14:creationId xmlns:p14="http://schemas.microsoft.com/office/powerpoint/2010/main" val="2819774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5289451"/>
          </a:xfrm>
        </p:spPr>
        <p:txBody>
          <a:bodyPr/>
          <a:lstStyle/>
          <a:p>
            <a:pPr marL="0" indent="0">
              <a:buNone/>
            </a:pPr>
            <a:r>
              <a:rPr lang="en-US" sz="4800" b="1" dirty="0">
                <a:solidFill>
                  <a:srgbClr val="0EB1E7"/>
                </a:solidFill>
                <a:latin typeface="Rockwell"/>
                <a:cs typeface="Rockwell"/>
              </a:rPr>
              <a:t>500 million </a:t>
            </a:r>
            <a:r>
              <a:rPr lang="en-US" sz="4800" b="1" dirty="0">
                <a:solidFill>
                  <a:schemeClr val="tx1">
                    <a:lumMod val="75000"/>
                    <a:lumOff val="25000"/>
                  </a:schemeClr>
                </a:solidFill>
                <a:latin typeface="Rockwell"/>
                <a:cs typeface="Rockwell"/>
              </a:rPr>
              <a:t>people log onto Facebook daily, which represents a 48% increase from 2010 to 2011. </a:t>
            </a:r>
            <a:endParaRPr lang="en-US" sz="1800" dirty="0" smtClean="0">
              <a:solidFill>
                <a:srgbClr val="B88C00"/>
              </a:solidFill>
              <a:latin typeface="Rockwell"/>
              <a:cs typeface="Rockwell"/>
            </a:endParaRPr>
          </a:p>
          <a:p>
            <a:pPr marL="0" indent="0">
              <a:buNone/>
            </a:pPr>
            <a:endParaRPr lang="en-US" sz="1800" dirty="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The Social Skinny 2012)  The Implication: A huge and vastly growing number of Facebook users are active and consistent in their visits to the site, making them a promising audience for your marketing efforts.</a:t>
            </a:r>
          </a:p>
        </p:txBody>
      </p:sp>
    </p:spTree>
    <p:extLst>
      <p:ext uri="{BB962C8B-B14F-4D97-AF65-F5344CB8AC3E}">
        <p14:creationId xmlns:p14="http://schemas.microsoft.com/office/powerpoint/2010/main" val="166100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US" sz="6000" b="1" dirty="0">
                <a:solidFill>
                  <a:schemeClr val="tx1">
                    <a:lumMod val="75000"/>
                    <a:lumOff val="25000"/>
                  </a:schemeClr>
                </a:solidFill>
                <a:latin typeface="Rockwell"/>
                <a:cs typeface="Rockwell"/>
              </a:rPr>
              <a:t>In Europe, over </a:t>
            </a:r>
            <a:r>
              <a:rPr lang="en-US" sz="6000" b="1" dirty="0">
                <a:solidFill>
                  <a:srgbClr val="0EB1E7"/>
                </a:solidFill>
                <a:latin typeface="Rockwell"/>
                <a:cs typeface="Rockwell"/>
              </a:rPr>
              <a:t>223 million people </a:t>
            </a:r>
            <a:r>
              <a:rPr lang="en-US" sz="6000" b="1" dirty="0">
                <a:solidFill>
                  <a:schemeClr val="tx1">
                    <a:lumMod val="75000"/>
                    <a:lumOff val="25000"/>
                  </a:schemeClr>
                </a:solidFill>
                <a:latin typeface="Rockwell"/>
                <a:cs typeface="Rockwell"/>
              </a:rPr>
              <a:t>are on Facebook. </a:t>
            </a:r>
            <a:endParaRPr lang="en-US" sz="6000" b="1" dirty="0" smtClean="0">
              <a:solidFill>
                <a:schemeClr val="tx1">
                  <a:lumMod val="75000"/>
                  <a:lumOff val="25000"/>
                </a:schemeClr>
              </a:solidFill>
              <a:latin typeface="Rockwell"/>
              <a:cs typeface="Rockwell"/>
            </a:endParaRPr>
          </a:p>
          <a:p>
            <a:pPr marL="0" indent="0">
              <a:buNone/>
            </a:pPr>
            <a:endParaRPr lang="en-US" b="1" dirty="0">
              <a:latin typeface="Rockwell"/>
              <a:cs typeface="Rockwell"/>
            </a:endParaRPr>
          </a:p>
          <a:p>
            <a:pPr marL="0" indent="0">
              <a:buNone/>
            </a:pPr>
            <a:endParaRPr lang="en-US" sz="1800" b="1" dirty="0">
              <a:solidFill>
                <a:srgbClr val="B88C00"/>
              </a:solidFill>
              <a:latin typeface="Rockwell"/>
              <a:cs typeface="Rockwell"/>
            </a:endParaRPr>
          </a:p>
          <a:p>
            <a:pPr marL="0" indent="0">
              <a:buNone/>
            </a:pPr>
            <a:endParaRPr lang="en-US" sz="1800" b="1" dirty="0" smtClean="0">
              <a:solidFill>
                <a:srgbClr val="B88C00"/>
              </a:solidFill>
              <a:latin typeface="Rockwell"/>
              <a:cs typeface="Rockwell"/>
            </a:endParaRPr>
          </a:p>
          <a:p>
            <a:pPr marL="0" indent="0">
              <a:buNone/>
            </a:pPr>
            <a:endParaRPr lang="en-US" sz="1800" b="1" dirty="0">
              <a:solidFill>
                <a:srgbClr val="B88C00"/>
              </a:solidFill>
              <a:latin typeface="Rockwell"/>
              <a:cs typeface="Rockwell"/>
            </a:endParaRPr>
          </a:p>
          <a:p>
            <a:pPr marL="0" indent="0">
              <a:buNone/>
            </a:pPr>
            <a:endParaRPr lang="en-US" sz="1800" b="1" dirty="0" smtClean="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Search Engine Journal)  The Takeaway: This isn’t just a U.S. phenomenon – a worldwide market is available via Facebook.</a:t>
            </a:r>
          </a:p>
        </p:txBody>
      </p:sp>
    </p:spTree>
    <p:extLst>
      <p:ext uri="{BB962C8B-B14F-4D97-AF65-F5344CB8AC3E}">
        <p14:creationId xmlns:p14="http://schemas.microsoft.com/office/powerpoint/2010/main" val="404213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US" sz="4800" b="1" dirty="0">
                <a:solidFill>
                  <a:srgbClr val="0EB1E7"/>
                </a:solidFill>
                <a:latin typeface="Rockwell"/>
                <a:cs typeface="Rockwell"/>
              </a:rPr>
              <a:t>Age 25 to 34</a:t>
            </a:r>
            <a:r>
              <a:rPr lang="en-US" sz="4800" b="1" dirty="0">
                <a:solidFill>
                  <a:schemeClr val="tx1">
                    <a:lumMod val="75000"/>
                    <a:lumOff val="25000"/>
                  </a:schemeClr>
                </a:solidFill>
                <a:latin typeface="Rockwell"/>
                <a:cs typeface="Rockwell"/>
              </a:rPr>
              <a:t>, at 29.7% of users, is the most common </a:t>
            </a:r>
            <a:r>
              <a:rPr lang="en-US" sz="4800" b="1" dirty="0" smtClean="0">
                <a:solidFill>
                  <a:schemeClr val="tx1">
                    <a:lumMod val="75000"/>
                    <a:lumOff val="25000"/>
                  </a:schemeClr>
                </a:solidFill>
                <a:latin typeface="Rockwell"/>
                <a:cs typeface="Rockwell"/>
              </a:rPr>
              <a:t>age demographic</a:t>
            </a:r>
            <a:r>
              <a:rPr lang="en-US" sz="4800" b="1" dirty="0">
                <a:solidFill>
                  <a:schemeClr val="tx1">
                    <a:lumMod val="75000"/>
                    <a:lumOff val="25000"/>
                  </a:schemeClr>
                </a:solidFill>
                <a:latin typeface="Rockwell"/>
                <a:cs typeface="Rockwell"/>
              </a:rPr>
              <a:t>. </a:t>
            </a:r>
            <a:endParaRPr lang="en-US" sz="4800" b="1" dirty="0">
              <a:latin typeface="Rockwell"/>
              <a:cs typeface="Rockwell"/>
            </a:endParaRPr>
          </a:p>
          <a:p>
            <a:pPr marL="0" indent="0">
              <a:buNone/>
            </a:pPr>
            <a:endParaRPr lang="en-US" sz="1800" b="1" dirty="0" smtClean="0">
              <a:latin typeface="Rockwell"/>
              <a:cs typeface="Rockwell"/>
            </a:endParaRPr>
          </a:p>
          <a:p>
            <a:pPr marL="0" indent="0">
              <a:buNone/>
            </a:pPr>
            <a:endParaRPr lang="en-US" sz="1800" b="1" dirty="0">
              <a:latin typeface="Rockwell"/>
              <a:cs typeface="Rockwell"/>
            </a:endParaRPr>
          </a:p>
          <a:p>
            <a:pPr marL="0" indent="0">
              <a:buNone/>
            </a:pPr>
            <a:endParaRPr lang="en-US" sz="1800" b="1" dirty="0" smtClean="0">
              <a:latin typeface="Rockwell"/>
              <a:cs typeface="Rockwell"/>
            </a:endParaRPr>
          </a:p>
          <a:p>
            <a:pPr marL="0" indent="0">
              <a:buNone/>
            </a:pPr>
            <a:endParaRPr lang="en-US" sz="1800" dirty="0" smtClean="0">
              <a:solidFill>
                <a:srgbClr val="B88C00"/>
              </a:solidFill>
              <a:latin typeface="Rockwell"/>
              <a:cs typeface="Rockwell"/>
            </a:endParaRPr>
          </a:p>
          <a:p>
            <a:pPr marL="0" indent="0">
              <a:buNone/>
            </a:pPr>
            <a:endParaRPr lang="en-US" sz="1800" dirty="0">
              <a:solidFill>
                <a:srgbClr val="B88C00"/>
              </a:solidFill>
              <a:latin typeface="Rockwell"/>
              <a:cs typeface="Rockwell"/>
            </a:endParaRPr>
          </a:p>
          <a:p>
            <a:pPr marL="0" indent="0">
              <a:buNone/>
            </a:pPr>
            <a:endParaRPr lang="en-US" sz="1800" dirty="0" smtClean="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err="1">
                <a:solidFill>
                  <a:srgbClr val="B88C00"/>
                </a:solidFill>
                <a:latin typeface="Rockwell"/>
                <a:cs typeface="Rockwell"/>
              </a:rPr>
              <a:t>Source:Emarketer</a:t>
            </a:r>
            <a:r>
              <a:rPr lang="en-US" sz="1800" dirty="0">
                <a:solidFill>
                  <a:srgbClr val="B88C00"/>
                </a:solidFill>
                <a:latin typeface="Rockwell"/>
                <a:cs typeface="Rockwell"/>
              </a:rPr>
              <a:t> 2012)  What this </a:t>
            </a:r>
            <a:r>
              <a:rPr lang="en-US" sz="1800" dirty="0" smtClean="0">
                <a:solidFill>
                  <a:srgbClr val="B88C00"/>
                </a:solidFill>
                <a:latin typeface="Rockwell"/>
                <a:cs typeface="Rockwell"/>
              </a:rPr>
              <a:t>means </a:t>
            </a:r>
            <a:r>
              <a:rPr lang="en-US" sz="1800" dirty="0">
                <a:solidFill>
                  <a:srgbClr val="B88C00"/>
                </a:solidFill>
                <a:latin typeface="Rockwell"/>
                <a:cs typeface="Rockwell"/>
              </a:rPr>
              <a:t>for you: This is the prime target demographic for many businesses’ marketing efforts, and you have the change to engage these key consumers on Facebook.</a:t>
            </a:r>
          </a:p>
        </p:txBody>
      </p:sp>
    </p:spTree>
    <p:extLst>
      <p:ext uri="{BB962C8B-B14F-4D97-AF65-F5344CB8AC3E}">
        <p14:creationId xmlns:p14="http://schemas.microsoft.com/office/powerpoint/2010/main" val="209003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US" sz="6000" b="1" dirty="0">
                <a:solidFill>
                  <a:srgbClr val="0EB1E7"/>
                </a:solidFill>
                <a:latin typeface="Rockwell"/>
                <a:cs typeface="Rockwell"/>
              </a:rPr>
              <a:t>Five new profiles </a:t>
            </a:r>
            <a:r>
              <a:rPr lang="en-US" sz="6000" b="1" dirty="0">
                <a:solidFill>
                  <a:schemeClr val="tx1">
                    <a:lumMod val="75000"/>
                    <a:lumOff val="25000"/>
                  </a:schemeClr>
                </a:solidFill>
                <a:latin typeface="Rockwell"/>
                <a:cs typeface="Rockwell"/>
              </a:rPr>
              <a:t>are created </a:t>
            </a:r>
            <a:r>
              <a:rPr lang="en-US" sz="6000" b="1" dirty="0">
                <a:solidFill>
                  <a:srgbClr val="0EB1E7"/>
                </a:solidFill>
                <a:latin typeface="Rockwell"/>
                <a:cs typeface="Rockwell"/>
              </a:rPr>
              <a:t>every second</a:t>
            </a:r>
            <a:r>
              <a:rPr lang="en-US" sz="6000" b="1" dirty="0">
                <a:solidFill>
                  <a:schemeClr val="tx1">
                    <a:lumMod val="75000"/>
                    <a:lumOff val="25000"/>
                  </a:schemeClr>
                </a:solidFill>
                <a:latin typeface="Rockwell"/>
                <a:cs typeface="Rockwell"/>
              </a:rPr>
              <a:t>. </a:t>
            </a:r>
            <a:endParaRPr lang="en-US" sz="6000" b="1" dirty="0" smtClean="0">
              <a:solidFill>
                <a:schemeClr val="tx1">
                  <a:lumMod val="75000"/>
                  <a:lumOff val="25000"/>
                </a:schemeClr>
              </a:solidFill>
              <a:latin typeface="Rockwell"/>
              <a:cs typeface="Rockwell"/>
            </a:endParaRPr>
          </a:p>
          <a:p>
            <a:pPr marL="0" indent="0">
              <a:buNone/>
            </a:pPr>
            <a:endParaRPr lang="en-US" sz="1800" b="1" dirty="0" smtClean="0">
              <a:solidFill>
                <a:srgbClr val="B88C00"/>
              </a:solidFill>
              <a:latin typeface="Rockwell"/>
              <a:cs typeface="Rockwell"/>
            </a:endParaRPr>
          </a:p>
          <a:p>
            <a:pPr marL="0" indent="0">
              <a:buNone/>
            </a:pPr>
            <a:endParaRPr lang="en-US" sz="1800" b="1" dirty="0">
              <a:solidFill>
                <a:srgbClr val="B88C00"/>
              </a:solidFill>
              <a:latin typeface="Rockwell"/>
              <a:cs typeface="Rockwell"/>
            </a:endParaRPr>
          </a:p>
          <a:p>
            <a:pPr marL="0" indent="0">
              <a:buNone/>
            </a:pPr>
            <a:endParaRPr lang="en-US" sz="1800" b="1" dirty="0" smtClean="0">
              <a:solidFill>
                <a:srgbClr val="B88C00"/>
              </a:solidFill>
              <a:latin typeface="Rockwell"/>
              <a:cs typeface="Rockwell"/>
            </a:endParaRPr>
          </a:p>
          <a:p>
            <a:pPr marL="0" indent="0">
              <a:buNone/>
            </a:pPr>
            <a:endParaRPr lang="en-US" sz="1800" b="1" dirty="0">
              <a:solidFill>
                <a:srgbClr val="B88C00"/>
              </a:solidFill>
              <a:latin typeface="Rockwell"/>
              <a:cs typeface="Rockwell"/>
            </a:endParaRPr>
          </a:p>
          <a:p>
            <a:pPr marL="0" indent="0">
              <a:buNone/>
            </a:pPr>
            <a:endParaRPr lang="en-US" sz="1800" b="1" dirty="0" smtClean="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a:t>
            </a:r>
            <a:r>
              <a:rPr lang="en-US" sz="1800" dirty="0" err="1">
                <a:solidFill>
                  <a:srgbClr val="B88C00"/>
                </a:solidFill>
                <a:latin typeface="Rockwell"/>
                <a:cs typeface="Rockwell"/>
              </a:rPr>
              <a:t>ALLFacebook</a:t>
            </a:r>
            <a:r>
              <a:rPr lang="en-US" sz="1800" dirty="0">
                <a:solidFill>
                  <a:srgbClr val="B88C00"/>
                </a:solidFill>
                <a:latin typeface="Rockwell"/>
                <a:cs typeface="Rockwell"/>
              </a:rPr>
              <a:t> 2012)  The Implication: Your potential audience on Facebook is growing exponentially.</a:t>
            </a:r>
          </a:p>
        </p:txBody>
      </p:sp>
    </p:spTree>
    <p:extLst>
      <p:ext uri="{BB962C8B-B14F-4D97-AF65-F5344CB8AC3E}">
        <p14:creationId xmlns:p14="http://schemas.microsoft.com/office/powerpoint/2010/main" val="61800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US" sz="6000" b="1" dirty="0">
                <a:solidFill>
                  <a:schemeClr val="tx1">
                    <a:lumMod val="75000"/>
                    <a:lumOff val="25000"/>
                  </a:schemeClr>
                </a:solidFill>
                <a:latin typeface="Rockwell"/>
                <a:cs typeface="Rockwell"/>
              </a:rPr>
              <a:t>Facebook users are </a:t>
            </a:r>
            <a:r>
              <a:rPr lang="en-US" sz="6000" b="1" dirty="0">
                <a:solidFill>
                  <a:srgbClr val="0EB1E7"/>
                </a:solidFill>
                <a:latin typeface="Rockwell"/>
                <a:cs typeface="Rockwell"/>
              </a:rPr>
              <a:t>53% female </a:t>
            </a:r>
            <a:r>
              <a:rPr lang="en-US" sz="6000" b="1" dirty="0">
                <a:solidFill>
                  <a:schemeClr val="tx1">
                    <a:lumMod val="75000"/>
                    <a:lumOff val="25000"/>
                  </a:schemeClr>
                </a:solidFill>
                <a:latin typeface="Rockwell"/>
                <a:cs typeface="Rockwell"/>
              </a:rPr>
              <a:t>and</a:t>
            </a:r>
            <a:r>
              <a:rPr lang="en-US" sz="6000" b="1" dirty="0">
                <a:latin typeface="Rockwell"/>
                <a:cs typeface="Rockwell"/>
              </a:rPr>
              <a:t> </a:t>
            </a:r>
            <a:r>
              <a:rPr lang="en-US" sz="6000" b="1" dirty="0">
                <a:solidFill>
                  <a:srgbClr val="0EB1E7"/>
                </a:solidFill>
                <a:latin typeface="Rockwell"/>
                <a:cs typeface="Rockwell"/>
              </a:rPr>
              <a:t>47% male</a:t>
            </a:r>
            <a:r>
              <a:rPr lang="en-US" sz="6000" b="1" dirty="0">
                <a:latin typeface="Rockwell"/>
                <a:cs typeface="Rockwell"/>
              </a:rPr>
              <a:t>. </a:t>
            </a:r>
            <a:endParaRPr lang="en-US" sz="6000" b="1" dirty="0" smtClean="0">
              <a:latin typeface="Rockwell"/>
              <a:cs typeface="Rockwell"/>
            </a:endParaRPr>
          </a:p>
          <a:p>
            <a:pPr marL="0" indent="0">
              <a:buNone/>
            </a:pPr>
            <a:endParaRPr lang="en-US" sz="1800" b="1" dirty="0" smtClean="0">
              <a:solidFill>
                <a:srgbClr val="B88C00"/>
              </a:solidFill>
              <a:latin typeface="Rockwell"/>
              <a:cs typeface="Rockwell"/>
            </a:endParaRPr>
          </a:p>
          <a:p>
            <a:pPr marL="0" indent="0">
              <a:buNone/>
            </a:pPr>
            <a:endParaRPr lang="en-US" sz="1800" b="1" dirty="0" smtClean="0">
              <a:solidFill>
                <a:srgbClr val="B88C00"/>
              </a:solidFill>
              <a:latin typeface="Rockwell"/>
              <a:cs typeface="Rockwell"/>
            </a:endParaRPr>
          </a:p>
          <a:p>
            <a:pPr marL="0" indent="0">
              <a:buNone/>
            </a:pPr>
            <a:endParaRPr lang="en-US" sz="1800" b="1" dirty="0">
              <a:solidFill>
                <a:srgbClr val="B88C00"/>
              </a:solidFill>
              <a:latin typeface="Rockwell"/>
              <a:cs typeface="Rockwell"/>
            </a:endParaRPr>
          </a:p>
          <a:p>
            <a:pPr marL="0" indent="0">
              <a:buNone/>
            </a:pPr>
            <a:endParaRPr lang="en-US" sz="1800" b="1" dirty="0" smtClean="0">
              <a:solidFill>
                <a:srgbClr val="B88C00"/>
              </a:solidFill>
              <a:latin typeface="Rockwell"/>
              <a:cs typeface="Rockwell"/>
            </a:endParaRPr>
          </a:p>
          <a:p>
            <a:pPr marL="0" indent="0">
              <a:buNone/>
            </a:pPr>
            <a:r>
              <a:rPr lang="en-US" sz="1800" dirty="0" smtClean="0">
                <a:solidFill>
                  <a:srgbClr val="B88C00"/>
                </a:solidFill>
                <a:latin typeface="Rockwell"/>
                <a:cs typeface="Rockwell"/>
              </a:rPr>
              <a:t>(</a:t>
            </a:r>
            <a:r>
              <a:rPr lang="en-US" sz="1800" dirty="0">
                <a:solidFill>
                  <a:srgbClr val="B88C00"/>
                </a:solidFill>
                <a:latin typeface="Rockwell"/>
                <a:cs typeface="Rockwell"/>
              </a:rPr>
              <a:t>Source: </a:t>
            </a:r>
            <a:r>
              <a:rPr lang="en-US" sz="1800" dirty="0" err="1">
                <a:solidFill>
                  <a:srgbClr val="B88C00"/>
                </a:solidFill>
                <a:latin typeface="Rockwell"/>
                <a:cs typeface="Rockwell"/>
              </a:rPr>
              <a:t>Emarketer</a:t>
            </a:r>
            <a:r>
              <a:rPr lang="en-US" sz="1800" dirty="0">
                <a:solidFill>
                  <a:srgbClr val="B88C00"/>
                </a:solidFill>
                <a:latin typeface="Rockwell"/>
                <a:cs typeface="Rockwell"/>
              </a:rPr>
              <a:t>)  The Takeaway: Since this isn’t a large statistical difference, you should be able to effectively reach both genders on Facebook.</a:t>
            </a:r>
          </a:p>
        </p:txBody>
      </p:sp>
    </p:spTree>
    <p:extLst>
      <p:ext uri="{BB962C8B-B14F-4D97-AF65-F5344CB8AC3E}">
        <p14:creationId xmlns:p14="http://schemas.microsoft.com/office/powerpoint/2010/main" val="24995304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1085</Words>
  <Application>Microsoft Macintosh PowerPoint</Application>
  <PresentationFormat>On-screen Show (4:3)</PresentationFormat>
  <Paragraphs>131</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Rockwell</vt:lpstr>
      <vt:lpstr>Tema de Office</vt:lpstr>
      <vt:lpstr>PowerPoint Presentation</vt:lpstr>
      <vt:lpstr>PowerPoint Presentation</vt:lpstr>
      <vt:lpstr>The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Zephoria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Statistic - Social Media Marketing</dc:title>
  <dc:subject>Social Media Marketing</dc:subject>
  <dc:creator>Zephoria - Internet Marketing Consulting</dc:creator>
  <cp:keywords/>
  <dc:description/>
  <cp:lastModifiedBy>Metcalf,Chelsea A</cp:lastModifiedBy>
  <cp:revision>41</cp:revision>
  <dcterms:created xsi:type="dcterms:W3CDTF">2010-05-18T15:49:44Z</dcterms:created>
  <dcterms:modified xsi:type="dcterms:W3CDTF">2015-11-09T07:10:05Z</dcterms:modified>
  <cp:category>social media consulting, internet marketing consulting, internet marketing</cp:category>
</cp:coreProperties>
</file>