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3"/>
  </p:notesMasterIdLst>
  <p:sldIdLst>
    <p:sldId id="256" r:id="rId2"/>
    <p:sldId id="257" r:id="rId3"/>
    <p:sldId id="258" r:id="rId4"/>
    <p:sldId id="261" r:id="rId5"/>
    <p:sldId id="263" r:id="rId6"/>
    <p:sldId id="267" r:id="rId7"/>
    <p:sldId id="269" r:id="rId8"/>
    <p:sldId id="281" r:id="rId9"/>
    <p:sldId id="282" r:id="rId10"/>
    <p:sldId id="283" r:id="rId11"/>
    <p:sldId id="280" r:id="rId12"/>
  </p:sldIdLst>
  <p:sldSz cx="9144000" cy="5143500" type="screen16x9"/>
  <p:notesSz cx="6858000" cy="9144000"/>
  <p:embeddedFontLst>
    <p:embeddedFont>
      <p:font typeface="Lora" pitchFamily="2" charset="77"/>
      <p:regular r:id="rId14"/>
      <p:bold r:id="rId15"/>
      <p:italic r:id="rId16"/>
      <p:boldItalic r:id="rId17"/>
    </p:embeddedFont>
    <p:embeddedFont>
      <p:font typeface="Quattrocento Sans" panose="020B0502050000020003"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A20AF9-1104-4781-826A-771D9CBE5EE6}">
  <a:tblStyle styleId="{60A20AF9-1104-4781-826A-771D9CBE5EE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6"/>
  </p:normalViewPr>
  <p:slideViewPr>
    <p:cSldViewPr snapToGrid="0" snapToObjects="1">
      <p:cViewPr varScale="1">
        <p:scale>
          <a:sx n="144" d="100"/>
          <a:sy n="144" d="100"/>
        </p:scale>
        <p:origin x="7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7503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7768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6170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937125"/>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Capstone Project</a:t>
            </a:r>
            <a:endParaRPr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grpSp>
        <p:nvGrpSpPr>
          <p:cNvPr id="250" name="Google Shape;250;p25"/>
          <p:cNvGrpSpPr/>
          <p:nvPr/>
        </p:nvGrpSpPr>
        <p:grpSpPr>
          <a:xfrm>
            <a:off x="916458" y="1019750"/>
            <a:ext cx="214625" cy="214625"/>
            <a:chOff x="2594050" y="1631825"/>
            <a:chExt cx="439625" cy="439625"/>
          </a:xfrm>
        </p:grpSpPr>
        <p:sp>
          <p:nvSpPr>
            <p:cNvPr id="251" name="Google Shape;251;p25"/>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3" name="TextBox 2">
            <a:extLst>
              <a:ext uri="{FF2B5EF4-FFF2-40B4-BE49-F238E27FC236}">
                <a16:creationId xmlns:a16="http://schemas.microsoft.com/office/drawing/2014/main" id="{39366CAF-88AB-804E-BF21-13029E80D83A}"/>
              </a:ext>
            </a:extLst>
          </p:cNvPr>
          <p:cNvSpPr txBox="1"/>
          <p:nvPr/>
        </p:nvSpPr>
        <p:spPr>
          <a:xfrm>
            <a:off x="962391" y="1997476"/>
            <a:ext cx="7715888" cy="954107"/>
          </a:xfrm>
          <a:prstGeom prst="rect">
            <a:avLst/>
          </a:prstGeom>
          <a:noFill/>
        </p:spPr>
        <p:txBody>
          <a:bodyPr wrap="square" rtlCol="0">
            <a:spAutoFit/>
          </a:bodyPr>
          <a:lstStyle/>
          <a:p>
            <a:r>
              <a:rPr lang="en-CA" dirty="0"/>
              <a:t>Depend on the results of our analysis, we conclude that final decision on optimal restaurant location will be made by stakeholders based on specific characteristics of neighborhoods and locations in every recommended zone, taking into consideration additional factors like rent, passenger flow, traffic, etc.</a:t>
            </a:r>
          </a:p>
        </p:txBody>
      </p:sp>
      <p:sp>
        <p:nvSpPr>
          <p:cNvPr id="4" name="TextBox 3">
            <a:extLst>
              <a:ext uri="{FF2B5EF4-FFF2-40B4-BE49-F238E27FC236}">
                <a16:creationId xmlns:a16="http://schemas.microsoft.com/office/drawing/2014/main" id="{495C4F1A-94E6-2A47-82C0-DAC3FB622CCC}"/>
              </a:ext>
            </a:extLst>
          </p:cNvPr>
          <p:cNvSpPr txBox="1"/>
          <p:nvPr/>
        </p:nvSpPr>
        <p:spPr>
          <a:xfrm>
            <a:off x="2006352" y="908822"/>
            <a:ext cx="2308194" cy="307777"/>
          </a:xfrm>
          <a:prstGeom prst="rect">
            <a:avLst/>
          </a:prstGeom>
          <a:noFill/>
        </p:spPr>
        <p:txBody>
          <a:bodyPr wrap="square" rtlCol="0">
            <a:spAutoFit/>
          </a:bodyPr>
          <a:lstStyle/>
          <a:p>
            <a:r>
              <a:rPr lang="en-CA" b="1" dirty="0"/>
              <a:t>Conclusion</a:t>
            </a:r>
          </a:p>
        </p:txBody>
      </p:sp>
    </p:spTree>
    <p:extLst>
      <p:ext uri="{BB962C8B-B14F-4D97-AF65-F5344CB8AC3E}">
        <p14:creationId xmlns:p14="http://schemas.microsoft.com/office/powerpoint/2010/main" val="3974063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cxnSp>
        <p:nvCxnSpPr>
          <p:cNvPr id="395" name="Google Shape;395;p36"/>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396" name="Google Shape;396;p36"/>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Thanks!</a:t>
            </a:r>
            <a:endParaRPr sz="6000"/>
          </a:p>
        </p:txBody>
      </p:sp>
      <p:cxnSp>
        <p:nvCxnSpPr>
          <p:cNvPr id="397" name="Google Shape;397;p36"/>
          <p:cNvCxnSpPr/>
          <p:nvPr/>
        </p:nvCxnSpPr>
        <p:spPr>
          <a:xfrm>
            <a:off x="5589800" y="1428750"/>
            <a:ext cx="3554100" cy="0"/>
          </a:xfrm>
          <a:prstGeom prst="straightConnector1">
            <a:avLst/>
          </a:prstGeom>
          <a:noFill/>
          <a:ln w="9525" cap="flat" cmpd="sng">
            <a:solidFill>
              <a:srgbClr val="CCCCCC"/>
            </a:solidFill>
            <a:prstDash val="solid"/>
            <a:round/>
            <a:headEnd type="none" w="med" len="med"/>
            <a:tailEnd type="none" w="med" len="med"/>
          </a:ln>
        </p:spPr>
      </p:cxnSp>
      <p:sp>
        <p:nvSpPr>
          <p:cNvPr id="398" name="Google Shape;398;p36"/>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36"/>
          <p:cNvGrpSpPr/>
          <p:nvPr/>
        </p:nvGrpSpPr>
        <p:grpSpPr>
          <a:xfrm>
            <a:off x="1148888" y="1190759"/>
            <a:ext cx="505722" cy="475767"/>
            <a:chOff x="5972700" y="2330200"/>
            <a:chExt cx="411625" cy="387275"/>
          </a:xfrm>
        </p:grpSpPr>
        <p:sp>
          <p:nvSpPr>
            <p:cNvPr id="400" name="Google Shape;400;p3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2" name="Google Shape;402;p3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p:nvPr/>
        </p:nvSpPr>
        <p:spPr>
          <a:xfrm>
            <a:off x="5650" y="4163500"/>
            <a:ext cx="9144000" cy="979800"/>
          </a:xfrm>
          <a:prstGeom prst="rect">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r>
              <a:rPr lang="en-CA" dirty="0"/>
              <a:t>Introduction</a:t>
            </a:r>
            <a:endParaRPr dirty="0"/>
          </a:p>
        </p:txBody>
      </p:sp>
      <p:grpSp>
        <p:nvGrpSpPr>
          <p:cNvPr id="87" name="Google Shape;87;p13"/>
          <p:cNvGrpSpPr/>
          <p:nvPr/>
        </p:nvGrpSpPr>
        <p:grpSpPr>
          <a:xfrm>
            <a:off x="916458" y="1019750"/>
            <a:ext cx="214625" cy="214625"/>
            <a:chOff x="2594050" y="1631825"/>
            <a:chExt cx="439625" cy="439625"/>
          </a:xfrm>
        </p:grpSpPr>
        <p:sp>
          <p:nvSpPr>
            <p:cNvPr id="88" name="Google Shape;88;p1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13"/>
          <p:cNvSpPr txBox="1"/>
          <p:nvPr/>
        </p:nvSpPr>
        <p:spPr>
          <a:xfrm>
            <a:off x="762851" y="1483479"/>
            <a:ext cx="32268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CA" sz="1200" b="1" dirty="0">
                <a:highlight>
                  <a:srgbClr val="FFCD00"/>
                </a:highlight>
                <a:latin typeface="Quattrocento Sans"/>
                <a:ea typeface="Quattrocento Sans"/>
                <a:cs typeface="Quattrocento Sans"/>
                <a:sym typeface="Quattrocento Sans"/>
              </a:rPr>
              <a:t>Background</a:t>
            </a:r>
            <a:endParaRPr sz="1200" dirty="0">
              <a:highlight>
                <a:srgbClr val="FFCD00"/>
              </a:highlight>
              <a:latin typeface="Quattrocento Sans"/>
              <a:ea typeface="Quattrocento Sans"/>
              <a:cs typeface="Quattrocento Sans"/>
              <a:sym typeface="Quattrocento Sans"/>
            </a:endParaRPr>
          </a:p>
          <a:p>
            <a:pPr lvl="0">
              <a:spcBef>
                <a:spcPts val="600"/>
              </a:spcBef>
              <a:buClr>
                <a:schemeClr val="dk1"/>
              </a:buClr>
              <a:buSzPts val="1100"/>
            </a:pPr>
            <a:r>
              <a:rPr lang="en-CA" dirty="0"/>
              <a:t>Canada has an open immigration policy and a diverse and inclusive culture. Its diverse dining culture makes many restaurants with different styles or exotic flavors emerge in Canada. Toronto, the capital of Ontario, is the largest city in Canada and also one of the most diverse. </a:t>
            </a:r>
            <a:endParaRPr sz="1200" dirty="0">
              <a:latin typeface="Quattrocento Sans"/>
              <a:ea typeface="Quattrocento Sans"/>
              <a:cs typeface="Quattrocento Sans"/>
              <a:sym typeface="Quattrocento Sans"/>
            </a:endParaRPr>
          </a:p>
        </p:txBody>
      </p:sp>
      <p:sp>
        <p:nvSpPr>
          <p:cNvPr id="93" name="Google Shape;93;p13"/>
          <p:cNvSpPr txBox="1"/>
          <p:nvPr/>
        </p:nvSpPr>
        <p:spPr>
          <a:xfrm>
            <a:off x="5154350" y="1140468"/>
            <a:ext cx="3367500" cy="2207100"/>
          </a:xfrm>
          <a:prstGeom prst="rect">
            <a:avLst/>
          </a:prstGeom>
          <a:noFill/>
          <a:ln>
            <a:noFill/>
          </a:ln>
        </p:spPr>
        <p:txBody>
          <a:bodyPr spcFirstLastPara="1" wrap="square" lIns="91425" tIns="91425" rIns="91425" bIns="91425" anchor="t" anchorCtr="0">
            <a:noAutofit/>
          </a:bodyPr>
          <a:lstStyle/>
          <a:p>
            <a:r>
              <a:rPr lang="en-CA" dirty="0"/>
              <a:t>The location of the restaurant not only affects the market development capacity of the catering company, but also the size of its attractiveness to consumers, but more importantly, it has a strategic impact on the long-term benefits.</a:t>
            </a:r>
          </a:p>
          <a:p>
            <a:r>
              <a:rPr lang="en-CA" dirty="0"/>
              <a:t> </a:t>
            </a:r>
          </a:p>
          <a:p>
            <a:r>
              <a:rPr lang="en-CA" dirty="0"/>
              <a:t>Here we are mainly trying to investigate where would be a good choice for opening a new Chinese restaurant in Toronto from the perspective of location selection.</a:t>
            </a:r>
          </a:p>
        </p:txBody>
      </p:sp>
      <p:sp>
        <p:nvSpPr>
          <p:cNvPr id="95" name="Google Shape;95;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pic>
        <p:nvPicPr>
          <p:cNvPr id="102" name="Google Shape;102;p14"/>
          <p:cNvPicPr preferRelativeResize="0"/>
          <p:nvPr/>
        </p:nvPicPr>
        <p:blipFill>
          <a:blip r:embed="rId3">
            <a:alphaModFix/>
          </a:blip>
          <a:stretch>
            <a:fillRect/>
          </a:stretch>
        </p:blipFill>
        <p:spPr>
          <a:xfrm>
            <a:off x="834600" y="861898"/>
            <a:ext cx="1133700" cy="1133700"/>
          </a:xfrm>
          <a:prstGeom prst="ellipse">
            <a:avLst/>
          </a:prstGeom>
          <a:noFill/>
          <a:ln>
            <a:noFill/>
          </a:ln>
        </p:spPr>
      </p:pic>
      <p:cxnSp>
        <p:nvCxnSpPr>
          <p:cNvPr id="104" name="Google Shape;104;p14"/>
          <p:cNvCxnSpPr/>
          <p:nvPr/>
        </p:nvCxnSpPr>
        <p:spPr>
          <a:xfrm>
            <a:off x="4480947"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8" name="Google Shape;94;p13">
            <a:extLst>
              <a:ext uri="{FF2B5EF4-FFF2-40B4-BE49-F238E27FC236}">
                <a16:creationId xmlns:a16="http://schemas.microsoft.com/office/drawing/2014/main" id="{01CFB52B-D5D9-B64D-8C02-8BC2C8E8E967}"/>
              </a:ext>
            </a:extLst>
          </p:cNvPr>
          <p:cNvSpPr txBox="1"/>
          <p:nvPr/>
        </p:nvSpPr>
        <p:spPr>
          <a:xfrm>
            <a:off x="1040247" y="1995597"/>
            <a:ext cx="7846200" cy="2034861"/>
          </a:xfrm>
          <a:prstGeom prst="rect">
            <a:avLst/>
          </a:prstGeom>
          <a:noFill/>
          <a:ln>
            <a:noFill/>
          </a:ln>
        </p:spPr>
        <p:txBody>
          <a:bodyPr spcFirstLastPara="1" wrap="square" lIns="91425" tIns="91425" rIns="91425" bIns="91425" anchor="t" anchorCtr="0">
            <a:noAutofit/>
          </a:bodyPr>
          <a:lstStyle/>
          <a:p>
            <a:r>
              <a:rPr lang="en-CA" b="1" dirty="0"/>
              <a:t>Target audience:</a:t>
            </a:r>
            <a:endParaRPr lang="en-CA" dirty="0"/>
          </a:p>
          <a:p>
            <a:r>
              <a:rPr lang="en-CA" b="1" i="1" dirty="0"/>
              <a:t>Who would be interested in this project?</a:t>
            </a:r>
            <a:endParaRPr lang="en-CA" dirty="0"/>
          </a:p>
          <a:p>
            <a:pPr marL="285750" lvl="0" indent="-285750">
              <a:buFont typeface="Arial" panose="020B0604020202020204" pitchFamily="34" charset="0"/>
              <a:buChar char="•"/>
            </a:pPr>
            <a:r>
              <a:rPr lang="en-CA" dirty="0"/>
              <a:t>business person that are considering opening a restaurant and they wonder how to choose the best location for their business;</a:t>
            </a:r>
          </a:p>
          <a:p>
            <a:pPr marL="285750" lvl="0" indent="-285750">
              <a:buFont typeface="Arial" panose="020B0604020202020204" pitchFamily="34" charset="0"/>
              <a:buChar char="•"/>
            </a:pPr>
            <a:r>
              <a:rPr lang="en-CA" dirty="0"/>
              <a:t>anyone looking for a nice place to get a meal in Toronto;</a:t>
            </a:r>
          </a:p>
          <a:p>
            <a:pPr marL="285750" lvl="0" indent="-285750">
              <a:buFont typeface="Arial" panose="020B0604020202020204" pitchFamily="34" charset="0"/>
              <a:buChar char="•"/>
            </a:pPr>
            <a:r>
              <a:rPr lang="en-CA" dirty="0"/>
              <a:t>Data scientists that are interested in the same topic of using location data to explore a geographical location.</a:t>
            </a:r>
          </a:p>
          <a:p>
            <a:pPr marL="0" lvl="0" indent="0" algn="l" rtl="0">
              <a:spcBef>
                <a:spcPts val="1000"/>
              </a:spcBef>
              <a:spcAft>
                <a:spcPts val="0"/>
              </a:spcAft>
              <a:buNone/>
            </a:pPr>
            <a:endParaRPr sz="1100" i="1" dirty="0">
              <a:latin typeface="Lora"/>
              <a:ea typeface="Lora"/>
              <a:cs typeface="Lora"/>
              <a:sym typeface="Lora"/>
            </a:endParaRPr>
          </a:p>
          <a:p>
            <a:pPr marL="0" lvl="0" indent="0" algn="l" rtl="0">
              <a:spcBef>
                <a:spcPts val="1000"/>
              </a:spcBef>
              <a:spcAft>
                <a:spcPts val="1000"/>
              </a:spcAft>
              <a:buNone/>
            </a:pPr>
            <a:endParaRPr sz="1100" i="1" dirty="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a:t>
            </a:r>
            <a:endParaRPr dirty="0">
              <a:highlight>
                <a:srgbClr val="FFCD00"/>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CA" sz="1200" dirty="0"/>
              <a:t>Data that will be used to solve the problem:</a:t>
            </a:r>
          </a:p>
          <a:p>
            <a:pPr lvl="0"/>
            <a:r>
              <a:rPr lang="en-CA" sz="1200" dirty="0"/>
              <a:t>Toronto neighborhood data scraped from a Wikipedia page: </a:t>
            </a:r>
            <a:r>
              <a:rPr lang="en-CA" sz="1200" u="sng" dirty="0">
                <a:hlinkClick r:id="rId3"/>
              </a:rPr>
              <a:t>https://en.wikipedia.org/wiki/List_of_postal_codes_of_Canada:_M</a:t>
            </a:r>
            <a:endParaRPr lang="en-CA" sz="1200" dirty="0"/>
          </a:p>
          <a:p>
            <a:pPr lvl="0"/>
            <a:r>
              <a:rPr lang="en-CA" sz="1200" dirty="0"/>
              <a:t>a csv file that has the geographical coordinates of each postal code: </a:t>
            </a:r>
            <a:r>
              <a:rPr lang="en-CA" sz="1200" u="sng" dirty="0">
                <a:hlinkClick r:id="rId4"/>
              </a:rPr>
              <a:t>https://cocl.us/Geospatial_data</a:t>
            </a:r>
            <a:endParaRPr lang="en-CA" sz="1200" dirty="0"/>
          </a:p>
          <a:p>
            <a:pPr lvl="0"/>
            <a:r>
              <a:rPr lang="en-CA" sz="1200" dirty="0"/>
              <a:t>Foursquare location data, with latitude and longitude coordinates of each neighborhood.</a:t>
            </a:r>
          </a:p>
          <a:p>
            <a:pPr lvl="0"/>
            <a:r>
              <a:rPr lang="en-CA" sz="1200" dirty="0"/>
              <a:t>Foursquare API to explore neighborhoods in Toronto.</a:t>
            </a:r>
          </a:p>
          <a:p>
            <a:pPr marL="0" lvl="0" indent="0" algn="l" rtl="0">
              <a:spcBef>
                <a:spcPts val="600"/>
              </a:spcBef>
              <a:spcAft>
                <a:spcPts val="0"/>
              </a:spcAft>
              <a:buNone/>
            </a:pP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8" name="Google Shape;158;p19"/>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lvl="0"/>
            <a:r>
              <a:rPr lang="en-CA" dirty="0"/>
              <a:t>Toronto neighborhood data</a:t>
            </a:r>
            <a:endParaRPr dirty="0"/>
          </a:p>
        </p:txBody>
      </p:sp>
      <p:grpSp>
        <p:nvGrpSpPr>
          <p:cNvPr id="160" name="Google Shape;160;p19"/>
          <p:cNvGrpSpPr/>
          <p:nvPr/>
        </p:nvGrpSpPr>
        <p:grpSpPr>
          <a:xfrm>
            <a:off x="916458" y="1019750"/>
            <a:ext cx="214625" cy="214625"/>
            <a:chOff x="2594050" y="1631825"/>
            <a:chExt cx="439625" cy="439625"/>
          </a:xfrm>
        </p:grpSpPr>
        <p:sp>
          <p:nvSpPr>
            <p:cNvPr id="161" name="Google Shape;161;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16" name="Picture 15" descr="A screenshot of a cell phone&#10;&#10;Description automatically generated">
            <a:extLst>
              <a:ext uri="{FF2B5EF4-FFF2-40B4-BE49-F238E27FC236}">
                <a16:creationId xmlns:a16="http://schemas.microsoft.com/office/drawing/2014/main" id="{8F7EBE38-C06B-2C49-BE3D-976F84BA18F4}"/>
              </a:ext>
            </a:extLst>
          </p:cNvPr>
          <p:cNvPicPr/>
          <p:nvPr/>
        </p:nvPicPr>
        <p:blipFill>
          <a:blip r:embed="rId3">
            <a:extLst>
              <a:ext uri="{28A0092B-C50C-407E-A947-70E740481C1C}">
                <a14:useLocalDpi xmlns:a14="http://schemas.microsoft.com/office/drawing/2010/main" val="0"/>
              </a:ext>
            </a:extLst>
          </a:blip>
          <a:stretch>
            <a:fillRect/>
          </a:stretch>
        </p:blipFill>
        <p:spPr>
          <a:xfrm>
            <a:off x="1381250" y="1294269"/>
            <a:ext cx="5943600" cy="33216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1381250" y="937125"/>
            <a:ext cx="3878400" cy="435600"/>
          </a:xfrm>
          <a:prstGeom prst="rect">
            <a:avLst/>
          </a:prstGeom>
        </p:spPr>
        <p:txBody>
          <a:bodyPr spcFirstLastPara="1" wrap="square" lIns="91425" tIns="91425" rIns="91425" bIns="91425" anchor="ctr" anchorCtr="0">
            <a:noAutofit/>
          </a:bodyPr>
          <a:lstStyle/>
          <a:p>
            <a:r>
              <a:rPr lang="en-CA" i="1" dirty="0"/>
              <a:t>Exploratory Data Analysis</a:t>
            </a:r>
            <a:endParaRPr dirty="0"/>
          </a:p>
        </p:txBody>
      </p:sp>
      <p:grpSp>
        <p:nvGrpSpPr>
          <p:cNvPr id="210" name="Google Shape;210;p23"/>
          <p:cNvGrpSpPr/>
          <p:nvPr/>
        </p:nvGrpSpPr>
        <p:grpSpPr>
          <a:xfrm>
            <a:off x="916458" y="1019750"/>
            <a:ext cx="214625" cy="214625"/>
            <a:chOff x="2594050" y="1631825"/>
            <a:chExt cx="439625" cy="439625"/>
          </a:xfrm>
        </p:grpSpPr>
        <p:sp>
          <p:nvSpPr>
            <p:cNvPr id="211" name="Google Shape;211;p2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12" name="Picture 11" descr="A picture containing drawing&#10;&#10;Description automatically generated">
            <a:extLst>
              <a:ext uri="{FF2B5EF4-FFF2-40B4-BE49-F238E27FC236}">
                <a16:creationId xmlns:a16="http://schemas.microsoft.com/office/drawing/2014/main" id="{43783AF3-3427-3743-BA02-F9808A432E3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99495" y="1445174"/>
            <a:ext cx="4083728" cy="2904883"/>
          </a:xfrm>
          <a:prstGeom prst="rect">
            <a:avLst/>
          </a:prstGeom>
          <a:noFill/>
          <a:ln>
            <a:noFill/>
          </a:ln>
        </p:spPr>
      </p:pic>
      <p:pic>
        <p:nvPicPr>
          <p:cNvPr id="13" name="Picture 12" descr="A screenshot of a cell phone&#10;&#10;Description automatically generated">
            <a:extLst>
              <a:ext uri="{FF2B5EF4-FFF2-40B4-BE49-F238E27FC236}">
                <a16:creationId xmlns:a16="http://schemas.microsoft.com/office/drawing/2014/main" id="{994C4133-B85B-BF46-8FB4-C7A648CF7B1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571999" y="1372725"/>
            <a:ext cx="4341181" cy="32525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grpSp>
        <p:nvGrpSpPr>
          <p:cNvPr id="250" name="Google Shape;250;p25"/>
          <p:cNvGrpSpPr/>
          <p:nvPr/>
        </p:nvGrpSpPr>
        <p:grpSpPr>
          <a:xfrm>
            <a:off x="916458" y="1019750"/>
            <a:ext cx="214625" cy="214625"/>
            <a:chOff x="2594050" y="1631825"/>
            <a:chExt cx="439625" cy="439625"/>
          </a:xfrm>
        </p:grpSpPr>
        <p:sp>
          <p:nvSpPr>
            <p:cNvPr id="251" name="Google Shape;251;p25"/>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10" name="Picture 9" descr="A screenshot of a cell phone&#10;&#10;Description automatically generated">
            <a:extLst>
              <a:ext uri="{FF2B5EF4-FFF2-40B4-BE49-F238E27FC236}">
                <a16:creationId xmlns:a16="http://schemas.microsoft.com/office/drawing/2014/main" id="{6A4D1E2B-B967-954D-8487-9A457901F5F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45172" y="1372725"/>
            <a:ext cx="6783705" cy="26073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grpSp>
        <p:nvGrpSpPr>
          <p:cNvPr id="250" name="Google Shape;250;p25"/>
          <p:cNvGrpSpPr/>
          <p:nvPr/>
        </p:nvGrpSpPr>
        <p:grpSpPr>
          <a:xfrm>
            <a:off x="916458" y="1019750"/>
            <a:ext cx="214625" cy="214625"/>
            <a:chOff x="2594050" y="1631825"/>
            <a:chExt cx="439625" cy="439625"/>
          </a:xfrm>
        </p:grpSpPr>
        <p:sp>
          <p:nvSpPr>
            <p:cNvPr id="251" name="Google Shape;251;p25"/>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9" name="Picture 8" descr="A screenshot of a cell phone&#10;&#10;Description automatically generated">
            <a:extLst>
              <a:ext uri="{FF2B5EF4-FFF2-40B4-BE49-F238E27FC236}">
                <a16:creationId xmlns:a16="http://schemas.microsoft.com/office/drawing/2014/main" id="{9171ED31-0452-CF44-B0A4-714B3A7F36D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255869" y="1188447"/>
            <a:ext cx="6863080" cy="3147060"/>
          </a:xfrm>
          <a:prstGeom prst="rect">
            <a:avLst/>
          </a:prstGeom>
        </p:spPr>
      </p:pic>
    </p:spTree>
    <p:extLst>
      <p:ext uri="{BB962C8B-B14F-4D97-AF65-F5344CB8AC3E}">
        <p14:creationId xmlns:p14="http://schemas.microsoft.com/office/powerpoint/2010/main" val="2609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grpSp>
        <p:nvGrpSpPr>
          <p:cNvPr id="250" name="Google Shape;250;p25"/>
          <p:cNvGrpSpPr/>
          <p:nvPr/>
        </p:nvGrpSpPr>
        <p:grpSpPr>
          <a:xfrm>
            <a:off x="916458" y="1019750"/>
            <a:ext cx="214625" cy="214625"/>
            <a:chOff x="2594050" y="1631825"/>
            <a:chExt cx="439625" cy="439625"/>
          </a:xfrm>
        </p:grpSpPr>
        <p:sp>
          <p:nvSpPr>
            <p:cNvPr id="251" name="Google Shape;251;p25"/>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3" name="TextBox 2">
            <a:extLst>
              <a:ext uri="{FF2B5EF4-FFF2-40B4-BE49-F238E27FC236}">
                <a16:creationId xmlns:a16="http://schemas.microsoft.com/office/drawing/2014/main" id="{39366CAF-88AB-804E-BF21-13029E80D83A}"/>
              </a:ext>
            </a:extLst>
          </p:cNvPr>
          <p:cNvSpPr txBox="1"/>
          <p:nvPr/>
        </p:nvSpPr>
        <p:spPr>
          <a:xfrm>
            <a:off x="1376039" y="1376039"/>
            <a:ext cx="7715888" cy="2677656"/>
          </a:xfrm>
          <a:prstGeom prst="rect">
            <a:avLst/>
          </a:prstGeom>
          <a:noFill/>
        </p:spPr>
        <p:txBody>
          <a:bodyPr wrap="square" rtlCol="0">
            <a:spAutoFit/>
          </a:bodyPr>
          <a:lstStyle/>
          <a:p>
            <a:pPr marL="285750" lvl="0" indent="-285750">
              <a:buFont typeface="Arial" panose="020B0604020202020204" pitchFamily="34" charset="0"/>
              <a:buChar char="•"/>
            </a:pPr>
            <a:r>
              <a:rPr lang="en-CA" dirty="0"/>
              <a:t>Coffee shops, café, Restaurants, park, pizza place are the most common venues in Toronto.</a:t>
            </a:r>
          </a:p>
          <a:p>
            <a:pPr marL="285750" lvl="0" indent="-285750">
              <a:buFont typeface="Arial" panose="020B0604020202020204" pitchFamily="34" charset="0"/>
              <a:buChar char="•"/>
            </a:pPr>
            <a:r>
              <a:rPr lang="en-CA" dirty="0"/>
              <a:t>Coffee shops is the most frequent venue among all categories in Toronto according to Foursquare API. For Chinese restaurants specifically, the frequency is quite low, maybe some of them have not been verified and added to Foursquare API database yet. But it can be said that there is still a lot of room for expansion in the market for Chinese restaurant.</a:t>
            </a:r>
          </a:p>
          <a:p>
            <a:pPr marL="285750" lvl="0" indent="-285750">
              <a:buFont typeface="Arial" panose="020B0604020202020204" pitchFamily="34" charset="0"/>
              <a:buChar char="•"/>
            </a:pPr>
            <a:r>
              <a:rPr lang="en-CA" dirty="0"/>
              <a:t>Clustering neighborhoods based on their most popular venues grouped.</a:t>
            </a:r>
          </a:p>
          <a:p>
            <a:pPr marL="285750" lvl="0" indent="-285750">
              <a:buFont typeface="Arial" panose="020B0604020202020204" pitchFamily="34" charset="0"/>
              <a:buChar char="•"/>
            </a:pPr>
            <a:r>
              <a:rPr lang="en-CA" dirty="0"/>
              <a:t>Scarborough has the largest number of Chinese restaurants. And North York ranks the second place. And Agincourt has the largest number of Chinese restaurants, which is a neighborhood located in Scarborough.</a:t>
            </a:r>
          </a:p>
          <a:p>
            <a:pPr marL="285750" lvl="0" indent="-285750">
              <a:buFont typeface="Arial" panose="020B0604020202020204" pitchFamily="34" charset="0"/>
              <a:buChar char="•"/>
            </a:pPr>
            <a:r>
              <a:rPr lang="en-CA" dirty="0"/>
              <a:t>East York and West Toronto only have one Chinese restaurant in the database. Almost all Chinese restaurants are located in Scarborough. North York, East Toronto, Central Toronto, Downtown Toronto, Mississauga, Etobicoke have about the same number.</a:t>
            </a:r>
            <a:endParaRPr lang="en-US" dirty="0"/>
          </a:p>
        </p:txBody>
      </p:sp>
      <p:sp>
        <p:nvSpPr>
          <p:cNvPr id="4" name="TextBox 3">
            <a:extLst>
              <a:ext uri="{FF2B5EF4-FFF2-40B4-BE49-F238E27FC236}">
                <a16:creationId xmlns:a16="http://schemas.microsoft.com/office/drawing/2014/main" id="{495C4F1A-94E6-2A47-82C0-DAC3FB622CCC}"/>
              </a:ext>
            </a:extLst>
          </p:cNvPr>
          <p:cNvSpPr txBox="1"/>
          <p:nvPr/>
        </p:nvSpPr>
        <p:spPr>
          <a:xfrm>
            <a:off x="2006352" y="908822"/>
            <a:ext cx="2308194" cy="307777"/>
          </a:xfrm>
          <a:prstGeom prst="rect">
            <a:avLst/>
          </a:prstGeom>
          <a:noFill/>
        </p:spPr>
        <p:txBody>
          <a:bodyPr wrap="square" rtlCol="0">
            <a:spAutoFit/>
          </a:bodyPr>
          <a:lstStyle/>
          <a:p>
            <a:r>
              <a:rPr lang="en-CA" b="1" dirty="0"/>
              <a:t>Results &amp; Discussion</a:t>
            </a:r>
          </a:p>
        </p:txBody>
      </p:sp>
    </p:spTree>
    <p:extLst>
      <p:ext uri="{BB962C8B-B14F-4D97-AF65-F5344CB8AC3E}">
        <p14:creationId xmlns:p14="http://schemas.microsoft.com/office/powerpoint/2010/main" val="3347200702"/>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521</Words>
  <Application>Microsoft Macintosh PowerPoint</Application>
  <PresentationFormat>On-screen Show (16:9)</PresentationFormat>
  <Paragraphs>39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Lora</vt:lpstr>
      <vt:lpstr>Arial</vt:lpstr>
      <vt:lpstr>Quattrocento Sans</vt:lpstr>
      <vt:lpstr>Viola template</vt:lpstr>
      <vt:lpstr>Capstone Project</vt:lpstr>
      <vt:lpstr>Introduction</vt:lpstr>
      <vt:lpstr>PowerPoint Presentation</vt:lpstr>
      <vt:lpstr>Data</vt:lpstr>
      <vt:lpstr>Toronto neighborhood data</vt:lpstr>
      <vt:lpstr>Exploratory Data Analysis</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Zhuyi Huang</cp:lastModifiedBy>
  <cp:revision>4</cp:revision>
  <dcterms:modified xsi:type="dcterms:W3CDTF">2020-08-01T21:23:57Z</dcterms:modified>
</cp:coreProperties>
</file>