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3A6253-EA55-4148-B396-89AF4811D6DA}" type="datetimeFigureOut">
              <a:rPr lang="en-US" smtClean="0"/>
              <a:t>8/23/13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E59138-0FEA-5445-ABDE-0C7320F0E1C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Update: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Pseudogene</a:t>
            </a:r>
            <a:r>
              <a:rPr lang="en-US" dirty="0" smtClean="0"/>
              <a:t>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Chelsea Ju</a:t>
            </a:r>
          </a:p>
          <a:p>
            <a:r>
              <a:rPr lang="en-US" dirty="0" smtClean="0"/>
              <a:t>2013.08.23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FPKM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262735"/>
            <a:ext cx="693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Expected Parent FPKM </a:t>
            </a:r>
            <a:r>
              <a:rPr lang="en-US" sz="3200" dirty="0" smtClean="0">
                <a:solidFill>
                  <a:srgbClr val="FF0000"/>
                </a:solidFill>
              </a:rPr>
              <a:t>?~? </a:t>
            </a:r>
            <a:r>
              <a:rPr lang="en-US" sz="2000" dirty="0" smtClean="0"/>
              <a:t>Parent FPKM + </a:t>
            </a:r>
            <a:r>
              <a:rPr lang="en-US" sz="2000" dirty="0" err="1" smtClean="0"/>
              <a:t>Pseudogene</a:t>
            </a:r>
            <a:r>
              <a:rPr lang="en-US" sz="2000" dirty="0" smtClean="0"/>
              <a:t> FPKM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217543" y="1790700"/>
          <a:ext cx="6783457" cy="1714500"/>
        </p:xfrm>
        <a:graphic>
          <a:graphicData uri="http://schemas.openxmlformats.org/presentationml/2006/ole">
            <p:oleObj spid="_x0000_s37891" name="Equation" r:id="rId3" imgW="3467100" imgH="876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only the top 500 pairs of </a:t>
            </a:r>
            <a:r>
              <a:rPr lang="en-US" dirty="0" err="1" smtClean="0"/>
              <a:t>pseudogene</a:t>
            </a:r>
            <a:r>
              <a:rPr lang="en-US" dirty="0" smtClean="0"/>
              <a:t>-parent</a:t>
            </a:r>
            <a:r>
              <a:rPr lang="en-US" dirty="0" smtClean="0"/>
              <a:t> from </a:t>
            </a:r>
            <a:r>
              <a:rPr lang="en-US" i="1" dirty="0" err="1" smtClean="0"/>
              <a:t>pseudogene.org</a:t>
            </a:r>
            <a:r>
              <a:rPr lang="en-US" dirty="0" smtClean="0"/>
              <a:t> (version 72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data contains 385 unique parents.</a:t>
            </a:r>
          </a:p>
          <a:p>
            <a:r>
              <a:rPr lang="en-US" dirty="0" smtClean="0"/>
              <a:t>Paired-end reads are generated from </a:t>
            </a:r>
            <a:r>
              <a:rPr lang="en-US" i="1" dirty="0" err="1" smtClean="0"/>
              <a:t>dwigsim</a:t>
            </a:r>
            <a:r>
              <a:rPr lang="en-US" i="1" dirty="0" smtClean="0"/>
              <a:t>, </a:t>
            </a:r>
            <a:r>
              <a:rPr lang="en-US" dirty="0" smtClean="0"/>
              <a:t>without sequencing errors. </a:t>
            </a:r>
          </a:p>
          <a:p>
            <a:r>
              <a:rPr lang="en-US" dirty="0" smtClean="0"/>
              <a:t>Map the reads to reference genome using Tophat2.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143000" y="4038600"/>
          <a:ext cx="6329132" cy="21335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13260"/>
                <a:gridCol w="779160"/>
                <a:gridCol w="1278776"/>
                <a:gridCol w="779160"/>
                <a:gridCol w="1278776"/>
              </a:tblGrid>
              <a:tr h="285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Number of</a:t>
                      </a:r>
                      <a:r>
                        <a:rPr lang="en-US" sz="1200" u="none" strike="noStrike" dirty="0" smtClean="0"/>
                        <a:t> Gene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92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358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5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Total Gene Length (</a:t>
                      </a:r>
                      <a:r>
                        <a:rPr lang="en-US" sz="1200" u="none" strike="noStrike" dirty="0" smtClean="0"/>
                        <a:t>base)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175872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736926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0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Coverage and Read Length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Reads (#)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Mapped Reads(%)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Reads (#)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Mapped Reads(%)</a:t>
                      </a:r>
                      <a:endParaRPr lang="en-US" sz="1200" dirty="0"/>
                    </a:p>
                  </a:txBody>
                  <a:tcPr anchor="ctr"/>
                </a:tc>
              </a:tr>
              <a:tr h="285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10X</a:t>
                      </a:r>
                      <a:r>
                        <a:rPr lang="en-US" sz="1200" u="none" strike="noStrike" dirty="0" smtClean="0"/>
                        <a:t> 75L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23450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Verdana"/>
                        </a:rPr>
                        <a:t>96.40%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98260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Verdana"/>
                        </a:rPr>
                        <a:t>96.35%</a:t>
                      </a:r>
                    </a:p>
                  </a:txBody>
                  <a:tcPr marL="12700" marR="12700" marT="12700" marB="0" anchor="ctr"/>
                </a:tc>
              </a:tr>
              <a:tr h="285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10X 100L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17950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Verdana"/>
                        </a:rPr>
                        <a:t>94.37%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73702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Verdana"/>
                        </a:rPr>
                        <a:t>94.66%</a:t>
                      </a:r>
                    </a:p>
                  </a:txBody>
                  <a:tcPr marL="12700" marR="12700" marT="12700" marB="0" anchor="ctr"/>
                </a:tc>
              </a:tr>
              <a:tr h="285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100X</a:t>
                      </a:r>
                      <a:r>
                        <a:rPr lang="en-US" sz="1200" u="none" strike="noStrike" dirty="0" smtClean="0"/>
                        <a:t> 75L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234494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Verdana"/>
                        </a:rPr>
                        <a:t>96.62%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982562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Verdana"/>
                        </a:rPr>
                        <a:t>96.45%</a:t>
                      </a:r>
                    </a:p>
                  </a:txBody>
                  <a:tcPr marL="12700" marR="12700" marT="12700" marB="0" anchor="ctr"/>
                </a:tc>
              </a:tr>
              <a:tr h="285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100X 100L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175910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Verdana"/>
                        </a:rPr>
                        <a:t>94.13%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737096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Verdana"/>
                        </a:rPr>
                        <a:t>94.45%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Expression Distribution Matrices for Fragment and FPKM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0794" y="2133600"/>
          <a:ext cx="8192366" cy="4079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3720"/>
                <a:gridCol w="1179991"/>
                <a:gridCol w="640080"/>
                <a:gridCol w="543720"/>
                <a:gridCol w="543720"/>
                <a:gridCol w="543720"/>
                <a:gridCol w="543720"/>
                <a:gridCol w="543720"/>
                <a:gridCol w="543720"/>
                <a:gridCol w="543720"/>
                <a:gridCol w="543720"/>
                <a:gridCol w="543720"/>
                <a:gridCol w="935095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Expected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P1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P2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P3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P4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P5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S1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S2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S3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66"/>
                          </a:solidFill>
                        </a:rPr>
                        <a:t>Others</a:t>
                      </a:r>
                      <a:endParaRPr lang="en-US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P1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P2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P3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P4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P5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S1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S2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S3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S4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S5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Counting Fragments Mapped to Multiple Genes</a:t>
            </a:r>
          </a:p>
          <a:p>
            <a:pPr lvl="1"/>
            <a:r>
              <a:rPr lang="en-US" dirty="0" smtClean="0"/>
              <a:t>Over-count: increase fragment count for all the mapped genes </a:t>
            </a:r>
          </a:p>
          <a:p>
            <a:pPr lvl="1"/>
            <a:r>
              <a:rPr lang="en-US" dirty="0" smtClean="0"/>
              <a:t>Under-count: ignore all the fragments with multiple mapping</a:t>
            </a:r>
          </a:p>
          <a:p>
            <a:pPr lvl="1"/>
            <a:r>
              <a:rPr lang="en-US" dirty="0" smtClean="0"/>
              <a:t>Unique-count: randomly select one gene for that fragment</a:t>
            </a:r>
          </a:p>
          <a:p>
            <a:endParaRPr lang="en-US" dirty="0" smtClean="0"/>
          </a:p>
          <a:p>
            <a:r>
              <a:rPr lang="en-US" dirty="0" smtClean="0"/>
              <a:t>Extract Matrix Information</a:t>
            </a:r>
          </a:p>
          <a:p>
            <a:pPr lvl="1"/>
            <a:r>
              <a:rPr lang="en-US" dirty="0" smtClean="0"/>
              <a:t>Extract the rows that contain at least one mapped fragment from the matrix (</a:t>
            </a:r>
            <a:r>
              <a:rPr lang="en-US" dirty="0" err="1" smtClean="0"/>
              <a:t>ie</a:t>
            </a:r>
            <a:r>
              <a:rPr lang="en-US" dirty="0" smtClean="0"/>
              <a:t>, sum of FPKM or fragment count &gt; 0)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Expression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Total = 358 parents</a:t>
            </a:r>
          </a:p>
          <a:p>
            <a:r>
              <a:rPr lang="en-US" sz="1600" dirty="0" smtClean="0"/>
              <a:t>Coverage 10X, Read length 100L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r>
              <a:rPr lang="en-US" sz="1400" dirty="0" smtClean="0"/>
              <a:t>~ 12% of the parent genes contain fragments mapped to the </a:t>
            </a:r>
            <a:r>
              <a:rPr lang="en-US" sz="1400" dirty="0" err="1" smtClean="0"/>
              <a:t>pseudogenes</a:t>
            </a:r>
            <a:endParaRPr lang="en-US" sz="1400" dirty="0"/>
          </a:p>
        </p:txBody>
      </p:sp>
      <p:pic>
        <p:nvPicPr>
          <p:cNvPr id="9" name="Picture 8" descr="pie_over_10X100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657" y="2057400"/>
            <a:ext cx="3337057" cy="3200400"/>
          </a:xfrm>
          <a:prstGeom prst="rect">
            <a:avLst/>
          </a:prstGeom>
        </p:spPr>
      </p:pic>
      <p:pic>
        <p:nvPicPr>
          <p:cNvPr id="10" name="Picture 9" descr="pie_under_10X100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43" y="2057400"/>
            <a:ext cx="3337057" cy="3200400"/>
          </a:xfrm>
          <a:prstGeom prst="rect">
            <a:avLst/>
          </a:prstGeom>
        </p:spPr>
      </p:pic>
      <p:pic>
        <p:nvPicPr>
          <p:cNvPr id="11" name="Picture 10" descr="pie_unique_10X100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743" y="2057400"/>
            <a:ext cx="3337057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Expression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Total = 358 parents</a:t>
            </a:r>
          </a:p>
          <a:p>
            <a:r>
              <a:rPr lang="en-US" sz="1600" dirty="0" smtClean="0"/>
              <a:t>Coverage 100X, Read length 100L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r>
              <a:rPr lang="en-US" sz="1400" dirty="0" smtClean="0"/>
              <a:t>~ 14% of the parent genes contain fragments mapped to the </a:t>
            </a:r>
            <a:r>
              <a:rPr lang="en-US" sz="1400" dirty="0" err="1" smtClean="0"/>
              <a:t>pseudogenes</a:t>
            </a:r>
            <a:endParaRPr lang="en-US" sz="1400" dirty="0"/>
          </a:p>
        </p:txBody>
      </p:sp>
      <p:pic>
        <p:nvPicPr>
          <p:cNvPr id="7" name="Picture 6" descr="pie_over_100X100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905000"/>
            <a:ext cx="3168580" cy="3644375"/>
          </a:xfrm>
          <a:prstGeom prst="rect">
            <a:avLst/>
          </a:prstGeom>
        </p:spPr>
      </p:pic>
      <p:pic>
        <p:nvPicPr>
          <p:cNvPr id="8" name="Picture 7" descr="pie_under_100X100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15492"/>
            <a:ext cx="3168580" cy="3644375"/>
          </a:xfrm>
          <a:prstGeom prst="rect">
            <a:avLst/>
          </a:prstGeom>
        </p:spPr>
      </p:pic>
      <p:pic>
        <p:nvPicPr>
          <p:cNvPr id="12" name="Picture 11" descr="pie_unique_100X100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882" y="1920554"/>
            <a:ext cx="3163518" cy="363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Results: Fragment Distribution of Parents </a:t>
            </a:r>
            <a:endParaRPr lang="en-US" sz="2800" dirty="0"/>
          </a:p>
        </p:txBody>
      </p:sp>
      <p:pic>
        <p:nvPicPr>
          <p:cNvPr id="5" name="Picture 4" descr="xy_over_100X100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2" y="1447800"/>
            <a:ext cx="4385648" cy="2667000"/>
          </a:xfrm>
          <a:prstGeom prst="rect">
            <a:avLst/>
          </a:prstGeom>
        </p:spPr>
      </p:pic>
      <p:pic>
        <p:nvPicPr>
          <p:cNvPr id="7" name="Picture 6" descr="xy_under_100X100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47" y="1447801"/>
            <a:ext cx="4315853" cy="2667000"/>
          </a:xfrm>
          <a:prstGeom prst="rect">
            <a:avLst/>
          </a:prstGeom>
        </p:spPr>
      </p:pic>
      <p:pic>
        <p:nvPicPr>
          <p:cNvPr id="8" name="Picture 7" descr="xy_unique_100X100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46" y="4095942"/>
            <a:ext cx="4291354" cy="26096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0200" y="1154668"/>
            <a:ext cx="132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Over-Count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1546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Under-Count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8180" y="424834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Unique-Count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87502" y="252990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Expected Fragment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928234" y="253479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Expected Fragment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413635" y="512070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Expected Fragment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256762" y="5791200"/>
            <a:ext cx="1506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Coverage 100X, Read length 100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parentpseudo_under_100X100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47800"/>
            <a:ext cx="4277721" cy="2578608"/>
          </a:xfrm>
          <a:prstGeom prst="rect">
            <a:avLst/>
          </a:prstGeom>
        </p:spPr>
      </p:pic>
      <p:pic>
        <p:nvPicPr>
          <p:cNvPr id="33" name="Picture 32" descr="parentpseudo_unique_100X100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69" y="4317132"/>
            <a:ext cx="4281462" cy="257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Results: Fragment Count of Parents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Pseudogene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1154668"/>
            <a:ext cx="132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Over-Count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52317" y="2529908"/>
            <a:ext cx="724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256762" y="5791200"/>
            <a:ext cx="1506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Coverage 100X, Read length 100</a:t>
            </a:r>
            <a:endParaRPr lang="en-US" sz="1400" dirty="0" smtClean="0"/>
          </a:p>
        </p:txBody>
      </p:sp>
      <p:pic>
        <p:nvPicPr>
          <p:cNvPr id="17" name="Picture 16" descr="parentpseudo_over_100X100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47800"/>
            <a:ext cx="4267200" cy="25722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69401" y="3886200"/>
            <a:ext cx="104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Pseudogene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0" y="11430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Under-Count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95883" y="2518240"/>
            <a:ext cx="724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Parents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17601" y="3886200"/>
            <a:ext cx="104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Pseudogene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398866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Unique-Count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881283" y="5363908"/>
            <a:ext cx="724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Parents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903001" y="6397823"/>
            <a:ext cx="104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Pseudogene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parentpseudo_fpkm_over_100X100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2" y="1219200"/>
            <a:ext cx="4003158" cy="2791968"/>
          </a:xfrm>
          <a:prstGeom prst="rect">
            <a:avLst/>
          </a:prstGeom>
          <a:ln>
            <a:noFill/>
          </a:ln>
        </p:spPr>
      </p:pic>
      <p:pic>
        <p:nvPicPr>
          <p:cNvPr id="21" name="Picture 20" descr="parentpseudo_fpkm_unique_100X100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362" y="3983736"/>
            <a:ext cx="3788239" cy="2798064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parentpseudo_fpkm_under_100X100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219200"/>
            <a:ext cx="3969572" cy="2798064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Results: FPKM of Parents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Pseudogene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52317" y="2529908"/>
            <a:ext cx="724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256762" y="5791200"/>
            <a:ext cx="1506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Coverage 100X, Read length 100</a:t>
            </a:r>
            <a:endParaRPr lang="en-US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69401" y="3807023"/>
            <a:ext cx="104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Pseudogene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95883" y="2518240"/>
            <a:ext cx="724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Parents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17601" y="3807023"/>
            <a:ext cx="104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Pseudogene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074441" y="5363908"/>
            <a:ext cx="724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Parents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4001" y="6553200"/>
            <a:ext cx="104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Pseudogene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794</TotalTime>
  <Words>495</Words>
  <Application>Microsoft Macintosh PowerPoint</Application>
  <PresentationFormat>On-screen Show (4:3)</PresentationFormat>
  <Paragraphs>252</Paragraphs>
  <Slides>10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Origin</vt:lpstr>
      <vt:lpstr>Microsoft Equation</vt:lpstr>
      <vt:lpstr>Progress Update:  Pseudogene Mapping</vt:lpstr>
      <vt:lpstr>Data Preparation</vt:lpstr>
      <vt:lpstr>Data Analysis: Approach 2</vt:lpstr>
      <vt:lpstr>Data Analysis: Approach 2</vt:lpstr>
      <vt:lpstr>Results: Expression Distribution</vt:lpstr>
      <vt:lpstr>Results: Expression Distribution</vt:lpstr>
      <vt:lpstr>Results: Fragment Distribution of Parents </vt:lpstr>
      <vt:lpstr>Results: Fragment Count of Parents vs Pseudogene</vt:lpstr>
      <vt:lpstr>Results: FPKM of Parents vs Pseudogene</vt:lpstr>
      <vt:lpstr>Using FPKM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Update:  Pseudogene Mapping</dc:title>
  <dc:creator>Chelsea Ju</dc:creator>
  <cp:lastModifiedBy>Chelsea Ju</cp:lastModifiedBy>
  <cp:revision>40</cp:revision>
  <dcterms:created xsi:type="dcterms:W3CDTF">2013-08-23T07:34:13Z</dcterms:created>
  <dcterms:modified xsi:type="dcterms:W3CDTF">2013-08-23T20:48:44Z</dcterms:modified>
</cp:coreProperties>
</file>