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10/29/13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10/29/13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Update: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Pseudogene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Chelsea Ju</a:t>
            </a:r>
          </a:p>
          <a:p>
            <a:r>
              <a:rPr lang="en-US" dirty="0" smtClean="0"/>
              <a:t>2013.10.28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Carefully select 9 parent genes</a:t>
            </a:r>
          </a:p>
          <a:p>
            <a:pPr lvl="1"/>
            <a:r>
              <a:rPr lang="en-US" dirty="0" smtClean="0"/>
              <a:t>3 from each </a:t>
            </a:r>
            <a:r>
              <a:rPr lang="en-US" dirty="0" err="1" smtClean="0"/>
              <a:t>pseudogene</a:t>
            </a:r>
            <a:r>
              <a:rPr lang="en-US" dirty="0" smtClean="0"/>
              <a:t> category (processed, duplicated, ambiguous)</a:t>
            </a:r>
          </a:p>
          <a:p>
            <a:pPr lvl="1"/>
            <a:r>
              <a:rPr lang="en-US" dirty="0" smtClean="0"/>
              <a:t>No overlap position among these parents and the corresponding </a:t>
            </a:r>
            <a:r>
              <a:rPr lang="en-US" dirty="0" err="1" smtClean="0"/>
              <a:t>pseudogenes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splice variants among these </a:t>
            </a:r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Each parent has only one </a:t>
            </a:r>
            <a:r>
              <a:rPr lang="en-US" dirty="0" err="1" smtClean="0"/>
              <a:t>pseudogene</a:t>
            </a: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248660"/>
          <a:ext cx="6046431" cy="34569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0570"/>
                <a:gridCol w="645872"/>
                <a:gridCol w="1923723"/>
                <a:gridCol w="717386"/>
                <a:gridCol w="119888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Pseudogenes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ENSP00000452007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PGOHUM00000246300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Processed</a:t>
                      </a:r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ENSP00000347924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PGOHUM00000240367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Processed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ENSP00000347920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PGOHUM00000240625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Chr2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Processed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ENSP00000248980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PGOHUM00000239919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Duplicated</a:t>
                      </a:r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ENSP00000436283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PGOHUM00000264368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Duplicated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ENSP00000404448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PGOHUM00000239905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Duplicated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ENSP00000349685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PGOHUM00000237210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Ambiguous</a:t>
                      </a:r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ENSP00000315295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PGOHUM00000244707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Ambiguous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ENSP00000367868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PGOHUM00000241919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Ambiguous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Paired-end reads are generated from </a:t>
            </a:r>
            <a:r>
              <a:rPr lang="en-US" i="1" dirty="0" err="1" smtClean="0"/>
              <a:t>RANseqSim</a:t>
            </a:r>
            <a:r>
              <a:rPr lang="en-US" i="1" dirty="0" smtClean="0"/>
              <a:t>, </a:t>
            </a:r>
            <a:r>
              <a:rPr lang="en-US" dirty="0" smtClean="0"/>
              <a:t>without sequencing errors. </a:t>
            </a:r>
          </a:p>
          <a:p>
            <a:r>
              <a:rPr lang="en-US" dirty="0" smtClean="0"/>
              <a:t>Map the reads to reference genome using Tophat2.</a:t>
            </a:r>
          </a:p>
          <a:p>
            <a:r>
              <a:rPr lang="en-US" dirty="0" smtClean="0"/>
              <a:t>18 set of experiments were run with different coverage (10X, 20X, 30X), read length (75L, 100L), and abundance (10A, 30A, 50A)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886200"/>
          <a:ext cx="5029200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10X75L10A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10X75L30A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10X75L50A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20X75L10A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20X75L30A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20X75L50A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30X75L10A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30X75L30A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30X75L50A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10X100L10A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10X100L30A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10X100L50A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20X100L10A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20X100L30A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20X100L50A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30X100L10A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30X100L30A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30X100L50A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Expression Distribution Matrices for Fragment and FPKM</a:t>
            </a:r>
          </a:p>
          <a:p>
            <a:r>
              <a:rPr lang="en-US" dirty="0" smtClean="0"/>
              <a:t>Counting Fragments Mapped to Multiple Genes</a:t>
            </a:r>
          </a:p>
          <a:p>
            <a:pPr lvl="1"/>
            <a:r>
              <a:rPr lang="en-US" dirty="0" smtClean="0"/>
              <a:t>Over-count: increase fragment count for all the mapped genes </a:t>
            </a:r>
          </a:p>
          <a:p>
            <a:r>
              <a:rPr lang="en-US" dirty="0" smtClean="0"/>
              <a:t>Extract Matrix Information</a:t>
            </a:r>
          </a:p>
          <a:p>
            <a:pPr lvl="1"/>
            <a:r>
              <a:rPr lang="en-US" dirty="0" smtClean="0"/>
              <a:t>Extract the rows that contain at least one mapped fragment from the matrix (</a:t>
            </a:r>
            <a:r>
              <a:rPr lang="en-US" dirty="0" err="1" smtClean="0"/>
              <a:t>ie</a:t>
            </a:r>
            <a:r>
              <a:rPr lang="en-US" dirty="0" smtClean="0"/>
              <a:t>, sum of FPKM or fragment count &gt; 0)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052" y="1272540"/>
          <a:ext cx="6015504" cy="53568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19923"/>
                <a:gridCol w="950337"/>
                <a:gridCol w="1620245"/>
                <a:gridCol w="1642577"/>
                <a:gridCol w="682422"/>
              </a:tblGrid>
              <a:tr h="2526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Experiment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reads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mapped reads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% of mapped reads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10X75L10A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53454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+mn-lt"/>
                        </a:rPr>
                        <a:t>53402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+mn-lt"/>
                          <a:cs typeface="Gill Sans MT"/>
                        </a:rPr>
                        <a:t>99.90%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10X75L30A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160380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160241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10X75L50A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267294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267216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20X75L10A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106914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106828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r>
                        <a:rPr lang="en-US" sz="1200" baseline="0" dirty="0" smtClean="0"/>
                        <a:t>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20X75L30A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320760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320662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20X75L50A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534594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534441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12.5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30X75L10A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160380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160328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30X75L30A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481140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480990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30X75L50A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801900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801657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14.5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10X100L10A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40092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40075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10X100L30A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120282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120225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10X100L50A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200472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200392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20X100L10A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80190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80145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20X100L30A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240570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240472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20X100L50A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+mn-lt"/>
                          <a:cs typeface="Gill Sans MT"/>
                        </a:rPr>
                        <a:t>400950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400768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30X100L10A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120282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120230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30X100L30A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360852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+mn-lt"/>
                        </a:rPr>
                        <a:t>360677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+mn-lt"/>
                          <a:cs typeface="Gill Sans MT"/>
                        </a:rPr>
                        <a:t>99.95%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hrs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30X100L50A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+mn-lt"/>
                          <a:cs typeface="Gill Sans MT"/>
                        </a:rPr>
                        <a:t>601422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+mn-lt"/>
                        </a:rPr>
                        <a:t>601135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+mn-lt"/>
                          <a:cs typeface="Gill Sans MT"/>
                        </a:rPr>
                        <a:t>99.95%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r>
                        <a:rPr lang="en-US" sz="1200" baseline="0" dirty="0" smtClean="0"/>
                        <a:t> hrs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Reads Mapped to </a:t>
            </a:r>
            <a:r>
              <a:rPr lang="en-US" dirty="0" err="1" smtClean="0"/>
              <a:t>Pseudogenes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0387" y="1600200"/>
          <a:ext cx="8585013" cy="401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5235"/>
                <a:gridCol w="806842"/>
                <a:gridCol w="1852285"/>
                <a:gridCol w="806842"/>
                <a:gridCol w="1084580"/>
                <a:gridCol w="1137630"/>
                <a:gridCol w="1371599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Parents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Pseudogenes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 Mapped to </a:t>
                      </a:r>
                      <a:r>
                        <a:rPr lang="en-US" sz="1600" dirty="0" err="1" smtClean="0"/>
                        <a:t>Pseudogenes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75</a:t>
                      </a:r>
                      <a:r>
                        <a:rPr lang="en-US" sz="1200" b="1" baseline="0" dirty="0" smtClean="0"/>
                        <a:t>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100L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ENSP00000452007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Chr14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PGOHUM00000246300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Chr22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Processed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ENSP00000347924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Chr10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PGOHUM00000240367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Chr2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Processed</a:t>
                      </a:r>
                    </a:p>
                    <a:p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ENSP00000347920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Chr9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PGOHUM00000240625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Chr2</a:t>
                      </a:r>
                    </a:p>
                    <a:p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Processed</a:t>
                      </a:r>
                    </a:p>
                    <a:p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ENSP00000248980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Chr22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PGOHUM00000239919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Chr12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Duplicated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ENSP00000436283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Chr11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PGOHUM00000264368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Chr7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Duplicated</a:t>
                      </a:r>
                    </a:p>
                    <a:p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ENSP00000404448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Chr20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PGOHUM00000239905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Chr12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Duplicated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ENSP00000349685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Chr8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PGOHUM00000237210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Chr17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Ambiguous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ENSP00000315295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Chr11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PGOHUM00000244707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Chr1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Ambiguous</a:t>
                      </a:r>
                    </a:p>
                    <a:p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ENSP00000367868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Chr10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PGOHUM00000241919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A6A6A6"/>
                          </a:solidFill>
                        </a:rPr>
                        <a:t>ChrX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Ambiguous</a:t>
                      </a:r>
                    </a:p>
                    <a:p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A6A6A6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rgbClr val="A6A6A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Results:ENSP00000404448</a:t>
            </a:r>
            <a:endParaRPr lang="en-US" dirty="0"/>
          </a:p>
        </p:txBody>
      </p:sp>
      <p:pic>
        <p:nvPicPr>
          <p:cNvPr id="11" name="Picture 10" descr="ENSP00000404448_exp_pseu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953000" cy="3143926"/>
          </a:xfrm>
          <a:prstGeom prst="rect">
            <a:avLst/>
          </a:prstGeom>
        </p:spPr>
      </p:pic>
      <p:pic>
        <p:nvPicPr>
          <p:cNvPr id="12" name="Picture 11" descr="ENSP00000404448_obs_pseu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707658"/>
            <a:ext cx="4876800" cy="3150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Results:ENSP00000452007</a:t>
            </a:r>
            <a:endParaRPr lang="en-US" dirty="0"/>
          </a:p>
        </p:txBody>
      </p:sp>
      <p:pic>
        <p:nvPicPr>
          <p:cNvPr id="5" name="Picture 4" descr="ENSP00000452007_exp_pseu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874640" cy="3276600"/>
          </a:xfrm>
          <a:prstGeom prst="rect">
            <a:avLst/>
          </a:prstGeom>
        </p:spPr>
      </p:pic>
      <p:pic>
        <p:nvPicPr>
          <p:cNvPr id="6" name="Picture 5" descr="ENSP00000452007_obs_pseu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62" y="3581400"/>
            <a:ext cx="4905538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ENSP00000404448 + ENSP00000</a:t>
            </a:r>
            <a:r>
              <a:rPr lang="en-US" dirty="0" smtClean="0"/>
              <a:t>452007</a:t>
            </a:r>
            <a:endParaRPr lang="en-US" dirty="0"/>
          </a:p>
        </p:txBody>
      </p:sp>
      <p:pic>
        <p:nvPicPr>
          <p:cNvPr id="10" name="Picture 9" descr="ENSP00000404448+ENSP00000452007_exp_pseu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3001"/>
            <a:ext cx="5410199" cy="3407206"/>
          </a:xfrm>
          <a:prstGeom prst="rect">
            <a:avLst/>
          </a:prstGeom>
        </p:spPr>
      </p:pic>
      <p:pic>
        <p:nvPicPr>
          <p:cNvPr id="11" name="Picture 10" descr="ENSP00000404448+ENSP00000452007_obs_pseu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38370"/>
            <a:ext cx="5257800" cy="331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869</TotalTime>
  <Words>467</Words>
  <Application>Microsoft Macintosh PowerPoint</Application>
  <PresentationFormat>On-screen Show (4:3)</PresentationFormat>
  <Paragraphs>259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Progress Update:  Pseudogene Mapping</vt:lpstr>
      <vt:lpstr>Data Preparation</vt:lpstr>
      <vt:lpstr>Data Preparation</vt:lpstr>
      <vt:lpstr>Data Analysis: Approach 2</vt:lpstr>
      <vt:lpstr>Results: Performance</vt:lpstr>
      <vt:lpstr>Results: Reads Mapped to Pseudogenes</vt:lpstr>
      <vt:lpstr>Results:ENSP00000404448</vt:lpstr>
      <vt:lpstr>Results:ENSP00000452007</vt:lpstr>
      <vt:lpstr>Results:  ENSP00000404448 + ENSP00000452007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Update:  Pseudogene Mapping</dc:title>
  <dc:creator>Chelsea Ju</dc:creator>
  <cp:lastModifiedBy>Chelsea Ju</cp:lastModifiedBy>
  <cp:revision>52</cp:revision>
  <dcterms:created xsi:type="dcterms:W3CDTF">2013-10-29T18:18:14Z</dcterms:created>
  <dcterms:modified xsi:type="dcterms:W3CDTF">2013-10-29T21:50:15Z</dcterms:modified>
</cp:coreProperties>
</file>