
<file path=[Content_Types].xml><?xml version="1.0" encoding="utf-8"?>
<Types xmlns="http://schemas.openxmlformats.org/package/2006/content-types">
  <Override PartName="/ppt/embeddings/Microsoft_Equation8.bin" ContentType="application/vnd.openxmlformats-officedocument.oleObject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embeddings/Microsoft_Equation6.bin" ContentType="application/vnd.openxmlformats-officedocument.oleObject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embeddings/Microsoft_Equation4.bin" ContentType="application/vnd.openxmlformats-officedocument.oleObject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embeddings/Microsoft_Equation2.bin" ContentType="application/vnd.openxmlformats-officedocument.oleObject"/>
  <Default Extension="pict" ContentType="image/pict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embeddings/Microsoft_Equation7.bin" ContentType="application/vnd.openxmlformats-officedocument.oleObjec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embeddings/Microsoft_Equation5.bin" ContentType="application/vnd.openxmlformats-officedocument.oleObject"/>
  <Default Extension="vml" ContentType="application/vnd.openxmlformats-officedocument.vmlDrawing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embeddings/Microsoft_Equation3.bin" ContentType="application/vnd.openxmlformats-officedocument.oleObject"/>
  <Override PartName="/ppt/slideLayouts/slideLayout5.xml" ContentType="application/vnd.openxmlformats-officedocument.presentationml.slideLayout+xml"/>
  <Override PartName="/ppt/embeddings/Microsoft_Equation1.bin" ContentType="application/vnd.openxmlformats-officedocument.oleObject"/>
  <Override PartName="/ppt/slideLayouts/slideLayout11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4" d="100"/>
          <a:sy n="94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Relationship Id="rId2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Relationship Id="rId2" Type="http://schemas.openxmlformats.org/officeDocument/2006/relationships/image" Target="../media/image7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Relationship Id="rId2" Type="http://schemas.openxmlformats.org/officeDocument/2006/relationships/image" Target="../media/image11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Relationship Id="rId2" Type="http://schemas.openxmlformats.org/officeDocument/2006/relationships/image" Target="../media/image15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8/9/13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8/9/13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8/9/13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oleObject" Target="../embeddings/Microsoft_Equation1.bin"/><Relationship Id="rId6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oleObject" Target="../embeddings/Microsoft_Equation6.bin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7.bin"/><Relationship Id="rId4" Type="http://schemas.openxmlformats.org/officeDocument/2006/relationships/oleObject" Target="../embeddings/Microsoft_Equation8.bin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Progress Update: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Pseudogene</a:t>
            </a:r>
            <a:r>
              <a:rPr lang="en-US" dirty="0" smtClean="0"/>
              <a:t>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Chelsea Ju</a:t>
            </a:r>
          </a:p>
          <a:p>
            <a:r>
              <a:rPr lang="en-US" dirty="0" smtClean="0"/>
              <a:t>2013.08.08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937760"/>
          </a:xfrm>
        </p:spPr>
        <p:txBody>
          <a:bodyPr/>
          <a:lstStyle/>
          <a:p>
            <a:r>
              <a:rPr lang="en-US" dirty="0" smtClean="0"/>
              <a:t>Data Preparation</a:t>
            </a:r>
          </a:p>
          <a:p>
            <a:pPr lvl="1"/>
            <a:r>
              <a:rPr lang="en-US" dirty="0" smtClean="0"/>
              <a:t>Download the file describes </a:t>
            </a:r>
            <a:r>
              <a:rPr lang="en-US" dirty="0" err="1" smtClean="0"/>
              <a:t>pseudogene</a:t>
            </a:r>
            <a:r>
              <a:rPr lang="en-US" dirty="0" smtClean="0"/>
              <a:t>-parent relationship from </a:t>
            </a:r>
            <a:r>
              <a:rPr lang="en-US" i="1" dirty="0" err="1" smtClean="0"/>
              <a:t>pseudogene.org</a:t>
            </a:r>
            <a:r>
              <a:rPr lang="en-US" dirty="0" smtClean="0"/>
              <a:t> (version 72).</a:t>
            </a:r>
          </a:p>
          <a:p>
            <a:pPr lvl="1"/>
            <a:r>
              <a:rPr lang="en-US" dirty="0" smtClean="0"/>
              <a:t>Identify the genomic region (and </a:t>
            </a:r>
            <a:r>
              <a:rPr lang="en-US" dirty="0" err="1" smtClean="0"/>
              <a:t>exon</a:t>
            </a:r>
            <a:r>
              <a:rPr lang="en-US" dirty="0" smtClean="0"/>
              <a:t> boundary) of </a:t>
            </a:r>
            <a:r>
              <a:rPr lang="en-US" dirty="0" err="1" smtClean="0"/>
              <a:t>pseudogenes</a:t>
            </a:r>
            <a:r>
              <a:rPr lang="en-US" dirty="0" smtClean="0"/>
              <a:t> and parents.</a:t>
            </a:r>
          </a:p>
          <a:p>
            <a:pPr lvl="1"/>
            <a:r>
              <a:rPr lang="en-US" dirty="0" smtClean="0"/>
              <a:t>Based on the genomic regions, extract the sequence from reference genome (HG19)</a:t>
            </a:r>
          </a:p>
          <a:p>
            <a:pPr lvl="1"/>
            <a:r>
              <a:rPr lang="en-US" dirty="0" smtClean="0"/>
              <a:t>Assume </a:t>
            </a:r>
            <a:r>
              <a:rPr lang="en-US" dirty="0" err="1" smtClean="0"/>
              <a:t>pseudogenes</a:t>
            </a:r>
            <a:r>
              <a:rPr lang="en-US" dirty="0" smtClean="0"/>
              <a:t> do not express at all, reads are generated from parents only, using </a:t>
            </a:r>
            <a:r>
              <a:rPr lang="en-US" i="1" dirty="0" err="1" smtClean="0"/>
              <a:t>dwigsim</a:t>
            </a:r>
            <a:r>
              <a:rPr lang="en-US" i="1" dirty="0" smtClean="0"/>
              <a:t> </a:t>
            </a:r>
            <a:r>
              <a:rPr lang="en-US" dirty="0" smtClean="0"/>
              <a:t>(sequencing error follows an uniformly increasing error rate of 0.02). </a:t>
            </a:r>
            <a:endParaRPr lang="en-US" i="1" dirty="0" smtClean="0"/>
          </a:p>
          <a:p>
            <a:pPr lvl="1"/>
            <a:r>
              <a:rPr lang="en-US" dirty="0" smtClean="0"/>
              <a:t>Map the reads to </a:t>
            </a:r>
            <a:r>
              <a:rPr lang="en-US" smtClean="0"/>
              <a:t>reference genome using TopHat2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Count:</a:t>
            </a:r>
          </a:p>
          <a:p>
            <a:pPr lvl="2"/>
            <a:r>
              <a:rPr lang="en-US" dirty="0" smtClean="0"/>
              <a:t>From </a:t>
            </a:r>
            <a:r>
              <a:rPr lang="en-US" dirty="0" err="1" smtClean="0"/>
              <a:t>mappable</a:t>
            </a:r>
            <a:r>
              <a:rPr lang="en-US" dirty="0" smtClean="0"/>
              <a:t> reads, count the fragments that fall within the region of </a:t>
            </a:r>
            <a:r>
              <a:rPr lang="en-US" dirty="0" err="1" smtClean="0"/>
              <a:t>pseudogenes</a:t>
            </a:r>
            <a:r>
              <a:rPr lang="en-US" dirty="0" smtClean="0"/>
              <a:t> and parents</a:t>
            </a:r>
          </a:p>
          <a:p>
            <a:pPr lvl="1"/>
            <a:r>
              <a:rPr lang="en-US" dirty="0" smtClean="0"/>
              <a:t>Compute FPKM: </a:t>
            </a:r>
          </a:p>
          <a:p>
            <a:pPr lvl="2"/>
            <a:r>
              <a:rPr lang="en-US" dirty="0" smtClean="0"/>
              <a:t>Normalize the fragment count by gene size and total fragments</a:t>
            </a:r>
          </a:p>
          <a:p>
            <a:pPr lvl="1"/>
            <a:r>
              <a:rPr lang="en-US" dirty="0" smtClean="0"/>
              <a:t>Linear Regression:</a:t>
            </a:r>
          </a:p>
          <a:p>
            <a:pPr lvl="2"/>
            <a:r>
              <a:rPr lang="en-US" dirty="0" smtClean="0"/>
              <a:t>Model the FPKM relationship between </a:t>
            </a:r>
            <a:r>
              <a:rPr lang="en-US" dirty="0" err="1" smtClean="0"/>
              <a:t>pseudogenes</a:t>
            </a:r>
            <a:r>
              <a:rPr lang="en-US" dirty="0" smtClean="0"/>
              <a:t> and parents using linear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88831" y="1899920"/>
          <a:ext cx="8541295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46151"/>
                <a:gridCol w="779160"/>
                <a:gridCol w="1278776"/>
                <a:gridCol w="779160"/>
                <a:gridCol w="1278776"/>
                <a:gridCol w="800496"/>
                <a:gridCol w="1278776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Number of Pseudo/Parents Pairs</a:t>
                      </a:r>
                      <a:endParaRPr lang="en-US" sz="12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 (92</a:t>
                      </a:r>
                      <a:r>
                        <a:rPr lang="en-US" sz="1200" baseline="0" dirty="0" smtClean="0"/>
                        <a:t> Parents)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399 (377 Parents)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16902 (6398 Parents)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Total Gene Length (</a:t>
                      </a:r>
                      <a:r>
                        <a:rPr lang="en-US" sz="1200" u="none" strike="noStrike" dirty="0" err="1"/>
                        <a:t>bp</a:t>
                      </a:r>
                      <a:r>
                        <a:rPr lang="en-US" sz="1200" u="none" strike="noStrike" dirty="0"/>
                        <a:t>)</a:t>
                      </a:r>
                      <a:endParaRPr lang="en-US" sz="12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184316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757656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14798936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Coverage and Read Length</a:t>
                      </a:r>
                      <a:endParaRPr lang="en-US" sz="12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Reads (#)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Mapped Reads(</a:t>
                      </a:r>
                      <a:r>
                        <a:rPr lang="en-US" sz="1200" dirty="0" smtClean="0"/>
                        <a:t>%)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Reads (#)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Mapped Reads(</a:t>
                      </a:r>
                      <a:r>
                        <a:rPr lang="en-US" sz="1200" dirty="0" smtClean="0"/>
                        <a:t>%)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Reads (#)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Mapped Reads(</a:t>
                      </a:r>
                      <a:r>
                        <a:rPr lang="en-US" sz="1200" dirty="0" smtClean="0"/>
                        <a:t>%)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10X 35L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50250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0.824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210530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0.820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4164192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0.815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10X 100L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17590</a:t>
                      </a:r>
                      <a:endParaRPr lang="en-US" sz="12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0.637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73702</a:t>
                      </a:r>
                      <a:endParaRPr lang="en-US" sz="12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0.639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1457666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0.647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100X 35L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502558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0.823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2105504</a:t>
                      </a:r>
                      <a:endParaRPr lang="en-US" sz="12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0.821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41641006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0.815</a:t>
                      </a:r>
                      <a:endParaRPr lang="en-US" sz="1200" b="0" i="0" u="none" strike="noStrike" dirty="0" smtClean="0">
                        <a:latin typeface="Verdana"/>
                      </a:endParaRPr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100X 100L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175910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0.635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737096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0.641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/>
                        <a:t>14577420</a:t>
                      </a:r>
                      <a:endParaRPr lang="en-US" sz="12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0.647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7000" y="4800600"/>
            <a:ext cx="3366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Length = 35,</a:t>
            </a:r>
            <a:r>
              <a:rPr lang="en-US" dirty="0" smtClean="0"/>
              <a:t> Mapped~ 82%</a:t>
            </a:r>
            <a:endParaRPr lang="en-US" dirty="0" smtClean="0"/>
          </a:p>
          <a:p>
            <a:r>
              <a:rPr lang="en-US" dirty="0" smtClean="0"/>
              <a:t>Read Length = 100,</a:t>
            </a:r>
            <a:r>
              <a:rPr lang="en-US" dirty="0" smtClean="0"/>
              <a:t> Mapped~ </a:t>
            </a:r>
            <a:r>
              <a:rPr lang="en-US" dirty="0" smtClean="0"/>
              <a:t>64%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All </a:t>
            </a:r>
            <a:r>
              <a:rPr lang="en-US" dirty="0" err="1" smtClean="0"/>
              <a:t>Pseudogenes</a:t>
            </a:r>
            <a:endParaRPr lang="en-US" dirty="0"/>
          </a:p>
        </p:txBody>
      </p:sp>
      <p:pic>
        <p:nvPicPr>
          <p:cNvPr id="8" name="Content Placeholder 7" descr="human72_10X35L_fpkm_all.pn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71120" y="1747520"/>
            <a:ext cx="4424680" cy="4424680"/>
          </a:xfrm>
        </p:spPr>
      </p:pic>
      <p:pic>
        <p:nvPicPr>
          <p:cNvPr id="9" name="Content Placeholder 8" descr="human72_10X100L_fpkm_all.png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495800" y="1747520"/>
            <a:ext cx="4424680" cy="4424680"/>
          </a:xfrm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209800" y="1447800"/>
          <a:ext cx="2057400" cy="243840"/>
        </p:xfrm>
        <a:graphic>
          <a:graphicData uri="http://schemas.openxmlformats.org/presentationml/2006/ole">
            <p:oleObj spid="_x0000_s17410" name="Equation" r:id="rId5" imgW="1714500" imgH="2032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8600" y="1143000"/>
            <a:ext cx="2682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Coverage: 10X; </a:t>
            </a:r>
            <a:r>
              <a:rPr lang="en-US" sz="1400" b="1" dirty="0" smtClean="0"/>
              <a:t>Read</a:t>
            </a:r>
            <a:r>
              <a:rPr lang="en-US" sz="1200" b="1" dirty="0" smtClean="0"/>
              <a:t> Length: 35bp</a:t>
            </a:r>
            <a:endParaRPr lang="en-US" sz="1200" b="1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607175" y="1431925"/>
          <a:ext cx="2255838" cy="244475"/>
        </p:xfrm>
        <a:graphic>
          <a:graphicData uri="http://schemas.openxmlformats.org/presentationml/2006/ole">
            <p:oleObj spid="_x0000_s17411" name="Equation" r:id="rId6" imgW="1879600" imgH="2032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24400" y="1127760"/>
            <a:ext cx="2767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Coverage: 10X; </a:t>
            </a:r>
            <a:r>
              <a:rPr lang="en-US" sz="1400" b="1" dirty="0" smtClean="0"/>
              <a:t>Read</a:t>
            </a:r>
            <a:r>
              <a:rPr lang="en-US" sz="1200" b="1" dirty="0" smtClean="0"/>
              <a:t> Length: 100bp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Processed </a:t>
            </a:r>
            <a:r>
              <a:rPr lang="en-US" dirty="0" err="1" smtClean="0"/>
              <a:t>Pseudogenes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278063" y="1447800"/>
          <a:ext cx="1919287" cy="244475"/>
        </p:xfrm>
        <a:graphic>
          <a:graphicData uri="http://schemas.openxmlformats.org/presentationml/2006/ole">
            <p:oleObj spid="_x0000_s18434" name="Equation" r:id="rId3" imgW="1600200" imgH="2032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8600" y="1143000"/>
            <a:ext cx="2682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Coverage: 10X; </a:t>
            </a:r>
            <a:r>
              <a:rPr lang="en-US" sz="1400" b="1" dirty="0" smtClean="0"/>
              <a:t>Read</a:t>
            </a:r>
            <a:r>
              <a:rPr lang="en-US" sz="1200" b="1" dirty="0" smtClean="0"/>
              <a:t> Length: 35bp</a:t>
            </a:r>
            <a:endParaRPr lang="en-US" sz="1200" b="1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765925" y="1431925"/>
          <a:ext cx="1936750" cy="244475"/>
        </p:xfrm>
        <a:graphic>
          <a:graphicData uri="http://schemas.openxmlformats.org/presentationml/2006/ole">
            <p:oleObj spid="_x0000_s18435" name="Equation" r:id="rId4" imgW="1612900" imgH="2032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24400" y="1127760"/>
            <a:ext cx="2767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Coverage: 10X; </a:t>
            </a:r>
            <a:r>
              <a:rPr lang="en-US" sz="1400" b="1" dirty="0" smtClean="0"/>
              <a:t>Read</a:t>
            </a:r>
            <a:r>
              <a:rPr lang="en-US" sz="1200" b="1" dirty="0" smtClean="0"/>
              <a:t> Length: 100bp</a:t>
            </a:r>
            <a:endParaRPr lang="en-US" sz="1200" b="1" dirty="0"/>
          </a:p>
        </p:txBody>
      </p:sp>
      <p:pic>
        <p:nvPicPr>
          <p:cNvPr id="16" name="Content Placeholder 15" descr="human72_10X35L_fpkm_processed.png"/>
          <p:cNvPicPr>
            <a:picLocks noGrp="1" noChangeAspect="1"/>
          </p:cNvPicPr>
          <p:nvPr>
            <p:ph sz="quarter" idx="2"/>
          </p:nvPr>
        </p:nvPicPr>
        <p:blipFill>
          <a:blip r:embed="rId5"/>
          <a:stretch>
            <a:fillRect/>
          </a:stretch>
        </p:blipFill>
        <p:spPr>
          <a:xfrm>
            <a:off x="15875" y="1692275"/>
            <a:ext cx="4479925" cy="4479925"/>
          </a:xfrm>
        </p:spPr>
      </p:pic>
      <p:pic>
        <p:nvPicPr>
          <p:cNvPr id="17" name="Content Placeholder 16" descr="human72_10X100L_fpkm_processed.png"/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4419600" y="1692275"/>
            <a:ext cx="4479925" cy="44799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Duplicated </a:t>
            </a:r>
            <a:r>
              <a:rPr lang="en-US" dirty="0" err="1" smtClean="0"/>
              <a:t>Pseudogenes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133600" y="1431925"/>
          <a:ext cx="2178050" cy="244475"/>
        </p:xfrm>
        <a:graphic>
          <a:graphicData uri="http://schemas.openxmlformats.org/presentationml/2006/ole">
            <p:oleObj spid="_x0000_s19458" name="Equation" r:id="rId3" imgW="1816100" imgH="2032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8600" y="1143000"/>
            <a:ext cx="2682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Coverage: 10X; </a:t>
            </a:r>
            <a:r>
              <a:rPr lang="en-US" sz="1400" b="1" dirty="0" smtClean="0"/>
              <a:t>Read</a:t>
            </a:r>
            <a:r>
              <a:rPr lang="en-US" sz="1200" b="1" dirty="0" smtClean="0"/>
              <a:t> Length: 35bp</a:t>
            </a:r>
            <a:endParaRPr lang="en-US" sz="1200" b="1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705600" y="1431925"/>
          <a:ext cx="2058988" cy="244475"/>
        </p:xfrm>
        <a:graphic>
          <a:graphicData uri="http://schemas.openxmlformats.org/presentationml/2006/ole">
            <p:oleObj spid="_x0000_s19459" name="Equation" r:id="rId4" imgW="1714500" imgH="2032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24400" y="1127760"/>
            <a:ext cx="2767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Coverage: 10X; </a:t>
            </a:r>
            <a:r>
              <a:rPr lang="en-US" sz="1400" b="1" dirty="0" smtClean="0"/>
              <a:t>Read</a:t>
            </a:r>
            <a:r>
              <a:rPr lang="en-US" sz="1200" b="1" dirty="0" smtClean="0"/>
              <a:t> Length: 100bp</a:t>
            </a:r>
            <a:endParaRPr lang="en-US" sz="1200" b="1" dirty="0"/>
          </a:p>
        </p:txBody>
      </p:sp>
      <p:pic>
        <p:nvPicPr>
          <p:cNvPr id="15" name="Content Placeholder 14" descr="human72_10X35L_fpkm_duplicated.png"/>
          <p:cNvPicPr>
            <a:picLocks noGrp="1" noChangeAspect="1"/>
          </p:cNvPicPr>
          <p:nvPr>
            <p:ph sz="quarter" idx="2"/>
          </p:nvPr>
        </p:nvPicPr>
        <p:blipFill>
          <a:blip r:embed="rId5"/>
          <a:stretch>
            <a:fillRect/>
          </a:stretch>
        </p:blipFill>
        <p:spPr>
          <a:xfrm>
            <a:off x="0" y="1676400"/>
            <a:ext cx="4572000" cy="4572000"/>
          </a:xfrm>
        </p:spPr>
      </p:pic>
      <p:pic>
        <p:nvPicPr>
          <p:cNvPr id="18" name="Content Placeholder 17" descr="human72_10X100L_fragment_duplicated.png"/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4495800" y="1676400"/>
            <a:ext cx="4572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Ambiguous </a:t>
            </a:r>
            <a:r>
              <a:rPr lang="en-US" dirty="0" err="1" smtClean="0"/>
              <a:t>Pseudogenes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155825" y="1447800"/>
          <a:ext cx="2163763" cy="244475"/>
        </p:xfrm>
        <a:graphic>
          <a:graphicData uri="http://schemas.openxmlformats.org/presentationml/2006/ole">
            <p:oleObj spid="_x0000_s20482" name="Equation" r:id="rId3" imgW="1803400" imgH="2032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8600" y="1143000"/>
            <a:ext cx="2682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Coverage: 10X; </a:t>
            </a:r>
            <a:r>
              <a:rPr lang="en-US" sz="1400" b="1" dirty="0" smtClean="0"/>
              <a:t>Read</a:t>
            </a:r>
            <a:r>
              <a:rPr lang="en-US" sz="1200" b="1" dirty="0" smtClean="0"/>
              <a:t> Length: 35bp</a:t>
            </a:r>
            <a:endParaRPr lang="en-US" sz="1200" b="1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643688" y="1431925"/>
          <a:ext cx="2181225" cy="244475"/>
        </p:xfrm>
        <a:graphic>
          <a:graphicData uri="http://schemas.openxmlformats.org/presentationml/2006/ole">
            <p:oleObj spid="_x0000_s20483" name="Equation" r:id="rId4" imgW="1816100" imgH="2032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24400" y="1127760"/>
            <a:ext cx="2767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Coverage: 10X; </a:t>
            </a:r>
            <a:r>
              <a:rPr lang="en-US" sz="1400" b="1" dirty="0" smtClean="0"/>
              <a:t>Read</a:t>
            </a:r>
            <a:r>
              <a:rPr lang="en-US" sz="1200" b="1" dirty="0" smtClean="0"/>
              <a:t> Length: 100bp</a:t>
            </a:r>
            <a:endParaRPr lang="en-US" sz="1200" b="1" dirty="0"/>
          </a:p>
        </p:txBody>
      </p:sp>
      <p:pic>
        <p:nvPicPr>
          <p:cNvPr id="15" name="Content Placeholder 14" descr="human72_10X35L_fpkm_ambiguous.png"/>
          <p:cNvPicPr>
            <a:picLocks noGrp="1" noChangeAspect="1"/>
          </p:cNvPicPr>
          <p:nvPr>
            <p:ph sz="quarter" idx="2"/>
          </p:nvPr>
        </p:nvPicPr>
        <p:blipFill>
          <a:blip r:embed="rId5"/>
          <a:stretch>
            <a:fillRect/>
          </a:stretch>
        </p:blipFill>
        <p:spPr>
          <a:xfrm>
            <a:off x="92075" y="1692275"/>
            <a:ext cx="4479925" cy="4479925"/>
          </a:xfrm>
        </p:spPr>
      </p:pic>
      <p:pic>
        <p:nvPicPr>
          <p:cNvPr id="18" name="Content Placeholder 17" descr="human72_10X100L_fpkm_ambiguous.png"/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4495800" y="1676400"/>
            <a:ext cx="4572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383</TotalTime>
  <Words>335</Words>
  <Application>Microsoft Macintosh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Origin</vt:lpstr>
      <vt:lpstr>Equation</vt:lpstr>
      <vt:lpstr>Progress Update:  Pseudogene Mapping</vt:lpstr>
      <vt:lpstr>Approach</vt:lpstr>
      <vt:lpstr>Approach</vt:lpstr>
      <vt:lpstr>Results</vt:lpstr>
      <vt:lpstr>Results: All Pseudogenes</vt:lpstr>
      <vt:lpstr>Results: Processed Pseudogenes</vt:lpstr>
      <vt:lpstr>Results: Duplicated Pseudogenes</vt:lpstr>
      <vt:lpstr>Results: Ambiguous Pseudogenes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Update:  Pseudogene Mapping</dc:title>
  <dc:creator>Chelsea Ju</dc:creator>
  <cp:lastModifiedBy>Chelsea Ju</cp:lastModifiedBy>
  <cp:revision>25</cp:revision>
  <dcterms:created xsi:type="dcterms:W3CDTF">2013-08-09T19:46:45Z</dcterms:created>
  <dcterms:modified xsi:type="dcterms:W3CDTF">2013-08-09T22:32:45Z</dcterms:modified>
</cp:coreProperties>
</file>