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9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3273ad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3273ad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be1de4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be1de4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don’t need to be legible, just to show that </a:t>
            </a:r>
            <a:r>
              <a:rPr lang="en"/>
              <a:t>arbitrary</a:t>
            </a:r>
            <a:r>
              <a:rPr lang="en"/>
              <a:t> filler goals are gone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be1de4e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be1de4e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b1674f2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b1674f2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b1674f2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b1674f2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Mediapipe - developed by Google, python lib that offers open source cross-platform ML solutions for live and streaming media</a:t>
            </a:r>
            <a:endParaRPr/>
          </a:p>
          <a:p>
            <a:pPr indent="0" lvl="0" marL="0" rtl="0" algn="l">
              <a:spcBef>
                <a:spcPts val="0"/>
              </a:spcBef>
              <a:spcAft>
                <a:spcPts val="0"/>
              </a:spcAft>
              <a:buNone/>
            </a:pPr>
            <a:r>
              <a:rPr lang="en"/>
              <a:t>Dlib - open source C++ library for ML algorithms </a:t>
            </a:r>
            <a:endParaRPr/>
          </a:p>
          <a:p>
            <a:pPr indent="-298450" lvl="0" marL="457200" rtl="0" algn="l">
              <a:spcBef>
                <a:spcPts val="0"/>
              </a:spcBef>
              <a:spcAft>
                <a:spcPts val="0"/>
              </a:spcAft>
              <a:buSzPts val="1100"/>
              <a:buChar char="-"/>
            </a:pPr>
            <a:r>
              <a:rPr lang="en"/>
              <a:t>Already identified methods relevant to our application</a:t>
            </a:r>
            <a:endParaRPr/>
          </a:p>
          <a:p>
            <a:pPr indent="0" lvl="0" marL="0" rtl="0" algn="l">
              <a:spcBef>
                <a:spcPts val="0"/>
              </a:spcBef>
              <a:spcAft>
                <a:spcPts val="0"/>
              </a:spcAft>
              <a:buNone/>
            </a:pPr>
            <a:r>
              <a:rPr lang="en"/>
              <a:t>OpenCV - solvePnP - </a:t>
            </a:r>
            <a:endParaRPr/>
          </a:p>
          <a:p>
            <a:pPr indent="0" lvl="0" marL="0" rtl="0" algn="l">
              <a:spcBef>
                <a:spcPts val="0"/>
              </a:spcBef>
              <a:spcAft>
                <a:spcPts val="0"/>
              </a:spcAft>
              <a:buNone/>
            </a:pPr>
            <a:r>
              <a:rPr b="1" lang="en" sz="1200">
                <a:solidFill>
                  <a:srgbClr val="BDC1C6"/>
                </a:solidFill>
                <a:highlight>
                  <a:srgbClr val="202124"/>
                </a:highlight>
                <a:latin typeface="Roboto"/>
                <a:ea typeface="Roboto"/>
                <a:cs typeface="Roboto"/>
                <a:sym typeface="Roboto"/>
              </a:rPr>
              <a:t>estimate the object pose given a set of object points, their corresponding image projections, as well as the camera intrinsic matrix and the distortion coefficients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be1de4e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be1de4e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a162de7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a162de7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1pPr>
            <a:lvl2pPr lvl="1">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800"/>
              <a:buFont typeface="Proxima Nova"/>
              <a:buNone/>
              <a:defRPr b="1" sz="2800">
                <a:solidFill>
                  <a:schemeClr val="dk2"/>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Proxima Nova"/>
              <a:buChar char="●"/>
              <a:defRPr sz="1300">
                <a:solidFill>
                  <a:schemeClr val="accent1"/>
                </a:solidFill>
                <a:latin typeface="Proxima Nova"/>
                <a:ea typeface="Proxima Nova"/>
                <a:cs typeface="Proxima Nova"/>
                <a:sym typeface="Proxima Nova"/>
              </a:defRPr>
            </a:lvl1pPr>
            <a:lvl2pPr indent="-298450" lvl="1" marL="9144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2pPr>
            <a:lvl3pPr indent="-298450" lvl="2" marL="13716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3pPr>
            <a:lvl4pPr indent="-298450" lvl="3" marL="18288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4pPr>
            <a:lvl5pPr indent="-298450" lvl="4" marL="22860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5pPr>
            <a:lvl6pPr indent="-298450" lvl="5" marL="27432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6pPr>
            <a:lvl7pPr indent="-298450" lvl="6" marL="32004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7pPr>
            <a:lvl8pPr indent="-298450" lvl="7" marL="36576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8pPr>
            <a:lvl9pPr indent="-298450" lvl="8" marL="4114800">
              <a:lnSpc>
                <a:spcPct val="115000"/>
              </a:lnSpc>
              <a:spcBef>
                <a:spcPts val="0"/>
              </a:spcBef>
              <a:spcAft>
                <a:spcPts val="0"/>
              </a:spcAft>
              <a:buClr>
                <a:schemeClr val="accent1"/>
              </a:buClr>
              <a:buSzPts val="1100"/>
              <a:buFont typeface="Proxima Nova"/>
              <a:buChar char="■"/>
              <a:defRPr sz="1100">
                <a:solidFill>
                  <a:schemeClr val="accent1"/>
                </a:solidFill>
                <a:latin typeface="Proxima Nova"/>
                <a:ea typeface="Proxima Nova"/>
                <a:cs typeface="Proxima Nova"/>
                <a:sym typeface="Proxima Nova"/>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toNMaS4SeQ"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jpg"/><Relationship Id="rId5" Type="http://schemas.openxmlformats.org/officeDocument/2006/relationships/image" Target="../media/image12.jpg"/><Relationship Id="rId6" Type="http://schemas.openxmlformats.org/officeDocument/2006/relationships/image" Target="../media/image2.png"/><Relationship Id="rId7"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Sprint 3 Goals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Finalize testing standards</a:t>
            </a:r>
            <a:endParaRPr>
              <a:solidFill>
                <a:srgbClr val="666666"/>
              </a:solidFill>
              <a:latin typeface="Proxima Nova"/>
              <a:ea typeface="Proxima Nova"/>
              <a:cs typeface="Proxima Nova"/>
              <a:sym typeface="Proxima Nova"/>
            </a:endParaRPr>
          </a:p>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Select input method for external processing</a:t>
            </a:r>
            <a:endParaRPr>
              <a:solidFill>
                <a:srgbClr val="666666"/>
              </a:solidFill>
              <a:latin typeface="Proxima Nova"/>
              <a:ea typeface="Proxima Nova"/>
              <a:cs typeface="Proxima Nova"/>
              <a:sym typeface="Proxima Nova"/>
            </a:endParaRPr>
          </a:p>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Begin familiarization with relevant software libraries</a:t>
            </a:r>
            <a:endParaRPr>
              <a:solidFill>
                <a:srgbClr val="666666"/>
              </a:solidFill>
              <a:latin typeface="Proxima Nova"/>
              <a:ea typeface="Proxima Nova"/>
              <a:cs typeface="Proxima Nova"/>
              <a:sym typeface="Proxima Nova"/>
            </a:endParaRPr>
          </a:p>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Choose microcontroller</a:t>
            </a:r>
            <a:endParaRPr>
              <a:solidFill>
                <a:srgbClr val="666666"/>
              </a:solidFill>
              <a:latin typeface="Proxima Nova"/>
              <a:ea typeface="Proxima Nova"/>
              <a:cs typeface="Proxima Nova"/>
              <a:sym typeface="Proxima Nova"/>
            </a:endParaRPr>
          </a:p>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Create purchase list  </a:t>
            </a:r>
            <a:endParaRPr>
              <a:solidFill>
                <a:srgbClr val="666666"/>
              </a:solidFill>
              <a:latin typeface="Proxima Nova"/>
              <a:ea typeface="Proxima Nova"/>
              <a:cs typeface="Proxima Nova"/>
              <a:sym typeface="Proxima Nova"/>
            </a:endParaRPr>
          </a:p>
          <a:p>
            <a:pPr indent="-311150" lvl="0" marL="457200" rtl="0" algn="l">
              <a:spcBef>
                <a:spcPts val="0"/>
              </a:spcBef>
              <a:spcAft>
                <a:spcPts val="0"/>
              </a:spcAft>
              <a:buClr>
                <a:srgbClr val="666666"/>
              </a:buClr>
              <a:buSzPts val="1300"/>
              <a:buFont typeface="Proxima Nova"/>
              <a:buChar char="●"/>
            </a:pPr>
            <a:r>
              <a:rPr lang="en">
                <a:solidFill>
                  <a:srgbClr val="666666"/>
                </a:solidFill>
                <a:latin typeface="Proxima Nova"/>
                <a:ea typeface="Proxima Nova"/>
                <a:cs typeface="Proxima Nova"/>
                <a:sym typeface="Proxima Nova"/>
              </a:rPr>
              <a:t>Document progress up to sprint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Standards</a:t>
            </a:r>
            <a:endParaRPr/>
          </a:p>
        </p:txBody>
      </p:sp>
      <p:sp>
        <p:nvSpPr>
          <p:cNvPr id="99" name="Google Shape;99;p15"/>
          <p:cNvSpPr txBox="1"/>
          <p:nvPr>
            <p:ph idx="1" type="body"/>
          </p:nvPr>
        </p:nvSpPr>
        <p:spPr>
          <a:xfrm>
            <a:off x="729450" y="2078875"/>
            <a:ext cx="3569700" cy="24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Decisions:</a:t>
            </a:r>
            <a:endParaRPr/>
          </a:p>
          <a:p>
            <a:pPr indent="-311150" lvl="0" marL="457200" rtl="0" algn="l">
              <a:spcBef>
                <a:spcPts val="1200"/>
              </a:spcBef>
              <a:spcAft>
                <a:spcPts val="0"/>
              </a:spcAft>
              <a:buSzPts val="1300"/>
              <a:buChar char="●"/>
            </a:pPr>
            <a:r>
              <a:rPr lang="en"/>
              <a:t>Cuphead (m</a:t>
            </a:r>
            <a:r>
              <a:rPr lang="en"/>
              <a:t>odern, cooperative, platformer</a:t>
            </a:r>
            <a:r>
              <a:rPr lang="en"/>
              <a:t>) </a:t>
            </a:r>
            <a:endParaRPr/>
          </a:p>
          <a:p>
            <a:pPr indent="-311150" lvl="0" marL="457200" rtl="0" algn="l">
              <a:spcBef>
                <a:spcPts val="0"/>
              </a:spcBef>
              <a:spcAft>
                <a:spcPts val="0"/>
              </a:spcAft>
              <a:buSzPts val="1300"/>
              <a:buChar char="●"/>
            </a:pPr>
            <a:r>
              <a:rPr lang="en"/>
              <a:t>Xbox One controller (widely used and available)</a:t>
            </a:r>
            <a:endParaRPr/>
          </a:p>
          <a:p>
            <a:pPr indent="0" lvl="0" marL="0" rtl="0" algn="l">
              <a:spcBef>
                <a:spcPts val="1200"/>
              </a:spcBef>
              <a:spcAft>
                <a:spcPts val="0"/>
              </a:spcAft>
              <a:buNone/>
            </a:pPr>
            <a:r>
              <a:rPr lang="en"/>
              <a:t>Adjusted testing standards </a:t>
            </a:r>
            <a:endParaRPr/>
          </a:p>
          <a:p>
            <a:pPr indent="0" lvl="0" marL="0" rtl="0" algn="l">
              <a:spcBef>
                <a:spcPts val="1200"/>
              </a:spcBef>
              <a:spcAft>
                <a:spcPts val="1200"/>
              </a:spcAft>
              <a:buNone/>
            </a:pPr>
            <a:r>
              <a:rPr lang="en"/>
              <a:t>Can designing system </a:t>
            </a:r>
            <a:endParaRPr/>
          </a:p>
        </p:txBody>
      </p:sp>
      <p:pic>
        <p:nvPicPr>
          <p:cNvPr id="100" name="Google Shape;100;p15"/>
          <p:cNvPicPr preferRelativeResize="0"/>
          <p:nvPr/>
        </p:nvPicPr>
        <p:blipFill>
          <a:blip r:embed="rId3">
            <a:alphaModFix/>
          </a:blip>
          <a:stretch>
            <a:fillRect/>
          </a:stretch>
        </p:blipFill>
        <p:spPr>
          <a:xfrm>
            <a:off x="4507250" y="1350300"/>
            <a:ext cx="4169101" cy="1661275"/>
          </a:xfrm>
          <a:prstGeom prst="rect">
            <a:avLst/>
          </a:prstGeom>
          <a:noFill/>
          <a:ln>
            <a:noFill/>
          </a:ln>
        </p:spPr>
      </p:pic>
      <p:sp>
        <p:nvSpPr>
          <p:cNvPr id="101" name="Google Shape;101;p15"/>
          <p:cNvSpPr/>
          <p:nvPr/>
        </p:nvSpPr>
        <p:spPr>
          <a:xfrm>
            <a:off x="6652800" y="3053975"/>
            <a:ext cx="220500" cy="468300"/>
          </a:xfrm>
          <a:prstGeom prst="down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5"/>
          <p:cNvPicPr preferRelativeResize="0"/>
          <p:nvPr/>
        </p:nvPicPr>
        <p:blipFill>
          <a:blip r:embed="rId4">
            <a:alphaModFix/>
          </a:blip>
          <a:stretch>
            <a:fillRect/>
          </a:stretch>
        </p:blipFill>
        <p:spPr>
          <a:xfrm>
            <a:off x="4507250" y="3605225"/>
            <a:ext cx="4169100" cy="1166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 - CAD</a:t>
            </a:r>
            <a:endParaRPr/>
          </a:p>
        </p:txBody>
      </p:sp>
      <p:pic>
        <p:nvPicPr>
          <p:cNvPr id="108" name="Google Shape;108;p16"/>
          <p:cNvPicPr preferRelativeResize="0"/>
          <p:nvPr/>
        </p:nvPicPr>
        <p:blipFill>
          <a:blip r:embed="rId3">
            <a:alphaModFix/>
          </a:blip>
          <a:stretch>
            <a:fillRect/>
          </a:stretch>
        </p:blipFill>
        <p:spPr>
          <a:xfrm>
            <a:off x="228600" y="3225450"/>
            <a:ext cx="1065125" cy="1566975"/>
          </a:xfrm>
          <a:prstGeom prst="rect">
            <a:avLst/>
          </a:prstGeom>
          <a:noFill/>
          <a:ln>
            <a:noFill/>
          </a:ln>
        </p:spPr>
      </p:pic>
      <p:pic>
        <p:nvPicPr>
          <p:cNvPr id="109" name="Google Shape;109;p16"/>
          <p:cNvPicPr preferRelativeResize="0"/>
          <p:nvPr/>
        </p:nvPicPr>
        <p:blipFill>
          <a:blip r:embed="rId4">
            <a:alphaModFix/>
          </a:blip>
          <a:stretch>
            <a:fillRect/>
          </a:stretch>
        </p:blipFill>
        <p:spPr>
          <a:xfrm>
            <a:off x="1380962" y="3316750"/>
            <a:ext cx="1407175" cy="1399475"/>
          </a:xfrm>
          <a:prstGeom prst="rect">
            <a:avLst/>
          </a:prstGeom>
          <a:noFill/>
          <a:ln>
            <a:noFill/>
          </a:ln>
        </p:spPr>
      </p:pic>
      <p:pic>
        <p:nvPicPr>
          <p:cNvPr id="110" name="Google Shape;110;p16"/>
          <p:cNvPicPr preferRelativeResize="0"/>
          <p:nvPr/>
        </p:nvPicPr>
        <p:blipFill rotWithShape="1">
          <a:blip r:embed="rId5">
            <a:alphaModFix/>
          </a:blip>
          <a:srcRect b="0" l="0" r="33328" t="3306"/>
          <a:stretch/>
        </p:blipFill>
        <p:spPr>
          <a:xfrm>
            <a:off x="2917803" y="3316750"/>
            <a:ext cx="1440947" cy="1399475"/>
          </a:xfrm>
          <a:prstGeom prst="rect">
            <a:avLst/>
          </a:prstGeom>
          <a:noFill/>
          <a:ln>
            <a:noFill/>
          </a:ln>
        </p:spPr>
      </p:pic>
      <p:pic>
        <p:nvPicPr>
          <p:cNvPr id="111" name="Google Shape;111;p16"/>
          <p:cNvPicPr preferRelativeResize="0"/>
          <p:nvPr/>
        </p:nvPicPr>
        <p:blipFill>
          <a:blip r:embed="rId6">
            <a:alphaModFix/>
          </a:blip>
          <a:stretch>
            <a:fillRect/>
          </a:stretch>
        </p:blipFill>
        <p:spPr>
          <a:xfrm>
            <a:off x="4471875" y="3024625"/>
            <a:ext cx="1181125" cy="1713551"/>
          </a:xfrm>
          <a:prstGeom prst="rect">
            <a:avLst/>
          </a:prstGeom>
          <a:noFill/>
          <a:ln>
            <a:noFill/>
          </a:ln>
        </p:spPr>
      </p:pic>
      <p:pic>
        <p:nvPicPr>
          <p:cNvPr id="112" name="Google Shape;112;p16"/>
          <p:cNvPicPr preferRelativeResize="0"/>
          <p:nvPr/>
        </p:nvPicPr>
        <p:blipFill>
          <a:blip r:embed="rId7">
            <a:alphaModFix/>
          </a:blip>
          <a:stretch>
            <a:fillRect/>
          </a:stretch>
        </p:blipFill>
        <p:spPr>
          <a:xfrm>
            <a:off x="5766125" y="3024625"/>
            <a:ext cx="1407176" cy="1691610"/>
          </a:xfrm>
          <a:prstGeom prst="rect">
            <a:avLst/>
          </a:prstGeom>
          <a:noFill/>
          <a:ln>
            <a:noFill/>
          </a:ln>
        </p:spPr>
      </p:pic>
      <p:pic>
        <p:nvPicPr>
          <p:cNvPr id="113" name="Google Shape;113;p16"/>
          <p:cNvPicPr preferRelativeResize="0"/>
          <p:nvPr/>
        </p:nvPicPr>
        <p:blipFill>
          <a:blip r:embed="rId8">
            <a:alphaModFix/>
          </a:blip>
          <a:stretch>
            <a:fillRect/>
          </a:stretch>
        </p:blipFill>
        <p:spPr>
          <a:xfrm>
            <a:off x="7286424" y="2798800"/>
            <a:ext cx="1525522" cy="1905700"/>
          </a:xfrm>
          <a:prstGeom prst="rect">
            <a:avLst/>
          </a:prstGeom>
          <a:noFill/>
          <a:ln>
            <a:noFill/>
          </a:ln>
        </p:spPr>
      </p:pic>
      <p:sp>
        <p:nvSpPr>
          <p:cNvPr id="114" name="Google Shape;114;p16"/>
          <p:cNvSpPr txBox="1"/>
          <p:nvPr/>
        </p:nvSpPr>
        <p:spPr>
          <a:xfrm>
            <a:off x="7323225" y="4634200"/>
            <a:ext cx="106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NanoHand</a:t>
            </a:r>
            <a:endParaRPr sz="1000">
              <a:latin typeface="Proxima Nova"/>
              <a:ea typeface="Proxima Nova"/>
              <a:cs typeface="Proxima Nova"/>
              <a:sym typeface="Proxima Nova"/>
            </a:endParaRPr>
          </a:p>
        </p:txBody>
      </p:sp>
      <p:sp>
        <p:nvSpPr>
          <p:cNvPr id="115" name="Google Shape;115;p16"/>
          <p:cNvSpPr txBox="1"/>
          <p:nvPr/>
        </p:nvSpPr>
        <p:spPr>
          <a:xfrm>
            <a:off x="5875425" y="4634200"/>
            <a:ext cx="106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Dextra</a:t>
            </a:r>
            <a:endParaRPr sz="1000">
              <a:latin typeface="Proxima Nova"/>
              <a:ea typeface="Proxima Nova"/>
              <a:cs typeface="Proxima Nova"/>
              <a:sym typeface="Proxima Nova"/>
            </a:endParaRPr>
          </a:p>
        </p:txBody>
      </p:sp>
      <p:sp>
        <p:nvSpPr>
          <p:cNvPr id="116" name="Google Shape;116;p16"/>
          <p:cNvSpPr txBox="1"/>
          <p:nvPr/>
        </p:nvSpPr>
        <p:spPr>
          <a:xfrm>
            <a:off x="4461200" y="4634200"/>
            <a:ext cx="123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Anthropomorphic Hand</a:t>
            </a:r>
            <a:endParaRPr sz="1000">
              <a:latin typeface="Proxima Nova"/>
              <a:ea typeface="Proxima Nova"/>
              <a:cs typeface="Proxima Nova"/>
              <a:sym typeface="Proxima Nova"/>
            </a:endParaRPr>
          </a:p>
        </p:txBody>
      </p:sp>
      <p:sp>
        <p:nvSpPr>
          <p:cNvPr id="117" name="Google Shape;117;p16"/>
          <p:cNvSpPr txBox="1"/>
          <p:nvPr/>
        </p:nvSpPr>
        <p:spPr>
          <a:xfrm>
            <a:off x="1532025" y="4710400"/>
            <a:ext cx="106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OpenHand</a:t>
            </a:r>
            <a:endParaRPr sz="1000">
              <a:latin typeface="Proxima Nova"/>
              <a:ea typeface="Proxima Nova"/>
              <a:cs typeface="Proxima Nova"/>
              <a:sym typeface="Proxima Nova"/>
            </a:endParaRPr>
          </a:p>
        </p:txBody>
      </p:sp>
      <p:sp>
        <p:nvSpPr>
          <p:cNvPr id="118" name="Google Shape;118;p16"/>
          <p:cNvSpPr txBox="1"/>
          <p:nvPr/>
        </p:nvSpPr>
        <p:spPr>
          <a:xfrm>
            <a:off x="2799175" y="4688450"/>
            <a:ext cx="166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Leap Motion Animatronic</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Hand</a:t>
            </a:r>
            <a:endParaRPr sz="1000">
              <a:latin typeface="Proxima Nova"/>
              <a:ea typeface="Proxima Nova"/>
              <a:cs typeface="Proxima Nova"/>
              <a:sym typeface="Proxima Nova"/>
            </a:endParaRPr>
          </a:p>
        </p:txBody>
      </p:sp>
      <p:sp>
        <p:nvSpPr>
          <p:cNvPr id="119" name="Google Shape;119;p16"/>
          <p:cNvSpPr txBox="1"/>
          <p:nvPr/>
        </p:nvSpPr>
        <p:spPr>
          <a:xfrm>
            <a:off x="228663" y="4710400"/>
            <a:ext cx="106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Third Thumb</a:t>
            </a:r>
            <a:endParaRPr sz="1000">
              <a:latin typeface="Proxima Nova"/>
              <a:ea typeface="Proxima Nova"/>
              <a:cs typeface="Proxima Nova"/>
              <a:sym typeface="Proxima Nova"/>
            </a:endParaRPr>
          </a:p>
        </p:txBody>
      </p:sp>
      <p:sp>
        <p:nvSpPr>
          <p:cNvPr id="120" name="Google Shape;120;p16"/>
          <p:cNvSpPr txBox="1"/>
          <p:nvPr/>
        </p:nvSpPr>
        <p:spPr>
          <a:xfrm>
            <a:off x="444950" y="1967500"/>
            <a:ext cx="6534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Open source/research designs </a:t>
            </a:r>
            <a:endParaRPr>
              <a:solidFill>
                <a:schemeClr val="accent1"/>
              </a:solidFill>
              <a:latin typeface="Proxima Nova"/>
              <a:ea typeface="Proxima Nova"/>
              <a:cs typeface="Proxima Nova"/>
              <a:sym typeface="Proxima Nova"/>
            </a:endParaRPr>
          </a:p>
          <a:p>
            <a:pPr indent="-317500" lvl="0" marL="4572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None meet our needs exactly (buildable, controller-friendly)</a:t>
            </a:r>
            <a:endParaRPr>
              <a:solidFill>
                <a:schemeClr val="accent1"/>
              </a:solidFill>
              <a:latin typeface="Proxima Nova"/>
              <a:ea typeface="Proxima Nova"/>
              <a:cs typeface="Proxima Nova"/>
              <a:sym typeface="Proxima Nova"/>
            </a:endParaRPr>
          </a:p>
          <a:p>
            <a:pPr indent="-317500" lvl="1" marL="9144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Need to brainstorm our design and adapt a current solution</a:t>
            </a:r>
            <a:endParaRPr>
              <a:solidFill>
                <a:schemeClr val="accen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Microcontroller</a:t>
            </a:r>
            <a:endParaRPr/>
          </a:p>
        </p:txBody>
      </p:sp>
      <p:sp>
        <p:nvSpPr>
          <p:cNvPr id="126" name="Google Shape;126;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First Choice : Raspberry Pi 4</a:t>
            </a:r>
            <a:endParaRPr sz="1400"/>
          </a:p>
          <a:p>
            <a:pPr indent="-317500" lvl="1" marL="914400" rtl="0" algn="l">
              <a:lnSpc>
                <a:spcPct val="115000"/>
              </a:lnSpc>
              <a:spcBef>
                <a:spcPts val="0"/>
              </a:spcBef>
              <a:spcAft>
                <a:spcPts val="0"/>
              </a:spcAft>
              <a:buSzPts val="1400"/>
              <a:buChar char="○"/>
            </a:pPr>
            <a:r>
              <a:rPr lang="en" sz="1400"/>
              <a:t>2GB </a:t>
            </a:r>
            <a:endParaRPr sz="1400"/>
          </a:p>
          <a:p>
            <a:pPr indent="-317500" lvl="1" marL="914400" rtl="0" algn="l">
              <a:lnSpc>
                <a:spcPct val="115000"/>
              </a:lnSpc>
              <a:spcBef>
                <a:spcPts val="0"/>
              </a:spcBef>
              <a:spcAft>
                <a:spcPts val="0"/>
              </a:spcAft>
              <a:buSzPts val="1400"/>
              <a:buChar char="○"/>
            </a:pPr>
            <a:r>
              <a:rPr lang="en" sz="1400">
                <a:solidFill>
                  <a:srgbClr val="333333"/>
                </a:solidFill>
                <a:highlight>
                  <a:srgbClr val="FFFFFF"/>
                </a:highlight>
              </a:rPr>
              <a:t>1.5-GHz, 4-core Broadcom BCM2711 (Cortex-A72)</a:t>
            </a:r>
            <a:endParaRPr sz="1400">
              <a:solidFill>
                <a:srgbClr val="333333"/>
              </a:solidFill>
              <a:highlight>
                <a:srgbClr val="FFFFFF"/>
              </a:highlight>
            </a:endParaRPr>
          </a:p>
          <a:p>
            <a:pPr indent="-317500" lvl="1" marL="914400" rtl="0" algn="l">
              <a:lnSpc>
                <a:spcPct val="115000"/>
              </a:lnSpc>
              <a:spcBef>
                <a:spcPts val="0"/>
              </a:spcBef>
              <a:spcAft>
                <a:spcPts val="0"/>
              </a:spcAft>
              <a:buClr>
                <a:srgbClr val="333333"/>
              </a:buClr>
              <a:buSzPts val="1400"/>
              <a:buChar char="○"/>
            </a:pPr>
            <a:r>
              <a:rPr lang="en" sz="1400">
                <a:solidFill>
                  <a:srgbClr val="333333"/>
                </a:solidFill>
                <a:highlight>
                  <a:srgbClr val="FFFFFF"/>
                </a:highlight>
              </a:rPr>
              <a:t>2x USB 3.0</a:t>
            </a:r>
            <a:endParaRPr sz="1400">
              <a:solidFill>
                <a:srgbClr val="333333"/>
              </a:solidFill>
              <a:highlight>
                <a:srgbClr val="FFFFFF"/>
              </a:highlight>
            </a:endParaRPr>
          </a:p>
          <a:p>
            <a:pPr indent="-317500" lvl="1" marL="914400" rtl="0" algn="l">
              <a:lnSpc>
                <a:spcPct val="115000"/>
              </a:lnSpc>
              <a:spcBef>
                <a:spcPts val="0"/>
              </a:spcBef>
              <a:spcAft>
                <a:spcPts val="0"/>
              </a:spcAft>
              <a:buClr>
                <a:srgbClr val="333333"/>
              </a:buClr>
              <a:buSzPts val="1400"/>
              <a:buChar char="○"/>
            </a:pPr>
            <a:r>
              <a:rPr lang="en" sz="1400">
                <a:solidFill>
                  <a:srgbClr val="333333"/>
                </a:solidFill>
                <a:highlight>
                  <a:srgbClr val="FFFFFF"/>
                </a:highlight>
              </a:rPr>
              <a:t>2x USB 2.0</a:t>
            </a:r>
            <a:endParaRPr sz="1400">
              <a:solidFill>
                <a:srgbClr val="333333"/>
              </a:solidFill>
              <a:highlight>
                <a:srgbClr val="FFFFFF"/>
              </a:highlight>
            </a:endParaRPr>
          </a:p>
          <a:p>
            <a:pPr indent="-317500" lvl="1" marL="914400" rtl="0" algn="l">
              <a:lnSpc>
                <a:spcPct val="115000"/>
              </a:lnSpc>
              <a:spcBef>
                <a:spcPts val="0"/>
              </a:spcBef>
              <a:spcAft>
                <a:spcPts val="0"/>
              </a:spcAft>
              <a:buClr>
                <a:srgbClr val="333333"/>
              </a:buClr>
              <a:buSzPts val="1400"/>
              <a:buChar char="○"/>
            </a:pPr>
            <a:r>
              <a:rPr lang="en" sz="1400">
                <a:solidFill>
                  <a:srgbClr val="333333"/>
                </a:solidFill>
                <a:highlight>
                  <a:srgbClr val="FFFFFF"/>
                </a:highlight>
              </a:rPr>
              <a:t>1x Gigabit Ethernet</a:t>
            </a:r>
            <a:endParaRPr sz="1400">
              <a:solidFill>
                <a:srgbClr val="333333"/>
              </a:solidFill>
              <a:highlight>
                <a:srgbClr val="FFFFFF"/>
              </a:highlight>
            </a:endParaRPr>
          </a:p>
          <a:p>
            <a:pPr indent="-317500" lvl="1" marL="914400" rtl="0" algn="l">
              <a:lnSpc>
                <a:spcPct val="115000"/>
              </a:lnSpc>
              <a:spcBef>
                <a:spcPts val="0"/>
              </a:spcBef>
              <a:spcAft>
                <a:spcPts val="0"/>
              </a:spcAft>
              <a:buClr>
                <a:srgbClr val="333333"/>
              </a:buClr>
              <a:buSzPts val="1400"/>
              <a:buChar char="○"/>
            </a:pPr>
            <a:r>
              <a:rPr lang="en" sz="1400">
                <a:solidFill>
                  <a:srgbClr val="333333"/>
                </a:solidFill>
                <a:highlight>
                  <a:srgbClr val="FFFFFF"/>
                </a:highlight>
              </a:rPr>
              <a:t> 2x micro HDMI</a:t>
            </a:r>
            <a:endParaRPr sz="1400">
              <a:solidFill>
                <a:srgbClr val="333333"/>
              </a:solidFill>
              <a:highlight>
                <a:srgbClr val="FFFFFF"/>
              </a:highlight>
            </a:endParaRPr>
          </a:p>
          <a:p>
            <a:pPr indent="-317500" lvl="1" marL="914400" rtl="0" algn="l">
              <a:lnSpc>
                <a:spcPct val="115000"/>
              </a:lnSpc>
              <a:spcBef>
                <a:spcPts val="0"/>
              </a:spcBef>
              <a:spcAft>
                <a:spcPts val="0"/>
              </a:spcAft>
              <a:buClr>
                <a:srgbClr val="333333"/>
              </a:buClr>
              <a:buSzPts val="1400"/>
              <a:buChar char="○"/>
            </a:pPr>
            <a:r>
              <a:rPr lang="en" sz="1400">
                <a:solidFill>
                  <a:srgbClr val="333333"/>
                </a:solidFill>
                <a:highlight>
                  <a:srgbClr val="FFFFFF"/>
                </a:highlight>
              </a:rPr>
              <a:t>802.11ac / Bluetooth 5.0</a:t>
            </a:r>
            <a:endParaRPr sz="1400">
              <a:solidFill>
                <a:srgbClr val="333333"/>
              </a:solidFill>
              <a:highlight>
                <a:srgbClr val="FFFFFF"/>
              </a:highlight>
            </a:endParaRPr>
          </a:p>
          <a:p>
            <a:pPr indent="0" lvl="0" marL="0" rtl="0" algn="l">
              <a:spcBef>
                <a:spcPts val="0"/>
              </a:spcBef>
              <a:spcAft>
                <a:spcPts val="1200"/>
              </a:spcAft>
              <a:buNone/>
            </a:pPr>
            <a:r>
              <a:t/>
            </a:r>
            <a:endParaRPr sz="1400">
              <a:solidFill>
                <a:schemeClr val="dk1"/>
              </a:solidFill>
              <a:highlight>
                <a:srgbClr val="FFFFFF"/>
              </a:highlight>
            </a:endParaRPr>
          </a:p>
        </p:txBody>
      </p:sp>
      <p:sp>
        <p:nvSpPr>
          <p:cNvPr id="127" name="Google Shape;127;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Backup Option: Raspberry Pi 3B+ </a:t>
            </a:r>
            <a:endParaRPr sz="1400"/>
          </a:p>
          <a:p>
            <a:pPr indent="-317500" lvl="1" marL="914400" rtl="0" algn="l">
              <a:spcBef>
                <a:spcPts val="0"/>
              </a:spcBef>
              <a:spcAft>
                <a:spcPts val="0"/>
              </a:spcAft>
              <a:buSzPts val="1400"/>
              <a:buChar char="○"/>
            </a:pPr>
            <a:r>
              <a:rPr lang="en" sz="1400">
                <a:solidFill>
                  <a:schemeClr val="dk1"/>
                </a:solidFill>
                <a:highlight>
                  <a:schemeClr val="lt1"/>
                </a:highlight>
              </a:rPr>
              <a:t>1GB</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sz="1400">
                <a:solidFill>
                  <a:schemeClr val="dk1"/>
                </a:solidFill>
                <a:highlight>
                  <a:schemeClr val="lt1"/>
                </a:highlight>
              </a:rPr>
              <a:t>1.4-GHz, 4 core Broadcom BCM2837B0 (Cortex-A53)</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sz="1400">
                <a:solidFill>
                  <a:schemeClr val="dk1"/>
                </a:solidFill>
                <a:highlight>
                  <a:schemeClr val="lt1"/>
                </a:highlight>
              </a:rPr>
              <a:t>802.11ac / Bluetooth  4.2, Ethernet </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sz="1400">
                <a:solidFill>
                  <a:schemeClr val="dk1"/>
                </a:solidFill>
                <a:highlight>
                  <a:schemeClr val="lt1"/>
                </a:highlight>
              </a:rPr>
              <a:t>4xUSB </a:t>
            </a:r>
            <a:endParaRPr sz="1400">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sz="1400">
                <a:solidFill>
                  <a:schemeClr val="dk1"/>
                </a:solidFill>
                <a:highlight>
                  <a:schemeClr val="lt1"/>
                </a:highlight>
              </a:rPr>
              <a:t>2.0, HDMI, 3.5mm audio</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500"/>
              <a:t>I</a:t>
            </a:r>
            <a:r>
              <a:rPr lang="en" sz="2500"/>
              <a:t>nput method for external processing</a:t>
            </a:r>
            <a:endParaRPr sz="2500"/>
          </a:p>
        </p:txBody>
      </p:sp>
      <p:sp>
        <p:nvSpPr>
          <p:cNvPr id="133" name="Google Shape;133;p18"/>
          <p:cNvSpPr txBox="1"/>
          <p:nvPr>
            <p:ph idx="1" type="body"/>
          </p:nvPr>
        </p:nvSpPr>
        <p:spPr>
          <a:xfrm>
            <a:off x="729450" y="2078875"/>
            <a:ext cx="3653400" cy="278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Selected input method: </a:t>
            </a:r>
            <a:r>
              <a:rPr b="1" lang="en"/>
              <a:t>Head movements</a:t>
            </a:r>
            <a:endParaRPr b="1"/>
          </a:p>
          <a:p>
            <a:pPr indent="-311150" lvl="0" marL="457200" rtl="0" algn="l">
              <a:spcBef>
                <a:spcPts val="1200"/>
              </a:spcBef>
              <a:spcAft>
                <a:spcPts val="0"/>
              </a:spcAft>
              <a:buSzPts val="1300"/>
              <a:buChar char="●"/>
            </a:pPr>
            <a:r>
              <a:rPr lang="en"/>
              <a:t>Removes need for hand mobility altogether</a:t>
            </a:r>
            <a:endParaRPr/>
          </a:p>
          <a:p>
            <a:pPr indent="-311150" lvl="0" marL="457200" rtl="0" algn="l">
              <a:spcBef>
                <a:spcPts val="0"/>
              </a:spcBef>
              <a:spcAft>
                <a:spcPts val="0"/>
              </a:spcAft>
              <a:buSzPts val="1300"/>
              <a:buChar char="●"/>
            </a:pPr>
            <a:r>
              <a:rPr lang="en"/>
              <a:t>Mitigates risk of designing for </a:t>
            </a:r>
            <a:r>
              <a:rPr lang="en"/>
              <a:t>variability</a:t>
            </a:r>
            <a:r>
              <a:rPr lang="en"/>
              <a:t> in mobility </a:t>
            </a:r>
            <a:endParaRPr/>
          </a:p>
          <a:p>
            <a:pPr indent="-311150" lvl="0" marL="457200" rtl="0" algn="l">
              <a:spcBef>
                <a:spcPts val="0"/>
              </a:spcBef>
              <a:spcAft>
                <a:spcPts val="0"/>
              </a:spcAft>
              <a:buSzPts val="1300"/>
              <a:buChar char="●"/>
            </a:pPr>
            <a:r>
              <a:rPr lang="en"/>
              <a:t>More intuitive than voice control </a:t>
            </a:r>
            <a:endParaRPr/>
          </a:p>
          <a:p>
            <a:pPr indent="0" lvl="0" marL="0" rtl="0" algn="l">
              <a:spcBef>
                <a:spcPts val="1200"/>
              </a:spcBef>
              <a:spcAft>
                <a:spcPts val="0"/>
              </a:spcAft>
              <a:buNone/>
            </a:pPr>
            <a:r>
              <a:rPr lang="en"/>
              <a:t>Relevant Libraries:</a:t>
            </a:r>
            <a:endParaRPr/>
          </a:p>
          <a:p>
            <a:pPr indent="-311150" lvl="0" marL="457200" rtl="0" algn="l">
              <a:spcBef>
                <a:spcPts val="1200"/>
              </a:spcBef>
              <a:spcAft>
                <a:spcPts val="0"/>
              </a:spcAft>
              <a:buSzPts val="1300"/>
              <a:buChar char="●"/>
            </a:pPr>
            <a:r>
              <a:rPr lang="en"/>
              <a:t>Mediapipe</a:t>
            </a:r>
            <a:endParaRPr/>
          </a:p>
          <a:p>
            <a:pPr indent="-311150" lvl="0" marL="457200" rtl="0" algn="l">
              <a:spcBef>
                <a:spcPts val="0"/>
              </a:spcBef>
              <a:spcAft>
                <a:spcPts val="0"/>
              </a:spcAft>
              <a:buSzPts val="1300"/>
              <a:buChar char="●"/>
            </a:pPr>
            <a:r>
              <a:rPr lang="en"/>
              <a:t>Dlib</a:t>
            </a:r>
            <a:endParaRPr/>
          </a:p>
          <a:p>
            <a:pPr indent="-311150" lvl="0" marL="457200" rtl="0" algn="l">
              <a:spcBef>
                <a:spcPts val="0"/>
              </a:spcBef>
              <a:spcAft>
                <a:spcPts val="0"/>
              </a:spcAft>
              <a:buSzPts val="1300"/>
              <a:buChar char="●"/>
            </a:pPr>
            <a:r>
              <a:rPr lang="en"/>
              <a:t>OpenCV</a:t>
            </a:r>
            <a:endParaRPr/>
          </a:p>
        </p:txBody>
      </p:sp>
      <p:pic>
        <p:nvPicPr>
          <p:cNvPr descr="In this Computer Vision Tutorial, we are going to do Head Pose Estimation with MediaPipe and OpenCV in Python. We are going to do face mesh detection to get the points used for pose estimation with OpenCV. MediaPipe has a lot of built-in customizable Machine Learning Solutions that we are going to take a look at in the upcoming videos. MediaPipe is the newest and fastest within machine learning solutions and can be run on common hardware which we are going to see throughout this tutorial.&#10;&#10;&#10;⭐Enroll in OpenCV GPU Course: https://nicolai-nielsen-s-school.teachable.com/p/opencv-gpu-course&#10;&#10;&#10;&#10;Join this channel to get access to exclusive perks:&#10;https://www.youtube.com/channel/UCpABUkWm8xMt5XmGcFb3EFg/join&#10;&#10;Join the public Discord chat here: https://discord.gg/5TBkPHHZA5&#10;&#10;The code example is available on my GitHub: https://github.com/niconielsen32&#10;&#10;&#10;&#10; I'll be doing other tutorials alongside this one, where we are going to use C++ for Algorithms and Data Structures, and Artificial Intelligence. The purpose of this tutorial and channel is to build an online coding library where different programming languages and computer science topics are stored in the YouTube cloud in one place.&#10;&#10;Feel free to comment if you have any questions about the things I'm going over in the video or just in general, and remember to subscribe to the channel to help me grow and make more videos in the future. :)&#10;&#10;Tags for the video:&#10;#HeadPose #PoseEstimation #OpenCV #MediaPipe #ComputerVision #MachineLearning" id="134" name="Google Shape;134;p18" title="Head Pose Estimation with MediaPipe and OpenCV in Python - OVER 100 FPS!!!">
            <a:hlinkClick r:id="rId3"/>
          </p:cNvPr>
          <p:cNvPicPr preferRelativeResize="0"/>
          <p:nvPr/>
        </p:nvPicPr>
        <p:blipFill>
          <a:blip r:embed="rId4">
            <a:alphaModFix/>
          </a:blip>
          <a:stretch>
            <a:fillRect/>
          </a:stretch>
        </p:blipFill>
        <p:spPr>
          <a:xfrm>
            <a:off x="4601850" y="1811100"/>
            <a:ext cx="4111567" cy="30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Informal Design Layout</a:t>
            </a:r>
            <a:endParaRPr/>
          </a:p>
        </p:txBody>
      </p:sp>
      <p:pic>
        <p:nvPicPr>
          <p:cNvPr id="140" name="Google Shape;140;p19"/>
          <p:cNvPicPr preferRelativeResize="0"/>
          <p:nvPr/>
        </p:nvPicPr>
        <p:blipFill>
          <a:blip r:embed="rId3">
            <a:alphaModFix/>
          </a:blip>
          <a:stretch>
            <a:fillRect/>
          </a:stretch>
        </p:blipFill>
        <p:spPr>
          <a:xfrm>
            <a:off x="5946123" y="2278925"/>
            <a:ext cx="2764501" cy="1556125"/>
          </a:xfrm>
          <a:prstGeom prst="rect">
            <a:avLst/>
          </a:prstGeom>
          <a:noFill/>
          <a:ln>
            <a:noFill/>
          </a:ln>
        </p:spPr>
      </p:pic>
      <p:pic>
        <p:nvPicPr>
          <p:cNvPr id="141" name="Google Shape;141;p19"/>
          <p:cNvPicPr preferRelativeResize="0"/>
          <p:nvPr/>
        </p:nvPicPr>
        <p:blipFill>
          <a:blip r:embed="rId4">
            <a:alphaModFix/>
          </a:blip>
          <a:stretch>
            <a:fillRect/>
          </a:stretch>
        </p:blipFill>
        <p:spPr>
          <a:xfrm flipH="1">
            <a:off x="3711174" y="2040750"/>
            <a:ext cx="1324051" cy="1202052"/>
          </a:xfrm>
          <a:prstGeom prst="rect">
            <a:avLst/>
          </a:prstGeom>
          <a:noFill/>
          <a:ln>
            <a:noFill/>
          </a:ln>
        </p:spPr>
      </p:pic>
      <p:pic>
        <p:nvPicPr>
          <p:cNvPr id="142" name="Google Shape;142;p19"/>
          <p:cNvPicPr preferRelativeResize="0"/>
          <p:nvPr/>
        </p:nvPicPr>
        <p:blipFill>
          <a:blip r:embed="rId5">
            <a:alphaModFix/>
          </a:blip>
          <a:stretch>
            <a:fillRect/>
          </a:stretch>
        </p:blipFill>
        <p:spPr>
          <a:xfrm>
            <a:off x="729452" y="2727050"/>
            <a:ext cx="1283750" cy="1027009"/>
          </a:xfrm>
          <a:prstGeom prst="rect">
            <a:avLst/>
          </a:prstGeom>
          <a:noFill/>
          <a:ln>
            <a:noFill/>
          </a:ln>
        </p:spPr>
      </p:pic>
      <p:pic>
        <p:nvPicPr>
          <p:cNvPr id="143" name="Google Shape;143;p19"/>
          <p:cNvPicPr preferRelativeResize="0"/>
          <p:nvPr/>
        </p:nvPicPr>
        <p:blipFill>
          <a:blip r:embed="rId6">
            <a:alphaModFix/>
          </a:blip>
          <a:stretch>
            <a:fillRect/>
          </a:stretch>
        </p:blipFill>
        <p:spPr>
          <a:xfrm flipH="1">
            <a:off x="2578432" y="2833425"/>
            <a:ext cx="1057776" cy="913150"/>
          </a:xfrm>
          <a:prstGeom prst="rect">
            <a:avLst/>
          </a:prstGeom>
          <a:noFill/>
          <a:ln>
            <a:noFill/>
          </a:ln>
        </p:spPr>
      </p:pic>
      <p:pic>
        <p:nvPicPr>
          <p:cNvPr id="144" name="Google Shape;144;p19"/>
          <p:cNvPicPr preferRelativeResize="0"/>
          <p:nvPr/>
        </p:nvPicPr>
        <p:blipFill>
          <a:blip r:embed="rId7">
            <a:alphaModFix/>
          </a:blip>
          <a:stretch>
            <a:fillRect/>
          </a:stretch>
        </p:blipFill>
        <p:spPr>
          <a:xfrm flipH="1">
            <a:off x="3470249" y="3743925"/>
            <a:ext cx="1324200" cy="778800"/>
          </a:xfrm>
          <a:prstGeom prst="cloudCallout">
            <a:avLst>
              <a:gd fmla="val -13642" name="adj1"/>
              <a:gd fmla="val -71989" name="adj2"/>
            </a:avLst>
          </a:prstGeom>
          <a:noFill/>
          <a:ln cap="flat" cmpd="sng" w="9525">
            <a:solidFill>
              <a:schemeClr val="dk2"/>
            </a:solidFill>
            <a:prstDash val="solid"/>
            <a:round/>
            <a:headEnd len="sm" w="sm" type="none"/>
            <a:tailEnd len="sm" w="sm" type="none"/>
          </a:ln>
        </p:spPr>
      </p:pic>
      <p:sp>
        <p:nvSpPr>
          <p:cNvPr id="145" name="Google Shape;145;p19"/>
          <p:cNvSpPr txBox="1"/>
          <p:nvPr/>
        </p:nvSpPr>
        <p:spPr>
          <a:xfrm>
            <a:off x="599475" y="4645975"/>
            <a:ext cx="790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Head positioning  —&gt; OpenCV —&gt; Raspberry Pi 4B —&gt; Robot Body —&gt; Xbox One Controller —&gt; Cuphead</a:t>
            </a:r>
            <a:endParaRPr sz="1300">
              <a:latin typeface="Proxima Nova"/>
              <a:ea typeface="Proxima Nova"/>
              <a:cs typeface="Proxima Nova"/>
              <a:sym typeface="Proxima Nova"/>
            </a:endParaRPr>
          </a:p>
        </p:txBody>
      </p:sp>
      <p:sp>
        <p:nvSpPr>
          <p:cNvPr id="146" name="Google Shape;146;p19"/>
          <p:cNvSpPr/>
          <p:nvPr/>
        </p:nvSpPr>
        <p:spPr>
          <a:xfrm>
            <a:off x="2141875" y="3109300"/>
            <a:ext cx="5343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5185725" y="2511275"/>
            <a:ext cx="5343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3538325" y="2901550"/>
            <a:ext cx="1564800" cy="68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roxima Nova"/>
                <a:ea typeface="Proxima Nova"/>
                <a:cs typeface="Proxima Nova"/>
                <a:sym typeface="Proxima Nova"/>
              </a:rPr>
              <a:t>TBD</a:t>
            </a:r>
            <a:endParaRPr sz="1300">
              <a:latin typeface="Proxima Nova"/>
              <a:ea typeface="Proxima Nova"/>
              <a:cs typeface="Proxima Nova"/>
              <a:sym typeface="Proxima Nova"/>
            </a:endParaRPr>
          </a:p>
        </p:txBody>
      </p:sp>
      <p:sp>
        <p:nvSpPr>
          <p:cNvPr id="149" name="Google Shape;149;p19"/>
          <p:cNvSpPr/>
          <p:nvPr/>
        </p:nvSpPr>
        <p:spPr>
          <a:xfrm>
            <a:off x="2555425" y="1889850"/>
            <a:ext cx="2859900" cy="2727000"/>
          </a:xfrm>
          <a:prstGeom prst="roundRect">
            <a:avLst>
              <a:gd fmla="val 16667" name="adj"/>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2801250" y="1874550"/>
            <a:ext cx="87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TBD</a:t>
            </a:r>
            <a:endParaRPr sz="12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Sprint Goals</a:t>
            </a:r>
            <a:endParaRPr/>
          </a:p>
        </p:txBody>
      </p:sp>
      <p:sp>
        <p:nvSpPr>
          <p:cNvPr id="156" name="Google Shape;15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Get a working CAD design</a:t>
            </a:r>
            <a:endParaRPr/>
          </a:p>
          <a:p>
            <a:pPr indent="-311150" lvl="0" marL="457200" rtl="0" algn="l">
              <a:spcBef>
                <a:spcPts val="0"/>
              </a:spcBef>
              <a:spcAft>
                <a:spcPts val="0"/>
              </a:spcAft>
              <a:buSzPts val="1300"/>
              <a:buChar char="●"/>
            </a:pPr>
            <a:r>
              <a:rPr lang="en"/>
              <a:t>Choose actuator once we have working design</a:t>
            </a:r>
            <a:endParaRPr/>
          </a:p>
          <a:p>
            <a:pPr indent="-311150" lvl="0" marL="457200" rtl="0" algn="l">
              <a:spcBef>
                <a:spcPts val="0"/>
              </a:spcBef>
              <a:spcAft>
                <a:spcPts val="0"/>
              </a:spcAft>
              <a:buSzPts val="1300"/>
              <a:buChar char="●"/>
            </a:pPr>
            <a:r>
              <a:rPr lang="en"/>
              <a:t>Have purchasing completed </a:t>
            </a:r>
            <a:endParaRPr/>
          </a:p>
          <a:p>
            <a:pPr indent="-311150" lvl="0" marL="457200" rtl="0" algn="l">
              <a:spcBef>
                <a:spcPts val="0"/>
              </a:spcBef>
              <a:spcAft>
                <a:spcPts val="0"/>
              </a:spcAft>
              <a:buSzPts val="1300"/>
              <a:buChar char="●"/>
            </a:pPr>
            <a:r>
              <a:rPr lang="en"/>
              <a:t>Get head pose estimation functioning </a:t>
            </a:r>
            <a:endParaRPr/>
          </a:p>
          <a:p>
            <a:pPr indent="-311150" lvl="0" marL="457200" rtl="0" algn="l">
              <a:spcBef>
                <a:spcPts val="0"/>
              </a:spcBef>
              <a:spcAft>
                <a:spcPts val="0"/>
              </a:spcAft>
              <a:buSzPts val="1300"/>
              <a:buChar char="●"/>
            </a:pPr>
            <a:r>
              <a:rPr lang="en"/>
              <a:t>Begin mapping controls</a:t>
            </a:r>
            <a:endParaRPr/>
          </a:p>
          <a:p>
            <a:pPr indent="-311150" lvl="0" marL="457200" rtl="0" algn="l">
              <a:spcBef>
                <a:spcPts val="0"/>
              </a:spcBef>
              <a:spcAft>
                <a:spcPts val="0"/>
              </a:spcAft>
              <a:buSzPts val="1300"/>
              <a:buChar char="●"/>
            </a:pPr>
            <a:r>
              <a:rPr lang="en"/>
              <a:t>Setup computer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