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693269-49FC-477F-8699-AD54A68C114E}">
  <a:tblStyle styleId="{11693269-49FC-477F-8699-AD54A68C11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27" Type="http://schemas.openxmlformats.org/officeDocument/2006/relationships/font" Target="fonts/AlfaSlabOn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df594ae7f_0_1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df594ae7f_0_1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6df594ae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6df594ae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df594ae7f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df594ae7f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9dca6d3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9dca6d3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Springs - </a:t>
            </a:r>
            <a:r>
              <a:rPr lang="en">
                <a:solidFill>
                  <a:schemeClr val="dk1"/>
                </a:solidFill>
                <a:highlight>
                  <a:srgbClr val="FFFFFF"/>
                </a:highlight>
              </a:rPr>
              <a:t>Studies on the human muscle-tendon system have shown that muscles (including tendons and ligaments) function as a spring. More energy efficient if energy stored and released at a proper moment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Solenoid - Motions are yet to be driven directly by these </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a:solidFill>
                  <a:schemeClr val="dk1"/>
                </a:solidFill>
                <a:highlight>
                  <a:srgbClr val="FFFFFF"/>
                </a:highlight>
              </a:rPr>
              <a:t>Haven't</a:t>
            </a:r>
            <a:r>
              <a:rPr lang="en">
                <a:solidFill>
                  <a:schemeClr val="dk1"/>
                </a:solidFill>
                <a:highlight>
                  <a:srgbClr val="FFFFFF"/>
                </a:highlight>
              </a:rPr>
              <a:t> been used extensively to generate motions for the robotic fingers directly - a few papers where the outcome is solely based on </a:t>
            </a:r>
            <a:r>
              <a:rPr lang="en">
                <a:solidFill>
                  <a:schemeClr val="dk1"/>
                </a:solidFill>
                <a:highlight>
                  <a:srgbClr val="FFFFFF"/>
                </a:highlight>
              </a:rPr>
              <a:t>mechanical theories or motional concept rather than on a working prototype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rPr>
              <a:t>Pneumatic - BULKY : </a:t>
            </a:r>
            <a:r>
              <a:rPr lang="en">
                <a:solidFill>
                  <a:schemeClr val="dk1"/>
                </a:solidFill>
                <a:highlight>
                  <a:srgbClr val="FFFFFF"/>
                </a:highlight>
              </a:rPr>
              <a:t>Require a compressor, storage tank, valves, transport air tubes, etc.</a:t>
            </a:r>
            <a:endParaRPr>
              <a:solidFill>
                <a:schemeClr val="dk1"/>
              </a:solidFill>
              <a:highlight>
                <a:srgbClr val="FFFFFF"/>
              </a:highlight>
            </a:endParaRPr>
          </a:p>
          <a:p>
            <a:pPr indent="0" lvl="0" marL="0" rtl="0" algn="l">
              <a:lnSpc>
                <a:spcPct val="115000"/>
              </a:lnSpc>
              <a:spcBef>
                <a:spcPts val="0"/>
              </a:spcBef>
              <a:spcAft>
                <a:spcPts val="1000"/>
              </a:spcAft>
              <a:buNone/>
            </a:pPr>
            <a:r>
              <a:rPr lang="en">
                <a:solidFill>
                  <a:schemeClr val="dk1"/>
                </a:solidFill>
                <a:highlight>
                  <a:srgbClr val="FFFFFF"/>
                </a:highlight>
              </a:rPr>
              <a:t>Recommended to use wheelchair where equipment is stored - not very suitable for this project </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dccc21ae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dccc21ae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1000"/>
              </a:spcBef>
              <a:spcAft>
                <a:spcPts val="0"/>
              </a:spcAft>
              <a:buNone/>
            </a:pPr>
            <a:r>
              <a:rPr lang="en">
                <a:solidFill>
                  <a:schemeClr val="dk1"/>
                </a:solidFill>
                <a:highlight>
                  <a:srgbClr val="FFFFFF"/>
                </a:highlight>
              </a:rPr>
              <a:t>Shape Memory Alloy - Works on the principle of deformation of the material.</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
                <a:solidFill>
                  <a:schemeClr val="dk1"/>
                </a:solidFill>
                <a:highlight>
                  <a:srgbClr val="FFFFFF"/>
                </a:highlight>
              </a:rPr>
              <a:t>Material expands and contracts due to heating and cooling at certain temperatures. </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
                <a:solidFill>
                  <a:schemeClr val="dk1"/>
                </a:solidFill>
                <a:highlight>
                  <a:srgbClr val="FFFFFF"/>
                </a:highlight>
              </a:rPr>
              <a:t>The material is usually made of a rod or wire type and is heated by applying a current through it. </a:t>
            </a:r>
            <a:endParaRPr>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Char char="-"/>
            </a:pPr>
            <a:r>
              <a:rPr lang="en">
                <a:solidFill>
                  <a:schemeClr val="dk1"/>
                </a:solidFill>
                <a:highlight>
                  <a:srgbClr val="FFFFFF"/>
                </a:highlight>
              </a:rPr>
              <a:t>The rods or wire also produce a lot of heat, and safety must be considered when this is to be used as a driving system for an exoskeleton.</a:t>
            </a:r>
            <a:endParaRPr>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6df594ae7f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df594ae7f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df594ae7f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df594ae7f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df594ae7f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df594ae7f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df594ae7f_0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df594ae7f_0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Researched different ways to convert an externally processed signal into robotic control</a:t>
            </a:r>
            <a:endParaRPr/>
          </a:p>
          <a:p>
            <a:pPr indent="0" lvl="0" marL="0" rtl="0" algn="l">
              <a:spcBef>
                <a:spcPts val="0"/>
              </a:spcBef>
              <a:spcAft>
                <a:spcPts val="0"/>
              </a:spcAft>
              <a:buNone/>
            </a:pPr>
            <a:r>
              <a:rPr lang="en"/>
              <a:t>Narrowed down to the two that seemed to make the most sense for us</a:t>
            </a:r>
            <a:endParaRPr/>
          </a:p>
          <a:p>
            <a:pPr indent="0" lvl="0" marL="0" rtl="0" algn="l">
              <a:spcBef>
                <a:spcPts val="0"/>
              </a:spcBef>
              <a:spcAft>
                <a:spcPts val="0"/>
              </a:spcAft>
              <a:buNone/>
            </a:pPr>
            <a:r>
              <a:rPr lang="en"/>
              <a:t>Going with OpenCV because of its popularity and widespread use - this allows for more available documentation/resources and reference material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accent2"/>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Font typeface="Proxima Nova"/>
              <a:buNone/>
              <a:defRPr b="1" sz="5400">
                <a:latin typeface="Proxima Nova"/>
                <a:ea typeface="Proxima Nova"/>
                <a:cs typeface="Proxima Nova"/>
                <a:sym typeface="Proxima Nova"/>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Font typeface="Proxima Nova"/>
              <a:buNone/>
              <a:defRPr b="1">
                <a:latin typeface="Proxima Nova"/>
                <a:ea typeface="Proxima Nova"/>
                <a:cs typeface="Proxima Nova"/>
                <a:sym typeface="Proxima Nov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85200C"/>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990000"/>
              </a:buClr>
              <a:buSzPts val="3000"/>
              <a:buFont typeface="Proxima Nova"/>
              <a:buNone/>
              <a:defRPr b="1" sz="3000">
                <a:solidFill>
                  <a:srgbClr val="990000"/>
                </a:solidFill>
                <a:latin typeface="Proxima Nova"/>
                <a:ea typeface="Proxima Nova"/>
                <a:cs typeface="Proxima Nova"/>
                <a:sym typeface="Proxima Nova"/>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7KV5489rL3c"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Helping Hand: Sprint 2</a:t>
            </a:r>
            <a:endParaRPr b="1" sz="3600">
              <a:solidFill>
                <a:srgbClr val="FFFFFF"/>
              </a:solidFill>
              <a:latin typeface="Maven Pro"/>
              <a:ea typeface="Maven Pro"/>
              <a:cs typeface="Maven Pro"/>
              <a:sym typeface="Maven Pro"/>
            </a:endParaRPr>
          </a:p>
        </p:txBody>
      </p:sp>
      <p:sp>
        <p:nvSpPr>
          <p:cNvPr id="57" name="Google Shape;57;p13"/>
          <p:cNvSpPr txBox="1"/>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FFFFFF"/>
                </a:solidFill>
                <a:latin typeface="Nunito"/>
                <a:ea typeface="Nunito"/>
                <a:cs typeface="Nunito"/>
                <a:sym typeface="Nunito"/>
              </a:rPr>
              <a:t>Piyusha Dongre, Chelsea Lau, Ysatis Tagle</a:t>
            </a:r>
            <a:endParaRPr sz="1600">
              <a:solidFill>
                <a:srgbClr val="FFFFFF"/>
              </a:solidFill>
              <a:latin typeface="Nunito"/>
              <a:ea typeface="Nunito"/>
              <a:cs typeface="Nunito"/>
              <a:sym typeface="Nunito"/>
            </a:endParaRPr>
          </a:p>
        </p:txBody>
      </p:sp>
      <p:sp>
        <p:nvSpPr>
          <p:cNvPr id="58" name="Google Shape;58;p13"/>
          <p:cNvSpPr txBox="1"/>
          <p:nvPr>
            <p:ph type="ctrTitle"/>
          </p:nvPr>
        </p:nvSpPr>
        <p:spPr>
          <a:xfrm>
            <a:off x="311700" y="595975"/>
            <a:ext cx="8520600" cy="1957800"/>
          </a:xfrm>
          <a:prstGeom prst="rect">
            <a:avLst/>
          </a:prstGeom>
          <a:noFill/>
        </p:spPr>
        <p:txBody>
          <a:bodyPr anchorCtr="0" anchor="b" bIns="91425" lIns="91425" spcFirstLastPara="1" rIns="91425" wrap="square" tIns="91425">
            <a:normAutofit/>
          </a:bodyPr>
          <a:lstStyle/>
          <a:p>
            <a:pPr indent="0" lvl="0" marL="0" rtl="0" algn="ctr">
              <a:spcBef>
                <a:spcPts val="0"/>
              </a:spcBef>
              <a:spcAft>
                <a:spcPts val="0"/>
              </a:spcAft>
              <a:buNone/>
            </a:pPr>
            <a:r>
              <a:rPr lang="en" sz="3600">
                <a:solidFill>
                  <a:srgbClr val="A72A1E"/>
                </a:solidFill>
              </a:rPr>
              <a:t>Helping Hand: Sprint 2</a:t>
            </a:r>
            <a:endParaRPr sz="3600">
              <a:solidFill>
                <a:srgbClr val="A72A1E"/>
              </a:solidFill>
            </a:endParaRPr>
          </a:p>
        </p:txBody>
      </p:sp>
      <p:sp>
        <p:nvSpPr>
          <p:cNvPr id="59" name="Google Shape;59;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Piyusha Dongre, Chelsea Lau, Ysatis Tagle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Team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Goals: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Finalize testing standards [1]</a:t>
            </a:r>
            <a:endParaRPr/>
          </a:p>
          <a:p>
            <a:pPr indent="-342900" lvl="0" marL="457200" rtl="0" algn="l">
              <a:spcBef>
                <a:spcPts val="0"/>
              </a:spcBef>
              <a:spcAft>
                <a:spcPts val="0"/>
              </a:spcAft>
              <a:buSzPts val="1800"/>
              <a:buChar char="●"/>
            </a:pPr>
            <a:r>
              <a:rPr lang="en"/>
              <a:t>Select input method for external processing [1]</a:t>
            </a:r>
            <a:endParaRPr/>
          </a:p>
          <a:p>
            <a:pPr indent="-342900" lvl="0" marL="457200" rtl="0" algn="l">
              <a:spcBef>
                <a:spcPts val="0"/>
              </a:spcBef>
              <a:spcAft>
                <a:spcPts val="0"/>
              </a:spcAft>
              <a:buSzPts val="1800"/>
              <a:buChar char="●"/>
            </a:pPr>
            <a:r>
              <a:rPr lang="en"/>
              <a:t>Begin familiarization with relevant software libraries [2]</a:t>
            </a:r>
            <a:endParaRPr/>
          </a:p>
          <a:p>
            <a:pPr indent="-342900" lvl="0" marL="457200" rtl="0" algn="l">
              <a:spcBef>
                <a:spcPts val="0"/>
              </a:spcBef>
              <a:spcAft>
                <a:spcPts val="0"/>
              </a:spcAft>
              <a:buSzPts val="1800"/>
              <a:buChar char="●"/>
            </a:pPr>
            <a:r>
              <a:rPr lang="en"/>
              <a:t>Choose microcontroller [2]</a:t>
            </a:r>
            <a:endParaRPr/>
          </a:p>
          <a:p>
            <a:pPr indent="-342900" lvl="0" marL="457200" rtl="0" algn="l">
              <a:spcBef>
                <a:spcPts val="0"/>
              </a:spcBef>
              <a:spcAft>
                <a:spcPts val="0"/>
              </a:spcAft>
              <a:buSzPts val="1800"/>
              <a:buChar char="●"/>
            </a:pPr>
            <a:r>
              <a:rPr lang="en"/>
              <a:t>Create purchase list [1/2]</a:t>
            </a:r>
            <a:endParaRPr/>
          </a:p>
          <a:p>
            <a:pPr indent="-342900" lvl="0" marL="457200" rtl="0" algn="l">
              <a:spcBef>
                <a:spcPts val="0"/>
              </a:spcBef>
              <a:spcAft>
                <a:spcPts val="0"/>
              </a:spcAft>
              <a:buSzPts val="1800"/>
              <a:buChar char="●"/>
            </a:pPr>
            <a:r>
              <a:rPr lang="en"/>
              <a:t>Document progress up to sprint 3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2 Goals</a:t>
            </a:r>
            <a:endParaRPr/>
          </a:p>
        </p:txBody>
      </p:sp>
      <p:sp>
        <p:nvSpPr>
          <p:cNvPr id="65" name="Google Shape;65;p14"/>
          <p:cNvSpPr txBox="1"/>
          <p:nvPr>
            <p:ph idx="1" type="body"/>
          </p:nvPr>
        </p:nvSpPr>
        <p:spPr>
          <a:xfrm>
            <a:off x="311700" y="1152475"/>
            <a:ext cx="8520600" cy="243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accent1"/>
              </a:buClr>
              <a:buSzPts val="1600"/>
              <a:buFont typeface="Proxima Nova"/>
              <a:buAutoNum type="arabicPeriod"/>
            </a:pPr>
            <a:r>
              <a:rPr lang="en" sz="1600">
                <a:solidFill>
                  <a:schemeClr val="accent1"/>
                </a:solidFill>
              </a:rPr>
              <a:t>Decide on user input hardware and method </a:t>
            </a:r>
            <a:endParaRPr sz="1600">
              <a:solidFill>
                <a:schemeClr val="accent1"/>
              </a:solidFill>
            </a:endParaRPr>
          </a:p>
          <a:p>
            <a:pPr indent="-330200" lvl="0" marL="457200" rtl="0" algn="l">
              <a:spcBef>
                <a:spcPts val="0"/>
              </a:spcBef>
              <a:spcAft>
                <a:spcPts val="0"/>
              </a:spcAft>
              <a:buClr>
                <a:schemeClr val="accent1"/>
              </a:buClr>
              <a:buSzPts val="1600"/>
              <a:buFont typeface="Proxima Nova"/>
              <a:buAutoNum type="arabicPeriod"/>
            </a:pPr>
            <a:r>
              <a:rPr lang="en" sz="1600">
                <a:solidFill>
                  <a:schemeClr val="accent1"/>
                </a:solidFill>
              </a:rPr>
              <a:t>Research into actuators used in robotics hands and finger articulation</a:t>
            </a:r>
            <a:endParaRPr sz="1600">
              <a:solidFill>
                <a:schemeClr val="accent1"/>
              </a:solidFill>
            </a:endParaRPr>
          </a:p>
          <a:p>
            <a:pPr indent="-330200" lvl="0" marL="457200" rtl="0" algn="l">
              <a:spcBef>
                <a:spcPts val="0"/>
              </a:spcBef>
              <a:spcAft>
                <a:spcPts val="0"/>
              </a:spcAft>
              <a:buClr>
                <a:schemeClr val="accent1"/>
              </a:buClr>
              <a:buSzPts val="1600"/>
              <a:buFont typeface="Proxima Nova"/>
              <a:buAutoNum type="arabicPeriod"/>
            </a:pPr>
            <a:r>
              <a:rPr lang="en" sz="1600">
                <a:solidFill>
                  <a:schemeClr val="accent1"/>
                </a:solidFill>
              </a:rPr>
              <a:t>Begin brainstorming testing standards</a:t>
            </a:r>
            <a:endParaRPr sz="1600">
              <a:solidFill>
                <a:schemeClr val="accent1"/>
              </a:solidFill>
            </a:endParaRPr>
          </a:p>
          <a:p>
            <a:pPr indent="-330200" lvl="0" marL="457200" rtl="0" algn="l">
              <a:spcBef>
                <a:spcPts val="0"/>
              </a:spcBef>
              <a:spcAft>
                <a:spcPts val="0"/>
              </a:spcAft>
              <a:buClr>
                <a:schemeClr val="accent1"/>
              </a:buClr>
              <a:buSzPts val="1600"/>
              <a:buFont typeface="Proxima Nova"/>
              <a:buAutoNum type="arabicPeriod"/>
            </a:pPr>
            <a:r>
              <a:rPr lang="en" sz="1600">
                <a:solidFill>
                  <a:schemeClr val="accent1"/>
                </a:solidFill>
              </a:rPr>
              <a:t>Identify relevant open source software to use</a:t>
            </a:r>
            <a:endParaRPr sz="1600">
              <a:solidFill>
                <a:schemeClr val="accent1"/>
              </a:solidFill>
            </a:endParaRPr>
          </a:p>
          <a:p>
            <a:pPr indent="0" lvl="0" marL="0" rtl="0" algn="l">
              <a:spcBef>
                <a:spcPts val="1200"/>
              </a:spcBef>
              <a:spcAft>
                <a:spcPts val="1200"/>
              </a:spcAft>
              <a:buNone/>
            </a:pPr>
            <a:r>
              <a:t/>
            </a:r>
            <a:endParaRPr sz="16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1: User input</a:t>
            </a:r>
            <a:endParaRPr/>
          </a:p>
        </p:txBody>
      </p:sp>
      <p:graphicFrame>
        <p:nvGraphicFramePr>
          <p:cNvPr id="71" name="Google Shape;71;p15"/>
          <p:cNvGraphicFramePr/>
          <p:nvPr/>
        </p:nvGraphicFramePr>
        <p:xfrm>
          <a:off x="476125" y="1203575"/>
          <a:ext cx="3000000" cy="3000000"/>
        </p:xfrm>
        <a:graphic>
          <a:graphicData uri="http://schemas.openxmlformats.org/drawingml/2006/table">
            <a:tbl>
              <a:tblPr>
                <a:noFill/>
                <a:tableStyleId>{11693269-49FC-477F-8699-AD54A68C114E}</a:tableStyleId>
              </a:tblPr>
              <a:tblGrid>
                <a:gridCol w="1354325"/>
                <a:gridCol w="1528075"/>
                <a:gridCol w="1736600"/>
                <a:gridCol w="3658250"/>
              </a:tblGrid>
              <a:tr h="383400">
                <a:tc>
                  <a:txBody>
                    <a:bodyPr/>
                    <a:lstStyle/>
                    <a:p>
                      <a:pPr indent="0" lvl="0" marL="0" rtl="0" algn="ctr">
                        <a:spcBef>
                          <a:spcPts val="0"/>
                        </a:spcBef>
                        <a:spcAft>
                          <a:spcPts val="0"/>
                        </a:spcAft>
                        <a:buNone/>
                      </a:pPr>
                      <a:r>
                        <a:t/>
                      </a:r>
                      <a:endParaRPr b="1">
                        <a:solidFill>
                          <a:schemeClr val="lt1"/>
                        </a:solidFill>
                        <a:latin typeface="Proxima Nova"/>
                        <a:ea typeface="Proxima Nova"/>
                        <a:cs typeface="Proxima Nova"/>
                        <a:sym typeface="Proxima Nova"/>
                      </a:endParaRPr>
                    </a:p>
                  </a:txBody>
                  <a:tcPr marT="91425" marB="91425" marR="91425" marL="91425">
                    <a:solidFill>
                      <a:srgbClr val="A72A1E"/>
                    </a:solidFill>
                  </a:tcPr>
                </a:tc>
                <a:tc>
                  <a:txBody>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User Interaction</a:t>
                      </a:r>
                      <a:endParaRPr b="1">
                        <a:solidFill>
                          <a:schemeClr val="lt1"/>
                        </a:solidFill>
                        <a:latin typeface="Proxima Nova"/>
                        <a:ea typeface="Proxima Nova"/>
                        <a:cs typeface="Proxima Nova"/>
                        <a:sym typeface="Proxima Nova"/>
                      </a:endParaRPr>
                    </a:p>
                  </a:txBody>
                  <a:tcPr marT="91425" marB="91425" marR="91425" marL="91425">
                    <a:solidFill>
                      <a:srgbClr val="A72A1E"/>
                    </a:solidFill>
                  </a:tcPr>
                </a:tc>
                <a:tc>
                  <a:txBody>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Design complexity</a:t>
                      </a:r>
                      <a:endParaRPr b="1">
                        <a:solidFill>
                          <a:schemeClr val="lt1"/>
                        </a:solidFill>
                        <a:latin typeface="Proxima Nova"/>
                        <a:ea typeface="Proxima Nova"/>
                        <a:cs typeface="Proxima Nova"/>
                        <a:sym typeface="Proxima Nova"/>
                      </a:endParaRPr>
                    </a:p>
                  </a:txBody>
                  <a:tcPr marT="91425" marB="91425" marR="91425" marL="91425">
                    <a:solidFill>
                      <a:srgbClr val="A72A1E"/>
                    </a:solidFill>
                  </a:tcPr>
                </a:tc>
                <a:tc>
                  <a:txBody>
                    <a:bodyPr/>
                    <a:lstStyle/>
                    <a:p>
                      <a:pPr indent="0" lvl="0" marL="0" rtl="0" algn="ctr">
                        <a:spcBef>
                          <a:spcPts val="0"/>
                        </a:spcBef>
                        <a:spcAft>
                          <a:spcPts val="0"/>
                        </a:spcAft>
                        <a:buNone/>
                      </a:pPr>
                      <a:r>
                        <a:rPr b="1" lang="en">
                          <a:solidFill>
                            <a:schemeClr val="lt1"/>
                          </a:solidFill>
                          <a:latin typeface="Proxima Nova"/>
                          <a:ea typeface="Proxima Nova"/>
                          <a:cs typeface="Proxima Nova"/>
                          <a:sym typeface="Proxima Nova"/>
                        </a:rPr>
                        <a:t>Reasoning</a:t>
                      </a:r>
                      <a:endParaRPr b="1">
                        <a:solidFill>
                          <a:schemeClr val="lt1"/>
                        </a:solidFill>
                        <a:latin typeface="Proxima Nova"/>
                        <a:ea typeface="Proxima Nova"/>
                        <a:cs typeface="Proxima Nova"/>
                        <a:sym typeface="Proxima Nova"/>
                      </a:endParaRPr>
                    </a:p>
                  </a:txBody>
                  <a:tcPr marT="91425" marB="91425" marR="91425" marL="91425">
                    <a:solidFill>
                      <a:srgbClr val="A72A1E"/>
                    </a:solidFill>
                  </a:tcPr>
                </a:tc>
              </a:tr>
              <a:tr h="954200">
                <a:tc>
                  <a:txBody>
                    <a:bodyPr/>
                    <a:lstStyle/>
                    <a:p>
                      <a:pPr indent="0" lvl="0" marL="0" rtl="0" algn="l">
                        <a:spcBef>
                          <a:spcPts val="0"/>
                        </a:spcBef>
                        <a:spcAft>
                          <a:spcPts val="0"/>
                        </a:spcAft>
                        <a:buNone/>
                      </a:pPr>
                      <a:r>
                        <a:rPr lang="en">
                          <a:solidFill>
                            <a:schemeClr val="accent2"/>
                          </a:solidFill>
                          <a:latin typeface="Proxima Nova"/>
                          <a:ea typeface="Proxima Nova"/>
                          <a:cs typeface="Proxima Nova"/>
                          <a:sym typeface="Proxima Nova"/>
                        </a:rPr>
                        <a:t>Direct Input</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800">
                          <a:solidFill>
                            <a:schemeClr val="accent2"/>
                          </a:solidFill>
                          <a:latin typeface="Proxima Nova"/>
                          <a:ea typeface="Proxima Nova"/>
                          <a:cs typeface="Proxima Nova"/>
                          <a:sym typeface="Proxima Nova"/>
                        </a:rPr>
                        <a:t>4</a:t>
                      </a:r>
                      <a:endParaRPr sz="1800">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800">
                          <a:solidFill>
                            <a:schemeClr val="accent2"/>
                          </a:solidFill>
                          <a:latin typeface="Proxima Nova"/>
                          <a:ea typeface="Proxima Nova"/>
                          <a:cs typeface="Proxima Nova"/>
                          <a:sym typeface="Proxima Nova"/>
                        </a:rPr>
                        <a:t>2</a:t>
                      </a:r>
                      <a:endParaRPr sz="1800">
                        <a:solidFill>
                          <a:schemeClr val="accent2"/>
                        </a:solidFill>
                        <a:latin typeface="Proxima Nova"/>
                        <a:ea typeface="Proxima Nova"/>
                        <a:cs typeface="Proxima Nova"/>
                        <a:sym typeface="Proxima Nova"/>
                      </a:endParaRPr>
                    </a:p>
                  </a:txBody>
                  <a:tcPr marT="91425" marB="91425" marR="91425" marL="91425" anchor="ctr"/>
                </a:tc>
                <a:tc>
                  <a:txBody>
                    <a:bodyPr/>
                    <a:lstStyle/>
                    <a:p>
                      <a:pPr indent="-317500" lvl="0" marL="457200" rtl="0" algn="l">
                        <a:lnSpc>
                          <a:spcPct val="115000"/>
                        </a:lnSpc>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Accessible with right devices</a:t>
                      </a:r>
                      <a:endParaRPr>
                        <a:solidFill>
                          <a:schemeClr val="accent2"/>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Lots of devices are proprietary</a:t>
                      </a:r>
                      <a:endParaRPr>
                        <a:solidFill>
                          <a:schemeClr val="accent2"/>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Requires compatibility</a:t>
                      </a:r>
                      <a:endParaRPr>
                        <a:solidFill>
                          <a:schemeClr val="accent2"/>
                        </a:solidFill>
                        <a:latin typeface="Proxima Nova"/>
                        <a:ea typeface="Proxima Nova"/>
                        <a:cs typeface="Proxima Nova"/>
                        <a:sym typeface="Proxima Nova"/>
                      </a:endParaRPr>
                    </a:p>
                  </a:txBody>
                  <a:tcPr marT="91425" marB="91425" marR="91425" marL="91425"/>
                </a:tc>
              </a:tr>
              <a:tr h="936825">
                <a:tc>
                  <a:txBody>
                    <a:bodyPr/>
                    <a:lstStyle/>
                    <a:p>
                      <a:pPr indent="0" lvl="0" marL="0" rtl="0" algn="l">
                        <a:spcBef>
                          <a:spcPts val="0"/>
                        </a:spcBef>
                        <a:spcAft>
                          <a:spcPts val="0"/>
                        </a:spcAft>
                        <a:buNone/>
                      </a:pPr>
                      <a:r>
                        <a:rPr lang="en">
                          <a:solidFill>
                            <a:schemeClr val="accent2"/>
                          </a:solidFill>
                          <a:latin typeface="Proxima Nova"/>
                          <a:ea typeface="Proxima Nova"/>
                          <a:cs typeface="Proxima Nova"/>
                          <a:sym typeface="Proxima Nova"/>
                        </a:rPr>
                        <a:t>External Processing</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800">
                          <a:solidFill>
                            <a:schemeClr val="accent2"/>
                          </a:solidFill>
                          <a:latin typeface="Proxima Nova"/>
                          <a:ea typeface="Proxima Nova"/>
                          <a:cs typeface="Proxima Nova"/>
                          <a:sym typeface="Proxima Nova"/>
                        </a:rPr>
                        <a:t>3</a:t>
                      </a:r>
                      <a:endParaRPr sz="1800">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800">
                          <a:solidFill>
                            <a:schemeClr val="accent2"/>
                          </a:solidFill>
                          <a:latin typeface="Proxima Nova"/>
                          <a:ea typeface="Proxima Nova"/>
                          <a:cs typeface="Proxima Nova"/>
                          <a:sym typeface="Proxima Nova"/>
                        </a:rPr>
                        <a:t>4</a:t>
                      </a:r>
                      <a:endParaRPr sz="1800">
                        <a:solidFill>
                          <a:schemeClr val="accent2"/>
                        </a:solidFill>
                        <a:latin typeface="Proxima Nova"/>
                        <a:ea typeface="Proxima Nova"/>
                        <a:cs typeface="Proxima Nova"/>
                        <a:sym typeface="Proxima Nova"/>
                      </a:endParaRPr>
                    </a:p>
                  </a:txBody>
                  <a:tcPr marT="91425" marB="91425" marR="91425" marL="91425" anchor="ctr"/>
                </a:tc>
                <a:tc>
                  <a:txBody>
                    <a:bodyPr/>
                    <a:lstStyle/>
                    <a:p>
                      <a:pPr indent="-317500" lvl="0" marL="457200" rtl="0" algn="l">
                        <a:lnSpc>
                          <a:spcPct val="115000"/>
                        </a:lnSpc>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Accessible</a:t>
                      </a:r>
                      <a:endParaRPr>
                        <a:solidFill>
                          <a:schemeClr val="accent2"/>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Library limited</a:t>
                      </a:r>
                      <a:endParaRPr>
                        <a:solidFill>
                          <a:schemeClr val="accent2"/>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Open source, so easy to integrate</a:t>
                      </a:r>
                      <a:endParaRPr>
                        <a:solidFill>
                          <a:schemeClr val="accent2"/>
                        </a:solidFill>
                        <a:latin typeface="Proxima Nova"/>
                        <a:ea typeface="Proxima Nova"/>
                        <a:cs typeface="Proxima Nova"/>
                        <a:sym typeface="Proxima Nova"/>
                      </a:endParaRPr>
                    </a:p>
                  </a:txBody>
                  <a:tcPr marT="91425" marB="91425" marR="91425" marL="91425"/>
                </a:tc>
              </a:tr>
              <a:tr h="993950">
                <a:tc>
                  <a:txBody>
                    <a:bodyPr/>
                    <a:lstStyle/>
                    <a:p>
                      <a:pPr indent="0" lvl="0" marL="0" rtl="0" algn="l">
                        <a:spcBef>
                          <a:spcPts val="0"/>
                        </a:spcBef>
                        <a:spcAft>
                          <a:spcPts val="0"/>
                        </a:spcAft>
                        <a:buNone/>
                      </a:pPr>
                      <a:r>
                        <a:rPr lang="en">
                          <a:solidFill>
                            <a:schemeClr val="accent2"/>
                          </a:solidFill>
                          <a:latin typeface="Proxima Nova"/>
                          <a:ea typeface="Proxima Nova"/>
                          <a:cs typeface="Proxima Nova"/>
                          <a:sym typeface="Proxima Nova"/>
                        </a:rPr>
                        <a:t>Myoelectric</a:t>
                      </a:r>
                      <a:endParaRPr>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800">
                          <a:solidFill>
                            <a:schemeClr val="accent2"/>
                          </a:solidFill>
                          <a:latin typeface="Proxima Nova"/>
                          <a:ea typeface="Proxima Nova"/>
                          <a:cs typeface="Proxima Nova"/>
                          <a:sym typeface="Proxima Nova"/>
                        </a:rPr>
                        <a:t>2</a:t>
                      </a:r>
                      <a:endParaRPr sz="1800">
                        <a:solidFill>
                          <a:schemeClr val="accent2"/>
                        </a:solidFill>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800">
                          <a:solidFill>
                            <a:schemeClr val="accent2"/>
                          </a:solidFill>
                          <a:latin typeface="Proxima Nova"/>
                          <a:ea typeface="Proxima Nova"/>
                          <a:cs typeface="Proxima Nova"/>
                          <a:sym typeface="Proxima Nova"/>
                        </a:rPr>
                        <a:t>3</a:t>
                      </a:r>
                      <a:endParaRPr sz="1800">
                        <a:solidFill>
                          <a:schemeClr val="accent2"/>
                        </a:solidFill>
                        <a:latin typeface="Proxima Nova"/>
                        <a:ea typeface="Proxima Nova"/>
                        <a:cs typeface="Proxima Nova"/>
                        <a:sym typeface="Proxima Nova"/>
                      </a:endParaRPr>
                    </a:p>
                  </a:txBody>
                  <a:tcPr marT="91425" marB="91425" marR="91425" marL="91425" anchor="ctr"/>
                </a:tc>
                <a:tc>
                  <a:txBody>
                    <a:bodyPr/>
                    <a:lstStyle/>
                    <a:p>
                      <a:pPr indent="-317500" lvl="0" marL="457200" rtl="0" algn="l">
                        <a:lnSpc>
                          <a:spcPct val="115000"/>
                        </a:lnSpc>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Not open source</a:t>
                      </a:r>
                      <a:endParaRPr>
                        <a:solidFill>
                          <a:schemeClr val="accent2"/>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2"/>
                        </a:buClr>
                        <a:buSzPts val="1400"/>
                        <a:buFont typeface="Proxima Nova"/>
                        <a:buChar char="●"/>
                      </a:pPr>
                      <a:r>
                        <a:rPr lang="en">
                          <a:solidFill>
                            <a:schemeClr val="accent2"/>
                          </a:solidFill>
                          <a:latin typeface="Proxima Nova"/>
                          <a:ea typeface="Proxima Nova"/>
                          <a:cs typeface="Proxima Nova"/>
                          <a:sym typeface="Proxima Nova"/>
                        </a:rPr>
                        <a:t>Requires user to be able to move a certain way</a:t>
                      </a:r>
                      <a:endParaRPr>
                        <a:solidFill>
                          <a:schemeClr val="accent2"/>
                        </a:solidFill>
                        <a:latin typeface="Proxima Nova"/>
                        <a:ea typeface="Proxima Nova"/>
                        <a:cs typeface="Proxima Nova"/>
                        <a:sym typeface="Proxima Nova"/>
                      </a:endParaRPr>
                    </a:p>
                  </a:txBody>
                  <a:tcPr marT="91425" marB="91425" marR="91425" marL="91425"/>
                </a:tc>
              </a:tr>
            </a:tbl>
          </a:graphicData>
        </a:graphic>
      </p:graphicFrame>
      <p:sp>
        <p:nvSpPr>
          <p:cNvPr id="72" name="Google Shape;72;p15"/>
          <p:cNvSpPr txBox="1"/>
          <p:nvPr/>
        </p:nvSpPr>
        <p:spPr>
          <a:xfrm>
            <a:off x="364900" y="4485900"/>
            <a:ext cx="4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[ 1 : least favorable,   5 : most favorable ]</a:t>
            </a:r>
            <a:endParaRPr>
              <a:latin typeface="Proxima Nova"/>
              <a:ea typeface="Proxima Nova"/>
              <a:cs typeface="Proxima Nova"/>
              <a:sym typeface="Proxima Nova"/>
            </a:endParaRPr>
          </a:p>
        </p:txBody>
      </p:sp>
      <p:sp>
        <p:nvSpPr>
          <p:cNvPr id="73" name="Google Shape;73;p15"/>
          <p:cNvSpPr/>
          <p:nvPr/>
        </p:nvSpPr>
        <p:spPr>
          <a:xfrm>
            <a:off x="488875" y="2561425"/>
            <a:ext cx="8277300" cy="929400"/>
          </a:xfrm>
          <a:prstGeom prst="rect">
            <a:avLst/>
          </a:prstGeom>
          <a:noFill/>
          <a:ln cap="flat" cmpd="sng" w="762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16950" y="129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2: </a:t>
            </a:r>
            <a:r>
              <a:rPr lang="en"/>
              <a:t>Actuators</a:t>
            </a:r>
            <a:endParaRPr/>
          </a:p>
        </p:txBody>
      </p:sp>
      <p:graphicFrame>
        <p:nvGraphicFramePr>
          <p:cNvPr id="79" name="Google Shape;79;p16"/>
          <p:cNvGraphicFramePr/>
          <p:nvPr/>
        </p:nvGraphicFramePr>
        <p:xfrm>
          <a:off x="311700" y="702560"/>
          <a:ext cx="3000000" cy="3000000"/>
        </p:xfrm>
        <a:graphic>
          <a:graphicData uri="http://schemas.openxmlformats.org/drawingml/2006/table">
            <a:tbl>
              <a:tblPr>
                <a:noFill/>
                <a:tableStyleId>{11693269-49FC-477F-8699-AD54A68C114E}</a:tableStyleId>
              </a:tblPr>
              <a:tblGrid>
                <a:gridCol w="1624325"/>
                <a:gridCol w="1681575"/>
                <a:gridCol w="2584250"/>
                <a:gridCol w="2535700"/>
              </a:tblGrid>
              <a:tr h="418550">
                <a:tc>
                  <a:txBody>
                    <a:bodyPr/>
                    <a:lstStyle/>
                    <a:p>
                      <a:pPr indent="0" lvl="0" marL="0" rtl="0" algn="ctr">
                        <a:spcBef>
                          <a:spcPts val="0"/>
                        </a:spcBef>
                        <a:spcAft>
                          <a:spcPts val="0"/>
                        </a:spcAft>
                        <a:buNone/>
                      </a:pPr>
                      <a:r>
                        <a:rPr b="1" i="1" lang="en">
                          <a:solidFill>
                            <a:schemeClr val="accent1"/>
                          </a:solidFill>
                          <a:latin typeface="Proxima Nova"/>
                          <a:ea typeface="Proxima Nova"/>
                          <a:cs typeface="Proxima Nova"/>
                          <a:sym typeface="Proxima Nova"/>
                        </a:rPr>
                        <a:t>Actuators</a:t>
                      </a:r>
                      <a:endParaRPr b="1" i="1">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i="1" lang="en">
                          <a:solidFill>
                            <a:schemeClr val="accent1"/>
                          </a:solidFill>
                          <a:latin typeface="Proxima Nova"/>
                          <a:ea typeface="Proxima Nova"/>
                          <a:cs typeface="Proxima Nova"/>
                          <a:sym typeface="Proxima Nova"/>
                        </a:rPr>
                        <a:t>Working </a:t>
                      </a:r>
                      <a:endParaRPr b="1" i="1">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i="1" lang="en">
                          <a:solidFill>
                            <a:schemeClr val="accent1"/>
                          </a:solidFill>
                          <a:latin typeface="Proxima Nova"/>
                          <a:ea typeface="Proxima Nova"/>
                          <a:cs typeface="Proxima Nova"/>
                          <a:sym typeface="Proxima Nova"/>
                        </a:rPr>
                        <a:t>Advantages</a:t>
                      </a:r>
                      <a:endParaRPr b="1" i="1">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i="1" lang="en">
                          <a:solidFill>
                            <a:schemeClr val="accent1"/>
                          </a:solidFill>
                          <a:latin typeface="Proxima Nova"/>
                          <a:ea typeface="Proxima Nova"/>
                          <a:cs typeface="Proxima Nova"/>
                          <a:sym typeface="Proxima Nova"/>
                        </a:rPr>
                        <a:t>Drawbacks</a:t>
                      </a:r>
                      <a:endParaRPr b="1" i="1">
                        <a:solidFill>
                          <a:schemeClr val="accent1"/>
                        </a:solidFill>
                        <a:latin typeface="Proxima Nova"/>
                        <a:ea typeface="Proxima Nova"/>
                        <a:cs typeface="Proxima Nova"/>
                        <a:sym typeface="Proxima Nova"/>
                      </a:endParaRPr>
                    </a:p>
                  </a:txBody>
                  <a:tcPr marT="91425" marB="91425" marR="91425" marL="91425"/>
                </a:tc>
              </a:tr>
              <a:tr h="418550">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DC Motor</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Rotary Motion </a:t>
                      </a:r>
                      <a:endParaRPr sz="1200">
                        <a:solidFill>
                          <a:schemeClr val="accent1"/>
                        </a:solidFill>
                        <a:latin typeface="Proxima Nova"/>
                        <a:ea typeface="Proxima Nova"/>
                        <a:cs typeface="Proxima Nova"/>
                        <a:sym typeface="Proxima Nova"/>
                      </a:endParaRPr>
                    </a:p>
                  </a:txBody>
                  <a:tcPr marT="91425" marB="91425" marR="91425" marL="91425"/>
                </a:tc>
                <a:tc rowSpan="2">
                  <a:txBody>
                    <a:bodyPr/>
                    <a:lstStyle/>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Most Common</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Reference materials available</a:t>
                      </a:r>
                      <a:endParaRPr sz="1200">
                        <a:solidFill>
                          <a:schemeClr val="accent1"/>
                        </a:solidFill>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t/>
                      </a:r>
                      <a:endParaRPr sz="1200">
                        <a:solidFill>
                          <a:schemeClr val="accent1"/>
                        </a:solidFill>
                        <a:latin typeface="Proxima Nova"/>
                        <a:ea typeface="Proxima Nova"/>
                        <a:cs typeface="Proxima Nova"/>
                        <a:sym typeface="Proxima Nova"/>
                      </a:endParaRPr>
                    </a:p>
                  </a:txBody>
                  <a:tcPr marT="91425" marB="91425" marR="91425" marL="91425"/>
                </a:tc>
              </a:tr>
              <a:tr h="418550">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Linear Motor</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Push/ Pull</a:t>
                      </a:r>
                      <a:endParaRPr sz="1200">
                        <a:solidFill>
                          <a:schemeClr val="accent1"/>
                        </a:solidFill>
                        <a:latin typeface="Proxima Nova"/>
                        <a:ea typeface="Proxima Nova"/>
                        <a:cs typeface="Proxima Nova"/>
                        <a:sym typeface="Proxima Nova"/>
                      </a:endParaRPr>
                    </a:p>
                  </a:txBody>
                  <a:tcPr marT="91425" marB="91425" marR="91425" marL="91425"/>
                </a:tc>
                <a:tc vMerge="1"/>
                <a:tc>
                  <a:txBody>
                    <a:bodyPr/>
                    <a:lstStyle/>
                    <a:p>
                      <a:pPr indent="0" lvl="0" marL="0" rtl="0" algn="l">
                        <a:spcBef>
                          <a:spcPts val="0"/>
                        </a:spcBef>
                        <a:spcAft>
                          <a:spcPts val="0"/>
                        </a:spcAft>
                        <a:buNone/>
                      </a:pPr>
                      <a:r>
                        <a:t/>
                      </a:r>
                      <a:endParaRPr sz="1200">
                        <a:solidFill>
                          <a:schemeClr val="accent1"/>
                        </a:solidFill>
                        <a:latin typeface="Proxima Nova"/>
                        <a:ea typeface="Proxima Nova"/>
                        <a:cs typeface="Proxima Nova"/>
                        <a:sym typeface="Proxima Nova"/>
                      </a:endParaRPr>
                    </a:p>
                  </a:txBody>
                  <a:tcPr marT="91425" marB="91425" marR="91425" marL="91425"/>
                </a:tc>
              </a:tr>
              <a:tr h="418550">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Servo Motor</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Pick and Place</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Not suitable for moving thumbstick / pressing buttons on controller</a:t>
                      </a:r>
                      <a:endParaRPr sz="1200">
                        <a:solidFill>
                          <a:schemeClr val="accent1"/>
                        </a:solidFill>
                        <a:latin typeface="Proxima Nova"/>
                        <a:ea typeface="Proxima Nova"/>
                        <a:cs typeface="Proxima Nova"/>
                        <a:sym typeface="Proxima Nova"/>
                      </a:endParaRPr>
                    </a:p>
                  </a:txBody>
                  <a:tcPr marT="91425" marB="91425" marR="91425" marL="91425"/>
                </a:tc>
              </a:tr>
              <a:tr h="643950">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Springs </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Storing energy (potential)</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No </a:t>
                      </a:r>
                      <a:r>
                        <a:rPr lang="en" sz="1200">
                          <a:solidFill>
                            <a:schemeClr val="accent1"/>
                          </a:solidFill>
                          <a:latin typeface="Proxima Nova"/>
                          <a:ea typeface="Proxima Nova"/>
                          <a:cs typeface="Proxima Nova"/>
                          <a:sym typeface="Proxima Nova"/>
                        </a:rPr>
                        <a:t>electricity</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Muscles function as spring</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Individual finger movement can be accomplished</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0"/>
                        </a:spcBef>
                        <a:spcAft>
                          <a:spcPts val="0"/>
                        </a:spcAft>
                        <a:buNone/>
                      </a:pPr>
                      <a:r>
                        <a:t/>
                      </a:r>
                      <a:endParaRPr sz="1200">
                        <a:solidFill>
                          <a:schemeClr val="accent1"/>
                        </a:solidFill>
                        <a:latin typeface="Proxima Nova"/>
                        <a:ea typeface="Proxima Nova"/>
                        <a:cs typeface="Proxima Nova"/>
                        <a:sym typeface="Proxima Nova"/>
                      </a:endParaRPr>
                    </a:p>
                  </a:txBody>
                  <a:tcPr marT="91425" marB="91425" marR="91425" marL="91425"/>
                </a:tc>
              </a:tr>
              <a:tr h="643950">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Solenoids</a:t>
                      </a:r>
                      <a:endParaRPr sz="1200">
                        <a:solidFill>
                          <a:schemeClr val="accent1"/>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accent1"/>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228600" lvl="0" marL="457200" rtl="0" algn="l">
                        <a:spcBef>
                          <a:spcPts val="0"/>
                        </a:spcBef>
                        <a:spcAft>
                          <a:spcPts val="0"/>
                        </a:spcAft>
                        <a:buNone/>
                      </a:pPr>
                      <a:r>
                        <a:t/>
                      </a:r>
                      <a:endParaRPr sz="1200">
                        <a:solidFill>
                          <a:schemeClr val="accent1"/>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Limited stroke length</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Never been used in robotic fingers before</a:t>
                      </a:r>
                      <a:endParaRPr sz="1200">
                        <a:solidFill>
                          <a:schemeClr val="accent1"/>
                        </a:solidFill>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tcPr>
                </a:tc>
              </a:tr>
              <a:tr h="643950">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Pneumatic </a:t>
                      </a:r>
                      <a:endParaRPr sz="1200">
                        <a:solidFill>
                          <a:schemeClr val="accent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Compressed air </a:t>
                      </a:r>
                      <a:endParaRPr sz="1200">
                        <a:solidFill>
                          <a:schemeClr val="accent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chemeClr val="accent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Bulky</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Wheelchair recommended to store equipment </a:t>
                      </a:r>
                      <a:endParaRPr sz="1200">
                        <a:solidFill>
                          <a:schemeClr val="accent1"/>
                        </a:solidFill>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54375" y="201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Actuators</a:t>
            </a:r>
            <a:endParaRPr/>
          </a:p>
        </p:txBody>
      </p:sp>
      <p:graphicFrame>
        <p:nvGraphicFramePr>
          <p:cNvPr id="85" name="Google Shape;85;p17"/>
          <p:cNvGraphicFramePr/>
          <p:nvPr/>
        </p:nvGraphicFramePr>
        <p:xfrm>
          <a:off x="443900" y="854360"/>
          <a:ext cx="3000000" cy="3000000"/>
        </p:xfrm>
        <a:graphic>
          <a:graphicData uri="http://schemas.openxmlformats.org/drawingml/2006/table">
            <a:tbl>
              <a:tblPr>
                <a:noFill/>
                <a:tableStyleId>{11693269-49FC-477F-8699-AD54A68C114E}</a:tableStyleId>
              </a:tblPr>
              <a:tblGrid>
                <a:gridCol w="1847450"/>
                <a:gridCol w="1914700"/>
                <a:gridCol w="1696175"/>
                <a:gridCol w="2872775"/>
              </a:tblGrid>
              <a:tr h="418550">
                <a:tc>
                  <a:txBody>
                    <a:bodyPr/>
                    <a:lstStyle/>
                    <a:p>
                      <a:pPr indent="0" lvl="0" marL="0" rtl="0" algn="ctr">
                        <a:spcBef>
                          <a:spcPts val="0"/>
                        </a:spcBef>
                        <a:spcAft>
                          <a:spcPts val="0"/>
                        </a:spcAft>
                        <a:buNone/>
                      </a:pPr>
                      <a:r>
                        <a:rPr b="1" i="1" lang="en">
                          <a:solidFill>
                            <a:schemeClr val="accent1"/>
                          </a:solidFill>
                          <a:latin typeface="Proxima Nova"/>
                          <a:ea typeface="Proxima Nova"/>
                          <a:cs typeface="Proxima Nova"/>
                          <a:sym typeface="Proxima Nova"/>
                        </a:rPr>
                        <a:t>Actuators</a:t>
                      </a:r>
                      <a:endParaRPr b="1" i="1">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i="1" lang="en">
                          <a:solidFill>
                            <a:schemeClr val="accent1"/>
                          </a:solidFill>
                          <a:latin typeface="Proxima Nova"/>
                          <a:ea typeface="Proxima Nova"/>
                          <a:cs typeface="Proxima Nova"/>
                          <a:sym typeface="Proxima Nova"/>
                        </a:rPr>
                        <a:t>Working </a:t>
                      </a:r>
                      <a:endParaRPr b="1" i="1">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i="1" lang="en">
                          <a:solidFill>
                            <a:schemeClr val="accent1"/>
                          </a:solidFill>
                          <a:latin typeface="Proxima Nova"/>
                          <a:ea typeface="Proxima Nova"/>
                          <a:cs typeface="Proxima Nova"/>
                          <a:sym typeface="Proxima Nova"/>
                        </a:rPr>
                        <a:t>Advantages</a:t>
                      </a:r>
                      <a:endParaRPr b="1" i="1">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ctr">
                        <a:spcBef>
                          <a:spcPts val="0"/>
                        </a:spcBef>
                        <a:spcAft>
                          <a:spcPts val="0"/>
                        </a:spcAft>
                        <a:buNone/>
                      </a:pPr>
                      <a:r>
                        <a:rPr b="1" i="1" lang="en">
                          <a:solidFill>
                            <a:schemeClr val="accent1"/>
                          </a:solidFill>
                          <a:latin typeface="Proxima Nova"/>
                          <a:ea typeface="Proxima Nova"/>
                          <a:cs typeface="Proxima Nova"/>
                          <a:sym typeface="Proxima Nova"/>
                        </a:rPr>
                        <a:t>Drawbacks</a:t>
                      </a:r>
                      <a:endParaRPr b="1" i="1">
                        <a:solidFill>
                          <a:schemeClr val="accent1"/>
                        </a:solidFill>
                        <a:latin typeface="Proxima Nova"/>
                        <a:ea typeface="Proxima Nova"/>
                        <a:cs typeface="Proxima Nova"/>
                        <a:sym typeface="Proxima Nova"/>
                      </a:endParaRPr>
                    </a:p>
                  </a:txBody>
                  <a:tcPr marT="91425" marB="91425" marR="91425" marL="91425"/>
                </a:tc>
              </a:tr>
              <a:tr h="643950">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Hydraulic</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Incompressible liquid</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More power </a:t>
                      </a:r>
                      <a:endParaRPr sz="1200">
                        <a:solidFill>
                          <a:schemeClr val="accent1"/>
                        </a:solidFill>
                        <a:latin typeface="Proxima Nova"/>
                        <a:ea typeface="Proxima Nova"/>
                        <a:cs typeface="Proxima Nova"/>
                        <a:sym typeface="Proxima Nova"/>
                      </a:endParaRPr>
                    </a:p>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Suitable in augmentation devices</a:t>
                      </a:r>
                      <a:endParaRPr sz="1200">
                        <a:solidFill>
                          <a:schemeClr val="accent1"/>
                        </a:solidFill>
                        <a:latin typeface="Proxima Nova"/>
                        <a:ea typeface="Proxima Nova"/>
                        <a:cs typeface="Proxima Nova"/>
                        <a:sym typeface="Proxima Nova"/>
                      </a:endParaRPr>
                    </a:p>
                  </a:txBody>
                  <a:tcPr marT="91425" marB="91425" marR="91425" marL="91425"/>
                </a:tc>
              </a:tr>
              <a:tr h="643950">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Shape Memory Alloy (SMA)</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sz="1200">
                          <a:solidFill>
                            <a:schemeClr val="accent1"/>
                          </a:solidFill>
                          <a:latin typeface="Proxima Nova"/>
                          <a:ea typeface="Proxima Nova"/>
                          <a:cs typeface="Proxima Nova"/>
                          <a:sym typeface="Proxima Nova"/>
                        </a:rPr>
                        <a:t>Deformation of material</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t/>
                      </a:r>
                      <a:endParaRPr sz="1200">
                        <a:solidFill>
                          <a:schemeClr val="accent1"/>
                        </a:solidFill>
                        <a:latin typeface="Proxima Nova"/>
                        <a:ea typeface="Proxima Nova"/>
                        <a:cs typeface="Proxima Nova"/>
                        <a:sym typeface="Proxima Nova"/>
                      </a:endParaRPr>
                    </a:p>
                  </a:txBody>
                  <a:tcPr marT="91425" marB="91425" marR="91425" marL="91425"/>
                </a:tc>
                <a:tc>
                  <a:txBody>
                    <a:bodyPr/>
                    <a:lstStyle/>
                    <a:p>
                      <a:pPr indent="-304800" lvl="0" marL="457200" rtl="0" algn="l">
                        <a:spcBef>
                          <a:spcPts val="0"/>
                        </a:spcBef>
                        <a:spcAft>
                          <a:spcPts val="0"/>
                        </a:spcAft>
                        <a:buClr>
                          <a:schemeClr val="accent1"/>
                        </a:buClr>
                        <a:buSzPts val="1200"/>
                        <a:buFont typeface="Proxima Nova"/>
                        <a:buChar char="●"/>
                      </a:pPr>
                      <a:r>
                        <a:rPr lang="en" sz="1200">
                          <a:solidFill>
                            <a:schemeClr val="accent1"/>
                          </a:solidFill>
                          <a:latin typeface="Proxima Nova"/>
                          <a:ea typeface="Proxima Nova"/>
                          <a:cs typeface="Proxima Nova"/>
                          <a:sym typeface="Proxima Nova"/>
                        </a:rPr>
                        <a:t>Safety concern</a:t>
                      </a:r>
                      <a:endParaRPr sz="1200">
                        <a:solidFill>
                          <a:schemeClr val="accent1"/>
                        </a:solidFill>
                        <a:latin typeface="Proxima Nova"/>
                        <a:ea typeface="Proxima Nova"/>
                        <a:cs typeface="Proxima Nova"/>
                        <a:sym typeface="Proxima Nova"/>
                      </a:endParaRPr>
                    </a:p>
                  </a:txBody>
                  <a:tcPr marT="91425" marB="91425" marR="91425" marL="91425"/>
                </a:tc>
              </a:tr>
            </a:tbl>
          </a:graphicData>
        </a:graphic>
      </p:graphicFrame>
      <p:sp>
        <p:nvSpPr>
          <p:cNvPr id="86" name="Google Shape;86;p17"/>
          <p:cNvSpPr txBox="1"/>
          <p:nvPr/>
        </p:nvSpPr>
        <p:spPr>
          <a:xfrm>
            <a:off x="456950" y="2987675"/>
            <a:ext cx="8049300" cy="1605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Proxima Nova"/>
              <a:buChar char="●"/>
            </a:pPr>
            <a:r>
              <a:rPr lang="en">
                <a:solidFill>
                  <a:schemeClr val="accent1"/>
                </a:solidFill>
                <a:latin typeface="Proxima Nova"/>
                <a:ea typeface="Proxima Nova"/>
                <a:cs typeface="Proxima Nova"/>
                <a:sym typeface="Proxima Nova"/>
              </a:rPr>
              <a:t>Feasible options - DC Motor, Linear Motor, Spring </a:t>
            </a:r>
            <a:endParaRPr>
              <a:solidFill>
                <a:schemeClr val="accent1"/>
              </a:solidFill>
              <a:latin typeface="Proxima Nova"/>
              <a:ea typeface="Proxima Nova"/>
              <a:cs typeface="Proxima Nova"/>
              <a:sym typeface="Proxima Nova"/>
            </a:endParaRPr>
          </a:p>
          <a:p>
            <a:pPr indent="-317500" lvl="0" marL="457200" rtl="0" algn="l">
              <a:spcBef>
                <a:spcPts val="1000"/>
              </a:spcBef>
              <a:spcAft>
                <a:spcPts val="0"/>
              </a:spcAft>
              <a:buClr>
                <a:schemeClr val="accent1"/>
              </a:buClr>
              <a:buSzPts val="1400"/>
              <a:buFont typeface="Proxima Nova"/>
              <a:buChar char="●"/>
            </a:pPr>
            <a:r>
              <a:rPr lang="en">
                <a:solidFill>
                  <a:schemeClr val="accent1"/>
                </a:solidFill>
                <a:latin typeface="Proxima Nova"/>
                <a:ea typeface="Proxima Nova"/>
                <a:cs typeface="Proxima Nova"/>
                <a:sym typeface="Proxima Nova"/>
              </a:rPr>
              <a:t>Final </a:t>
            </a:r>
            <a:r>
              <a:rPr lang="en">
                <a:solidFill>
                  <a:schemeClr val="accent1"/>
                </a:solidFill>
                <a:latin typeface="Proxima Nova"/>
                <a:ea typeface="Proxima Nova"/>
                <a:cs typeface="Proxima Nova"/>
                <a:sym typeface="Proxima Nova"/>
              </a:rPr>
              <a:t>decision depends on:</a:t>
            </a:r>
            <a:endParaRPr>
              <a:solidFill>
                <a:schemeClr val="accent1"/>
              </a:solidFill>
              <a:latin typeface="Proxima Nova"/>
              <a:ea typeface="Proxima Nova"/>
              <a:cs typeface="Proxima Nova"/>
              <a:sym typeface="Proxima Nova"/>
            </a:endParaRPr>
          </a:p>
          <a:p>
            <a:pPr indent="-317500" lvl="1" marL="914400" rtl="0" algn="l">
              <a:spcBef>
                <a:spcPts val="0"/>
              </a:spcBef>
              <a:spcAft>
                <a:spcPts val="0"/>
              </a:spcAft>
              <a:buClr>
                <a:schemeClr val="accent1"/>
              </a:buClr>
              <a:buSzPts val="1400"/>
              <a:buFont typeface="Proxima Nova"/>
              <a:buChar char="○"/>
            </a:pPr>
            <a:r>
              <a:rPr lang="en">
                <a:solidFill>
                  <a:schemeClr val="accent1"/>
                </a:solidFill>
                <a:latin typeface="Proxima Nova"/>
                <a:ea typeface="Proxima Nova"/>
                <a:cs typeface="Proxima Nova"/>
                <a:sym typeface="Proxima Nova"/>
              </a:rPr>
              <a:t>Game controller used</a:t>
            </a:r>
            <a:endParaRPr>
              <a:solidFill>
                <a:schemeClr val="accent1"/>
              </a:solidFill>
              <a:latin typeface="Proxima Nova"/>
              <a:ea typeface="Proxima Nova"/>
              <a:cs typeface="Proxima Nova"/>
              <a:sym typeface="Proxima Nova"/>
            </a:endParaRPr>
          </a:p>
          <a:p>
            <a:pPr indent="-317500" lvl="1" marL="914400" rtl="0" algn="l">
              <a:spcBef>
                <a:spcPts val="0"/>
              </a:spcBef>
              <a:spcAft>
                <a:spcPts val="0"/>
              </a:spcAft>
              <a:buClr>
                <a:schemeClr val="accent1"/>
              </a:buClr>
              <a:buSzPts val="1400"/>
              <a:buFont typeface="Proxima Nova"/>
              <a:buChar char="○"/>
            </a:pPr>
            <a:r>
              <a:rPr lang="en">
                <a:solidFill>
                  <a:schemeClr val="accent1"/>
                </a:solidFill>
                <a:latin typeface="Proxima Nova"/>
                <a:ea typeface="Proxima Nova"/>
                <a:cs typeface="Proxima Nova"/>
                <a:sym typeface="Proxima Nova"/>
              </a:rPr>
              <a:t>Mounting space </a:t>
            </a:r>
            <a:endParaRPr>
              <a:solidFill>
                <a:schemeClr val="accent1"/>
              </a:solidFill>
              <a:latin typeface="Proxima Nova"/>
              <a:ea typeface="Proxima Nova"/>
              <a:cs typeface="Proxima Nova"/>
              <a:sym typeface="Proxima Nova"/>
            </a:endParaRPr>
          </a:p>
          <a:p>
            <a:pPr indent="-317500" lvl="1" marL="914400" rtl="0" algn="l">
              <a:spcBef>
                <a:spcPts val="0"/>
              </a:spcBef>
              <a:spcAft>
                <a:spcPts val="0"/>
              </a:spcAft>
              <a:buClr>
                <a:schemeClr val="accent1"/>
              </a:buClr>
              <a:buSzPts val="1400"/>
              <a:buFont typeface="Proxima Nova"/>
              <a:buChar char="○"/>
            </a:pPr>
            <a:r>
              <a:rPr lang="en">
                <a:solidFill>
                  <a:schemeClr val="accent1"/>
                </a:solidFill>
                <a:latin typeface="Proxima Nova"/>
                <a:ea typeface="Proxima Nova"/>
                <a:cs typeface="Proxima Nova"/>
                <a:sym typeface="Proxima Nova"/>
              </a:rPr>
              <a:t>Weight </a:t>
            </a:r>
            <a:endParaRPr>
              <a:solidFill>
                <a:schemeClr val="accent1"/>
              </a:solidFill>
              <a:latin typeface="Proxima Nova"/>
              <a:ea typeface="Proxima Nova"/>
              <a:cs typeface="Proxima Nova"/>
              <a:sym typeface="Proxima Nova"/>
            </a:endParaRPr>
          </a:p>
          <a:p>
            <a:pPr indent="-317500" lvl="1" marL="914400" rtl="0" algn="l">
              <a:spcBef>
                <a:spcPts val="0"/>
              </a:spcBef>
              <a:spcAft>
                <a:spcPts val="0"/>
              </a:spcAft>
              <a:buClr>
                <a:schemeClr val="accent1"/>
              </a:buClr>
              <a:buSzPts val="1400"/>
              <a:buFont typeface="Proxima Nova"/>
              <a:buChar char="○"/>
            </a:pPr>
            <a:r>
              <a:rPr lang="en">
                <a:solidFill>
                  <a:schemeClr val="accent1"/>
                </a:solidFill>
                <a:latin typeface="Proxima Nova"/>
                <a:ea typeface="Proxima Nova"/>
                <a:cs typeface="Proxima Nova"/>
                <a:sym typeface="Proxima Nova"/>
              </a:rPr>
              <a:t>PWM or other serial communication</a:t>
            </a:r>
            <a:endParaRPr>
              <a:solidFill>
                <a:schemeClr val="accent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3: Brainstorming Testing Standards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 Definition: </a:t>
            </a:r>
            <a:r>
              <a:rPr lang="en"/>
              <a:t>Develop a robot hand that is able to use a controller for the user</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Key ideas</a:t>
            </a:r>
            <a:r>
              <a:rPr lang="en"/>
              <a:t>: User stories </a:t>
            </a:r>
            <a:endParaRPr/>
          </a:p>
          <a:p>
            <a:pPr indent="-342900" lvl="0" marL="457200" rtl="0" algn="l">
              <a:spcBef>
                <a:spcPts val="1200"/>
              </a:spcBef>
              <a:spcAft>
                <a:spcPts val="0"/>
              </a:spcAft>
              <a:buSzPts val="1800"/>
              <a:buChar char="●"/>
            </a:pPr>
            <a:r>
              <a:rPr lang="en"/>
              <a:t>Accessible [hand free use]</a:t>
            </a:r>
            <a:endParaRPr/>
          </a:p>
          <a:p>
            <a:pPr indent="-342900" lvl="0" marL="457200" rtl="0" algn="l">
              <a:spcBef>
                <a:spcPts val="0"/>
              </a:spcBef>
              <a:spcAft>
                <a:spcPts val="0"/>
              </a:spcAft>
              <a:buSzPts val="1800"/>
              <a:buChar char="●"/>
            </a:pPr>
            <a:r>
              <a:rPr lang="en"/>
              <a:t>Responsive [quick, compatible]</a:t>
            </a:r>
            <a:endParaRPr/>
          </a:p>
          <a:p>
            <a:pPr indent="-342900" lvl="0" marL="457200" rtl="0" algn="l">
              <a:spcBef>
                <a:spcPts val="0"/>
              </a:spcBef>
              <a:spcAft>
                <a:spcPts val="0"/>
              </a:spcAft>
              <a:buSzPts val="1800"/>
              <a:buChar char="●"/>
            </a:pPr>
            <a:r>
              <a:rPr lang="en"/>
              <a:t>Articulate [detailed]</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5406476" y="2236925"/>
            <a:ext cx="3432730" cy="25745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Brainstorming Testing</a:t>
            </a:r>
            <a:endParaRPr/>
          </a:p>
        </p:txBody>
      </p:sp>
      <p:sp>
        <p:nvSpPr>
          <p:cNvPr id="99" name="Google Shape;99;p19"/>
          <p:cNvSpPr txBox="1"/>
          <p:nvPr>
            <p:ph idx="1" type="body"/>
          </p:nvPr>
        </p:nvSpPr>
        <p:spPr>
          <a:xfrm>
            <a:off x="311700" y="1152475"/>
            <a:ext cx="8520600" cy="35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Design requirements: </a:t>
            </a:r>
            <a:r>
              <a:rPr lang="en"/>
              <a:t>User stories + MVP</a:t>
            </a:r>
            <a:endParaRPr/>
          </a:p>
          <a:p>
            <a:pPr indent="-342900" lvl="0" marL="457200" rtl="0" algn="l">
              <a:spcBef>
                <a:spcPts val="1200"/>
              </a:spcBef>
              <a:spcAft>
                <a:spcPts val="0"/>
              </a:spcAft>
              <a:buSzPts val="1800"/>
              <a:buChar char="●"/>
            </a:pPr>
            <a:r>
              <a:rPr lang="en"/>
              <a:t>Accessible [hand free use]</a:t>
            </a:r>
            <a:endParaRPr/>
          </a:p>
          <a:p>
            <a:pPr indent="-317500" lvl="1" marL="914400" rtl="0" algn="l">
              <a:spcBef>
                <a:spcPts val="0"/>
              </a:spcBef>
              <a:spcAft>
                <a:spcPts val="0"/>
              </a:spcAft>
              <a:buSzPts val="1400"/>
              <a:buChar char="○"/>
            </a:pPr>
            <a:r>
              <a:rPr lang="en"/>
              <a:t>Must be a hands free </a:t>
            </a:r>
            <a:r>
              <a:rPr b="1" lang="en"/>
              <a:t>game interaction</a:t>
            </a:r>
            <a:r>
              <a:rPr lang="en"/>
              <a:t> </a:t>
            </a:r>
            <a:endParaRPr/>
          </a:p>
          <a:p>
            <a:pPr indent="-342900" lvl="0" marL="457200" rtl="0" algn="l">
              <a:spcBef>
                <a:spcPts val="0"/>
              </a:spcBef>
              <a:spcAft>
                <a:spcPts val="0"/>
              </a:spcAft>
              <a:buSzPts val="1800"/>
              <a:buChar char="●"/>
            </a:pPr>
            <a:r>
              <a:rPr lang="en"/>
              <a:t>Articulate [detailed]</a:t>
            </a:r>
            <a:endParaRPr/>
          </a:p>
          <a:p>
            <a:pPr indent="-317500" lvl="1" marL="914400" rtl="0" algn="l">
              <a:spcBef>
                <a:spcPts val="0"/>
              </a:spcBef>
              <a:spcAft>
                <a:spcPts val="0"/>
              </a:spcAft>
              <a:buSzPts val="1400"/>
              <a:buChar char="○"/>
            </a:pPr>
            <a:r>
              <a:rPr lang="en"/>
              <a:t>Is able to move a joystick with variable force</a:t>
            </a:r>
            <a:endParaRPr/>
          </a:p>
          <a:p>
            <a:pPr indent="-317500" lvl="1" marL="914400" rtl="0" algn="l">
              <a:spcBef>
                <a:spcPts val="0"/>
              </a:spcBef>
              <a:spcAft>
                <a:spcPts val="0"/>
              </a:spcAft>
              <a:buSzPts val="1400"/>
              <a:buChar char="○"/>
            </a:pPr>
            <a:r>
              <a:rPr lang="en"/>
              <a:t>Is able to pull a trigger and able to press a button</a:t>
            </a:r>
            <a:endParaRPr/>
          </a:p>
          <a:p>
            <a:pPr indent="-317500" lvl="1" marL="914400" rtl="0" algn="l">
              <a:spcBef>
                <a:spcPts val="0"/>
              </a:spcBef>
              <a:spcAft>
                <a:spcPts val="0"/>
              </a:spcAft>
              <a:buSzPts val="1400"/>
              <a:buChar char="○"/>
            </a:pPr>
            <a:r>
              <a:rPr lang="en"/>
              <a:t>Doesn’t break controller</a:t>
            </a:r>
            <a:endParaRPr/>
          </a:p>
          <a:p>
            <a:pPr indent="-342900" lvl="0" marL="457200" rtl="0" algn="l">
              <a:spcBef>
                <a:spcPts val="0"/>
              </a:spcBef>
              <a:spcAft>
                <a:spcPts val="0"/>
              </a:spcAft>
              <a:buSzPts val="1800"/>
              <a:buChar char="●"/>
            </a:pPr>
            <a:r>
              <a:rPr lang="en"/>
              <a:t>Responsive [quick, compatible]</a:t>
            </a:r>
            <a:endParaRPr/>
          </a:p>
          <a:p>
            <a:pPr indent="-317500" lvl="1" marL="914400" rtl="0" algn="l">
              <a:spcBef>
                <a:spcPts val="0"/>
              </a:spcBef>
              <a:spcAft>
                <a:spcPts val="0"/>
              </a:spcAft>
              <a:buSzPts val="1400"/>
              <a:buChar char="○"/>
            </a:pPr>
            <a:r>
              <a:rPr lang="en"/>
              <a:t>Reliably reproduces above actions within a span of a 500ms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Brainstorming Testing</a:t>
            </a:r>
            <a:endParaRPr/>
          </a:p>
        </p:txBody>
      </p:sp>
      <p:graphicFrame>
        <p:nvGraphicFramePr>
          <p:cNvPr id="105" name="Google Shape;105;p20"/>
          <p:cNvGraphicFramePr/>
          <p:nvPr/>
        </p:nvGraphicFramePr>
        <p:xfrm>
          <a:off x="266475" y="1130750"/>
          <a:ext cx="3000000" cy="3000000"/>
        </p:xfrm>
        <a:graphic>
          <a:graphicData uri="http://schemas.openxmlformats.org/drawingml/2006/table">
            <a:tbl>
              <a:tblPr>
                <a:noFill/>
                <a:tableStyleId>{11693269-49FC-477F-8699-AD54A68C114E}</a:tableStyleId>
              </a:tblPr>
              <a:tblGrid>
                <a:gridCol w="3762825"/>
                <a:gridCol w="4892450"/>
              </a:tblGrid>
              <a:tr h="431950">
                <a:tc>
                  <a:txBody>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Requirement</a:t>
                      </a:r>
                      <a:endParaRPr b="1">
                        <a:solidFill>
                          <a:schemeClr val="lt1"/>
                        </a:solidFill>
                        <a:latin typeface="Proxima Nova"/>
                        <a:ea typeface="Proxima Nova"/>
                        <a:cs typeface="Proxima Nova"/>
                        <a:sym typeface="Proxima Nov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72A1E"/>
                    </a:solidFill>
                  </a:tcPr>
                </a:tc>
                <a:tc>
                  <a:txBody>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Testing verification</a:t>
                      </a:r>
                      <a:endParaRPr b="1">
                        <a:solidFill>
                          <a:schemeClr val="lt1"/>
                        </a:solidFill>
                        <a:latin typeface="Proxima Nova"/>
                        <a:ea typeface="Proxima Nova"/>
                        <a:cs typeface="Proxima Nova"/>
                        <a:sym typeface="Proxima Nov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72A1E"/>
                    </a:solidFill>
                  </a:tcPr>
                </a:tc>
              </a:tr>
              <a:tr h="431950">
                <a:tc>
                  <a:txBody>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H</a:t>
                      </a:r>
                      <a:r>
                        <a:rPr lang="en">
                          <a:solidFill>
                            <a:schemeClr val="dk2"/>
                          </a:solidFill>
                          <a:latin typeface="Proxima Nova"/>
                          <a:ea typeface="Proxima Nova"/>
                          <a:cs typeface="Proxima Nova"/>
                          <a:sym typeface="Proxima Nova"/>
                        </a:rPr>
                        <a:t>ands free game interaction </a:t>
                      </a:r>
                      <a:endParaRPr>
                        <a:latin typeface="Proxima Nova"/>
                        <a:ea typeface="Proxima Nova"/>
                        <a:cs typeface="Proxima Nova"/>
                        <a:sym typeface="Proxima Nova"/>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a:highlight>
                            <a:schemeClr val="lt2"/>
                          </a:highlight>
                          <a:latin typeface="Proxima Nova"/>
                          <a:ea typeface="Proxima Nova"/>
                          <a:cs typeface="Proxima Nova"/>
                          <a:sym typeface="Proxima Nova"/>
                        </a:rPr>
                        <a:t>Complete X task only using designated user input</a:t>
                      </a:r>
                      <a:endParaRPr>
                        <a:highlight>
                          <a:schemeClr val="lt2"/>
                        </a:highlight>
                        <a:latin typeface="Proxima Nova"/>
                        <a:ea typeface="Proxima Nova"/>
                        <a:cs typeface="Proxima Nova"/>
                        <a:sym typeface="Proxima Nova"/>
                      </a:endParaRPr>
                    </a:p>
                  </a:txBody>
                  <a:tcPr marT="91425" marB="91425" marR="91425" marL="91425">
                    <a:lnT cap="flat" cmpd="sng" w="9525">
                      <a:solidFill>
                        <a:schemeClr val="lt1"/>
                      </a:solidFill>
                      <a:prstDash val="solid"/>
                      <a:round/>
                      <a:headEnd len="sm" w="sm" type="none"/>
                      <a:tailEnd len="sm" w="sm" type="none"/>
                    </a:lnT>
                  </a:tcPr>
                </a:tc>
              </a:tr>
              <a:tr h="431950">
                <a:tc>
                  <a:txBody>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M</a:t>
                      </a:r>
                      <a:r>
                        <a:rPr lang="en">
                          <a:solidFill>
                            <a:schemeClr val="dk2"/>
                          </a:solidFill>
                          <a:latin typeface="Proxima Nova"/>
                          <a:ea typeface="Proxima Nova"/>
                          <a:cs typeface="Proxima Nova"/>
                          <a:sym typeface="Proxima Nova"/>
                        </a:rPr>
                        <a:t>ove a joystick with variable force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highlight>
                            <a:schemeClr val="lt2"/>
                          </a:highlight>
                          <a:latin typeface="Proxima Nova"/>
                          <a:ea typeface="Proxima Nova"/>
                          <a:cs typeface="Proxima Nova"/>
                          <a:sym typeface="Proxima Nova"/>
                        </a:rPr>
                        <a:t>Game performs X action</a:t>
                      </a:r>
                      <a:endParaRPr>
                        <a:highlight>
                          <a:schemeClr val="lt2"/>
                        </a:highlight>
                        <a:latin typeface="Proxima Nova"/>
                        <a:ea typeface="Proxima Nova"/>
                        <a:cs typeface="Proxima Nova"/>
                        <a:sym typeface="Proxima Nova"/>
                      </a:endParaRPr>
                    </a:p>
                  </a:txBody>
                  <a:tcPr marT="91425" marB="91425" marR="91425" marL="91425"/>
                </a:tc>
              </a:tr>
              <a:tr h="431950">
                <a:tc>
                  <a:txBody>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P</a:t>
                      </a:r>
                      <a:r>
                        <a:rPr lang="en">
                          <a:solidFill>
                            <a:schemeClr val="dk2"/>
                          </a:solidFill>
                          <a:latin typeface="Proxima Nova"/>
                          <a:ea typeface="Proxima Nova"/>
                          <a:cs typeface="Proxima Nova"/>
                          <a:sym typeface="Proxima Nova"/>
                        </a:rPr>
                        <a:t>ull a trigger and able to press a button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highlight>
                            <a:schemeClr val="lt2"/>
                          </a:highlight>
                          <a:latin typeface="Proxima Nova"/>
                          <a:ea typeface="Proxima Nova"/>
                          <a:cs typeface="Proxima Nova"/>
                          <a:sym typeface="Proxima Nova"/>
                        </a:rPr>
                        <a:t>Game performs X action</a:t>
                      </a:r>
                      <a:endParaRPr>
                        <a:highlight>
                          <a:schemeClr val="lt2"/>
                        </a:highlight>
                        <a:latin typeface="Proxima Nova"/>
                        <a:ea typeface="Proxima Nova"/>
                        <a:cs typeface="Proxima Nova"/>
                        <a:sym typeface="Proxima Nova"/>
                      </a:endParaRPr>
                    </a:p>
                  </a:txBody>
                  <a:tcPr marT="91425" marB="91425" marR="91425" marL="91425"/>
                </a:tc>
              </a:tr>
              <a:tr h="960975">
                <a:tc>
                  <a:txBody>
                    <a:bodyPr/>
                    <a:lstStyle/>
                    <a:p>
                      <a:pPr indent="0" lvl="0" marL="0" rtl="0" algn="l">
                        <a:lnSpc>
                          <a:spcPct val="115000"/>
                        </a:lnSpc>
                        <a:spcBef>
                          <a:spcPts val="0"/>
                        </a:spcBef>
                        <a:spcAft>
                          <a:spcPts val="1200"/>
                        </a:spcAft>
                        <a:buNone/>
                      </a:pPr>
                      <a:r>
                        <a:rPr lang="en">
                          <a:solidFill>
                            <a:schemeClr val="dk2"/>
                          </a:solidFill>
                          <a:latin typeface="Proxima Nova"/>
                          <a:ea typeface="Proxima Nova"/>
                          <a:cs typeface="Proxima Nova"/>
                          <a:sym typeface="Proxima Nova"/>
                        </a:rPr>
                        <a:t>D</a:t>
                      </a:r>
                      <a:r>
                        <a:rPr lang="en">
                          <a:solidFill>
                            <a:schemeClr val="dk2"/>
                          </a:solidFill>
                          <a:latin typeface="Proxima Nova"/>
                          <a:ea typeface="Proxima Nova"/>
                          <a:cs typeface="Proxima Nova"/>
                          <a:sym typeface="Proxima Nova"/>
                        </a:rPr>
                        <a:t>oesn’t break controller</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Hand holds controller for 15 minutes without dropping</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Hand acts on controller for 15 minutes without dropping</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Force exerted by hand doesn’t exceed actuation force + </a:t>
                      </a:r>
                      <a:r>
                        <a:rPr lang="en">
                          <a:highlight>
                            <a:schemeClr val="accent6"/>
                          </a:highlight>
                          <a:latin typeface="Proxima Nova"/>
                          <a:ea typeface="Proxima Nova"/>
                          <a:cs typeface="Proxima Nova"/>
                          <a:sym typeface="Proxima Nova"/>
                        </a:rPr>
                        <a:t>10%</a:t>
                      </a:r>
                      <a:endParaRPr>
                        <a:highlight>
                          <a:schemeClr val="accent6"/>
                        </a:highlight>
                        <a:latin typeface="Proxima Nova"/>
                        <a:ea typeface="Proxima Nova"/>
                        <a:cs typeface="Proxima Nova"/>
                        <a:sym typeface="Proxima Nova"/>
                      </a:endParaRPr>
                    </a:p>
                  </a:txBody>
                  <a:tcPr marT="91425" marB="91425" marR="91425" marL="91425"/>
                </a:tc>
              </a:tr>
              <a:tr h="597725">
                <a:tc>
                  <a:txBody>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Reliably reproduces above actions within a span of a 500ms</a:t>
                      </a:r>
                      <a:endParaRPr>
                        <a:solidFill>
                          <a:schemeClr val="dk2"/>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highlight>
                            <a:schemeClr val="lt2"/>
                          </a:highlight>
                          <a:latin typeface="Proxima Nova"/>
                          <a:ea typeface="Proxima Nova"/>
                          <a:cs typeface="Proxima Nova"/>
                          <a:sym typeface="Proxima Nova"/>
                        </a:rPr>
                        <a:t>Game performs X Y Z within</a:t>
                      </a:r>
                      <a:r>
                        <a:rPr lang="en">
                          <a:latin typeface="Proxima Nova"/>
                          <a:ea typeface="Proxima Nova"/>
                          <a:cs typeface="Proxima Nova"/>
                          <a:sym typeface="Proxima Nova"/>
                        </a:rPr>
                        <a:t> </a:t>
                      </a:r>
                      <a:r>
                        <a:rPr lang="en">
                          <a:highlight>
                            <a:schemeClr val="accent6"/>
                          </a:highlight>
                          <a:latin typeface="Proxima Nova"/>
                          <a:ea typeface="Proxima Nova"/>
                          <a:cs typeface="Proxima Nova"/>
                          <a:sym typeface="Proxima Nova"/>
                        </a:rPr>
                        <a:t>500ms</a:t>
                      </a:r>
                      <a:endParaRPr>
                        <a:highlight>
                          <a:schemeClr val="accent6"/>
                        </a:highlight>
                        <a:latin typeface="Proxima Nova"/>
                        <a:ea typeface="Proxima Nova"/>
                        <a:cs typeface="Proxima Nova"/>
                        <a:sym typeface="Proxima Nova"/>
                      </a:endParaRPr>
                    </a:p>
                  </a:txBody>
                  <a:tcPr marT="91425" marB="91425" marR="91425" marL="91425"/>
                </a:tc>
              </a:tr>
            </a:tbl>
          </a:graphicData>
        </a:graphic>
      </p:graphicFrame>
      <p:sp>
        <p:nvSpPr>
          <p:cNvPr id="106" name="Google Shape;106;p20"/>
          <p:cNvSpPr txBox="1"/>
          <p:nvPr/>
        </p:nvSpPr>
        <p:spPr>
          <a:xfrm>
            <a:off x="304800" y="44958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2"/>
                </a:highlight>
                <a:latin typeface="Proxima Nova"/>
                <a:ea typeface="Proxima Nova"/>
                <a:cs typeface="Proxima Nova"/>
                <a:sym typeface="Proxima Nova"/>
              </a:rPr>
              <a:t>Game dependent verification</a:t>
            </a:r>
            <a:r>
              <a:rPr lang="en">
                <a:latin typeface="Proxima Nova"/>
                <a:ea typeface="Proxima Nova"/>
                <a:cs typeface="Proxima Nova"/>
                <a:sym typeface="Proxima Nova"/>
              </a:rPr>
              <a:t> </a:t>
            </a:r>
            <a:r>
              <a:rPr lang="en">
                <a:highlight>
                  <a:schemeClr val="accent6"/>
                </a:highlight>
                <a:latin typeface="Proxima Nova"/>
                <a:ea typeface="Proxima Nova"/>
                <a:cs typeface="Proxima Nova"/>
                <a:sym typeface="Proxima Nova"/>
              </a:rPr>
              <a:t>Arbitrary value, needs justification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4: Open Source Software</a:t>
            </a:r>
            <a:endParaRPr/>
          </a:p>
        </p:txBody>
      </p:sp>
      <p:sp>
        <p:nvSpPr>
          <p:cNvPr id="112" name="Google Shape;112;p21"/>
          <p:cNvSpPr txBox="1"/>
          <p:nvPr>
            <p:ph idx="1" type="body"/>
          </p:nvPr>
        </p:nvSpPr>
        <p:spPr>
          <a:xfrm>
            <a:off x="311700" y="1152475"/>
            <a:ext cx="538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Numerous OS projects that use accelerometer inputs to create gesture-controlled robots</a:t>
            </a:r>
            <a:endParaRPr/>
          </a:p>
          <a:p>
            <a:pPr indent="-317500" lvl="1" marL="914400" rtl="0" algn="l">
              <a:spcBef>
                <a:spcPts val="0"/>
              </a:spcBef>
              <a:spcAft>
                <a:spcPts val="0"/>
              </a:spcAft>
              <a:buSzPts val="1400"/>
              <a:buChar char="○"/>
            </a:pPr>
            <a:r>
              <a:rPr lang="en"/>
              <a:t>Will not be using hand gestures but could use for head </a:t>
            </a:r>
            <a:r>
              <a:rPr lang="en"/>
              <a:t>tilts for ex)</a:t>
            </a:r>
            <a:endParaRPr/>
          </a:p>
          <a:p>
            <a:pPr indent="-317500" lvl="1" marL="914400" rtl="0" algn="l">
              <a:spcBef>
                <a:spcPts val="0"/>
              </a:spcBef>
              <a:spcAft>
                <a:spcPts val="0"/>
              </a:spcAft>
              <a:buSzPts val="1400"/>
              <a:buChar char="○"/>
            </a:pPr>
            <a:r>
              <a:rPr lang="en"/>
              <a:t>Waqar-107/Nymeria</a:t>
            </a:r>
            <a:endParaRPr/>
          </a:p>
          <a:p>
            <a:pPr indent="-317500" lvl="2" marL="1371600" rtl="0" algn="l">
              <a:spcBef>
                <a:spcPts val="0"/>
              </a:spcBef>
              <a:spcAft>
                <a:spcPts val="0"/>
              </a:spcAft>
              <a:buSzPts val="1400"/>
              <a:buChar char="■"/>
            </a:pPr>
            <a:r>
              <a:rPr lang="en"/>
              <a:t>Hand gesture controlled car</a:t>
            </a:r>
            <a:endParaRPr/>
          </a:p>
          <a:p>
            <a:pPr indent="-342900" lvl="0" marL="457200" rtl="0" algn="l">
              <a:spcBef>
                <a:spcPts val="0"/>
              </a:spcBef>
              <a:spcAft>
                <a:spcPts val="0"/>
              </a:spcAft>
              <a:buSzPts val="1800"/>
              <a:buChar char="●"/>
            </a:pPr>
            <a:r>
              <a:rPr b="1" lang="en"/>
              <a:t>OpenCV </a:t>
            </a:r>
            <a:endParaRPr b="1"/>
          </a:p>
          <a:p>
            <a:pPr indent="-317500" lvl="1" marL="914400" rtl="0" algn="l">
              <a:spcBef>
                <a:spcPts val="0"/>
              </a:spcBef>
              <a:spcAft>
                <a:spcPts val="0"/>
              </a:spcAft>
              <a:buSzPts val="1400"/>
              <a:buChar char="○"/>
            </a:pPr>
            <a:r>
              <a:rPr lang="en"/>
              <a:t>Open source computer vision and machine learning library</a:t>
            </a:r>
            <a:endParaRPr/>
          </a:p>
          <a:p>
            <a:pPr indent="-317500" lvl="1" marL="914400" rtl="0" algn="l">
              <a:spcBef>
                <a:spcPts val="0"/>
              </a:spcBef>
              <a:spcAft>
                <a:spcPts val="0"/>
              </a:spcAft>
              <a:buSzPts val="1400"/>
              <a:buChar char="○"/>
            </a:pPr>
            <a:r>
              <a:rPr lang="en"/>
              <a:t>Can be used to translate user movements into robotic hand movements via camera and computer vision</a:t>
            </a:r>
            <a:endParaRPr/>
          </a:p>
          <a:p>
            <a:pPr indent="-317500" lvl="1" marL="914400" rtl="0" algn="l">
              <a:spcBef>
                <a:spcPts val="0"/>
              </a:spcBef>
              <a:spcAft>
                <a:spcPts val="0"/>
              </a:spcAft>
              <a:buSzPts val="1400"/>
              <a:buChar char="○"/>
            </a:pPr>
            <a:r>
              <a:rPr lang="en"/>
              <a:t>Can also adapt this to head movements</a:t>
            </a:r>
            <a:endParaRPr/>
          </a:p>
        </p:txBody>
      </p:sp>
      <p:pic>
        <p:nvPicPr>
          <p:cNvPr descr="In this video, we are going to build a Robot Arm and add Artificial intelligence to it. We will first 3D print all the parts and then assemble the arm. Then we will use computer vision to track our hand and replicate that on the arm. And all of this will be done with just 20 lines of python code. That's right with our new cv zone library building robotics and computer vision applications become very convenient.&#10;&#10;Premium Courses: &#10;✔️ Computer Vision Game Development Course:&#10;https://bit.ly/3ttLZ2s&#10;✔️ Computer Vision with Arduino Course:&#10;https://bit.ly/3wzLB4m&#10;✔️ Advanced Drone Programming Course:&#10;https://bit.ly/3qs3v5g&#10;✔️ Learn to Build Computer Vision Mobile Apps:&#10;https://bit.ly/3uioY1J&#10;✔️ Jetson Nano Premium Course:&#10;https://bit.ly/3L8uIlF&#10;&#10;Follow Me:&#10;Facebook Group: https://bit.ly/3irDcb7&#10;Discord: https://bit.ly/3JvyxAM  &#10;Facebook Page: https://bit.ly/3IvpU7W&#10;Instagram : https://bit.ly/3NdGME3&#10;Website: https://bit.ly/3ICFTS0&#10;Github: https://bit.ly/3woU6PS&#10;&#10;Product Links:&#10;Recommend Webcam for Computer Vision: https://amzn.to/2MNtVKZ&#10;Budget Webcam: https://amzn.to/2ZP47Ug&#10;Computer Vision Robot Arm : https://amzn.to/3L1YacX&#10;Cheap Drone for OpenCV: https://amzn.to/2TZpsJy&#10;DC Motors + Wheels + Chassis: https://amzn.to/2SCZon3&#10;DC Motors + Wheels: https://amzn.to/2QeEusw&#10;Arduino UNO: https://amzn.to/3Jwpz6h&#10;Motor Driver: https://amzn.to/35grl6x&#10;Battery: https://amzn.to/2Fadc0c&#10;Raspberry Pi 4 Best Starter Kit:  https://amzn.to/3JvnEz1&#10;Raspberry Pi Recommended Battery: https://amzn.to/2C0I9pl&#10;&#10;My Setup:&#10;Mouse: https://amzn.to/3tsx3BR&#10;Mechanical Keyboard: https://amzn.to/3JyVV0q&#10;Normal Keyboard: https://amzn.to/3L325WJ&#10;GPU: https://amzn.to/3NdzmjW&#10;CPU: https://amzn.to/3wsmhgI&#10;SSD: https://amzn.to/3wzY7AS&#10;MIC: https://amzn.to/3D43TMk&#10;Camera: https://amzn.to/36yvl90&#10;3D Printer: https://amzn.to/3ipWNZ4&#10;Sim Race: https://amzn.to/3IqfvKJ&#10;&#10;#ComputerVision&#10;#OpenCV&#10;#CVZone" id="113" name="Google Shape;113;p21" title="AI ROBOT ARM using Python Arduino OpenCV CVZone | Computer Vision">
            <a:hlinkClick r:id="rId3"/>
          </p:cNvPr>
          <p:cNvPicPr preferRelativeResize="0"/>
          <p:nvPr/>
        </p:nvPicPr>
        <p:blipFill>
          <a:blip r:embed="rId4">
            <a:alphaModFix/>
          </a:blip>
          <a:stretch>
            <a:fillRect/>
          </a:stretch>
        </p:blipFill>
        <p:spPr>
          <a:xfrm>
            <a:off x="5847900" y="1170125"/>
            <a:ext cx="3143700" cy="2357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