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565" r:id="rId2"/>
    <p:sldId id="620" r:id="rId3"/>
    <p:sldId id="289" r:id="rId4"/>
    <p:sldId id="547" r:id="rId5"/>
    <p:sldId id="605" r:id="rId6"/>
    <p:sldId id="573" r:id="rId7"/>
    <p:sldId id="574" r:id="rId8"/>
    <p:sldId id="615" r:id="rId9"/>
    <p:sldId id="609" r:id="rId10"/>
    <p:sldId id="617" r:id="rId11"/>
    <p:sldId id="601" r:id="rId12"/>
    <p:sldId id="607" r:id="rId13"/>
    <p:sldId id="610" r:id="rId14"/>
    <p:sldId id="602" r:id="rId15"/>
    <p:sldId id="611" r:id="rId16"/>
    <p:sldId id="614" r:id="rId17"/>
    <p:sldId id="618" r:id="rId18"/>
    <p:sldId id="603" r:id="rId1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4E07"/>
    <a:srgbClr val="C96009"/>
    <a:srgbClr val="D56509"/>
    <a:srgbClr val="FF9900"/>
    <a:srgbClr val="FFCC00"/>
    <a:srgbClr val="FFCC66"/>
    <a:srgbClr val="FFFF99"/>
    <a:srgbClr val="FD9C31"/>
    <a:srgbClr val="9C9B9B"/>
    <a:srgbClr val="4C4A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09" autoAdjust="0"/>
    <p:restoredTop sz="92448" autoAdjust="0"/>
  </p:normalViewPr>
  <p:slideViewPr>
    <p:cSldViewPr snapToGrid="0" snapToObjects="1">
      <p:cViewPr varScale="1">
        <p:scale>
          <a:sx n="115" d="100"/>
          <a:sy n="115" d="100"/>
        </p:scale>
        <p:origin x="-1456" y="-96"/>
      </p:cViewPr>
      <p:guideLst>
        <p:guide orient="horz" pos="2160"/>
        <p:guide pos="2880"/>
      </p:guideLst>
    </p:cSldViewPr>
  </p:slideViewPr>
  <p:outlineViewPr>
    <p:cViewPr>
      <p:scale>
        <a:sx n="66" d="100"/>
        <a:sy n="66" d="100"/>
      </p:scale>
      <p:origin x="0" y="-2260"/>
    </p:cViewPr>
  </p:outlineViewPr>
  <p:notesTextViewPr>
    <p:cViewPr>
      <p:scale>
        <a:sx n="100" d="100"/>
        <a:sy n="100" d="100"/>
      </p:scale>
      <p:origin x="0" y="0"/>
    </p:cViewPr>
  </p:notesTextViewPr>
  <p:sorterViewPr>
    <p:cViewPr>
      <p:scale>
        <a:sx n="100" d="100"/>
        <a:sy n="100" d="100"/>
      </p:scale>
      <p:origin x="0" y="-5344"/>
    </p:cViewPr>
  </p:sorterViewPr>
  <p:notesViewPr>
    <p:cSldViewPr snapToGrid="0" snapToObjects="1">
      <p:cViewPr varScale="1">
        <p:scale>
          <a:sx n="42" d="100"/>
          <a:sy n="42" d="100"/>
        </p:scale>
        <p:origin x="2342" y="3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3175" tIns="46588" rIns="93175" bIns="46588" rtlCol="0"/>
          <a:lstStyle>
            <a:lvl1pPr algn="l">
              <a:defRPr sz="1200"/>
            </a:lvl1pPr>
          </a:lstStyle>
          <a:p>
            <a:endParaRPr lang="en-US"/>
          </a:p>
        </p:txBody>
      </p:sp>
      <p:sp>
        <p:nvSpPr>
          <p:cNvPr id="3" name="Date Placeholder 2"/>
          <p:cNvSpPr>
            <a:spLocks noGrp="1"/>
          </p:cNvSpPr>
          <p:nvPr>
            <p:ph type="dt" sz="quarter" idx="1"/>
          </p:nvPr>
        </p:nvSpPr>
        <p:spPr>
          <a:xfrm>
            <a:off x="3970939" y="0"/>
            <a:ext cx="3037840" cy="466435"/>
          </a:xfrm>
          <a:prstGeom prst="rect">
            <a:avLst/>
          </a:prstGeom>
        </p:spPr>
        <p:txBody>
          <a:bodyPr vert="horz" lIns="93175" tIns="46588" rIns="93175" bIns="46588" rtlCol="0"/>
          <a:lstStyle>
            <a:lvl1pPr algn="r">
              <a:defRPr sz="1200"/>
            </a:lvl1pPr>
          </a:lstStyle>
          <a:p>
            <a:fld id="{4EFA6DAA-D4BF-4E9B-8954-96345B35B541}" type="datetimeFigureOut">
              <a:rPr lang="en-US" smtClean="0"/>
              <a:t>6/24/16</a:t>
            </a:fld>
            <a:endParaRPr lang="en-US"/>
          </a:p>
        </p:txBody>
      </p:sp>
      <p:sp>
        <p:nvSpPr>
          <p:cNvPr id="4" name="Footer Placeholder 3"/>
          <p:cNvSpPr>
            <a:spLocks noGrp="1"/>
          </p:cNvSpPr>
          <p:nvPr>
            <p:ph type="ftr" sz="quarter" idx="2"/>
          </p:nvPr>
        </p:nvSpPr>
        <p:spPr>
          <a:xfrm>
            <a:off x="0" y="8829967"/>
            <a:ext cx="3037840" cy="466434"/>
          </a:xfrm>
          <a:prstGeom prst="rect">
            <a:avLst/>
          </a:prstGeom>
        </p:spPr>
        <p:txBody>
          <a:bodyPr vert="horz" lIns="93175" tIns="46588" rIns="93175" bIns="46588"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7"/>
            <a:ext cx="3037840" cy="466434"/>
          </a:xfrm>
          <a:prstGeom prst="rect">
            <a:avLst/>
          </a:prstGeom>
        </p:spPr>
        <p:txBody>
          <a:bodyPr vert="horz" lIns="93175" tIns="46588" rIns="93175" bIns="46588" rtlCol="0" anchor="b"/>
          <a:lstStyle>
            <a:lvl1pPr algn="r">
              <a:defRPr sz="1200"/>
            </a:lvl1pPr>
          </a:lstStyle>
          <a:p>
            <a:fld id="{D5838E1B-7108-466F-ABAB-8B634EB641F8}" type="slidenum">
              <a:rPr lang="en-US" smtClean="0"/>
              <a:t>‹#›</a:t>
            </a:fld>
            <a:endParaRPr lang="en-US"/>
          </a:p>
        </p:txBody>
      </p:sp>
    </p:spTree>
    <p:extLst>
      <p:ext uri="{BB962C8B-B14F-4D97-AF65-F5344CB8AC3E}">
        <p14:creationId xmlns:p14="http://schemas.microsoft.com/office/powerpoint/2010/main" val="540264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3175" tIns="46588" rIns="93175" bIns="46588" rtlCol="0"/>
          <a:lstStyle>
            <a:lvl1pPr algn="l">
              <a:defRPr sz="1200"/>
            </a:lvl1pPr>
          </a:lstStyle>
          <a:p>
            <a:endParaRPr lang="en-US"/>
          </a:p>
        </p:txBody>
      </p:sp>
      <p:sp>
        <p:nvSpPr>
          <p:cNvPr id="3" name="Date Placeholder 2"/>
          <p:cNvSpPr>
            <a:spLocks noGrp="1"/>
          </p:cNvSpPr>
          <p:nvPr>
            <p:ph type="dt" idx="1"/>
          </p:nvPr>
        </p:nvSpPr>
        <p:spPr>
          <a:xfrm>
            <a:off x="3970939" y="0"/>
            <a:ext cx="3037840" cy="466435"/>
          </a:xfrm>
          <a:prstGeom prst="rect">
            <a:avLst/>
          </a:prstGeom>
        </p:spPr>
        <p:txBody>
          <a:bodyPr vert="horz" lIns="93175" tIns="46588" rIns="93175" bIns="46588" rtlCol="0"/>
          <a:lstStyle>
            <a:lvl1pPr algn="r">
              <a:defRPr sz="1200"/>
            </a:lvl1pPr>
          </a:lstStyle>
          <a:p>
            <a:fld id="{2D3BF880-0D37-4882-A7DC-ACFC8094D060}" type="datetimeFigureOut">
              <a:rPr lang="en-US"/>
              <a:t>6/24/16</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5" tIns="46588" rIns="93175" bIns="46588"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5" tIns="46588" rIns="93175" bIns="4658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93175" tIns="46588" rIns="93175"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6434"/>
          </a:xfrm>
          <a:prstGeom prst="rect">
            <a:avLst/>
          </a:prstGeom>
        </p:spPr>
        <p:txBody>
          <a:bodyPr vert="horz" lIns="93175" tIns="46588" rIns="93175" bIns="46588" rtlCol="0" anchor="b"/>
          <a:lstStyle>
            <a:lvl1pPr algn="r">
              <a:defRPr sz="1200"/>
            </a:lvl1pPr>
          </a:lstStyle>
          <a:p>
            <a:fld id="{5895BC70-7E7C-494F-89B4-FEF6BBE90B9F}" type="slidenum">
              <a:rPr lang="en-US"/>
              <a:t>‹#›</a:t>
            </a:fld>
            <a:endParaRPr lang="en-US"/>
          </a:p>
        </p:txBody>
      </p:sp>
    </p:spTree>
    <p:extLst>
      <p:ext uri="{BB962C8B-B14F-4D97-AF65-F5344CB8AC3E}">
        <p14:creationId xmlns:p14="http://schemas.microsoft.com/office/powerpoint/2010/main" val="35130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5895BC70-7E7C-494F-89B4-FEF6BBE90B9F}" type="slidenum">
              <a:rPr lang="en-US"/>
              <a:t>3</a:t>
            </a:fld>
            <a:endParaRPr lang="en-US"/>
          </a:p>
        </p:txBody>
      </p:sp>
    </p:spTree>
    <p:extLst>
      <p:ext uri="{BB962C8B-B14F-4D97-AF65-F5344CB8AC3E}">
        <p14:creationId xmlns:p14="http://schemas.microsoft.com/office/powerpoint/2010/main" val="1041062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D24F86-F6CF-8244-A262-2B71796AB8AE}" type="slidenum">
              <a:rPr lang="en-US" smtClean="0"/>
              <a:t>7</a:t>
            </a:fld>
            <a:endParaRPr lang="en-US"/>
          </a:p>
        </p:txBody>
      </p:sp>
    </p:spTree>
    <p:extLst>
      <p:ext uri="{BB962C8B-B14F-4D97-AF65-F5344CB8AC3E}">
        <p14:creationId xmlns:p14="http://schemas.microsoft.com/office/powerpoint/2010/main" val="19989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42C98D-13CC-4122-9D79-C962F1AF27E0}" type="datetime1">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3145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F9ED0-EA31-487F-BCCB-F020AD2DF932}" type="datetime1">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86046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9CA9E-8E75-4C17-AB08-BF0693F7002E}" type="datetime1">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272180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734DFC-BA41-419C-8566-A685A15CDC12}" type="datetime1">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207654989"/>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72C760-18B8-43C8-B917-B9065B1854D4}" type="datetime1">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00931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D3F62-C9B5-4D96-8FB1-4B20F06A11BC}" type="datetime1">
              <a:rPr lang="en-US" smtClean="0"/>
              <a:t>6/24/16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93285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9C4E29-2BF5-4845-A322-E064DF6EE1A6}" type="datetime1">
              <a:rPr lang="en-US" smtClean="0"/>
              <a:t>6/24/16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19579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4E86D7-6765-42E9-8C0E-86439037F78F}" type="datetime1">
              <a:rPr lang="en-US" smtClean="0"/>
              <a:t>6/24/16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73201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A7DB0-CF70-4E60-8974-DFE2108988B3}" type="datetime1">
              <a:rPr lang="en-US" smtClean="0"/>
              <a:t>6/24/16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04349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EBD297-6AA4-4623-90B1-FCF6B398C60F}" type="datetime1">
              <a:rPr lang="en-US" smtClean="0"/>
              <a:t>6/24/16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60817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D4DA5-9EE2-43A6-8252-6F11480B152C}" type="datetime1">
              <a:rPr lang="en-US" smtClean="0"/>
              <a:t>6/24/16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808156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0375" y="274638"/>
            <a:ext cx="8229600" cy="51693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983226"/>
            <a:ext cx="8229600" cy="51429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13A04-B489-4EC0-8449-DA4A21B12E2C}" type="datetime1">
              <a:rPr lang="en-US" smtClean="0"/>
              <a:t>6/24/16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6"/>
          <p:cNvSpPr/>
          <p:nvPr userDrawn="1"/>
        </p:nvSpPr>
        <p:spPr>
          <a:xfrm>
            <a:off x="0" y="6400800"/>
            <a:ext cx="9144000" cy="457200"/>
          </a:xfrm>
          <a:prstGeom prst="rect">
            <a:avLst/>
          </a:prstGeom>
          <a:solidFill>
            <a:srgbClr val="4C4A49"/>
          </a:solidFill>
          <a:ln>
            <a:noFill/>
          </a:ln>
          <a:effectLst/>
        </p:spPr>
        <p:style>
          <a:lnRef idx="1">
            <a:schemeClr val="accent1"/>
          </a:lnRef>
          <a:fillRef idx="3">
            <a:schemeClr val="accent1"/>
          </a:fillRef>
          <a:effectRef idx="2">
            <a:schemeClr val="accent1"/>
          </a:effectRef>
          <a:fontRef idx="minor">
            <a:schemeClr val="lt1"/>
          </a:fontRef>
        </p:style>
        <p:txBody>
          <a:bodyPr lIns="91416" tIns="45709" rIns="91416" bIns="45709" anchor="ctr"/>
          <a:lstStyle/>
          <a:p>
            <a:pPr algn="ctr" defTabSz="457082" fontAlgn="base">
              <a:spcBef>
                <a:spcPct val="0"/>
              </a:spcBef>
              <a:spcAft>
                <a:spcPct val="0"/>
              </a:spcAft>
              <a:defRPr/>
            </a:pPr>
            <a:endParaRPr lang="en-US" dirty="0">
              <a:solidFill>
                <a:srgbClr val="FFFFFF"/>
              </a:solidFill>
              <a:latin typeface="Arial" charset="0"/>
              <a:ea typeface="ＭＳ Ｐゴシック" charset="0"/>
              <a:cs typeface="ＭＳ Ｐゴシック" charset="0"/>
            </a:endParaRPr>
          </a:p>
          <a:p>
            <a:pPr algn="ctr" defTabSz="457082" fontAlgn="base">
              <a:spcBef>
                <a:spcPct val="0"/>
              </a:spcBef>
              <a:spcAft>
                <a:spcPct val="0"/>
              </a:spcAft>
              <a:defRPr/>
            </a:pPr>
            <a:endParaRPr lang="en-US" dirty="0">
              <a:solidFill>
                <a:srgbClr val="FFFFFF"/>
              </a:solidFill>
              <a:latin typeface="Arial" charset="0"/>
              <a:ea typeface="ＭＳ Ｐゴシック" charset="0"/>
              <a:cs typeface="ＭＳ Ｐゴシック" charset="0"/>
            </a:endParaRPr>
          </a:p>
        </p:txBody>
      </p:sp>
      <p:pic>
        <p:nvPicPr>
          <p:cNvPr id="10" name="Picture 9" descr="CRlogo_white_grey.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79461" y="6522587"/>
            <a:ext cx="1344539" cy="274320"/>
          </a:xfrm>
          <a:prstGeom prst="rect">
            <a:avLst/>
          </a:prstGeom>
        </p:spPr>
      </p:pic>
      <p:sp>
        <p:nvSpPr>
          <p:cNvPr id="12" name="TextBox 11"/>
          <p:cNvSpPr txBox="1"/>
          <p:nvPr userDrawn="1"/>
        </p:nvSpPr>
        <p:spPr>
          <a:xfrm>
            <a:off x="1632041" y="6458353"/>
            <a:ext cx="1701428" cy="338554"/>
          </a:xfrm>
          <a:prstGeom prst="rect">
            <a:avLst/>
          </a:prstGeom>
          <a:noFill/>
        </p:spPr>
        <p:txBody>
          <a:bodyPr wrap="none" rtlCol="0">
            <a:spAutoFit/>
          </a:bodyPr>
          <a:lstStyle/>
          <a:p>
            <a:r>
              <a:rPr lang="en-US" sz="1600" b="0" dirty="0" smtClean="0">
                <a:solidFill>
                  <a:schemeClr val="bg1"/>
                </a:solidFill>
                <a:latin typeface="+mj-lt"/>
              </a:rPr>
              <a:t>Company Name</a:t>
            </a:r>
            <a:endParaRPr lang="en-US" sz="1600" b="0" dirty="0">
              <a:solidFill>
                <a:schemeClr val="bg1"/>
              </a:solidFill>
              <a:latin typeface="+mj-lt"/>
            </a:endParaRPr>
          </a:p>
        </p:txBody>
      </p:sp>
      <p:cxnSp>
        <p:nvCxnSpPr>
          <p:cNvPr id="14" name="Straight Connector 13"/>
          <p:cNvCxnSpPr/>
          <p:nvPr userDrawn="1"/>
        </p:nvCxnSpPr>
        <p:spPr>
          <a:xfrm flipV="1">
            <a:off x="1609377" y="6528078"/>
            <a:ext cx="0" cy="22860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Slide Number Placeholder 5"/>
          <p:cNvSpPr>
            <a:spLocks noGrp="1"/>
          </p:cNvSpPr>
          <p:nvPr>
            <p:ph type="sldNum" sz="quarter" idx="4"/>
          </p:nvPr>
        </p:nvSpPr>
        <p:spPr>
          <a:xfrm>
            <a:off x="6553200" y="6448816"/>
            <a:ext cx="2133600" cy="365125"/>
          </a:xfrm>
          <a:prstGeom prst="rect">
            <a:avLst/>
          </a:prstGeom>
        </p:spPr>
        <p:txBody>
          <a:bodyPr vert="horz" lIns="91440" tIns="45720" rIns="91440" bIns="45720" rtlCol="0" anchor="ctr"/>
          <a:lstStyle>
            <a:lvl1pPr algn="r">
              <a:defRPr sz="1200">
                <a:solidFill>
                  <a:schemeClr val="bg1"/>
                </a:solidFill>
              </a:defRPr>
            </a:lvl1pPr>
          </a:lstStyle>
          <a:p>
            <a:fld id="{A46C3BD5-0BCA-734F-9F00-223B18BBED49}" type="slidenum">
              <a:rPr lang="en-US" smtClean="0"/>
              <a:pPr/>
              <a:t>‹#›</a:t>
            </a:fld>
            <a:endParaRPr lang="en-US"/>
          </a:p>
        </p:txBody>
      </p:sp>
    </p:spTree>
    <p:extLst>
      <p:ext uri="{BB962C8B-B14F-4D97-AF65-F5344CB8AC3E}">
        <p14:creationId xmlns:p14="http://schemas.microsoft.com/office/powerpoint/2010/main" val="4049473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tx1">
                    <a:lumMod val="65000"/>
                    <a:lumOff val="35000"/>
                  </a:schemeClr>
                </a:solidFill>
              </a:rPr>
              <a:t>Pitch Deck Template</a:t>
            </a:r>
            <a:endParaRPr lang="en-US" dirty="0">
              <a:solidFill>
                <a:schemeClr val="tx1">
                  <a:lumMod val="65000"/>
                  <a:lumOff val="35000"/>
                </a:schemeClr>
              </a:solidFill>
            </a:endParaRPr>
          </a:p>
        </p:txBody>
      </p:sp>
      <p:sp>
        <p:nvSpPr>
          <p:cNvPr id="5" name="Content Placeholder 4"/>
          <p:cNvSpPr>
            <a:spLocks noGrp="1"/>
          </p:cNvSpPr>
          <p:nvPr>
            <p:ph idx="1"/>
          </p:nvPr>
        </p:nvSpPr>
        <p:spPr/>
        <p:txBody>
          <a:bodyPr>
            <a:normAutofit fontScale="85000" lnSpcReduction="20000"/>
          </a:bodyPr>
          <a:lstStyle/>
          <a:p>
            <a:pPr marL="0" indent="0">
              <a:lnSpc>
                <a:spcPct val="110000"/>
              </a:lnSpc>
              <a:spcBef>
                <a:spcPts val="600"/>
              </a:spcBef>
              <a:buNone/>
            </a:pPr>
            <a:r>
              <a:rPr lang="en-US" dirty="0" smtClean="0"/>
              <a:t>This a generic template for pitching an early stage company for seed ($0.5M to $2.0M) venture capital investment.  It is meant as only a guide, but does contain the key elements that VCs will expect to see.</a:t>
            </a:r>
          </a:p>
          <a:p>
            <a:pPr marL="0" indent="0">
              <a:lnSpc>
                <a:spcPct val="110000"/>
              </a:lnSpc>
              <a:spcBef>
                <a:spcPts val="600"/>
              </a:spcBef>
              <a:buNone/>
            </a:pPr>
            <a:r>
              <a:rPr lang="en-US" sz="2100" b="1" dirty="0" smtClean="0">
                <a:solidFill>
                  <a:schemeClr val="accent6">
                    <a:lumMod val="75000"/>
                  </a:schemeClr>
                </a:solidFill>
              </a:rPr>
              <a:t>Contents</a:t>
            </a:r>
          </a:p>
          <a:p>
            <a:pPr>
              <a:lnSpc>
                <a:spcPct val="110000"/>
              </a:lnSpc>
              <a:spcBef>
                <a:spcPts val="600"/>
              </a:spcBef>
              <a:buFont typeface="+mj-lt"/>
              <a:buAutoNum type="arabicPeriod"/>
            </a:pPr>
            <a:r>
              <a:rPr lang="en-US" dirty="0"/>
              <a:t>Company Overview – snap-shot overview of the company</a:t>
            </a:r>
          </a:p>
          <a:p>
            <a:pPr>
              <a:lnSpc>
                <a:spcPct val="110000"/>
              </a:lnSpc>
              <a:spcBef>
                <a:spcPts val="600"/>
              </a:spcBef>
              <a:buFont typeface="+mj-lt"/>
              <a:buAutoNum type="arabicPeriod"/>
            </a:pPr>
            <a:r>
              <a:rPr lang="en-US" dirty="0"/>
              <a:t>Introduction – Your big idea - you have 10 s to engage your audience</a:t>
            </a:r>
          </a:p>
          <a:p>
            <a:pPr>
              <a:lnSpc>
                <a:spcPct val="110000"/>
              </a:lnSpc>
              <a:spcBef>
                <a:spcPts val="600"/>
              </a:spcBef>
              <a:buFont typeface="+mj-lt"/>
              <a:buAutoNum type="arabicPeriod"/>
            </a:pPr>
            <a:r>
              <a:rPr lang="en-US" dirty="0"/>
              <a:t>Problem – The problem you solve and who you solve it for</a:t>
            </a:r>
          </a:p>
          <a:p>
            <a:pPr>
              <a:lnSpc>
                <a:spcPct val="110000"/>
              </a:lnSpc>
              <a:spcBef>
                <a:spcPts val="600"/>
              </a:spcBef>
              <a:buFont typeface="+mj-lt"/>
              <a:buAutoNum type="arabicPeriod"/>
            </a:pPr>
            <a:r>
              <a:rPr lang="en-US" dirty="0"/>
              <a:t>Solution – Your solution with compelling benefits</a:t>
            </a:r>
          </a:p>
          <a:p>
            <a:pPr>
              <a:lnSpc>
                <a:spcPct val="110000"/>
              </a:lnSpc>
              <a:spcBef>
                <a:spcPts val="600"/>
              </a:spcBef>
              <a:buFont typeface="+mj-lt"/>
              <a:buAutoNum type="arabicPeriod"/>
            </a:pPr>
            <a:r>
              <a:rPr lang="en-US" dirty="0"/>
              <a:t>Product – Your product and how it works in 3 simple steps</a:t>
            </a:r>
          </a:p>
          <a:p>
            <a:pPr>
              <a:lnSpc>
                <a:spcPct val="110000"/>
              </a:lnSpc>
              <a:spcBef>
                <a:spcPts val="600"/>
              </a:spcBef>
              <a:buFont typeface="+mj-lt"/>
              <a:buAutoNum type="arabicPeriod"/>
            </a:pPr>
            <a:r>
              <a:rPr lang="en-US" dirty="0"/>
              <a:t>Business Model – How you make money</a:t>
            </a:r>
          </a:p>
          <a:p>
            <a:pPr>
              <a:lnSpc>
                <a:spcPct val="110000"/>
              </a:lnSpc>
              <a:spcBef>
                <a:spcPts val="600"/>
              </a:spcBef>
              <a:buFont typeface="+mj-lt"/>
              <a:buAutoNum type="arabicPeriod"/>
            </a:pPr>
            <a:r>
              <a:rPr lang="en-US" dirty="0"/>
              <a:t>Traction – Proof that your customers/users love your product</a:t>
            </a:r>
          </a:p>
          <a:p>
            <a:pPr>
              <a:lnSpc>
                <a:spcPct val="110000"/>
              </a:lnSpc>
              <a:spcBef>
                <a:spcPts val="600"/>
              </a:spcBef>
              <a:buFont typeface="+mj-lt"/>
              <a:buAutoNum type="arabicPeriod"/>
            </a:pPr>
            <a:r>
              <a:rPr lang="en-US" dirty="0"/>
              <a:t>Market – How much money you could make if you dominate your market</a:t>
            </a:r>
          </a:p>
          <a:p>
            <a:pPr>
              <a:lnSpc>
                <a:spcPct val="110000"/>
              </a:lnSpc>
              <a:spcBef>
                <a:spcPts val="600"/>
              </a:spcBef>
              <a:buFont typeface="+mj-lt"/>
              <a:buAutoNum type="arabicPeriod"/>
            </a:pPr>
            <a:r>
              <a:rPr lang="en-US" dirty="0"/>
              <a:t>Competition – Your competitors and why your product is better than theirs</a:t>
            </a:r>
          </a:p>
          <a:p>
            <a:pPr>
              <a:lnSpc>
                <a:spcPct val="110000"/>
              </a:lnSpc>
              <a:spcBef>
                <a:spcPts val="600"/>
              </a:spcBef>
              <a:buFont typeface="+mj-lt"/>
              <a:buAutoNum type="arabicPeriod"/>
            </a:pPr>
            <a:r>
              <a:rPr lang="en-US" dirty="0"/>
              <a:t>Team – The team that has the experience/expertise to own this opportunity</a:t>
            </a:r>
          </a:p>
          <a:p>
            <a:pPr>
              <a:lnSpc>
                <a:spcPct val="110000"/>
              </a:lnSpc>
              <a:spcBef>
                <a:spcPts val="600"/>
              </a:spcBef>
              <a:buFont typeface="+mj-lt"/>
              <a:buAutoNum type="arabicPeriod"/>
            </a:pPr>
            <a:r>
              <a:rPr lang="en-US" dirty="0"/>
              <a:t>Plan – What is your plan going forward? Who will you hire? What will you accomplish? How much will it cost?</a:t>
            </a:r>
          </a:p>
          <a:p>
            <a:pPr>
              <a:lnSpc>
                <a:spcPct val="110000"/>
              </a:lnSpc>
              <a:spcBef>
                <a:spcPts val="600"/>
              </a:spcBef>
              <a:buFont typeface="+mj-lt"/>
              <a:buAutoNum type="arabicPeriod"/>
            </a:pPr>
            <a:r>
              <a:rPr lang="en-US" dirty="0"/>
              <a:t>Funding – How much money you need and what you will do with it</a:t>
            </a:r>
          </a:p>
          <a:p>
            <a:pPr>
              <a:lnSpc>
                <a:spcPct val="110000"/>
              </a:lnSpc>
              <a:spcBef>
                <a:spcPts val="600"/>
              </a:spcBef>
              <a:buFont typeface="+mj-lt"/>
              <a:buAutoNum type="arabicPeriod"/>
            </a:pPr>
            <a:r>
              <a:rPr lang="en-US" dirty="0"/>
              <a:t>Summary – Huge opp. + Differentiated tech. + Dream team + Strong traction</a:t>
            </a:r>
          </a:p>
          <a:p>
            <a:pPr marL="0" indent="0">
              <a:lnSpc>
                <a:spcPct val="110000"/>
              </a:lnSpc>
              <a:spcBef>
                <a:spcPts val="600"/>
              </a:spcBef>
              <a:buNone/>
            </a:pPr>
            <a:endParaRPr lang="en-US" dirty="0" smtClean="0"/>
          </a:p>
          <a:p>
            <a:pPr marL="0" indent="0">
              <a:lnSpc>
                <a:spcPct val="110000"/>
              </a:lnSpc>
              <a:spcBef>
                <a:spcPts val="600"/>
              </a:spcBef>
              <a:buNone/>
            </a:pPr>
            <a:endParaRPr lang="en-US" dirty="0"/>
          </a:p>
          <a:p>
            <a:pPr>
              <a:lnSpc>
                <a:spcPct val="110000"/>
              </a:lnSpc>
              <a:spcBef>
                <a:spcPts val="600"/>
              </a:spcBef>
            </a:pPr>
            <a:endParaRPr lang="en-US" dirty="0" smtClean="0"/>
          </a:p>
        </p:txBody>
      </p:sp>
      <p:sp>
        <p:nvSpPr>
          <p:cNvPr id="6" name="Rounded Rectangle 5"/>
          <p:cNvSpPr/>
          <p:nvPr/>
        </p:nvSpPr>
        <p:spPr>
          <a:xfrm>
            <a:off x="215757" y="133564"/>
            <a:ext cx="8743308" cy="6123398"/>
          </a:xfrm>
          <a:prstGeom prst="roundRect">
            <a:avLst>
              <a:gd name="adj" fmla="val 2362"/>
            </a:avLst>
          </a:prstGeom>
          <a:noFill/>
          <a:ln w="381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6849315" y="5883785"/>
            <a:ext cx="1973617" cy="307777"/>
          </a:xfrm>
          <a:prstGeom prst="rect">
            <a:avLst/>
          </a:prstGeom>
        </p:spPr>
        <p:txBody>
          <a:bodyPr wrap="none">
            <a:spAutoFit/>
          </a:bodyPr>
          <a:lstStyle/>
          <a:p>
            <a:r>
              <a:rPr lang="en-US" sz="1400" dirty="0">
                <a:solidFill>
                  <a:schemeClr val="accent6">
                    <a:lumMod val="75000"/>
                  </a:schemeClr>
                </a:solidFill>
              </a:rPr>
              <a:t>(last updated 6/21/16</a:t>
            </a:r>
            <a:r>
              <a:rPr lang="en-US" sz="1400" dirty="0" smtClean="0">
                <a:solidFill>
                  <a:schemeClr val="accent6">
                    <a:lumMod val="75000"/>
                  </a:schemeClr>
                </a:solidFill>
              </a:rPr>
              <a:t>) </a:t>
            </a:r>
            <a:endParaRPr lang="en-US" sz="1400" dirty="0">
              <a:solidFill>
                <a:schemeClr val="accent6">
                  <a:lumMod val="75000"/>
                </a:schemeClr>
              </a:solidFill>
            </a:endParaRPr>
          </a:p>
        </p:txBody>
      </p:sp>
    </p:spTree>
    <p:extLst>
      <p:ext uri="{BB962C8B-B14F-4D97-AF65-F5344CB8AC3E}">
        <p14:creationId xmlns:p14="http://schemas.microsoft.com/office/powerpoint/2010/main" val="10403513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Traction</a:t>
            </a:r>
            <a:endParaRPr lang="en-US" dirty="0"/>
          </a:p>
        </p:txBody>
      </p:sp>
      <p:sp>
        <p:nvSpPr>
          <p:cNvPr id="3" name="Content Placeholder 2"/>
          <p:cNvSpPr>
            <a:spLocks noGrp="1"/>
          </p:cNvSpPr>
          <p:nvPr>
            <p:ph idx="1"/>
          </p:nvPr>
        </p:nvSpPr>
        <p:spPr/>
        <p:txBody>
          <a:bodyPr/>
          <a:lstStyle/>
          <a:p>
            <a:r>
              <a:rPr lang="en-US" dirty="0" smtClean="0"/>
              <a:t>What proof do you have that </a:t>
            </a:r>
            <a:r>
              <a:rPr lang="en-US" dirty="0"/>
              <a:t>your customers/users love your </a:t>
            </a:r>
            <a:r>
              <a:rPr lang="en-US" dirty="0" smtClean="0"/>
              <a:t>product?</a:t>
            </a:r>
          </a:p>
          <a:p>
            <a:r>
              <a:rPr lang="en-US" dirty="0" smtClean="0"/>
              <a:t>Who are your current customers/partners?</a:t>
            </a:r>
          </a:p>
          <a:p>
            <a:r>
              <a:rPr lang="en-US" dirty="0"/>
              <a:t>C</a:t>
            </a:r>
            <a:r>
              <a:rPr lang="en-US" dirty="0" smtClean="0"/>
              <a:t>onvey </a:t>
            </a:r>
            <a:r>
              <a:rPr lang="en-US" dirty="0"/>
              <a:t>one or more of the following:</a:t>
            </a:r>
          </a:p>
          <a:p>
            <a:pPr lvl="1">
              <a:buFont typeface="+mj-lt"/>
              <a:buAutoNum type="arabicPeriod"/>
            </a:pPr>
            <a:r>
              <a:rPr lang="en-US" dirty="0"/>
              <a:t>Your unfair distribution advantage - What’s the one thing that sets you apart when it comes to distribution? </a:t>
            </a:r>
          </a:p>
          <a:p>
            <a:pPr lvl="1">
              <a:buFont typeface="+mj-lt"/>
              <a:buAutoNum type="arabicPeriod"/>
            </a:pPr>
            <a:r>
              <a:rPr lang="en-US" dirty="0"/>
              <a:t>Your initial customer/user acquisition strategy - What channels are you thinking about? What data can you share based on past tests? What tech integrations are you building?</a:t>
            </a:r>
          </a:p>
          <a:p>
            <a:pPr lvl="1">
              <a:buFont typeface="+mj-lt"/>
              <a:buAutoNum type="arabicPeriod"/>
            </a:pPr>
            <a:r>
              <a:rPr lang="en-US" dirty="0"/>
              <a:t>Your initial marquee partners or customers, if applicable - Who are your earliest “true believers” that will help you gain traction and/or generate word-of-mouth? Who’s already in your camp that has a recognizable brand, history of success, or enough confidence in your company and product to partner or buy early on?</a:t>
            </a:r>
          </a:p>
          <a:p>
            <a:pPr lvl="1">
              <a:buFont typeface="+mj-lt"/>
              <a:buAutoNum type="arabicPeriod"/>
            </a:pPr>
            <a:r>
              <a:rPr lang="en-US" dirty="0"/>
              <a:t>Voice of the customer</a:t>
            </a:r>
          </a:p>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10</a:t>
            </a:fld>
            <a:endParaRPr lang="en-US"/>
          </a:p>
        </p:txBody>
      </p:sp>
    </p:spTree>
    <p:extLst>
      <p:ext uri="{BB962C8B-B14F-4D97-AF65-F5344CB8AC3E}">
        <p14:creationId xmlns:p14="http://schemas.microsoft.com/office/powerpoint/2010/main" val="2912425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Market Size</a:t>
            </a:r>
            <a:endParaRPr lang="en-US" dirty="0"/>
          </a:p>
        </p:txBody>
      </p:sp>
      <p:sp>
        <p:nvSpPr>
          <p:cNvPr id="3" name="Content Placeholder 2"/>
          <p:cNvSpPr>
            <a:spLocks noGrp="1"/>
          </p:cNvSpPr>
          <p:nvPr>
            <p:ph idx="1"/>
          </p:nvPr>
        </p:nvSpPr>
        <p:spPr/>
        <p:txBody>
          <a:bodyPr/>
          <a:lstStyle/>
          <a:p>
            <a:r>
              <a:rPr lang="en-US" dirty="0" smtClean="0"/>
              <a:t>Who is </a:t>
            </a:r>
            <a:r>
              <a:rPr lang="en-US" dirty="0"/>
              <a:t>the customer you cater </a:t>
            </a:r>
            <a:r>
              <a:rPr lang="en-US" dirty="0" smtClean="0"/>
              <a:t>to?</a:t>
            </a:r>
          </a:p>
          <a:p>
            <a:r>
              <a:rPr lang="en-US" dirty="0" smtClean="0"/>
              <a:t>How much could you make if you dominate the market?</a:t>
            </a:r>
            <a:endParaRPr lang="en-US" dirty="0"/>
          </a:p>
          <a:p>
            <a:pPr marL="0" indent="0">
              <a:buNone/>
            </a:pPr>
            <a:endParaRPr lang="en-US" dirty="0" smtClean="0"/>
          </a:p>
          <a:p>
            <a:pPr marL="0" indent="0">
              <a:buNone/>
            </a:pPr>
            <a:r>
              <a:rPr lang="en-US" dirty="0" smtClean="0"/>
              <a:t>Calculate </a:t>
            </a:r>
            <a:r>
              <a:rPr lang="en-US" dirty="0"/>
              <a:t>the </a:t>
            </a:r>
            <a:endParaRPr lang="en-US" dirty="0" smtClean="0"/>
          </a:p>
          <a:p>
            <a:r>
              <a:rPr lang="en-US" dirty="0" smtClean="0"/>
              <a:t>Total Available Market:			$xx billion</a:t>
            </a:r>
          </a:p>
          <a:p>
            <a:r>
              <a:rPr lang="en-US" dirty="0" smtClean="0"/>
              <a:t>Serviceable </a:t>
            </a:r>
            <a:r>
              <a:rPr lang="en-US" dirty="0"/>
              <a:t>Available Market </a:t>
            </a:r>
            <a:r>
              <a:rPr lang="en-US" dirty="0" smtClean="0"/>
              <a:t>	$xx billion</a:t>
            </a:r>
          </a:p>
          <a:p>
            <a:r>
              <a:rPr lang="en-US" dirty="0" smtClean="0"/>
              <a:t>Serviceable </a:t>
            </a:r>
            <a:r>
              <a:rPr lang="en-US" dirty="0"/>
              <a:t>Obtainable </a:t>
            </a:r>
            <a:r>
              <a:rPr lang="en-US" dirty="0" smtClean="0"/>
              <a:t>Market:	$xx billion</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11</a:t>
            </a:fld>
            <a:endParaRPr lang="en-US"/>
          </a:p>
        </p:txBody>
      </p:sp>
      <p:sp>
        <p:nvSpPr>
          <p:cNvPr id="5" name="Oval 4"/>
          <p:cNvSpPr/>
          <p:nvPr/>
        </p:nvSpPr>
        <p:spPr>
          <a:xfrm>
            <a:off x="5329910" y="2981778"/>
            <a:ext cx="3200400" cy="3200400"/>
          </a:xfrm>
          <a:prstGeom prst="ellipse">
            <a:avLst/>
          </a:prstGeom>
          <a:solidFill>
            <a:srgbClr val="C9600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Oval 5"/>
          <p:cNvSpPr/>
          <p:nvPr/>
        </p:nvSpPr>
        <p:spPr>
          <a:xfrm>
            <a:off x="5770691" y="3748613"/>
            <a:ext cx="2377440" cy="2377440"/>
          </a:xfrm>
          <a:prstGeom prst="ellipse">
            <a:avLst/>
          </a:prstGeom>
          <a:solidFill>
            <a:schemeClr val="accent6">
              <a:lumMod val="75000"/>
            </a:schemeClr>
          </a:solidFill>
          <a:ln w="31750">
            <a:solidFill>
              <a:schemeClr val="lt1">
                <a:hueOff val="0"/>
                <a:satOff val="0"/>
                <a:lumOff val="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6296273" y="4581978"/>
            <a:ext cx="1371600" cy="1371600"/>
          </a:xfrm>
          <a:prstGeom prst="ellipse">
            <a:avLst/>
          </a:prstGeom>
          <a:solidFill>
            <a:schemeClr val="accent6"/>
          </a:solidFill>
          <a:ln w="31750">
            <a:solidFill>
              <a:schemeClr val="lt1">
                <a:hueOff val="0"/>
                <a:satOff val="0"/>
                <a:lumOff val="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p:cNvSpPr txBox="1"/>
          <p:nvPr/>
        </p:nvSpPr>
        <p:spPr>
          <a:xfrm>
            <a:off x="6453062" y="3118330"/>
            <a:ext cx="1096775" cy="584775"/>
          </a:xfrm>
          <a:prstGeom prst="rect">
            <a:avLst/>
          </a:prstGeom>
          <a:noFill/>
        </p:spPr>
        <p:txBody>
          <a:bodyPr wrap="none" rtlCol="0">
            <a:spAutoFit/>
          </a:bodyPr>
          <a:lstStyle/>
          <a:p>
            <a:r>
              <a:rPr lang="en-US" sz="3200" dirty="0" smtClean="0">
                <a:solidFill>
                  <a:schemeClr val="bg1"/>
                </a:solidFill>
              </a:rPr>
              <a:t>$</a:t>
            </a:r>
            <a:r>
              <a:rPr lang="en-US" sz="3200" dirty="0" err="1" smtClean="0">
                <a:solidFill>
                  <a:schemeClr val="bg1"/>
                </a:solidFill>
              </a:rPr>
              <a:t>xxB</a:t>
            </a:r>
            <a:endParaRPr lang="en-US" sz="3200" dirty="0">
              <a:solidFill>
                <a:schemeClr val="bg1"/>
              </a:solidFill>
            </a:endParaRPr>
          </a:p>
        </p:txBody>
      </p:sp>
      <p:sp>
        <p:nvSpPr>
          <p:cNvPr id="9" name="TextBox 8"/>
          <p:cNvSpPr txBox="1"/>
          <p:nvPr/>
        </p:nvSpPr>
        <p:spPr>
          <a:xfrm>
            <a:off x="6524836" y="4004700"/>
            <a:ext cx="869149" cy="461665"/>
          </a:xfrm>
          <a:prstGeom prst="rect">
            <a:avLst/>
          </a:prstGeom>
          <a:noFill/>
        </p:spPr>
        <p:txBody>
          <a:bodyPr wrap="none" rtlCol="0">
            <a:spAutoFit/>
          </a:bodyPr>
          <a:lstStyle/>
          <a:p>
            <a:r>
              <a:rPr lang="en-US" sz="2400" dirty="0" smtClean="0">
                <a:solidFill>
                  <a:schemeClr val="bg1"/>
                </a:solidFill>
              </a:rPr>
              <a:t>$</a:t>
            </a:r>
            <a:r>
              <a:rPr lang="en-US" sz="2400" dirty="0" err="1" smtClean="0">
                <a:solidFill>
                  <a:schemeClr val="bg1"/>
                </a:solidFill>
              </a:rPr>
              <a:t>xxB</a:t>
            </a:r>
            <a:endParaRPr lang="en-US" sz="2400" dirty="0">
              <a:solidFill>
                <a:schemeClr val="bg1"/>
              </a:solidFill>
            </a:endParaRPr>
          </a:p>
        </p:txBody>
      </p:sp>
      <p:sp>
        <p:nvSpPr>
          <p:cNvPr id="10" name="TextBox 9"/>
          <p:cNvSpPr txBox="1"/>
          <p:nvPr/>
        </p:nvSpPr>
        <p:spPr>
          <a:xfrm>
            <a:off x="6601199" y="5092474"/>
            <a:ext cx="755335" cy="400110"/>
          </a:xfrm>
          <a:prstGeom prst="rect">
            <a:avLst/>
          </a:prstGeom>
          <a:noFill/>
        </p:spPr>
        <p:txBody>
          <a:bodyPr wrap="none" rtlCol="0">
            <a:spAutoFit/>
          </a:bodyPr>
          <a:lstStyle/>
          <a:p>
            <a:r>
              <a:rPr lang="en-US" sz="2000" dirty="0" smtClean="0">
                <a:solidFill>
                  <a:schemeClr val="bg1"/>
                </a:solidFill>
              </a:rPr>
              <a:t>$</a:t>
            </a:r>
            <a:r>
              <a:rPr lang="en-US" sz="2000" dirty="0" err="1" smtClean="0">
                <a:solidFill>
                  <a:schemeClr val="bg1"/>
                </a:solidFill>
              </a:rPr>
              <a:t>xxB</a:t>
            </a:r>
            <a:endParaRPr lang="en-US" sz="2000" dirty="0">
              <a:solidFill>
                <a:schemeClr val="bg1"/>
              </a:solidFill>
            </a:endParaRPr>
          </a:p>
        </p:txBody>
      </p:sp>
    </p:spTree>
    <p:extLst>
      <p:ext uri="{BB962C8B-B14F-4D97-AF65-F5344CB8AC3E}">
        <p14:creationId xmlns:p14="http://schemas.microsoft.com/office/powerpoint/2010/main" val="228828418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Competition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00464241"/>
              </p:ext>
            </p:extLst>
          </p:nvPr>
        </p:nvGraphicFramePr>
        <p:xfrm>
          <a:off x="1222624" y="1469203"/>
          <a:ext cx="7464176" cy="3439108"/>
        </p:xfrm>
        <a:graphic>
          <a:graphicData uri="http://schemas.openxmlformats.org/drawingml/2006/table">
            <a:tbl>
              <a:tblPr firstRow="1" bandRow="1">
                <a:tableStyleId>{5940675A-B579-460E-94D1-54222C63F5DA}</a:tableStyleId>
              </a:tblPr>
              <a:tblGrid>
                <a:gridCol w="3732088">
                  <a:extLst>
                    <a:ext uri="{9D8B030D-6E8A-4147-A177-3AD203B41FA5}">
                      <a16:colId xmlns:a16="http://schemas.microsoft.com/office/drawing/2014/main" xmlns="" val="2269581695"/>
                    </a:ext>
                  </a:extLst>
                </a:gridCol>
                <a:gridCol w="3732088">
                  <a:extLst>
                    <a:ext uri="{9D8B030D-6E8A-4147-A177-3AD203B41FA5}">
                      <a16:colId xmlns:a16="http://schemas.microsoft.com/office/drawing/2014/main" xmlns="" val="922627689"/>
                    </a:ext>
                  </a:extLst>
                </a:gridCol>
              </a:tblGrid>
              <a:tr h="1719554">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621591377"/>
                  </a:ext>
                </a:extLst>
              </a:tr>
              <a:tr h="1719554">
                <a:tc>
                  <a:txBody>
                    <a:bodyPr/>
                    <a:lstStyle/>
                    <a:p>
                      <a:endParaRPr lang="en-US"/>
                    </a:p>
                  </a:txBody>
                  <a:tcPr/>
                </a:tc>
                <a:tc>
                  <a:txBody>
                    <a:bodyPr/>
                    <a:lstStyle/>
                    <a:p>
                      <a:endParaRPr lang="en-US" dirty="0"/>
                    </a:p>
                  </a:txBody>
                  <a:tcPr/>
                </a:tc>
                <a:extLst>
                  <a:ext uri="{0D108BD9-81ED-4DB2-BD59-A6C34878D82A}">
                    <a16:rowId xmlns:a16="http://schemas.microsoft.com/office/drawing/2014/main" xmlns="" val="968720675"/>
                  </a:ext>
                </a:extLst>
              </a:tr>
            </a:tbl>
          </a:graphicData>
        </a:graphic>
      </p:graphicFrame>
      <p:sp>
        <p:nvSpPr>
          <p:cNvPr id="4" name="Slide Number Placeholder 3"/>
          <p:cNvSpPr>
            <a:spLocks noGrp="1"/>
          </p:cNvSpPr>
          <p:nvPr>
            <p:ph type="sldNum" sz="quarter" idx="12"/>
          </p:nvPr>
        </p:nvSpPr>
        <p:spPr/>
        <p:txBody>
          <a:bodyPr/>
          <a:lstStyle/>
          <a:p>
            <a:fld id="{A46C3BD5-0BCA-734F-9F00-223B18BBED49}" type="slidenum">
              <a:rPr lang="en-US" smtClean="0"/>
              <a:t>12</a:t>
            </a:fld>
            <a:endParaRPr lang="en-US"/>
          </a:p>
        </p:txBody>
      </p:sp>
      <p:sp>
        <p:nvSpPr>
          <p:cNvPr id="8" name="TextBox 7"/>
          <p:cNvSpPr txBox="1"/>
          <p:nvPr/>
        </p:nvSpPr>
        <p:spPr>
          <a:xfrm>
            <a:off x="2228827" y="997091"/>
            <a:ext cx="1646605" cy="369332"/>
          </a:xfrm>
          <a:prstGeom prst="rect">
            <a:avLst/>
          </a:prstGeom>
          <a:noFill/>
        </p:spPr>
        <p:txBody>
          <a:bodyPr wrap="none" rtlCol="0">
            <a:spAutoFit/>
          </a:bodyPr>
          <a:lstStyle/>
          <a:p>
            <a:r>
              <a:rPr lang="en-US" dirty="0" smtClean="0"/>
              <a:t>[Low property]</a:t>
            </a:r>
            <a:endParaRPr lang="en-US" dirty="0"/>
          </a:p>
        </p:txBody>
      </p:sp>
      <p:sp>
        <p:nvSpPr>
          <p:cNvPr id="9" name="TextBox 8"/>
          <p:cNvSpPr txBox="1"/>
          <p:nvPr/>
        </p:nvSpPr>
        <p:spPr>
          <a:xfrm>
            <a:off x="5889913" y="1036484"/>
            <a:ext cx="1697901" cy="369332"/>
          </a:xfrm>
          <a:prstGeom prst="rect">
            <a:avLst/>
          </a:prstGeom>
          <a:noFill/>
        </p:spPr>
        <p:txBody>
          <a:bodyPr wrap="none" rtlCol="0">
            <a:spAutoFit/>
          </a:bodyPr>
          <a:lstStyle/>
          <a:p>
            <a:r>
              <a:rPr lang="en-US" dirty="0" smtClean="0"/>
              <a:t>[High property]</a:t>
            </a:r>
            <a:endParaRPr lang="en-US" dirty="0"/>
          </a:p>
        </p:txBody>
      </p:sp>
      <p:sp>
        <p:nvSpPr>
          <p:cNvPr id="10" name="TextBox 9"/>
          <p:cNvSpPr txBox="1"/>
          <p:nvPr/>
        </p:nvSpPr>
        <p:spPr>
          <a:xfrm rot="16200000">
            <a:off x="-105343" y="2094827"/>
            <a:ext cx="1826141" cy="369332"/>
          </a:xfrm>
          <a:prstGeom prst="rect">
            <a:avLst/>
          </a:prstGeom>
          <a:noFill/>
        </p:spPr>
        <p:txBody>
          <a:bodyPr wrap="none" rtlCol="0">
            <a:spAutoFit/>
          </a:bodyPr>
          <a:lstStyle/>
          <a:p>
            <a:r>
              <a:rPr lang="en-US" dirty="0" smtClean="0"/>
              <a:t>[High property2]</a:t>
            </a:r>
            <a:endParaRPr lang="en-US" dirty="0"/>
          </a:p>
        </p:txBody>
      </p:sp>
      <p:sp>
        <p:nvSpPr>
          <p:cNvPr id="11" name="TextBox 10"/>
          <p:cNvSpPr txBox="1"/>
          <p:nvPr/>
        </p:nvSpPr>
        <p:spPr>
          <a:xfrm rot="16200000">
            <a:off x="-116533" y="3968989"/>
            <a:ext cx="1774845" cy="369332"/>
          </a:xfrm>
          <a:prstGeom prst="rect">
            <a:avLst/>
          </a:prstGeom>
          <a:noFill/>
        </p:spPr>
        <p:txBody>
          <a:bodyPr wrap="none" rtlCol="0">
            <a:spAutoFit/>
          </a:bodyPr>
          <a:lstStyle/>
          <a:p>
            <a:r>
              <a:rPr lang="en-US" dirty="0" smtClean="0"/>
              <a:t>[Low property2]</a:t>
            </a:r>
            <a:endParaRPr lang="en-US" dirty="0"/>
          </a:p>
        </p:txBody>
      </p:sp>
      <p:sp>
        <p:nvSpPr>
          <p:cNvPr id="12" name="Oval 11"/>
          <p:cNvSpPr/>
          <p:nvPr/>
        </p:nvSpPr>
        <p:spPr>
          <a:xfrm>
            <a:off x="6416941" y="2063896"/>
            <a:ext cx="359595" cy="346624"/>
          </a:xfrm>
          <a:prstGeom prst="ellipse">
            <a:avLst/>
          </a:prstGeom>
          <a:solidFill>
            <a:schemeClr val="accent6">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3" name="Oval 12"/>
          <p:cNvSpPr/>
          <p:nvPr/>
        </p:nvSpPr>
        <p:spPr>
          <a:xfrm>
            <a:off x="2808245" y="1964399"/>
            <a:ext cx="359595" cy="346624"/>
          </a:xfrm>
          <a:prstGeom prst="ellipse">
            <a:avLst/>
          </a:prstGeom>
          <a:solidFill>
            <a:schemeClr val="bg2">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b="1" dirty="0">
              <a:solidFill>
                <a:schemeClr val="bg2">
                  <a:lumMod val="25000"/>
                </a:schemeClr>
              </a:solidFill>
            </a:endParaRPr>
          </a:p>
        </p:txBody>
      </p:sp>
      <p:sp>
        <p:nvSpPr>
          <p:cNvPr id="14" name="TextBox 13"/>
          <p:cNvSpPr txBox="1"/>
          <p:nvPr/>
        </p:nvSpPr>
        <p:spPr>
          <a:xfrm>
            <a:off x="5914239" y="2539511"/>
            <a:ext cx="1005403" cy="369332"/>
          </a:xfrm>
          <a:prstGeom prst="rect">
            <a:avLst/>
          </a:prstGeom>
          <a:noFill/>
        </p:spPr>
        <p:txBody>
          <a:bodyPr wrap="none" rtlCol="0">
            <a:spAutoFit/>
          </a:bodyPr>
          <a:lstStyle/>
          <a:p>
            <a:r>
              <a:rPr lang="en-US" dirty="0" err="1" smtClean="0"/>
              <a:t>NewCo</a:t>
            </a:r>
            <a:r>
              <a:rPr lang="en-US" dirty="0" smtClean="0"/>
              <a:t>.</a:t>
            </a:r>
            <a:endParaRPr lang="en-US" dirty="0"/>
          </a:p>
        </p:txBody>
      </p:sp>
      <p:sp>
        <p:nvSpPr>
          <p:cNvPr id="16" name="TextBox 15"/>
          <p:cNvSpPr txBox="1"/>
          <p:nvPr/>
        </p:nvSpPr>
        <p:spPr>
          <a:xfrm>
            <a:off x="2228827" y="2425944"/>
            <a:ext cx="1518429" cy="369332"/>
          </a:xfrm>
          <a:prstGeom prst="rect">
            <a:avLst/>
          </a:prstGeom>
          <a:noFill/>
        </p:spPr>
        <p:txBody>
          <a:bodyPr wrap="none" rtlCol="0">
            <a:spAutoFit/>
          </a:bodyPr>
          <a:lstStyle/>
          <a:p>
            <a:r>
              <a:rPr lang="en-US" dirty="0" smtClean="0"/>
              <a:t>Competitor A</a:t>
            </a:r>
            <a:endParaRPr lang="en-US" dirty="0"/>
          </a:p>
        </p:txBody>
      </p:sp>
      <p:sp>
        <p:nvSpPr>
          <p:cNvPr id="18" name="TextBox 17"/>
          <p:cNvSpPr txBox="1"/>
          <p:nvPr/>
        </p:nvSpPr>
        <p:spPr>
          <a:xfrm>
            <a:off x="2085042" y="4094546"/>
            <a:ext cx="1544012" cy="369332"/>
          </a:xfrm>
          <a:prstGeom prst="rect">
            <a:avLst/>
          </a:prstGeom>
          <a:noFill/>
        </p:spPr>
        <p:txBody>
          <a:bodyPr wrap="none" rtlCol="0">
            <a:spAutoFit/>
          </a:bodyPr>
          <a:lstStyle/>
          <a:p>
            <a:r>
              <a:rPr lang="en-US" dirty="0" smtClean="0"/>
              <a:t>Competitor C</a:t>
            </a:r>
            <a:endParaRPr lang="en-US" dirty="0"/>
          </a:p>
        </p:txBody>
      </p:sp>
      <p:sp>
        <p:nvSpPr>
          <p:cNvPr id="19" name="TextBox 18"/>
          <p:cNvSpPr txBox="1"/>
          <p:nvPr/>
        </p:nvSpPr>
        <p:spPr>
          <a:xfrm>
            <a:off x="5889913" y="4279212"/>
            <a:ext cx="1544012" cy="369332"/>
          </a:xfrm>
          <a:prstGeom prst="rect">
            <a:avLst/>
          </a:prstGeom>
          <a:noFill/>
        </p:spPr>
        <p:txBody>
          <a:bodyPr wrap="none" rtlCol="0">
            <a:spAutoFit/>
          </a:bodyPr>
          <a:lstStyle/>
          <a:p>
            <a:r>
              <a:rPr lang="en-US" dirty="0" smtClean="0"/>
              <a:t>Competitor D</a:t>
            </a:r>
            <a:endParaRPr lang="en-US" dirty="0"/>
          </a:p>
        </p:txBody>
      </p:sp>
      <p:sp>
        <p:nvSpPr>
          <p:cNvPr id="21" name="Oval 20"/>
          <p:cNvSpPr/>
          <p:nvPr/>
        </p:nvSpPr>
        <p:spPr>
          <a:xfrm>
            <a:off x="6482121" y="3688586"/>
            <a:ext cx="359595" cy="346624"/>
          </a:xfrm>
          <a:prstGeom prst="ellipse">
            <a:avLst/>
          </a:prstGeom>
          <a:solidFill>
            <a:schemeClr val="bg2">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b="1" dirty="0"/>
          </a:p>
        </p:txBody>
      </p:sp>
      <p:sp>
        <p:nvSpPr>
          <p:cNvPr id="22" name="Oval 21"/>
          <p:cNvSpPr/>
          <p:nvPr/>
        </p:nvSpPr>
        <p:spPr>
          <a:xfrm>
            <a:off x="2677251" y="3645142"/>
            <a:ext cx="359595" cy="346624"/>
          </a:xfrm>
          <a:prstGeom prst="ellipse">
            <a:avLst/>
          </a:prstGeom>
          <a:solidFill>
            <a:schemeClr val="bg2">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b="1" dirty="0"/>
          </a:p>
        </p:txBody>
      </p:sp>
      <p:sp>
        <p:nvSpPr>
          <p:cNvPr id="23" name="Text Placeholder 5"/>
          <p:cNvSpPr txBox="1">
            <a:spLocks/>
          </p:cNvSpPr>
          <p:nvPr/>
        </p:nvSpPr>
        <p:spPr>
          <a:xfrm>
            <a:off x="702644" y="5217086"/>
            <a:ext cx="7984156" cy="870479"/>
          </a:xfrm>
          <a:prstGeom prst="rect">
            <a:avLst/>
          </a:prstGeom>
        </p:spPr>
        <p:txBody>
          <a:bodyPr vert="horz" lIns="91440" tIns="45720" rIns="91440" bIns="45720" rtlCol="0">
            <a:noAutofit/>
          </a:bodyPr>
          <a:lstStyle>
            <a:lvl1pPr marL="514290" indent="-514290" algn="l" defTabSz="457200" rtl="0" eaLnBrk="1" latinLnBrk="0" hangingPunct="1">
              <a:lnSpc>
                <a:spcPct val="150000"/>
              </a:lnSpc>
              <a:spcBef>
                <a:spcPct val="20000"/>
              </a:spcBef>
              <a:buClr>
                <a:schemeClr val="tx1"/>
              </a:buClr>
              <a:buSzPct val="150000"/>
              <a:buFont typeface="Wingdings" charset="2"/>
              <a:buAutoNum type="arabicPlain"/>
              <a:defRPr sz="2400" b="0" i="0" kern="1200" baseline="0">
                <a:solidFill>
                  <a:schemeClr val="tx1">
                    <a:lumMod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Wingdings" charset="2"/>
              <a:buNone/>
            </a:pPr>
            <a:r>
              <a:rPr lang="en-US" sz="1800" dirty="0" smtClean="0">
                <a:solidFill>
                  <a:srgbClr val="404040"/>
                </a:solidFill>
                <a:cs typeface="Helvetica Light"/>
              </a:rPr>
              <a:t>We are stronger than the competition in</a:t>
            </a:r>
            <a:r>
              <a:rPr lang="en-US" sz="1800" dirty="0" smtClean="0">
                <a:cs typeface="Helvetica Light"/>
              </a:rPr>
              <a:t> </a:t>
            </a:r>
            <a:r>
              <a:rPr lang="en-US" sz="1800" b="1" dirty="0" smtClean="0">
                <a:solidFill>
                  <a:schemeClr val="accent6">
                    <a:lumMod val="75000"/>
                  </a:schemeClr>
                </a:solidFill>
                <a:cs typeface="Helvetica Light"/>
              </a:rPr>
              <a:t>[key differentiators].</a:t>
            </a:r>
          </a:p>
          <a:p>
            <a:pPr marL="0" indent="0" algn="ctr">
              <a:buNone/>
            </a:pPr>
            <a:r>
              <a:rPr lang="en-US" sz="1800" dirty="0" smtClean="0">
                <a:solidFill>
                  <a:srgbClr val="404040"/>
                </a:solidFill>
                <a:cs typeface="Helvetica Light"/>
              </a:rPr>
              <a:t>We are threatened by the competition in</a:t>
            </a:r>
            <a:r>
              <a:rPr lang="en-US" sz="1800" dirty="0" smtClean="0">
                <a:solidFill>
                  <a:schemeClr val="tx1">
                    <a:lumMod val="75000"/>
                    <a:lumOff val="25000"/>
                  </a:schemeClr>
                </a:solidFill>
                <a:cs typeface="Helvetica Light"/>
              </a:rPr>
              <a:t> </a:t>
            </a:r>
            <a:r>
              <a:rPr lang="en-US" sz="1800" b="1" dirty="0" smtClean="0">
                <a:solidFill>
                  <a:schemeClr val="accent6">
                    <a:lumMod val="75000"/>
                  </a:schemeClr>
                </a:solidFill>
                <a:cs typeface="Helvetica Light"/>
              </a:rPr>
              <a:t>[honest worries you have].</a:t>
            </a:r>
          </a:p>
        </p:txBody>
      </p:sp>
    </p:spTree>
    <p:extLst>
      <p:ext uri="{BB962C8B-B14F-4D97-AF65-F5344CB8AC3E}">
        <p14:creationId xmlns:p14="http://schemas.microsoft.com/office/powerpoint/2010/main" val="32884315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Team</a:t>
            </a:r>
            <a:endParaRPr lang="en-US" dirty="0"/>
          </a:p>
        </p:txBody>
      </p:sp>
      <p:sp>
        <p:nvSpPr>
          <p:cNvPr id="3" name="Content Placeholder 2"/>
          <p:cNvSpPr>
            <a:spLocks noGrp="1"/>
          </p:cNvSpPr>
          <p:nvPr>
            <p:ph idx="1"/>
          </p:nvPr>
        </p:nvSpPr>
        <p:spPr/>
        <p:txBody>
          <a:bodyPr/>
          <a:lstStyle/>
          <a:p>
            <a:r>
              <a:rPr lang="en-US" dirty="0"/>
              <a:t>Founders &amp; </a:t>
            </a:r>
            <a:r>
              <a:rPr lang="en-US" dirty="0" smtClean="0"/>
              <a:t>Management</a:t>
            </a:r>
            <a:endParaRPr lang="en-US" dirty="0"/>
          </a:p>
          <a:p>
            <a:r>
              <a:rPr lang="en-US" dirty="0"/>
              <a:t>Board of Directors/Board of Advisors</a:t>
            </a:r>
          </a:p>
        </p:txBody>
      </p:sp>
      <p:sp>
        <p:nvSpPr>
          <p:cNvPr id="4" name="Slide Number Placeholder 3"/>
          <p:cNvSpPr>
            <a:spLocks noGrp="1"/>
          </p:cNvSpPr>
          <p:nvPr>
            <p:ph type="sldNum" sz="quarter" idx="12"/>
          </p:nvPr>
        </p:nvSpPr>
        <p:spPr/>
        <p:txBody>
          <a:bodyPr/>
          <a:lstStyle/>
          <a:p>
            <a:fld id="{A46C3BD5-0BCA-734F-9F00-223B18BBED49}" type="slidenum">
              <a:rPr lang="en-US" smtClean="0"/>
              <a:t>13</a:t>
            </a:fld>
            <a:endParaRPr lang="en-US"/>
          </a:p>
        </p:txBody>
      </p:sp>
    </p:spTree>
    <p:extLst>
      <p:ext uri="{BB962C8B-B14F-4D97-AF65-F5344CB8AC3E}">
        <p14:creationId xmlns:p14="http://schemas.microsoft.com/office/powerpoint/2010/main" val="27712353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3-Year Plan</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14</a:t>
            </a:fld>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203407215"/>
              </p:ext>
            </p:extLst>
          </p:nvPr>
        </p:nvGraphicFramePr>
        <p:xfrm>
          <a:off x="365766" y="1217466"/>
          <a:ext cx="8479282" cy="4923453"/>
        </p:xfrm>
        <a:graphic>
          <a:graphicData uri="http://schemas.openxmlformats.org/drawingml/2006/table">
            <a:tbl>
              <a:tblPr firstRow="1" bandRow="1">
                <a:tableStyleId>{073A0DAA-6AF3-43AB-8588-CEC1D06C72B9}</a:tableStyleId>
              </a:tblPr>
              <a:tblGrid>
                <a:gridCol w="1873816">
                  <a:extLst>
                    <a:ext uri="{9D8B030D-6E8A-4147-A177-3AD203B41FA5}">
                      <a16:colId xmlns:a16="http://schemas.microsoft.com/office/drawing/2014/main" xmlns="" val="617945489"/>
                    </a:ext>
                  </a:extLst>
                </a:gridCol>
                <a:gridCol w="492381">
                  <a:extLst>
                    <a:ext uri="{9D8B030D-6E8A-4147-A177-3AD203B41FA5}">
                      <a16:colId xmlns:a16="http://schemas.microsoft.com/office/drawing/2014/main" xmlns="" val="1423654559"/>
                    </a:ext>
                  </a:extLst>
                </a:gridCol>
                <a:gridCol w="555735">
                  <a:extLst>
                    <a:ext uri="{9D8B030D-6E8A-4147-A177-3AD203B41FA5}">
                      <a16:colId xmlns:a16="http://schemas.microsoft.com/office/drawing/2014/main" xmlns="" val="621548956"/>
                    </a:ext>
                  </a:extLst>
                </a:gridCol>
                <a:gridCol w="555735">
                  <a:extLst>
                    <a:ext uri="{9D8B030D-6E8A-4147-A177-3AD203B41FA5}">
                      <a16:colId xmlns:a16="http://schemas.microsoft.com/office/drawing/2014/main" xmlns="" val="28666879"/>
                    </a:ext>
                  </a:extLst>
                </a:gridCol>
                <a:gridCol w="555735">
                  <a:extLst>
                    <a:ext uri="{9D8B030D-6E8A-4147-A177-3AD203B41FA5}">
                      <a16:colId xmlns:a16="http://schemas.microsoft.com/office/drawing/2014/main" xmlns="" val="2573676786"/>
                    </a:ext>
                  </a:extLst>
                </a:gridCol>
                <a:gridCol w="555735">
                  <a:extLst>
                    <a:ext uri="{9D8B030D-6E8A-4147-A177-3AD203B41FA5}">
                      <a16:colId xmlns:a16="http://schemas.microsoft.com/office/drawing/2014/main" xmlns="" val="2328939970"/>
                    </a:ext>
                  </a:extLst>
                </a:gridCol>
                <a:gridCol w="555735">
                  <a:extLst>
                    <a:ext uri="{9D8B030D-6E8A-4147-A177-3AD203B41FA5}">
                      <a16:colId xmlns:a16="http://schemas.microsoft.com/office/drawing/2014/main" xmlns="" val="3051848385"/>
                    </a:ext>
                  </a:extLst>
                </a:gridCol>
                <a:gridCol w="555735">
                  <a:extLst>
                    <a:ext uri="{9D8B030D-6E8A-4147-A177-3AD203B41FA5}">
                      <a16:colId xmlns:a16="http://schemas.microsoft.com/office/drawing/2014/main" xmlns="" val="2995680992"/>
                    </a:ext>
                  </a:extLst>
                </a:gridCol>
                <a:gridCol w="555735">
                  <a:extLst>
                    <a:ext uri="{9D8B030D-6E8A-4147-A177-3AD203B41FA5}">
                      <a16:colId xmlns:a16="http://schemas.microsoft.com/office/drawing/2014/main" xmlns="" val="814735732"/>
                    </a:ext>
                  </a:extLst>
                </a:gridCol>
                <a:gridCol w="555735">
                  <a:extLst>
                    <a:ext uri="{9D8B030D-6E8A-4147-A177-3AD203B41FA5}">
                      <a16:colId xmlns:a16="http://schemas.microsoft.com/office/drawing/2014/main" xmlns="" val="2733193001"/>
                    </a:ext>
                  </a:extLst>
                </a:gridCol>
                <a:gridCol w="555735">
                  <a:extLst>
                    <a:ext uri="{9D8B030D-6E8A-4147-A177-3AD203B41FA5}">
                      <a16:colId xmlns:a16="http://schemas.microsoft.com/office/drawing/2014/main" xmlns="" val="3944278259"/>
                    </a:ext>
                  </a:extLst>
                </a:gridCol>
                <a:gridCol w="555735">
                  <a:extLst>
                    <a:ext uri="{9D8B030D-6E8A-4147-A177-3AD203B41FA5}">
                      <a16:colId xmlns:a16="http://schemas.microsoft.com/office/drawing/2014/main" xmlns="" val="3733946368"/>
                    </a:ext>
                  </a:extLst>
                </a:gridCol>
                <a:gridCol w="555735">
                  <a:extLst>
                    <a:ext uri="{9D8B030D-6E8A-4147-A177-3AD203B41FA5}">
                      <a16:colId xmlns:a16="http://schemas.microsoft.com/office/drawing/2014/main" xmlns="" val="76062598"/>
                    </a:ext>
                  </a:extLst>
                </a:gridCol>
              </a:tblGrid>
              <a:tr h="361802">
                <a:tc>
                  <a:txBody>
                    <a:bodyPr/>
                    <a:lstStyle/>
                    <a:p>
                      <a:endParaRPr lang="en-US" sz="1600" b="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gridSpan="4">
                  <a:txBody>
                    <a:bodyPr/>
                    <a:lstStyle/>
                    <a:p>
                      <a:pPr algn="ctr"/>
                      <a:r>
                        <a:rPr lang="en-US" sz="1600" b="0" dirty="0" smtClean="0"/>
                        <a:t>2016</a:t>
                      </a:r>
                      <a:endParaRPr lang="en-US" sz="1600" b="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gridSpan="4">
                  <a:txBody>
                    <a:bodyPr/>
                    <a:lstStyle/>
                    <a:p>
                      <a:pPr algn="ctr"/>
                      <a:r>
                        <a:rPr lang="en-US" sz="1600" b="0" dirty="0" smtClean="0"/>
                        <a:t>2017</a:t>
                      </a:r>
                      <a:endParaRPr lang="en-US" sz="1600" b="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gridSpan="4">
                  <a:txBody>
                    <a:bodyPr/>
                    <a:lstStyle/>
                    <a:p>
                      <a:pPr algn="ctr"/>
                      <a:r>
                        <a:rPr lang="en-US" sz="1600" b="0" dirty="0" smtClean="0"/>
                        <a:t>2018</a:t>
                      </a:r>
                      <a:endParaRPr lang="en-US" sz="1600" b="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253939455"/>
                  </a:ext>
                </a:extLst>
              </a:tr>
              <a:tr h="1140972">
                <a:tc>
                  <a:txBody>
                    <a:bodyPr/>
                    <a:lstStyle/>
                    <a:p>
                      <a:r>
                        <a:rPr lang="en-US" sz="1600" dirty="0" smtClean="0">
                          <a:solidFill>
                            <a:schemeClr val="tx1"/>
                          </a:solidFill>
                        </a:rPr>
                        <a:t>Team</a:t>
                      </a:r>
                    </a:p>
                    <a:p>
                      <a:endParaRPr lang="en-US" sz="1600" dirty="0" smtClean="0">
                        <a:solidFill>
                          <a:schemeClr val="tx1">
                            <a:lumMod val="50000"/>
                            <a:lumOff val="50000"/>
                          </a:schemeClr>
                        </a:solidFill>
                      </a:endParaRPr>
                    </a:p>
                    <a:p>
                      <a:endParaRPr lang="en-US" sz="2000" dirty="0" smtClean="0">
                        <a:solidFill>
                          <a:schemeClr val="tx1">
                            <a:lumMod val="50000"/>
                            <a:lumOff val="50000"/>
                          </a:schemeClr>
                        </a:solidFill>
                      </a:endParaRPr>
                    </a:p>
                    <a:p>
                      <a:pPr algn="r"/>
                      <a:r>
                        <a:rPr lang="en-US" sz="1400" dirty="0" smtClean="0">
                          <a:solidFill>
                            <a:schemeClr val="tx1">
                              <a:lumMod val="50000"/>
                              <a:lumOff val="50000"/>
                            </a:schemeClr>
                          </a:solidFill>
                        </a:rPr>
                        <a:t>head count</a:t>
                      </a:r>
                      <a:endParaRPr lang="en-US" sz="1400" dirty="0">
                        <a:solidFill>
                          <a:schemeClr val="tx1">
                            <a:lumMod val="50000"/>
                            <a:lumOff val="50000"/>
                          </a:schemeClr>
                        </a:solidFill>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sz="1400" dirty="0" smtClean="0">
                          <a:solidFill>
                            <a:schemeClr val="tx1">
                              <a:lumMod val="50000"/>
                              <a:lumOff val="50000"/>
                            </a:schemeClr>
                          </a:solidFill>
                        </a:rPr>
                        <a:t>3</a:t>
                      </a:r>
                      <a:endParaRPr lang="en-US" sz="1400" dirty="0">
                        <a:solidFill>
                          <a:schemeClr val="tx1">
                            <a:lumMod val="50000"/>
                            <a:lumOff val="50000"/>
                          </a:schemeClr>
                        </a:solidFill>
                      </a:endParaRPr>
                    </a:p>
                  </a:txBody>
                  <a:tcPr anchor="b">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lumMod val="50000"/>
                              <a:lumOff val="50000"/>
                            </a:schemeClr>
                          </a:solidFill>
                          <a:effectLst/>
                          <a:uLnTx/>
                          <a:uFillTx/>
                          <a:latin typeface="Arial"/>
                          <a:ea typeface="+mn-ea"/>
                          <a:cs typeface="+mn-cs"/>
                        </a:rPr>
                        <a:t>4</a:t>
                      </a:r>
                      <a:endParaRPr kumimoji="0" lang="en-US" sz="1400" b="0" i="0" u="none" strike="noStrike" kern="1200" cap="none" spc="0" normalizeH="0" baseline="0" noProof="0" dirty="0">
                        <a:ln>
                          <a:noFill/>
                        </a:ln>
                        <a:solidFill>
                          <a:schemeClr val="tx1">
                            <a:lumMod val="50000"/>
                            <a:lumOff val="50000"/>
                          </a:scheme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4</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4</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4</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5</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5</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5</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extLst>
                  <a:ext uri="{0D108BD9-81ED-4DB2-BD59-A6C34878D82A}">
                    <a16:rowId xmlns:a16="http://schemas.microsoft.com/office/drawing/2014/main" xmlns="" val="2987887882"/>
                  </a:ext>
                </a:extLst>
              </a:tr>
              <a:tr h="1151190">
                <a:tc>
                  <a:txBody>
                    <a:bodyPr/>
                    <a:lstStyle/>
                    <a:p>
                      <a:pPr>
                        <a:spcBef>
                          <a:spcPts val="1200"/>
                        </a:spcBef>
                      </a:pPr>
                      <a:r>
                        <a:rPr lang="en-US" sz="1600" dirty="0" smtClean="0"/>
                        <a:t>Technology</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endParaRPr lang="en-US" sz="1600" dirty="0"/>
                    </a:p>
                  </a:txBody>
                  <a:tcPr>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extLst>
                  <a:ext uri="{0D108BD9-81ED-4DB2-BD59-A6C34878D82A}">
                    <a16:rowId xmlns:a16="http://schemas.microsoft.com/office/drawing/2014/main" xmlns="" val="1859707296"/>
                  </a:ext>
                </a:extLst>
              </a:tr>
              <a:tr h="1151190">
                <a:tc>
                  <a:txBody>
                    <a:bodyPr/>
                    <a:lstStyle/>
                    <a:p>
                      <a:r>
                        <a:rPr lang="en-US" sz="1600" dirty="0" smtClean="0"/>
                        <a:t>Market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endParaRPr lang="en-US" sz="1600" dirty="0"/>
                    </a:p>
                  </a:txBody>
                  <a:tcPr>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extLst>
                  <a:ext uri="{0D108BD9-81ED-4DB2-BD59-A6C34878D82A}">
                    <a16:rowId xmlns:a16="http://schemas.microsoft.com/office/drawing/2014/main" xmlns="" val="3195397295"/>
                  </a:ext>
                </a:extLst>
              </a:tr>
              <a:tr h="1118299">
                <a:tc>
                  <a:txBody>
                    <a:bodyPr/>
                    <a:lstStyle/>
                    <a:p>
                      <a:r>
                        <a:rPr lang="en-US" sz="1600" dirty="0" smtClean="0">
                          <a:solidFill>
                            <a:schemeClr val="tx1"/>
                          </a:solidFill>
                        </a:rPr>
                        <a:t>Financial</a:t>
                      </a:r>
                    </a:p>
                    <a:p>
                      <a:pPr algn="r"/>
                      <a:endParaRPr lang="en-US" sz="2000" dirty="0" smtClean="0">
                        <a:solidFill>
                          <a:schemeClr val="tx1">
                            <a:lumMod val="50000"/>
                            <a:lumOff val="50000"/>
                          </a:schemeClr>
                        </a:solidFill>
                      </a:endParaRPr>
                    </a:p>
                    <a:p>
                      <a:pPr algn="r"/>
                      <a:r>
                        <a:rPr lang="en-US" sz="1400" dirty="0" smtClean="0">
                          <a:solidFill>
                            <a:schemeClr val="tx1">
                              <a:lumMod val="50000"/>
                              <a:lumOff val="50000"/>
                            </a:schemeClr>
                          </a:solidFill>
                        </a:rPr>
                        <a:t> burn ($k/</a:t>
                      </a:r>
                      <a:r>
                        <a:rPr lang="en-US" sz="1400" dirty="0" err="1" smtClean="0">
                          <a:solidFill>
                            <a:schemeClr val="tx1">
                              <a:lumMod val="50000"/>
                              <a:lumOff val="50000"/>
                            </a:schemeClr>
                          </a:solidFill>
                        </a:rPr>
                        <a:t>mo</a:t>
                      </a:r>
                      <a:r>
                        <a:rPr lang="en-US" sz="1400" dirty="0" smtClean="0">
                          <a:solidFill>
                            <a:schemeClr val="tx1">
                              <a:lumMod val="50000"/>
                              <a:lumOff val="50000"/>
                            </a:schemeClr>
                          </a:solidFill>
                        </a:rPr>
                        <a:t>)</a:t>
                      </a:r>
                      <a:r>
                        <a:rPr lang="en-US" sz="1400" baseline="0" dirty="0" smtClean="0">
                          <a:solidFill>
                            <a:schemeClr val="tx1">
                              <a:lumMod val="50000"/>
                              <a:lumOff val="50000"/>
                            </a:schemeClr>
                          </a:solidFill>
                        </a:rPr>
                        <a:t> </a:t>
                      </a:r>
                    </a:p>
                    <a:p>
                      <a:pPr algn="r"/>
                      <a:r>
                        <a:rPr lang="en-US" sz="1400" baseline="0" dirty="0" smtClean="0">
                          <a:solidFill>
                            <a:schemeClr val="tx1">
                              <a:lumMod val="50000"/>
                              <a:lumOff val="50000"/>
                            </a:schemeClr>
                          </a:solidFill>
                        </a:rPr>
                        <a:t> balance ($M)</a:t>
                      </a:r>
                      <a:r>
                        <a:rPr lang="en-US" sz="1600" baseline="0" dirty="0" smtClean="0">
                          <a:solidFill>
                            <a:schemeClr val="tx1">
                              <a:lumMod val="50000"/>
                              <a:lumOff val="50000"/>
                            </a:schemeClr>
                          </a:solidFill>
                        </a:rPr>
                        <a:t> </a:t>
                      </a:r>
                      <a:endParaRPr lang="en-US" sz="1600" dirty="0">
                        <a:solidFill>
                          <a:schemeClr val="tx1">
                            <a:lumMod val="50000"/>
                            <a:lumOff val="50000"/>
                          </a:schemeClr>
                        </a:solidFill>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1400" dirty="0" smtClean="0">
                          <a:solidFill>
                            <a:schemeClr val="tx1">
                              <a:lumMod val="50000"/>
                              <a:lumOff val="50000"/>
                            </a:schemeClr>
                          </a:solidFill>
                        </a:rPr>
                        <a:t>50</a:t>
                      </a:r>
                    </a:p>
                    <a:p>
                      <a:pPr algn="ctr"/>
                      <a:r>
                        <a:rPr lang="en-US" sz="1400" dirty="0" smtClean="0">
                          <a:solidFill>
                            <a:schemeClr val="tx1">
                              <a:lumMod val="50000"/>
                              <a:lumOff val="50000"/>
                            </a:schemeClr>
                          </a:solidFill>
                        </a:rPr>
                        <a:t>0.25</a:t>
                      </a:r>
                    </a:p>
                  </a:txBody>
                  <a:tcPr marL="0" marR="0" anchor="b">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50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0.20</a:t>
                      </a:r>
                    </a:p>
                  </a:txBody>
                  <a:tcPr marL="0" marR="0"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0.15</a:t>
                      </a:r>
                    </a:p>
                  </a:txBody>
                  <a:tcPr marL="0" marR="0"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0.10</a:t>
                      </a:r>
                    </a:p>
                  </a:txBody>
                  <a:tcPr marL="0" marR="0" anchor="b">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63</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1.65</a:t>
                      </a:r>
                    </a:p>
                  </a:txBody>
                  <a:tcPr marL="0" marR="0" anchor="b">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75</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1.60</a:t>
                      </a:r>
                    </a:p>
                  </a:txBody>
                  <a:tcPr marL="0" marR="0"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75</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1.55</a:t>
                      </a:r>
                    </a:p>
                  </a:txBody>
                  <a:tcPr marL="0" marR="0"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75</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1.50</a:t>
                      </a:r>
                    </a:p>
                  </a:txBody>
                  <a:tcPr marL="0" marR="0" anchor="b">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75</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1.45</a:t>
                      </a:r>
                    </a:p>
                  </a:txBody>
                  <a:tcPr marL="0" marR="0" anchor="b">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90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1.5</a:t>
                      </a:r>
                    </a:p>
                  </a:txBody>
                  <a:tcPr marL="0" marR="0"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90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1.85</a:t>
                      </a:r>
                    </a:p>
                  </a:txBody>
                  <a:tcPr marL="0" marR="0"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90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1.85</a:t>
                      </a:r>
                    </a:p>
                  </a:txBody>
                  <a:tcPr marL="0" marR="0" anchor="b">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651471682"/>
                  </a:ext>
                </a:extLst>
              </a:tr>
            </a:tbl>
          </a:graphicData>
        </a:graphic>
      </p:graphicFrame>
      <p:sp>
        <p:nvSpPr>
          <p:cNvPr id="17" name="Oval 16"/>
          <p:cNvSpPr/>
          <p:nvPr/>
        </p:nvSpPr>
        <p:spPr>
          <a:xfrm>
            <a:off x="2966742" y="1709962"/>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19" name="TextBox 18"/>
          <p:cNvSpPr txBox="1"/>
          <p:nvPr/>
        </p:nvSpPr>
        <p:spPr>
          <a:xfrm>
            <a:off x="3138349" y="1614186"/>
            <a:ext cx="1141659" cy="338554"/>
          </a:xfrm>
          <a:prstGeom prst="rect">
            <a:avLst/>
          </a:prstGeom>
          <a:noFill/>
        </p:spPr>
        <p:txBody>
          <a:bodyPr wrap="none" rtlCol="0">
            <a:spAutoFit/>
          </a:bodyPr>
          <a:lstStyle/>
          <a:p>
            <a:r>
              <a:rPr lang="en-US" sz="1600" dirty="0" smtClean="0">
                <a:solidFill>
                  <a:schemeClr val="accent6">
                    <a:lumMod val="50000"/>
                  </a:schemeClr>
                </a:solidFill>
              </a:rPr>
              <a:t>Key Hire 1</a:t>
            </a:r>
            <a:endParaRPr lang="en-US" sz="1600" dirty="0">
              <a:solidFill>
                <a:schemeClr val="accent6">
                  <a:lumMod val="50000"/>
                </a:schemeClr>
              </a:solidFill>
            </a:endParaRPr>
          </a:p>
        </p:txBody>
      </p:sp>
      <p:sp>
        <p:nvSpPr>
          <p:cNvPr id="20" name="Oval 19"/>
          <p:cNvSpPr/>
          <p:nvPr/>
        </p:nvSpPr>
        <p:spPr>
          <a:xfrm>
            <a:off x="4957533" y="1687369"/>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21" name="TextBox 20"/>
          <p:cNvSpPr txBox="1"/>
          <p:nvPr/>
        </p:nvSpPr>
        <p:spPr>
          <a:xfrm>
            <a:off x="5156537" y="1618800"/>
            <a:ext cx="1141659" cy="338554"/>
          </a:xfrm>
          <a:prstGeom prst="rect">
            <a:avLst/>
          </a:prstGeom>
          <a:noFill/>
        </p:spPr>
        <p:txBody>
          <a:bodyPr wrap="none" rtlCol="0">
            <a:spAutoFit/>
          </a:bodyPr>
          <a:lstStyle/>
          <a:p>
            <a:r>
              <a:rPr lang="en-US" sz="1600" dirty="0" smtClean="0">
                <a:solidFill>
                  <a:schemeClr val="accent6">
                    <a:lumMod val="50000"/>
                  </a:schemeClr>
                </a:solidFill>
              </a:rPr>
              <a:t>Key Hire 2</a:t>
            </a:r>
            <a:endParaRPr lang="en-US" sz="1600" dirty="0">
              <a:solidFill>
                <a:schemeClr val="accent6">
                  <a:lumMod val="50000"/>
                </a:schemeClr>
              </a:solidFill>
            </a:endParaRPr>
          </a:p>
        </p:txBody>
      </p:sp>
      <p:sp>
        <p:nvSpPr>
          <p:cNvPr id="22" name="Oval 21"/>
          <p:cNvSpPr/>
          <p:nvPr/>
        </p:nvSpPr>
        <p:spPr>
          <a:xfrm>
            <a:off x="6972288" y="2061678"/>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23" name="TextBox 22"/>
          <p:cNvSpPr txBox="1"/>
          <p:nvPr/>
        </p:nvSpPr>
        <p:spPr>
          <a:xfrm>
            <a:off x="7143895" y="1983841"/>
            <a:ext cx="1141659" cy="338554"/>
          </a:xfrm>
          <a:prstGeom prst="rect">
            <a:avLst/>
          </a:prstGeom>
          <a:noFill/>
        </p:spPr>
        <p:txBody>
          <a:bodyPr wrap="none" rtlCol="0">
            <a:spAutoFit/>
          </a:bodyPr>
          <a:lstStyle/>
          <a:p>
            <a:r>
              <a:rPr lang="en-US" sz="1600" dirty="0" smtClean="0">
                <a:solidFill>
                  <a:schemeClr val="accent6">
                    <a:lumMod val="50000"/>
                  </a:schemeClr>
                </a:solidFill>
              </a:rPr>
              <a:t>Key Hire 3</a:t>
            </a:r>
            <a:endParaRPr lang="en-US" sz="1600" dirty="0">
              <a:solidFill>
                <a:schemeClr val="accent6">
                  <a:lumMod val="50000"/>
                </a:schemeClr>
              </a:solidFill>
            </a:endParaRPr>
          </a:p>
        </p:txBody>
      </p:sp>
      <p:sp>
        <p:nvSpPr>
          <p:cNvPr id="24" name="Oval 23"/>
          <p:cNvSpPr/>
          <p:nvPr/>
        </p:nvSpPr>
        <p:spPr>
          <a:xfrm>
            <a:off x="3411994" y="2740106"/>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25" name="TextBox 24"/>
          <p:cNvSpPr txBox="1"/>
          <p:nvPr/>
        </p:nvSpPr>
        <p:spPr>
          <a:xfrm>
            <a:off x="3568424" y="2630123"/>
            <a:ext cx="1233030" cy="338554"/>
          </a:xfrm>
          <a:prstGeom prst="rect">
            <a:avLst/>
          </a:prstGeom>
          <a:noFill/>
        </p:spPr>
        <p:txBody>
          <a:bodyPr wrap="none" rtlCol="0">
            <a:spAutoFit/>
          </a:bodyPr>
          <a:lstStyle/>
          <a:p>
            <a:r>
              <a:rPr lang="en-US" sz="1600" dirty="0" smtClean="0">
                <a:solidFill>
                  <a:schemeClr val="accent6">
                    <a:lumMod val="50000"/>
                  </a:schemeClr>
                </a:solidFill>
              </a:rPr>
              <a:t>Milestone 1</a:t>
            </a:r>
            <a:endParaRPr lang="en-US" sz="1600" dirty="0">
              <a:solidFill>
                <a:schemeClr val="accent6">
                  <a:lumMod val="50000"/>
                </a:schemeClr>
              </a:solidFill>
            </a:endParaRPr>
          </a:p>
        </p:txBody>
      </p:sp>
      <p:sp>
        <p:nvSpPr>
          <p:cNvPr id="26" name="Oval 25"/>
          <p:cNvSpPr/>
          <p:nvPr/>
        </p:nvSpPr>
        <p:spPr>
          <a:xfrm>
            <a:off x="5998248" y="3056921"/>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27" name="TextBox 26"/>
          <p:cNvSpPr txBox="1"/>
          <p:nvPr/>
        </p:nvSpPr>
        <p:spPr>
          <a:xfrm>
            <a:off x="6164303" y="2979084"/>
            <a:ext cx="1233030" cy="338554"/>
          </a:xfrm>
          <a:prstGeom prst="rect">
            <a:avLst/>
          </a:prstGeom>
          <a:noFill/>
        </p:spPr>
        <p:txBody>
          <a:bodyPr wrap="none" rtlCol="0">
            <a:spAutoFit/>
          </a:bodyPr>
          <a:lstStyle/>
          <a:p>
            <a:r>
              <a:rPr lang="en-US" sz="1600" dirty="0" smtClean="0">
                <a:solidFill>
                  <a:schemeClr val="accent6">
                    <a:lumMod val="50000"/>
                  </a:schemeClr>
                </a:solidFill>
              </a:rPr>
              <a:t>Milestone 2</a:t>
            </a:r>
            <a:endParaRPr lang="en-US" sz="1600" dirty="0">
              <a:solidFill>
                <a:schemeClr val="accent6">
                  <a:lumMod val="50000"/>
                </a:schemeClr>
              </a:solidFill>
            </a:endParaRPr>
          </a:p>
        </p:txBody>
      </p:sp>
      <p:sp>
        <p:nvSpPr>
          <p:cNvPr id="28" name="Oval 27"/>
          <p:cNvSpPr/>
          <p:nvPr/>
        </p:nvSpPr>
        <p:spPr>
          <a:xfrm>
            <a:off x="4002059" y="4089470"/>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29" name="Oval 28"/>
          <p:cNvSpPr/>
          <p:nvPr/>
        </p:nvSpPr>
        <p:spPr>
          <a:xfrm>
            <a:off x="5967768" y="4455310"/>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30" name="TextBox 29"/>
          <p:cNvSpPr txBox="1"/>
          <p:nvPr/>
        </p:nvSpPr>
        <p:spPr>
          <a:xfrm>
            <a:off x="4168419" y="4011633"/>
            <a:ext cx="1233030" cy="338554"/>
          </a:xfrm>
          <a:prstGeom prst="rect">
            <a:avLst/>
          </a:prstGeom>
          <a:noFill/>
        </p:spPr>
        <p:txBody>
          <a:bodyPr wrap="none" rtlCol="0">
            <a:spAutoFit/>
          </a:bodyPr>
          <a:lstStyle/>
          <a:p>
            <a:r>
              <a:rPr lang="en-US" sz="1600" dirty="0" smtClean="0">
                <a:solidFill>
                  <a:schemeClr val="accent6">
                    <a:lumMod val="50000"/>
                  </a:schemeClr>
                </a:solidFill>
              </a:rPr>
              <a:t>Milestone 1</a:t>
            </a:r>
            <a:endParaRPr lang="en-US" sz="1600" dirty="0">
              <a:solidFill>
                <a:schemeClr val="accent6">
                  <a:lumMod val="50000"/>
                </a:schemeClr>
              </a:solidFill>
            </a:endParaRPr>
          </a:p>
        </p:txBody>
      </p:sp>
      <p:sp>
        <p:nvSpPr>
          <p:cNvPr id="31" name="TextBox 30"/>
          <p:cNvSpPr txBox="1"/>
          <p:nvPr/>
        </p:nvSpPr>
        <p:spPr>
          <a:xfrm>
            <a:off x="6164303" y="4391076"/>
            <a:ext cx="1233030" cy="338554"/>
          </a:xfrm>
          <a:prstGeom prst="rect">
            <a:avLst/>
          </a:prstGeom>
          <a:noFill/>
        </p:spPr>
        <p:txBody>
          <a:bodyPr wrap="none" rtlCol="0">
            <a:spAutoFit/>
          </a:bodyPr>
          <a:lstStyle/>
          <a:p>
            <a:r>
              <a:rPr lang="en-US" sz="1600" dirty="0" smtClean="0">
                <a:solidFill>
                  <a:schemeClr val="accent6">
                    <a:lumMod val="50000"/>
                  </a:schemeClr>
                </a:solidFill>
              </a:rPr>
              <a:t>Milestone 2</a:t>
            </a:r>
            <a:endParaRPr lang="en-US" sz="1600" dirty="0">
              <a:solidFill>
                <a:schemeClr val="accent6">
                  <a:lumMod val="50000"/>
                </a:schemeClr>
              </a:solidFill>
            </a:endParaRPr>
          </a:p>
        </p:txBody>
      </p:sp>
      <p:sp>
        <p:nvSpPr>
          <p:cNvPr id="32" name="Oval 31"/>
          <p:cNvSpPr/>
          <p:nvPr/>
        </p:nvSpPr>
        <p:spPr>
          <a:xfrm>
            <a:off x="4217959" y="5168970"/>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34" name="TextBox 33"/>
          <p:cNvSpPr txBox="1"/>
          <p:nvPr/>
        </p:nvSpPr>
        <p:spPr>
          <a:xfrm>
            <a:off x="4427737" y="5066627"/>
            <a:ext cx="662361" cy="338554"/>
          </a:xfrm>
          <a:prstGeom prst="rect">
            <a:avLst/>
          </a:prstGeom>
          <a:noFill/>
        </p:spPr>
        <p:txBody>
          <a:bodyPr wrap="none" rtlCol="0">
            <a:spAutoFit/>
          </a:bodyPr>
          <a:lstStyle/>
          <a:p>
            <a:r>
              <a:rPr lang="en-US" sz="1600" dirty="0" smtClean="0">
                <a:solidFill>
                  <a:schemeClr val="accent6">
                    <a:lumMod val="50000"/>
                  </a:schemeClr>
                </a:solidFill>
              </a:rPr>
              <a:t>Seed</a:t>
            </a:r>
            <a:endParaRPr lang="en-US" sz="1600" dirty="0">
              <a:solidFill>
                <a:schemeClr val="accent6">
                  <a:lumMod val="50000"/>
                </a:schemeClr>
              </a:solidFill>
            </a:endParaRPr>
          </a:p>
        </p:txBody>
      </p:sp>
      <p:sp>
        <p:nvSpPr>
          <p:cNvPr id="35" name="Oval 34"/>
          <p:cNvSpPr/>
          <p:nvPr/>
        </p:nvSpPr>
        <p:spPr>
          <a:xfrm>
            <a:off x="7367559" y="5155526"/>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38" name="TextBox 37"/>
          <p:cNvSpPr txBox="1"/>
          <p:nvPr/>
        </p:nvSpPr>
        <p:spPr>
          <a:xfrm>
            <a:off x="7550439" y="5066627"/>
            <a:ext cx="947567" cy="338554"/>
          </a:xfrm>
          <a:prstGeom prst="rect">
            <a:avLst/>
          </a:prstGeom>
          <a:noFill/>
        </p:spPr>
        <p:txBody>
          <a:bodyPr wrap="none" rtlCol="0">
            <a:spAutoFit/>
          </a:bodyPr>
          <a:lstStyle/>
          <a:p>
            <a:r>
              <a:rPr lang="en-US" sz="1600" dirty="0" smtClean="0">
                <a:solidFill>
                  <a:schemeClr val="accent6">
                    <a:lumMod val="50000"/>
                  </a:schemeClr>
                </a:solidFill>
              </a:rPr>
              <a:t>Series A</a:t>
            </a:r>
            <a:endParaRPr lang="en-US" sz="1600" dirty="0">
              <a:solidFill>
                <a:schemeClr val="accent6">
                  <a:lumMod val="50000"/>
                </a:schemeClr>
              </a:solidFill>
            </a:endParaRPr>
          </a:p>
        </p:txBody>
      </p:sp>
    </p:spTree>
    <p:extLst>
      <p:ext uri="{BB962C8B-B14F-4D97-AF65-F5344CB8AC3E}">
        <p14:creationId xmlns:p14="http://schemas.microsoft.com/office/powerpoint/2010/main" val="37545242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Financials</a:t>
            </a:r>
            <a:endParaRPr lang="en-US" dirty="0"/>
          </a:p>
        </p:txBody>
      </p:sp>
      <p:sp>
        <p:nvSpPr>
          <p:cNvPr id="3" name="Content Placeholder 2"/>
          <p:cNvSpPr>
            <a:spLocks noGrp="1"/>
          </p:cNvSpPr>
          <p:nvPr>
            <p:ph idx="1"/>
          </p:nvPr>
        </p:nvSpPr>
        <p:spPr/>
        <p:txBody>
          <a:bodyPr/>
          <a:lstStyle/>
          <a:p>
            <a:r>
              <a:rPr lang="en-US" dirty="0" smtClean="0"/>
              <a:t>P&amp;L</a:t>
            </a:r>
            <a:endParaRPr lang="en-US" dirty="0"/>
          </a:p>
          <a:p>
            <a:r>
              <a:rPr lang="en-US" dirty="0"/>
              <a:t>Balance </a:t>
            </a:r>
            <a:r>
              <a:rPr lang="en-US" dirty="0" smtClean="0"/>
              <a:t>sheet</a:t>
            </a:r>
            <a:endParaRPr lang="en-US" dirty="0"/>
          </a:p>
          <a:p>
            <a:r>
              <a:rPr lang="en-US" dirty="0"/>
              <a:t>Cash </a:t>
            </a:r>
            <a:r>
              <a:rPr lang="en-US" dirty="0" smtClean="0"/>
              <a:t>flow</a:t>
            </a:r>
            <a:endParaRPr lang="en-US" dirty="0"/>
          </a:p>
          <a:p>
            <a:r>
              <a:rPr lang="en-US" dirty="0"/>
              <a:t>Cap </a:t>
            </a:r>
            <a:r>
              <a:rPr lang="en-US" dirty="0" smtClean="0"/>
              <a:t>table</a:t>
            </a:r>
          </a:p>
          <a:p>
            <a:r>
              <a:rPr lang="en-US" dirty="0" smtClean="0"/>
              <a:t>Budget</a:t>
            </a:r>
            <a:endParaRPr lang="en-US" dirty="0"/>
          </a:p>
          <a:p>
            <a:r>
              <a:rPr lang="en-US" dirty="0"/>
              <a:t>The deal</a:t>
            </a:r>
          </a:p>
        </p:txBody>
      </p:sp>
      <p:sp>
        <p:nvSpPr>
          <p:cNvPr id="4" name="Slide Number Placeholder 3"/>
          <p:cNvSpPr>
            <a:spLocks noGrp="1"/>
          </p:cNvSpPr>
          <p:nvPr>
            <p:ph type="sldNum" sz="quarter" idx="12"/>
          </p:nvPr>
        </p:nvSpPr>
        <p:spPr/>
        <p:txBody>
          <a:bodyPr/>
          <a:lstStyle/>
          <a:p>
            <a:fld id="{A46C3BD5-0BCA-734F-9F00-223B18BBED49}" type="slidenum">
              <a:rPr lang="en-US" smtClean="0"/>
              <a:t>15</a:t>
            </a:fld>
            <a:endParaRPr lang="en-US"/>
          </a:p>
        </p:txBody>
      </p:sp>
    </p:spTree>
    <p:extLst>
      <p:ext uri="{BB962C8B-B14F-4D97-AF65-F5344CB8AC3E}">
        <p14:creationId xmlns:p14="http://schemas.microsoft.com/office/powerpoint/2010/main" val="3605996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Huge </a:t>
            </a:r>
            <a:r>
              <a:rPr lang="en-US" dirty="0"/>
              <a:t>opp. + </a:t>
            </a:r>
            <a:endParaRPr lang="en-US" dirty="0" smtClean="0"/>
          </a:p>
          <a:p>
            <a:r>
              <a:rPr lang="en-US" dirty="0" smtClean="0"/>
              <a:t>Differentiated </a:t>
            </a:r>
            <a:r>
              <a:rPr lang="en-US" dirty="0"/>
              <a:t>tech. + </a:t>
            </a:r>
            <a:endParaRPr lang="en-US" dirty="0" smtClean="0"/>
          </a:p>
          <a:p>
            <a:r>
              <a:rPr lang="en-US" dirty="0" smtClean="0"/>
              <a:t>Dream </a:t>
            </a:r>
            <a:r>
              <a:rPr lang="en-US" dirty="0"/>
              <a:t>team + </a:t>
            </a:r>
            <a:endParaRPr lang="en-US" dirty="0" smtClean="0"/>
          </a:p>
          <a:p>
            <a:r>
              <a:rPr lang="en-US" dirty="0" smtClean="0"/>
              <a:t>Strong </a:t>
            </a:r>
            <a:r>
              <a:rPr lang="en-US" dirty="0"/>
              <a:t>traction</a:t>
            </a:r>
          </a:p>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16</a:t>
            </a:fld>
            <a:endParaRPr lang="en-US"/>
          </a:p>
        </p:txBody>
      </p:sp>
    </p:spTree>
    <p:extLst>
      <p:ext uri="{BB962C8B-B14F-4D97-AF65-F5344CB8AC3E}">
        <p14:creationId xmlns:p14="http://schemas.microsoft.com/office/powerpoint/2010/main" val="1816460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Contact</a:t>
            </a:r>
            <a:endParaRPr lang="en-US" dirty="0"/>
          </a:p>
        </p:txBody>
      </p:sp>
      <p:sp>
        <p:nvSpPr>
          <p:cNvPr id="6" name="Text Placeholder 5"/>
          <p:cNvSpPr>
            <a:spLocks noGrp="1"/>
          </p:cNvSpPr>
          <p:nvPr>
            <p:ph type="body" idx="1"/>
          </p:nvPr>
        </p:nvSpPr>
        <p:spPr/>
        <p:txBody>
          <a:bodyPr/>
          <a:lstStyle/>
          <a:p>
            <a:r>
              <a:rPr lang="en-US" dirty="0" smtClean="0"/>
              <a:t>Name, Position, e-mail, mobile</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17</a:t>
            </a:fld>
            <a:endParaRPr lang="en-US"/>
          </a:p>
        </p:txBody>
      </p:sp>
    </p:spTree>
    <p:extLst>
      <p:ext uri="{BB962C8B-B14F-4D97-AF65-F5344CB8AC3E}">
        <p14:creationId xmlns:p14="http://schemas.microsoft.com/office/powerpoint/2010/main" val="218700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Additional </a:t>
            </a:r>
            <a:r>
              <a:rPr lang="en-US" dirty="0" err="1" smtClean="0"/>
              <a:t>infoRMATION</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18</a:t>
            </a:fld>
            <a:endParaRPr lang="en-US"/>
          </a:p>
        </p:txBody>
      </p:sp>
    </p:spTree>
    <p:extLst>
      <p:ext uri="{BB962C8B-B14F-4D97-AF65-F5344CB8AC3E}">
        <p14:creationId xmlns:p14="http://schemas.microsoft.com/office/powerpoint/2010/main" val="297628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tx1">
                    <a:lumMod val="65000"/>
                    <a:lumOff val="35000"/>
                  </a:schemeClr>
                </a:solidFill>
              </a:rPr>
              <a:t>Elevator Pitch Template</a:t>
            </a:r>
            <a:endParaRPr lang="en-US" dirty="0">
              <a:solidFill>
                <a:schemeClr val="tx1">
                  <a:lumMod val="65000"/>
                  <a:lumOff val="35000"/>
                </a:schemeClr>
              </a:solidFill>
            </a:endParaRPr>
          </a:p>
        </p:txBody>
      </p:sp>
      <p:sp>
        <p:nvSpPr>
          <p:cNvPr id="5" name="Content Placeholder 4"/>
          <p:cNvSpPr>
            <a:spLocks noGrp="1"/>
          </p:cNvSpPr>
          <p:nvPr>
            <p:ph idx="1"/>
          </p:nvPr>
        </p:nvSpPr>
        <p:spPr>
          <a:xfrm>
            <a:off x="457200" y="983226"/>
            <a:ext cx="8229600" cy="5414810"/>
          </a:xfrm>
        </p:spPr>
        <p:txBody>
          <a:bodyPr>
            <a:normAutofit/>
          </a:bodyPr>
          <a:lstStyle/>
          <a:p>
            <a:pPr marL="0" indent="0">
              <a:lnSpc>
                <a:spcPct val="110000"/>
              </a:lnSpc>
              <a:spcBef>
                <a:spcPts val="600"/>
              </a:spcBef>
              <a:buNone/>
            </a:pPr>
            <a:r>
              <a:rPr lang="en-US" dirty="0" smtClean="0"/>
              <a:t>[Your </a:t>
            </a:r>
            <a:r>
              <a:rPr lang="en-US" dirty="0"/>
              <a:t>company </a:t>
            </a:r>
            <a:r>
              <a:rPr lang="en-US" dirty="0" smtClean="0"/>
              <a:t>name] </a:t>
            </a:r>
            <a:r>
              <a:rPr lang="en-US" dirty="0"/>
              <a:t>is </a:t>
            </a:r>
            <a:r>
              <a:rPr lang="en-US" dirty="0" smtClean="0"/>
              <a:t>[your solution] </a:t>
            </a:r>
            <a:r>
              <a:rPr lang="en-US" dirty="0"/>
              <a:t>for </a:t>
            </a:r>
            <a:r>
              <a:rPr lang="en-US" dirty="0" smtClean="0"/>
              <a:t>[your </a:t>
            </a:r>
            <a:r>
              <a:rPr lang="en-US" dirty="0"/>
              <a:t>target </a:t>
            </a:r>
            <a:r>
              <a:rPr lang="en-US" dirty="0" smtClean="0"/>
              <a:t>customers/users]. </a:t>
            </a:r>
            <a:r>
              <a:rPr lang="en-US" dirty="0"/>
              <a:t>We </a:t>
            </a:r>
            <a:r>
              <a:rPr lang="en-US" dirty="0" smtClean="0"/>
              <a:t>help [your customers/users] [solve </a:t>
            </a:r>
            <a:r>
              <a:rPr lang="en-US" dirty="0"/>
              <a:t>this problem with these </a:t>
            </a:r>
            <a:r>
              <a:rPr lang="en-US" dirty="0" smtClean="0"/>
              <a:t>benefits]. We’re </a:t>
            </a:r>
            <a:r>
              <a:rPr lang="en-US" dirty="0"/>
              <a:t>initially targeting </a:t>
            </a:r>
            <a:r>
              <a:rPr lang="en-US" dirty="0" smtClean="0"/>
              <a:t>[your market]. </a:t>
            </a:r>
            <a:r>
              <a:rPr lang="en-US" dirty="0"/>
              <a:t>We make our money by </a:t>
            </a:r>
            <a:r>
              <a:rPr lang="en-US" dirty="0" smtClean="0"/>
              <a:t>[your </a:t>
            </a:r>
            <a:r>
              <a:rPr lang="en-US" dirty="0"/>
              <a:t>business </a:t>
            </a:r>
            <a:r>
              <a:rPr lang="en-US" dirty="0" smtClean="0"/>
              <a:t>model]. </a:t>
            </a:r>
            <a:r>
              <a:rPr lang="en-US" dirty="0"/>
              <a:t>We acquire customers by </a:t>
            </a:r>
            <a:r>
              <a:rPr lang="en-US" dirty="0" smtClean="0"/>
              <a:t>[your </a:t>
            </a:r>
            <a:r>
              <a:rPr lang="en-US" dirty="0"/>
              <a:t>customer acquisition strategy ]. </a:t>
            </a:r>
            <a:r>
              <a:rPr lang="en-US" dirty="0" smtClean="0"/>
              <a:t>We </a:t>
            </a:r>
            <a:r>
              <a:rPr lang="en-US" dirty="0"/>
              <a:t>have </a:t>
            </a:r>
            <a:r>
              <a:rPr lang="en-US" dirty="0" smtClean="0"/>
              <a:t>[your </a:t>
            </a:r>
            <a:r>
              <a:rPr lang="en-US" dirty="0"/>
              <a:t>team advantage ], [ your technology advantage ]. </a:t>
            </a:r>
            <a:r>
              <a:rPr lang="en-US" dirty="0" smtClean="0"/>
              <a:t>[Traction statement ].</a:t>
            </a:r>
          </a:p>
          <a:p>
            <a:pPr marL="0" indent="0">
              <a:lnSpc>
                <a:spcPct val="110000"/>
              </a:lnSpc>
              <a:spcBef>
                <a:spcPts val="600"/>
              </a:spcBef>
              <a:buNone/>
            </a:pPr>
            <a:r>
              <a:rPr lang="en-US" sz="1600" b="1" dirty="0" smtClean="0">
                <a:solidFill>
                  <a:schemeClr val="accent6">
                    <a:lumMod val="75000"/>
                  </a:schemeClr>
                </a:solidFill>
              </a:rPr>
              <a:t>Example 1</a:t>
            </a:r>
            <a:endParaRPr lang="en-US" sz="1600" b="1" dirty="0">
              <a:solidFill>
                <a:schemeClr val="accent6">
                  <a:lumMod val="75000"/>
                </a:schemeClr>
              </a:solidFill>
            </a:endParaRPr>
          </a:p>
          <a:p>
            <a:pPr marL="0" indent="0">
              <a:lnSpc>
                <a:spcPct val="110000"/>
              </a:lnSpc>
              <a:spcBef>
                <a:spcPts val="600"/>
              </a:spcBef>
              <a:buNone/>
            </a:pPr>
            <a:r>
              <a:rPr lang="en-US" sz="1400" dirty="0" smtClean="0"/>
              <a:t>“</a:t>
            </a:r>
            <a:r>
              <a:rPr lang="en-US" sz="1400" dirty="0"/>
              <a:t>Have you ever purchased a cell phone online? {wait for answer} Well, my company is cellphonesarecool.com. We are the number one, national distributor for all cell phones and carriers, online. We sell every type of cell phone available as well as provide very competitive service pricing. We are the leading, online cell phone provider in the United States and Canada</a:t>
            </a:r>
            <a:r>
              <a:rPr lang="en-US" sz="1400" dirty="0" smtClean="0"/>
              <a:t>.”</a:t>
            </a:r>
          </a:p>
          <a:p>
            <a:pPr marL="0" indent="0">
              <a:lnSpc>
                <a:spcPct val="110000"/>
              </a:lnSpc>
              <a:spcBef>
                <a:spcPts val="600"/>
              </a:spcBef>
              <a:buNone/>
            </a:pPr>
            <a:r>
              <a:rPr lang="en-US" sz="1600" b="1" dirty="0">
                <a:solidFill>
                  <a:schemeClr val="accent6">
                    <a:lumMod val="75000"/>
                  </a:schemeClr>
                </a:solidFill>
              </a:rPr>
              <a:t>Example </a:t>
            </a:r>
            <a:r>
              <a:rPr lang="en-US" sz="1600" b="1" dirty="0" smtClean="0">
                <a:solidFill>
                  <a:schemeClr val="accent6">
                    <a:lumMod val="75000"/>
                  </a:schemeClr>
                </a:solidFill>
              </a:rPr>
              <a:t>2</a:t>
            </a:r>
            <a:endParaRPr lang="en-US" sz="1600" b="1" dirty="0" smtClean="0"/>
          </a:p>
          <a:p>
            <a:pPr marL="0" indent="0">
              <a:lnSpc>
                <a:spcPct val="110000"/>
              </a:lnSpc>
              <a:spcBef>
                <a:spcPts val="600"/>
              </a:spcBef>
              <a:buNone/>
            </a:pPr>
            <a:r>
              <a:rPr lang="en-US" sz="1400" dirty="0"/>
              <a:t>“My company is cellphonesarecool.com. We are the number one, national distributor for all cell phones and carriers, online. We sell every type of cell phone available as well as provide very competitive service pricing. We are the leading, online, cell phone provider in the United States and Canada</a:t>
            </a:r>
            <a:r>
              <a:rPr lang="en-US" sz="1400" dirty="0" smtClean="0"/>
              <a:t>.”</a:t>
            </a:r>
          </a:p>
          <a:p>
            <a:pPr marL="0" indent="0">
              <a:lnSpc>
                <a:spcPct val="110000"/>
              </a:lnSpc>
              <a:spcBef>
                <a:spcPts val="600"/>
              </a:spcBef>
              <a:buNone/>
            </a:pPr>
            <a:r>
              <a:rPr lang="en-US" sz="1600" b="1" dirty="0">
                <a:solidFill>
                  <a:schemeClr val="accent6">
                    <a:lumMod val="75000"/>
                  </a:schemeClr>
                </a:solidFill>
              </a:rPr>
              <a:t>Example </a:t>
            </a:r>
            <a:r>
              <a:rPr lang="en-US" sz="1600" b="1" dirty="0" smtClean="0">
                <a:solidFill>
                  <a:schemeClr val="accent6">
                    <a:lumMod val="75000"/>
                  </a:schemeClr>
                </a:solidFill>
              </a:rPr>
              <a:t>3</a:t>
            </a:r>
            <a:endParaRPr lang="en-US" sz="1600" b="1" dirty="0" smtClean="0"/>
          </a:p>
          <a:p>
            <a:pPr marL="0" indent="0">
              <a:lnSpc>
                <a:spcPct val="110000"/>
              </a:lnSpc>
              <a:spcBef>
                <a:spcPts val="600"/>
              </a:spcBef>
              <a:buNone/>
            </a:pPr>
            <a:r>
              <a:rPr lang="en-US" sz="1400" dirty="0"/>
              <a:t>“Shockwave Innovations helps educate, advise and fund tech startups so they can maximize their odds of success.  In fact, one startup we helped during its founding days reached $80M in revenue and a NASDAQ IPO”.</a:t>
            </a:r>
            <a:endParaRPr lang="en-US" sz="1400" dirty="0" smtClean="0"/>
          </a:p>
          <a:p>
            <a:pPr marL="0" indent="0">
              <a:lnSpc>
                <a:spcPct val="110000"/>
              </a:lnSpc>
              <a:spcBef>
                <a:spcPts val="600"/>
              </a:spcBef>
              <a:buNone/>
            </a:pPr>
            <a:endParaRPr lang="en-US" dirty="0"/>
          </a:p>
          <a:p>
            <a:pPr>
              <a:lnSpc>
                <a:spcPct val="110000"/>
              </a:lnSpc>
              <a:spcBef>
                <a:spcPts val="600"/>
              </a:spcBef>
            </a:pPr>
            <a:endParaRPr lang="en-US" dirty="0" smtClean="0"/>
          </a:p>
        </p:txBody>
      </p:sp>
      <p:sp>
        <p:nvSpPr>
          <p:cNvPr id="6" name="Rounded Rectangle 5"/>
          <p:cNvSpPr/>
          <p:nvPr/>
        </p:nvSpPr>
        <p:spPr>
          <a:xfrm>
            <a:off x="215757" y="133564"/>
            <a:ext cx="8743308" cy="6123398"/>
          </a:xfrm>
          <a:prstGeom prst="roundRect">
            <a:avLst>
              <a:gd name="adj" fmla="val 2362"/>
            </a:avLst>
          </a:prstGeom>
          <a:noFill/>
          <a:ln w="381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211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0" y="2381950"/>
            <a:ext cx="9144000" cy="2616101"/>
          </a:xfrm>
          <a:prstGeom prst="rect">
            <a:avLst/>
          </a:prstGeom>
          <a:noFill/>
        </p:spPr>
        <p:txBody>
          <a:bodyPr wrap="square" rtlCol="0">
            <a:spAutoFit/>
          </a:bodyPr>
          <a:lstStyle/>
          <a:p>
            <a:pPr algn="ctr"/>
            <a:r>
              <a:rPr lang="en-US" sz="6000" dirty="0" err="1" smtClean="0">
                <a:solidFill>
                  <a:schemeClr val="bg2">
                    <a:lumMod val="25000"/>
                  </a:schemeClr>
                </a:solidFill>
                <a:latin typeface="Rockwell"/>
                <a:cs typeface="Rockwell"/>
              </a:rPr>
              <a:t>NewCo</a:t>
            </a:r>
            <a:r>
              <a:rPr lang="en-US" sz="6000" dirty="0">
                <a:solidFill>
                  <a:schemeClr val="bg2">
                    <a:lumMod val="25000"/>
                  </a:schemeClr>
                </a:solidFill>
                <a:latin typeface="Rockwell"/>
                <a:cs typeface="Rockwell"/>
              </a:rPr>
              <a:t> </a:t>
            </a:r>
            <a:r>
              <a:rPr lang="en-US" sz="6000" dirty="0" smtClean="0">
                <a:solidFill>
                  <a:schemeClr val="bg2">
                    <a:lumMod val="25000"/>
                  </a:schemeClr>
                </a:solidFill>
                <a:latin typeface="Rockwell"/>
                <a:cs typeface="Rockwell"/>
              </a:rPr>
              <a:t>Inc.</a:t>
            </a:r>
            <a:endParaRPr lang="en-US" sz="4800" dirty="0" smtClean="0">
              <a:solidFill>
                <a:schemeClr val="bg2">
                  <a:lumMod val="25000"/>
                </a:schemeClr>
              </a:solidFill>
              <a:latin typeface="Rockwell"/>
              <a:cs typeface="Rockwell"/>
            </a:endParaRPr>
          </a:p>
          <a:p>
            <a:pPr algn="ctr"/>
            <a:r>
              <a:rPr lang="en-US" sz="3200" dirty="0" smtClean="0">
                <a:solidFill>
                  <a:srgbClr val="9C9B9B"/>
                </a:solidFill>
                <a:latin typeface="+mj-lt"/>
                <a:cs typeface="Arial" panose="020B0604020202020204" pitchFamily="34" charset="0"/>
              </a:rPr>
              <a:t>Investor Presentation</a:t>
            </a:r>
          </a:p>
          <a:p>
            <a:pPr algn="ctr"/>
            <a:endParaRPr lang="en-US" sz="3200" dirty="0">
              <a:solidFill>
                <a:srgbClr val="9C9B9B"/>
              </a:solidFill>
              <a:latin typeface="+mj-lt"/>
              <a:cs typeface="Arial" panose="020B0604020202020204" pitchFamily="34" charset="0"/>
            </a:endParaRPr>
          </a:p>
          <a:p>
            <a:pPr algn="ctr"/>
            <a:r>
              <a:rPr lang="en-US" sz="2000" dirty="0" smtClean="0">
                <a:solidFill>
                  <a:schemeClr val="tx1">
                    <a:lumMod val="65000"/>
                    <a:lumOff val="35000"/>
                  </a:schemeClr>
                </a:solidFill>
                <a:latin typeface="Arial" panose="020B0604020202020204" pitchFamily="34" charset="0"/>
                <a:cs typeface="Arial" panose="020B0604020202020204" pitchFamily="34" charset="0"/>
              </a:rPr>
              <a:t>Presenter name</a:t>
            </a:r>
          </a:p>
          <a:p>
            <a:pPr algn="ctr"/>
            <a:r>
              <a:rPr lang="en-US" sz="2000" dirty="0" smtClean="0">
                <a:solidFill>
                  <a:schemeClr val="tx1">
                    <a:lumMod val="65000"/>
                    <a:lumOff val="35000"/>
                  </a:schemeClr>
                </a:solidFill>
                <a:latin typeface="Arial" panose="020B0604020202020204" pitchFamily="34" charset="0"/>
                <a:cs typeface="Arial" panose="020B0604020202020204" pitchFamily="34" charset="0"/>
              </a:rPr>
              <a:t>month </a:t>
            </a:r>
            <a:r>
              <a:rPr lang="en-US" sz="2000" dirty="0" err="1" smtClean="0">
                <a:solidFill>
                  <a:schemeClr val="tx1">
                    <a:lumMod val="65000"/>
                    <a:lumOff val="35000"/>
                  </a:schemeClr>
                </a:solidFill>
                <a:latin typeface="Arial" panose="020B0604020202020204" pitchFamily="34" charset="0"/>
                <a:cs typeface="Arial" panose="020B0604020202020204" pitchFamily="34" charset="0"/>
              </a:rPr>
              <a:t>dd</a:t>
            </a:r>
            <a:r>
              <a:rPr lang="en-US" sz="2000" dirty="0" smtClean="0">
                <a:solidFill>
                  <a:schemeClr val="tx1">
                    <a:lumMod val="65000"/>
                    <a:lumOff val="35000"/>
                  </a:schemeClr>
                </a:solidFill>
                <a:latin typeface="Arial" panose="020B0604020202020204" pitchFamily="34" charset="0"/>
                <a:cs typeface="Arial" panose="020B0604020202020204" pitchFamily="34" charset="0"/>
              </a:rPr>
              <a:t>, </a:t>
            </a:r>
            <a:r>
              <a:rPr lang="en-US" sz="2000" dirty="0" err="1" smtClean="0">
                <a:solidFill>
                  <a:schemeClr val="tx1">
                    <a:lumMod val="65000"/>
                    <a:lumOff val="35000"/>
                  </a:schemeClr>
                </a:solidFill>
                <a:latin typeface="Arial" panose="020B0604020202020204" pitchFamily="34" charset="0"/>
                <a:cs typeface="Arial" panose="020B0604020202020204" pitchFamily="34" charset="0"/>
              </a:rPr>
              <a:t>yyyy</a:t>
            </a:r>
            <a:endParaRPr lang="en-US" sz="2000" dirty="0" smtClean="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A46C3BD5-0BCA-734F-9F00-223B18BBED49}" type="slidenum">
              <a:rPr lang="en-US" smtClean="0"/>
              <a:t>3</a:t>
            </a:fld>
            <a:endParaRPr lang="en-US"/>
          </a:p>
        </p:txBody>
      </p:sp>
      <p:sp>
        <p:nvSpPr>
          <p:cNvPr id="3" name="Rectangle 2"/>
          <p:cNvSpPr/>
          <p:nvPr/>
        </p:nvSpPr>
        <p:spPr>
          <a:xfrm>
            <a:off x="8464731" y="6448816"/>
            <a:ext cx="222069" cy="282910"/>
          </a:xfrm>
          <a:prstGeom prst="rect">
            <a:avLst/>
          </a:prstGeom>
          <a:solidFill>
            <a:srgbClr val="4C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25891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Company Overview</a:t>
            </a:r>
            <a:endParaRPr lang="en-US" dirty="0"/>
          </a:p>
        </p:txBody>
      </p:sp>
      <p:sp>
        <p:nvSpPr>
          <p:cNvPr id="3" name="Content Placeholder 2"/>
          <p:cNvSpPr>
            <a:spLocks noGrp="1"/>
          </p:cNvSpPr>
          <p:nvPr>
            <p:ph idx="1"/>
          </p:nvPr>
        </p:nvSpPr>
        <p:spPr>
          <a:xfrm>
            <a:off x="440376" y="979332"/>
            <a:ext cx="4641695" cy="5146832"/>
          </a:xfrm>
        </p:spPr>
        <p:txBody>
          <a:bodyPr>
            <a:noAutofit/>
          </a:bodyPr>
          <a:lstStyle/>
          <a:p>
            <a:pPr marL="0" indent="0">
              <a:spcBef>
                <a:spcPts val="600"/>
              </a:spcBef>
              <a:buNone/>
            </a:pPr>
            <a:r>
              <a:rPr lang="en-US" b="1" dirty="0">
                <a:solidFill>
                  <a:schemeClr val="accent6">
                    <a:lumMod val="75000"/>
                  </a:schemeClr>
                </a:solidFill>
              </a:rPr>
              <a:t>What We </a:t>
            </a:r>
            <a:r>
              <a:rPr lang="en-US" b="1" dirty="0" smtClean="0">
                <a:solidFill>
                  <a:schemeClr val="accent6">
                    <a:lumMod val="75000"/>
                  </a:schemeClr>
                </a:solidFill>
              </a:rPr>
              <a:t>Do</a:t>
            </a:r>
            <a:endParaRPr lang="en-US" b="1" dirty="0">
              <a:solidFill>
                <a:schemeClr val="accent6">
                  <a:lumMod val="75000"/>
                </a:schemeClr>
              </a:solidFill>
            </a:endParaRPr>
          </a:p>
          <a:p>
            <a:pPr marL="0" indent="0">
              <a:spcBef>
                <a:spcPts val="0"/>
              </a:spcBef>
              <a:buNone/>
            </a:pPr>
            <a:r>
              <a:rPr lang="en-US" dirty="0" err="1" smtClean="0"/>
              <a:t>NewCo</a:t>
            </a:r>
            <a:r>
              <a:rPr lang="en-US" dirty="0" smtClean="0"/>
              <a:t> </a:t>
            </a:r>
            <a:r>
              <a:rPr lang="en-US" dirty="0"/>
              <a:t>is a [zero-jargon description of product] used by [broad but addressable market] to [benefits]. </a:t>
            </a:r>
            <a:r>
              <a:rPr lang="en-US" dirty="0" smtClean="0"/>
              <a:t>We </a:t>
            </a:r>
            <a:r>
              <a:rPr lang="en-US" dirty="0"/>
              <a:t>are focused on the [$X billion target niche] market</a:t>
            </a:r>
            <a:r>
              <a:rPr lang="en-US" dirty="0" smtClean="0"/>
              <a:t>.</a:t>
            </a:r>
            <a:endParaRPr lang="en-US" dirty="0"/>
          </a:p>
          <a:p>
            <a:pPr marL="0" indent="0">
              <a:spcBef>
                <a:spcPts val="1200"/>
              </a:spcBef>
              <a:buNone/>
            </a:pPr>
            <a:r>
              <a:rPr lang="en-US" b="1" dirty="0">
                <a:solidFill>
                  <a:schemeClr val="accent6">
                    <a:lumMod val="75000"/>
                  </a:schemeClr>
                </a:solidFill>
              </a:rPr>
              <a:t>Current </a:t>
            </a:r>
            <a:r>
              <a:rPr lang="en-US" b="1" dirty="0" smtClean="0">
                <a:solidFill>
                  <a:schemeClr val="accent6">
                    <a:lumMod val="75000"/>
                  </a:schemeClr>
                </a:solidFill>
              </a:rPr>
              <a:t>Status</a:t>
            </a:r>
            <a:endParaRPr lang="en-US" b="1" dirty="0">
              <a:solidFill>
                <a:schemeClr val="accent6">
                  <a:lumMod val="75000"/>
                </a:schemeClr>
              </a:solidFill>
            </a:endParaRPr>
          </a:p>
          <a:p>
            <a:pPr marL="0" indent="0">
              <a:spcBef>
                <a:spcPts val="0"/>
              </a:spcBef>
              <a:buNone/>
            </a:pPr>
            <a:r>
              <a:rPr lang="en-US" dirty="0"/>
              <a:t>We are [company stage, e.g. pre-revenue, pre-launch, etc</a:t>
            </a:r>
            <a:r>
              <a:rPr lang="en-US" dirty="0" smtClean="0"/>
              <a:t>.].</a:t>
            </a:r>
            <a:endParaRPr lang="en-US" dirty="0"/>
          </a:p>
          <a:p>
            <a:pPr marL="0" indent="0">
              <a:spcBef>
                <a:spcPts val="1200"/>
              </a:spcBef>
              <a:buNone/>
            </a:pPr>
            <a:r>
              <a:rPr lang="en-US" b="1" dirty="0" smtClean="0">
                <a:solidFill>
                  <a:schemeClr val="accent6">
                    <a:lumMod val="75000"/>
                  </a:schemeClr>
                </a:solidFill>
              </a:rPr>
              <a:t>Progress </a:t>
            </a:r>
            <a:r>
              <a:rPr lang="en-US" b="1" dirty="0">
                <a:solidFill>
                  <a:schemeClr val="accent6">
                    <a:lumMod val="75000"/>
                  </a:schemeClr>
                </a:solidFill>
              </a:rPr>
              <a:t>to </a:t>
            </a:r>
            <a:r>
              <a:rPr lang="en-US" b="1" dirty="0" smtClean="0">
                <a:solidFill>
                  <a:schemeClr val="accent6">
                    <a:lumMod val="75000"/>
                  </a:schemeClr>
                </a:solidFill>
              </a:rPr>
              <a:t>Date</a:t>
            </a:r>
            <a:endParaRPr lang="en-US" b="1" dirty="0">
              <a:solidFill>
                <a:schemeClr val="accent6">
                  <a:lumMod val="75000"/>
                </a:schemeClr>
              </a:solidFill>
            </a:endParaRPr>
          </a:p>
          <a:p>
            <a:pPr marL="0" indent="0">
              <a:spcBef>
                <a:spcPts val="0"/>
              </a:spcBef>
              <a:buNone/>
            </a:pPr>
            <a:r>
              <a:rPr lang="en-US" dirty="0" smtClean="0"/>
              <a:t>Quarter 1: </a:t>
            </a:r>
            <a:r>
              <a:rPr lang="en-US" dirty="0"/>
              <a:t>X key metric, Y key metric</a:t>
            </a:r>
          </a:p>
          <a:p>
            <a:pPr marL="0" indent="0">
              <a:spcBef>
                <a:spcPts val="0"/>
              </a:spcBef>
              <a:buNone/>
            </a:pPr>
            <a:r>
              <a:rPr lang="en-US" dirty="0"/>
              <a:t>(Month or Quarter 2): X key metric, Y key </a:t>
            </a:r>
            <a:r>
              <a:rPr lang="en-US" dirty="0" smtClean="0"/>
              <a:t>metric</a:t>
            </a:r>
            <a:endParaRPr lang="en-US" dirty="0"/>
          </a:p>
          <a:p>
            <a:pPr marL="0" indent="0">
              <a:spcBef>
                <a:spcPts val="1200"/>
              </a:spcBef>
              <a:buNone/>
            </a:pPr>
            <a:r>
              <a:rPr lang="en-US" b="1" dirty="0">
                <a:solidFill>
                  <a:schemeClr val="accent6">
                    <a:lumMod val="75000"/>
                  </a:schemeClr>
                </a:solidFill>
              </a:rPr>
              <a:t>Currently </a:t>
            </a:r>
            <a:r>
              <a:rPr lang="en-US" b="1" dirty="0" smtClean="0">
                <a:solidFill>
                  <a:schemeClr val="accent6">
                    <a:lumMod val="75000"/>
                  </a:schemeClr>
                </a:solidFill>
              </a:rPr>
              <a:t>Raising</a:t>
            </a:r>
            <a:endParaRPr lang="en-US" b="1" dirty="0">
              <a:solidFill>
                <a:schemeClr val="accent6">
                  <a:lumMod val="75000"/>
                </a:schemeClr>
              </a:solidFill>
            </a:endParaRPr>
          </a:p>
          <a:p>
            <a:pPr marL="0" indent="0">
              <a:spcBef>
                <a:spcPts val="0"/>
              </a:spcBef>
              <a:buNone/>
            </a:pPr>
            <a:r>
              <a:rPr lang="en-US" dirty="0"/>
              <a:t>[$X-Y million] seed </a:t>
            </a:r>
            <a:r>
              <a:rPr lang="en-US" dirty="0" smtClean="0"/>
              <a:t>round to supplement on [$</a:t>
            </a:r>
            <a:r>
              <a:rPr lang="en-US" dirty="0" err="1" smtClean="0"/>
              <a:t>xxxx</a:t>
            </a:r>
            <a:r>
              <a:rPr lang="en-US" dirty="0" smtClean="0"/>
              <a:t>] of [agency] funding</a:t>
            </a:r>
            <a:endParaRPr lang="en-US" dirty="0"/>
          </a:p>
          <a:p>
            <a:pPr marL="0" indent="0">
              <a:spcBef>
                <a:spcPts val="600"/>
              </a:spcBef>
              <a:buNone/>
            </a:pPr>
            <a:endParaRPr lang="en-US" dirty="0"/>
          </a:p>
          <a:p>
            <a:pPr marL="0" indent="0">
              <a:spcBef>
                <a:spcPts val="600"/>
              </a:spcBef>
              <a:buNone/>
            </a:pPr>
            <a:endParaRPr lang="en-US" dirty="0" smtClean="0"/>
          </a:p>
        </p:txBody>
      </p:sp>
      <p:sp>
        <p:nvSpPr>
          <p:cNvPr id="4" name="Slide Number Placeholder 3"/>
          <p:cNvSpPr>
            <a:spLocks noGrp="1"/>
          </p:cNvSpPr>
          <p:nvPr>
            <p:ph type="sldNum" sz="quarter" idx="12"/>
          </p:nvPr>
        </p:nvSpPr>
        <p:spPr/>
        <p:txBody>
          <a:bodyPr/>
          <a:lstStyle/>
          <a:p>
            <a:fld id="{A46C3BD5-0BCA-734F-9F00-223B18BBED49}" type="slidenum">
              <a:rPr lang="en-US" smtClean="0"/>
              <a:t>4</a:t>
            </a:fld>
            <a:endParaRPr lang="en-US"/>
          </a:p>
        </p:txBody>
      </p:sp>
      <p:grpSp>
        <p:nvGrpSpPr>
          <p:cNvPr id="5" name="Group 4"/>
          <p:cNvGrpSpPr/>
          <p:nvPr/>
        </p:nvGrpSpPr>
        <p:grpSpPr>
          <a:xfrm>
            <a:off x="5699999" y="979331"/>
            <a:ext cx="3121094" cy="5146833"/>
            <a:chOff x="5699999" y="1248377"/>
            <a:chExt cx="3121094" cy="5219505"/>
          </a:xfrm>
        </p:grpSpPr>
        <p:sp>
          <p:nvSpPr>
            <p:cNvPr id="6" name="Rounded Rectangle 5"/>
            <p:cNvSpPr/>
            <p:nvPr/>
          </p:nvSpPr>
          <p:spPr>
            <a:xfrm>
              <a:off x="5699999" y="1248377"/>
              <a:ext cx="3121094" cy="5219505"/>
            </a:xfrm>
            <a:prstGeom prst="roundRect">
              <a:avLst>
                <a:gd name="adj" fmla="val 3348"/>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6879800" y="1388281"/>
              <a:ext cx="761491" cy="381456"/>
            </a:xfrm>
            <a:prstGeom prst="rect">
              <a:avLst/>
            </a:prstGeom>
            <a:noFill/>
          </p:spPr>
          <p:txBody>
            <a:bodyPr wrap="none" rtlCol="0">
              <a:spAutoFit/>
            </a:bodyPr>
            <a:lstStyle/>
            <a:p>
              <a:pPr algn="ctr"/>
              <a:r>
                <a:rPr lang="en-US" dirty="0" smtClean="0">
                  <a:solidFill>
                    <a:schemeClr val="tx1">
                      <a:lumMod val="50000"/>
                      <a:lumOff val="50000"/>
                    </a:schemeClr>
                  </a:solidFill>
                  <a:latin typeface="+mj-lt"/>
                  <a:cs typeface="Helvetica"/>
                </a:rPr>
                <a:t>Team</a:t>
              </a:r>
              <a:endParaRPr lang="en-US" dirty="0">
                <a:solidFill>
                  <a:schemeClr val="tx1">
                    <a:lumMod val="50000"/>
                    <a:lumOff val="50000"/>
                  </a:schemeClr>
                </a:solidFill>
                <a:latin typeface="+mj-lt"/>
                <a:cs typeface="Helvetica"/>
              </a:endParaRPr>
            </a:p>
          </p:txBody>
        </p:sp>
        <p:sp>
          <p:nvSpPr>
            <p:cNvPr id="8" name="TextBox 7"/>
            <p:cNvSpPr txBox="1"/>
            <p:nvPr/>
          </p:nvSpPr>
          <p:spPr>
            <a:xfrm>
              <a:off x="6100389" y="3698871"/>
              <a:ext cx="2320315" cy="381456"/>
            </a:xfrm>
            <a:prstGeom prst="rect">
              <a:avLst/>
            </a:prstGeom>
            <a:noFill/>
          </p:spPr>
          <p:txBody>
            <a:bodyPr wrap="none" rtlCol="0">
              <a:spAutoFit/>
            </a:bodyPr>
            <a:lstStyle/>
            <a:p>
              <a:pPr algn="ctr"/>
              <a:r>
                <a:rPr lang="en-US" dirty="0" smtClean="0">
                  <a:solidFill>
                    <a:schemeClr val="tx1">
                      <a:lumMod val="50000"/>
                      <a:lumOff val="50000"/>
                    </a:schemeClr>
                  </a:solidFill>
                  <a:latin typeface="+mj-lt"/>
                  <a:cs typeface="Helvetica"/>
                </a:rPr>
                <a:t>Customers/Partners</a:t>
              </a:r>
              <a:endParaRPr lang="en-US" dirty="0">
                <a:solidFill>
                  <a:schemeClr val="tx1">
                    <a:lumMod val="50000"/>
                    <a:lumOff val="50000"/>
                  </a:schemeClr>
                </a:solidFill>
                <a:latin typeface="+mj-lt"/>
                <a:cs typeface="Helvetica"/>
              </a:endParaRPr>
            </a:p>
          </p:txBody>
        </p:sp>
      </p:grpSp>
      <p:cxnSp>
        <p:nvCxnSpPr>
          <p:cNvPr id="10" name="Straight Connector 9"/>
          <p:cNvCxnSpPr/>
          <p:nvPr/>
        </p:nvCxnSpPr>
        <p:spPr>
          <a:xfrm>
            <a:off x="6034837" y="1510087"/>
            <a:ext cx="2475351" cy="0"/>
          </a:xfrm>
          <a:prstGeom prst="line">
            <a:avLst/>
          </a:prstGeom>
          <a:ln w="41275" cap="rnd"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261873" y="2171585"/>
            <a:ext cx="2014543" cy="5821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Helvetica Light"/>
                <a:cs typeface="Helvetica Light"/>
              </a:rPr>
              <a:t>Logos of Past Companies &amp; Top Schools</a:t>
            </a:r>
            <a:endParaRPr lang="en-US" sz="1200" dirty="0">
              <a:latin typeface="Helvetica Light"/>
              <a:cs typeface="Helvetica Light"/>
            </a:endParaRPr>
          </a:p>
        </p:txBody>
      </p:sp>
      <p:sp>
        <p:nvSpPr>
          <p:cNvPr id="12" name="Rectangle 11"/>
          <p:cNvSpPr/>
          <p:nvPr/>
        </p:nvSpPr>
        <p:spPr>
          <a:xfrm>
            <a:off x="6261873" y="4124561"/>
            <a:ext cx="2014543" cy="5821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latin typeface="Helvetica Light"/>
                <a:cs typeface="Helvetica Light"/>
              </a:rPr>
              <a:t>Logos or Other Proof of Early Traction</a:t>
            </a:r>
          </a:p>
        </p:txBody>
      </p:sp>
      <p:cxnSp>
        <p:nvCxnSpPr>
          <p:cNvPr id="14" name="Straight Connector 13"/>
          <p:cNvCxnSpPr/>
          <p:nvPr/>
        </p:nvCxnSpPr>
        <p:spPr>
          <a:xfrm>
            <a:off x="6018924" y="3890679"/>
            <a:ext cx="2475351" cy="0"/>
          </a:xfrm>
          <a:prstGeom prst="line">
            <a:avLst/>
          </a:prstGeom>
          <a:ln w="41275" cap="rnd"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28735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983227"/>
            <a:ext cx="8229600" cy="1442340"/>
          </a:xfrm>
        </p:spPr>
        <p:txBody>
          <a:bodyPr/>
          <a:lstStyle/>
          <a:p>
            <a:r>
              <a:rPr lang="en-US" dirty="0" smtClean="0"/>
              <a:t>Why now?</a:t>
            </a:r>
          </a:p>
          <a:p>
            <a:r>
              <a:rPr lang="en-US" dirty="0" smtClean="0"/>
              <a:t>Set-up </a:t>
            </a:r>
            <a:r>
              <a:rPr lang="en-US" dirty="0"/>
              <a:t>the historical evolution of your category</a:t>
            </a:r>
          </a:p>
          <a:p>
            <a:r>
              <a:rPr lang="en-US" dirty="0"/>
              <a:t>Define recent trends that make your solution </a:t>
            </a:r>
            <a:r>
              <a:rPr lang="en-US" dirty="0" smtClean="0"/>
              <a:t>possible</a:t>
            </a:r>
          </a:p>
        </p:txBody>
      </p:sp>
      <p:sp>
        <p:nvSpPr>
          <p:cNvPr id="4" name="Slide Number Placeholder 3"/>
          <p:cNvSpPr>
            <a:spLocks noGrp="1"/>
          </p:cNvSpPr>
          <p:nvPr>
            <p:ph type="sldNum" sz="quarter" idx="12"/>
          </p:nvPr>
        </p:nvSpPr>
        <p:spPr/>
        <p:txBody>
          <a:bodyPr/>
          <a:lstStyle/>
          <a:p>
            <a:fld id="{A46C3BD5-0BCA-734F-9F00-223B18BBED49}" type="slidenum">
              <a:rPr lang="en-US" smtClean="0"/>
              <a:t>5</a:t>
            </a:fld>
            <a:endParaRPr lang="en-US"/>
          </a:p>
        </p:txBody>
      </p:sp>
      <p:sp>
        <p:nvSpPr>
          <p:cNvPr id="5" name="Rectangle 4"/>
          <p:cNvSpPr/>
          <p:nvPr/>
        </p:nvSpPr>
        <p:spPr>
          <a:xfrm>
            <a:off x="956109" y="5337382"/>
            <a:ext cx="7170821" cy="830997"/>
          </a:xfrm>
          <a:prstGeom prst="rect">
            <a:avLst/>
          </a:prstGeom>
        </p:spPr>
        <p:txBody>
          <a:bodyPr wrap="square">
            <a:spAutoFit/>
          </a:bodyPr>
          <a:lstStyle/>
          <a:p>
            <a:pPr algn="ctr"/>
            <a:r>
              <a:rPr lang="en-US" sz="2400" b="1" dirty="0">
                <a:solidFill>
                  <a:schemeClr val="accent6">
                    <a:lumMod val="75000"/>
                  </a:schemeClr>
                </a:solidFill>
              </a:rPr>
              <a:t>[Define the company/business in a single declarative sentence]</a:t>
            </a:r>
          </a:p>
        </p:txBody>
      </p:sp>
    </p:spTree>
    <p:extLst>
      <p:ext uri="{BB962C8B-B14F-4D97-AF65-F5344CB8AC3E}">
        <p14:creationId xmlns:p14="http://schemas.microsoft.com/office/powerpoint/2010/main" val="22441518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6</a:t>
            </a:fld>
            <a:endParaRPr lang="en-US"/>
          </a:p>
        </p:txBody>
      </p:sp>
      <p:sp>
        <p:nvSpPr>
          <p:cNvPr id="5" name="Rounded Rectangle 4"/>
          <p:cNvSpPr/>
          <p:nvPr/>
        </p:nvSpPr>
        <p:spPr>
          <a:xfrm rot="16200000">
            <a:off x="3280250" y="253788"/>
            <a:ext cx="2604450" cy="7559813"/>
          </a:xfrm>
          <a:prstGeom prst="roundRect">
            <a:avLst>
              <a:gd name="adj" fmla="val 8736"/>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 Placeholder 5"/>
          <p:cNvSpPr txBox="1">
            <a:spLocks/>
          </p:cNvSpPr>
          <p:nvPr/>
        </p:nvSpPr>
        <p:spPr>
          <a:xfrm>
            <a:off x="765578" y="1132398"/>
            <a:ext cx="7736738" cy="4488900"/>
          </a:xfrm>
          <a:prstGeom prst="rect">
            <a:avLst/>
          </a:prstGeom>
        </p:spPr>
        <p:txBody>
          <a:bodyPr/>
          <a:lstStyle>
            <a:lvl1pPr marL="342900" indent="-3429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b="1" dirty="0" smtClean="0">
                <a:solidFill>
                  <a:schemeClr val="accent6">
                    <a:lumMod val="75000"/>
                  </a:schemeClr>
                </a:solidFill>
                <a:cs typeface="Helvetica Light"/>
              </a:rPr>
              <a:t>[The succinct problem statement you aim to address goes here. Use plain language – no jargon.]</a:t>
            </a:r>
            <a:endParaRPr lang="en-US" sz="2400" dirty="0">
              <a:solidFill>
                <a:schemeClr val="accent6">
                  <a:lumMod val="75000"/>
                </a:schemeClr>
              </a:solidFill>
              <a:cs typeface="Helvetica Light"/>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20841" y="3938287"/>
            <a:ext cx="856142" cy="856142"/>
          </a:xfrm>
          <a:prstGeom prst="rect">
            <a:avLst/>
          </a:prstGeom>
        </p:spPr>
      </p:pic>
      <p:pic>
        <p:nvPicPr>
          <p:cNvPr id="8" name="Picture 7"/>
          <p:cNvPicPr>
            <a:picLocks noChangeAspect="1"/>
          </p:cNvPicPr>
          <p:nvPr/>
        </p:nvPicPr>
        <p:blipFill>
          <a:blip r:embed="rId3"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1775788" y="3895480"/>
            <a:ext cx="961014" cy="926725"/>
          </a:xfrm>
          <a:prstGeom prst="rect">
            <a:avLst/>
          </a:prstGeom>
        </p:spPr>
      </p:pic>
      <p:sp>
        <p:nvSpPr>
          <p:cNvPr id="9" name="TextBox 8"/>
          <p:cNvSpPr txBox="1"/>
          <p:nvPr/>
        </p:nvSpPr>
        <p:spPr>
          <a:xfrm>
            <a:off x="1552300" y="3113546"/>
            <a:ext cx="1467068" cy="523220"/>
          </a:xfrm>
          <a:prstGeom prst="rect">
            <a:avLst/>
          </a:prstGeom>
          <a:noFill/>
        </p:spPr>
        <p:txBody>
          <a:bodyPr wrap="none" rtlCol="0">
            <a:spAutoFit/>
          </a:bodyPr>
          <a:lstStyle/>
          <a:p>
            <a:pPr algn="ctr"/>
            <a:r>
              <a:rPr lang="en-US" sz="1400" dirty="0" smtClean="0">
                <a:solidFill>
                  <a:schemeClr val="accent6">
                    <a:lumMod val="75000"/>
                  </a:schemeClr>
                </a:solidFill>
                <a:latin typeface="Helvetica Light"/>
                <a:cs typeface="Helvetica Light"/>
              </a:rPr>
              <a:t>[Customer Tries</a:t>
            </a:r>
          </a:p>
          <a:p>
            <a:pPr algn="ctr"/>
            <a:r>
              <a:rPr lang="en-US" sz="1400" dirty="0" smtClean="0">
                <a:solidFill>
                  <a:schemeClr val="accent6">
                    <a:lumMod val="75000"/>
                  </a:schemeClr>
                </a:solidFill>
                <a:latin typeface="Helvetica Light"/>
                <a:cs typeface="Helvetica Light"/>
              </a:rPr>
              <a:t>Something]</a:t>
            </a:r>
            <a:endParaRPr lang="en-US" sz="1400" dirty="0">
              <a:solidFill>
                <a:schemeClr val="accent6">
                  <a:lumMod val="75000"/>
                </a:schemeClr>
              </a:solidFill>
              <a:latin typeface="Helvetica Light"/>
              <a:cs typeface="Helvetica Light"/>
            </a:endParaRPr>
          </a:p>
        </p:txBody>
      </p:sp>
      <p:sp>
        <p:nvSpPr>
          <p:cNvPr id="10" name="TextBox 9"/>
          <p:cNvSpPr txBox="1"/>
          <p:nvPr/>
        </p:nvSpPr>
        <p:spPr>
          <a:xfrm>
            <a:off x="3968198" y="3113546"/>
            <a:ext cx="1264818" cy="523220"/>
          </a:xfrm>
          <a:prstGeom prst="rect">
            <a:avLst/>
          </a:prstGeom>
          <a:noFill/>
        </p:spPr>
        <p:txBody>
          <a:bodyPr wrap="none" rtlCol="0">
            <a:spAutoFit/>
          </a:bodyPr>
          <a:lstStyle/>
          <a:p>
            <a:pPr algn="ctr"/>
            <a:r>
              <a:rPr lang="en-US" sz="1400" dirty="0" smtClean="0">
                <a:solidFill>
                  <a:schemeClr val="accent6">
                    <a:lumMod val="75000"/>
                  </a:schemeClr>
                </a:solidFill>
                <a:latin typeface="Helvetica Light"/>
                <a:cs typeface="Helvetica Light"/>
              </a:rPr>
              <a:t>[Here’s Their</a:t>
            </a:r>
          </a:p>
          <a:p>
            <a:pPr algn="ctr"/>
            <a:r>
              <a:rPr lang="en-US" sz="1400" dirty="0" smtClean="0">
                <a:solidFill>
                  <a:schemeClr val="accent6">
                    <a:lumMod val="75000"/>
                  </a:schemeClr>
                </a:solidFill>
                <a:latin typeface="Helvetica Light"/>
                <a:cs typeface="Helvetica Light"/>
              </a:rPr>
              <a:t>Terrible Pain]</a:t>
            </a:r>
            <a:endParaRPr lang="en-US" sz="1400" dirty="0">
              <a:solidFill>
                <a:schemeClr val="accent6">
                  <a:lumMod val="75000"/>
                </a:schemeClr>
              </a:solidFill>
              <a:latin typeface="Helvetica Light"/>
              <a:cs typeface="Helvetica Light"/>
            </a:endParaRPr>
          </a:p>
        </p:txBody>
      </p:sp>
      <p:sp>
        <p:nvSpPr>
          <p:cNvPr id="11" name="TextBox 10"/>
          <p:cNvSpPr txBox="1"/>
          <p:nvPr/>
        </p:nvSpPr>
        <p:spPr>
          <a:xfrm>
            <a:off x="5856039" y="3113546"/>
            <a:ext cx="2140342" cy="523220"/>
          </a:xfrm>
          <a:prstGeom prst="rect">
            <a:avLst/>
          </a:prstGeom>
          <a:noFill/>
        </p:spPr>
        <p:txBody>
          <a:bodyPr wrap="none" rtlCol="0">
            <a:spAutoFit/>
          </a:bodyPr>
          <a:lstStyle/>
          <a:p>
            <a:pPr algn="ctr"/>
            <a:r>
              <a:rPr lang="en-US" sz="1400" dirty="0" smtClean="0">
                <a:solidFill>
                  <a:schemeClr val="accent6">
                    <a:lumMod val="75000"/>
                  </a:schemeClr>
                </a:solidFill>
                <a:latin typeface="Helvetica Light"/>
                <a:cs typeface="Helvetica Light"/>
              </a:rPr>
              <a:t>[Existing Solutions</a:t>
            </a:r>
          </a:p>
          <a:p>
            <a:pPr algn="ctr"/>
            <a:r>
              <a:rPr lang="en-US" sz="1400" dirty="0" smtClean="0">
                <a:solidFill>
                  <a:schemeClr val="accent6">
                    <a:lumMod val="75000"/>
                  </a:schemeClr>
                </a:solidFill>
                <a:latin typeface="Helvetica Light"/>
                <a:cs typeface="Helvetica Light"/>
              </a:rPr>
              <a:t>Are Broken/Nonexistent]</a:t>
            </a:r>
            <a:endParaRPr lang="en-US" sz="1400" dirty="0">
              <a:solidFill>
                <a:schemeClr val="accent6">
                  <a:lumMod val="75000"/>
                </a:schemeClr>
              </a:solidFill>
              <a:latin typeface="Helvetica Light"/>
              <a:cs typeface="Helvetica Light"/>
            </a:endParaRPr>
          </a:p>
        </p:txBody>
      </p:sp>
      <p:grpSp>
        <p:nvGrpSpPr>
          <p:cNvPr id="12" name="Group 11"/>
          <p:cNvGrpSpPr/>
          <p:nvPr/>
        </p:nvGrpSpPr>
        <p:grpSpPr>
          <a:xfrm>
            <a:off x="6447274" y="3870482"/>
            <a:ext cx="939410" cy="921814"/>
            <a:chOff x="7314439" y="5659509"/>
            <a:chExt cx="641630" cy="629612"/>
          </a:xfrm>
        </p:grpSpPr>
        <p:pic>
          <p:nvPicPr>
            <p:cNvPr id="13" name="Picture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14439" y="5659509"/>
              <a:ext cx="336830" cy="324812"/>
            </a:xfrm>
            <a:prstGeom prst="rect">
              <a:avLst/>
            </a:prstGeom>
          </p:spPr>
        </p:pic>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466839" y="5811909"/>
              <a:ext cx="336830" cy="324812"/>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19239" y="5964309"/>
              <a:ext cx="336830" cy="324812"/>
            </a:xfrm>
            <a:prstGeom prst="rect">
              <a:avLst/>
            </a:prstGeom>
          </p:spPr>
        </p:pic>
      </p:grpSp>
    </p:spTree>
    <p:extLst>
      <p:ext uri="{BB962C8B-B14F-4D97-AF65-F5344CB8AC3E}">
        <p14:creationId xmlns:p14="http://schemas.microsoft.com/office/powerpoint/2010/main" val="31188511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952140" y="4154863"/>
            <a:ext cx="4632156" cy="1130010"/>
            <a:chOff x="2550200" y="4892050"/>
            <a:chExt cx="4632156" cy="1130010"/>
          </a:xfrm>
        </p:grpSpPr>
        <p:grpSp>
          <p:nvGrpSpPr>
            <p:cNvPr id="14" name="Group 13"/>
            <p:cNvGrpSpPr/>
            <p:nvPr/>
          </p:nvGrpSpPr>
          <p:grpSpPr>
            <a:xfrm>
              <a:off x="2841272" y="4892050"/>
              <a:ext cx="3220832" cy="643232"/>
              <a:chOff x="2198040" y="3112660"/>
              <a:chExt cx="3220832" cy="643232"/>
            </a:xfrm>
          </p:grpSpPr>
          <p:sp>
            <p:nvSpPr>
              <p:cNvPr id="3" name="Rounded Rectangle 2"/>
              <p:cNvSpPr/>
              <p:nvPr/>
            </p:nvSpPr>
            <p:spPr>
              <a:xfrm>
                <a:off x="3605401" y="3163989"/>
                <a:ext cx="1158731" cy="559617"/>
              </a:xfrm>
              <a:prstGeom prst="roundRect">
                <a:avLst/>
              </a:prstGeom>
              <a:no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accent6">
                        <a:lumMod val="75000"/>
                      </a:schemeClr>
                    </a:solidFill>
                  </a:rPr>
                  <a:t>o</a:t>
                </a:r>
                <a:r>
                  <a:rPr lang="en-US" sz="1400" dirty="0" smtClean="0">
                    <a:solidFill>
                      <a:schemeClr val="accent6">
                        <a:lumMod val="75000"/>
                      </a:schemeClr>
                    </a:solidFill>
                  </a:rPr>
                  <a:t>ur solution</a:t>
                </a:r>
                <a:endParaRPr lang="en-US" sz="1400" dirty="0">
                  <a:solidFill>
                    <a:schemeClr val="accent6">
                      <a:lumMod val="75000"/>
                    </a:schemeClr>
                  </a:solidFill>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98040" y="3112660"/>
                <a:ext cx="643232" cy="643232"/>
              </a:xfrm>
              <a:prstGeom prst="rect">
                <a:avLst/>
              </a:prstGeom>
            </p:spPr>
          </p:pic>
          <p:sp>
            <p:nvSpPr>
              <p:cNvPr id="11" name="Right Arrow 10"/>
              <p:cNvSpPr/>
              <p:nvPr/>
            </p:nvSpPr>
            <p:spPr>
              <a:xfrm>
                <a:off x="2919129" y="3346941"/>
                <a:ext cx="581169" cy="172190"/>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26" name="Right Arrow 25"/>
              <p:cNvSpPr/>
              <p:nvPr/>
            </p:nvSpPr>
            <p:spPr>
              <a:xfrm>
                <a:off x="4837703" y="3346941"/>
                <a:ext cx="581169" cy="172190"/>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88250" y="4943379"/>
              <a:ext cx="596714" cy="575423"/>
            </a:xfrm>
            <a:prstGeom prst="rect">
              <a:avLst/>
            </a:prstGeom>
          </p:spPr>
        </p:pic>
        <p:sp>
          <p:nvSpPr>
            <p:cNvPr id="16" name="TextBox 15"/>
            <p:cNvSpPr txBox="1"/>
            <p:nvPr/>
          </p:nvSpPr>
          <p:spPr>
            <a:xfrm>
              <a:off x="2550200" y="5498840"/>
              <a:ext cx="1326004" cy="523220"/>
            </a:xfrm>
            <a:prstGeom prst="rect">
              <a:avLst/>
            </a:prstGeom>
            <a:noFill/>
          </p:spPr>
          <p:txBody>
            <a:bodyPr wrap="none" rtlCol="0">
              <a:spAutoFit/>
            </a:bodyPr>
            <a:lstStyle/>
            <a:p>
              <a:pPr algn="ctr"/>
              <a:r>
                <a:rPr lang="en-US" sz="1400" dirty="0" smtClean="0">
                  <a:latin typeface="Helvetica Light"/>
                  <a:cs typeface="Helvetica Light"/>
                </a:rPr>
                <a:t>Explanation of</a:t>
              </a:r>
            </a:p>
            <a:p>
              <a:pPr algn="ctr"/>
              <a:r>
                <a:rPr lang="en-US" sz="1400" dirty="0" smtClean="0">
                  <a:latin typeface="Helvetica Light"/>
                  <a:cs typeface="Helvetica Light"/>
                </a:rPr>
                <a:t>Actions Taken</a:t>
              </a:r>
              <a:endParaRPr lang="en-US" sz="1400" dirty="0">
                <a:latin typeface="Helvetica Light"/>
                <a:cs typeface="Helvetica Light"/>
              </a:endParaRPr>
            </a:p>
          </p:txBody>
        </p:sp>
        <p:sp>
          <p:nvSpPr>
            <p:cNvPr id="17" name="TextBox 16"/>
            <p:cNvSpPr txBox="1"/>
            <p:nvPr/>
          </p:nvSpPr>
          <p:spPr>
            <a:xfrm>
              <a:off x="4199730" y="5498840"/>
              <a:ext cx="1326004" cy="523220"/>
            </a:xfrm>
            <a:prstGeom prst="rect">
              <a:avLst/>
            </a:prstGeom>
            <a:noFill/>
          </p:spPr>
          <p:txBody>
            <a:bodyPr wrap="none" rtlCol="0">
              <a:spAutoFit/>
            </a:bodyPr>
            <a:lstStyle/>
            <a:p>
              <a:pPr algn="ctr"/>
              <a:r>
                <a:rPr lang="en-US" sz="1400" dirty="0" smtClean="0">
                  <a:latin typeface="Helvetica Light"/>
                  <a:cs typeface="Helvetica Light"/>
                </a:rPr>
                <a:t>Explanation of</a:t>
              </a:r>
            </a:p>
            <a:p>
              <a:pPr algn="ctr"/>
              <a:r>
                <a:rPr lang="en-US" sz="1400" dirty="0" smtClean="0">
                  <a:latin typeface="Helvetica Light"/>
                  <a:cs typeface="Helvetica Light"/>
                </a:rPr>
                <a:t>Actions Taken</a:t>
              </a:r>
              <a:endParaRPr lang="en-US" sz="1400" dirty="0">
                <a:latin typeface="Helvetica Light"/>
                <a:cs typeface="Helvetica Light"/>
              </a:endParaRPr>
            </a:p>
          </p:txBody>
        </p:sp>
        <p:sp>
          <p:nvSpPr>
            <p:cNvPr id="18" name="TextBox 17"/>
            <p:cNvSpPr txBox="1"/>
            <p:nvPr/>
          </p:nvSpPr>
          <p:spPr>
            <a:xfrm>
              <a:off x="5856352" y="5498840"/>
              <a:ext cx="1326004" cy="523220"/>
            </a:xfrm>
            <a:prstGeom prst="rect">
              <a:avLst/>
            </a:prstGeom>
            <a:noFill/>
          </p:spPr>
          <p:txBody>
            <a:bodyPr wrap="none" rtlCol="0">
              <a:spAutoFit/>
            </a:bodyPr>
            <a:lstStyle/>
            <a:p>
              <a:pPr algn="ctr"/>
              <a:r>
                <a:rPr lang="en-US" sz="1400" dirty="0" smtClean="0">
                  <a:latin typeface="Helvetica Light"/>
                  <a:cs typeface="Helvetica Light"/>
                </a:rPr>
                <a:t>Explanation of</a:t>
              </a:r>
            </a:p>
            <a:p>
              <a:pPr algn="ctr"/>
              <a:r>
                <a:rPr lang="en-US" sz="1400" dirty="0" smtClean="0">
                  <a:latin typeface="Helvetica Light"/>
                  <a:cs typeface="Helvetica Light"/>
                </a:rPr>
                <a:t>Outcomes</a:t>
              </a:r>
              <a:endParaRPr lang="en-US" sz="1400" dirty="0">
                <a:latin typeface="Helvetica Light"/>
                <a:cs typeface="Helvetica Light"/>
              </a:endParaRPr>
            </a:p>
          </p:txBody>
        </p:sp>
      </p:grpSp>
      <p:sp>
        <p:nvSpPr>
          <p:cNvPr id="9" name="Rectangle 8"/>
          <p:cNvSpPr/>
          <p:nvPr/>
        </p:nvSpPr>
        <p:spPr>
          <a:xfrm>
            <a:off x="618571" y="3441441"/>
            <a:ext cx="3043214" cy="2509659"/>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Helvetica Light"/>
                <a:cs typeface="Helvetica Light"/>
              </a:rPr>
              <a:t>1-2 Product Screens</a:t>
            </a:r>
            <a:endParaRPr lang="en-US" dirty="0">
              <a:solidFill>
                <a:schemeClr val="tx1">
                  <a:lumMod val="75000"/>
                  <a:lumOff val="25000"/>
                </a:schemeClr>
              </a:solidFill>
              <a:latin typeface="Helvetica Light"/>
              <a:cs typeface="Helvetica Light"/>
            </a:endParaRPr>
          </a:p>
        </p:txBody>
      </p:sp>
      <p:sp>
        <p:nvSpPr>
          <p:cNvPr id="23" name="Text Placeholder 5"/>
          <p:cNvSpPr txBox="1">
            <a:spLocks/>
          </p:cNvSpPr>
          <p:nvPr/>
        </p:nvSpPr>
        <p:spPr>
          <a:xfrm>
            <a:off x="357353" y="909830"/>
            <a:ext cx="8463740" cy="2268902"/>
          </a:xfrm>
          <a:prstGeom prst="rect">
            <a:avLst/>
          </a:prstGeom>
        </p:spPr>
        <p:txBody>
          <a:bodyPr vert="horz" lIns="91440" tIns="45720" rIns="91440" bIns="45720" rtlCol="0">
            <a:normAutofit/>
          </a:bodyPr>
          <a:lstStyle>
            <a:lvl1pPr marL="514290" indent="-514290" algn="l" defTabSz="457200" rtl="0" eaLnBrk="1" latinLnBrk="0" hangingPunct="1">
              <a:lnSpc>
                <a:spcPct val="150000"/>
              </a:lnSpc>
              <a:spcBef>
                <a:spcPct val="20000"/>
              </a:spcBef>
              <a:buClr>
                <a:schemeClr val="tx1"/>
              </a:buClr>
              <a:buSzPct val="150000"/>
              <a:buFont typeface="Wingdings" charset="2"/>
              <a:buAutoNum type="arabicPlain"/>
              <a:defRPr sz="2400" b="0" i="0" kern="1200" baseline="0">
                <a:solidFill>
                  <a:schemeClr val="tx1">
                    <a:lumMod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ts val="0"/>
              </a:spcBef>
              <a:buFont typeface="Wingdings" charset="2"/>
              <a:buNone/>
            </a:pPr>
            <a:r>
              <a:rPr lang="en-US" b="1" dirty="0" smtClean="0">
                <a:solidFill>
                  <a:schemeClr val="accent6">
                    <a:lumMod val="75000"/>
                  </a:schemeClr>
                </a:solidFill>
                <a:cs typeface="Helvetica Light"/>
              </a:rPr>
              <a:t>[The succinct summary of the solution goes here. This often sounds like your company mission.]</a:t>
            </a:r>
            <a:endParaRPr lang="en-US" dirty="0" smtClean="0">
              <a:solidFill>
                <a:schemeClr val="accent6">
                  <a:lumMod val="75000"/>
                </a:schemeClr>
              </a:solidFill>
              <a:cs typeface="Helvetica Light"/>
            </a:endParaRPr>
          </a:p>
        </p:txBody>
      </p:sp>
      <p:sp>
        <p:nvSpPr>
          <p:cNvPr id="30" name="TextBox 29"/>
          <p:cNvSpPr txBox="1"/>
          <p:nvPr/>
        </p:nvSpPr>
        <p:spPr>
          <a:xfrm>
            <a:off x="8821093" y="6483684"/>
            <a:ext cx="313009" cy="369332"/>
          </a:xfrm>
          <a:prstGeom prst="rect">
            <a:avLst/>
          </a:prstGeom>
          <a:noFill/>
        </p:spPr>
        <p:txBody>
          <a:bodyPr wrap="none" rtlCol="0">
            <a:spAutoFit/>
          </a:bodyPr>
          <a:lstStyle/>
          <a:p>
            <a:r>
              <a:rPr lang="en-US" dirty="0" smtClean="0">
                <a:solidFill>
                  <a:schemeClr val="tx1">
                    <a:lumMod val="75000"/>
                    <a:lumOff val="25000"/>
                  </a:schemeClr>
                </a:solidFill>
                <a:latin typeface="Helvetica Light"/>
                <a:cs typeface="Helvetica Light"/>
              </a:rPr>
              <a:t>4</a:t>
            </a:r>
            <a:endParaRPr lang="en-US" dirty="0">
              <a:solidFill>
                <a:schemeClr val="tx1">
                  <a:lumMod val="75000"/>
                  <a:lumOff val="25000"/>
                </a:schemeClr>
              </a:solidFill>
              <a:latin typeface="Helvetica Light"/>
              <a:cs typeface="Helvetica Light"/>
            </a:endParaRPr>
          </a:p>
        </p:txBody>
      </p:sp>
      <p:sp>
        <p:nvSpPr>
          <p:cNvPr id="12" name="Title 11"/>
          <p:cNvSpPr>
            <a:spLocks noGrp="1"/>
          </p:cNvSpPr>
          <p:nvPr>
            <p:ph type="title"/>
          </p:nvPr>
        </p:nvSpPr>
        <p:spPr/>
        <p:txBody>
          <a:bodyPr>
            <a:normAutofit fontScale="90000"/>
          </a:bodyPr>
          <a:lstStyle/>
          <a:p>
            <a:r>
              <a:rPr lang="en-US" dirty="0" smtClean="0"/>
              <a:t>Solution</a:t>
            </a:r>
            <a:endParaRPr lang="en-US" dirty="0"/>
          </a:p>
        </p:txBody>
      </p:sp>
      <p:sp>
        <p:nvSpPr>
          <p:cNvPr id="20" name="Content Placeholder 19"/>
          <p:cNvSpPr>
            <a:spLocks noGrp="1"/>
          </p:cNvSpPr>
          <p:nvPr>
            <p:ph idx="1"/>
          </p:nvPr>
        </p:nvSpPr>
        <p:spPr>
          <a:xfrm>
            <a:off x="693682" y="2017986"/>
            <a:ext cx="7993117" cy="1305195"/>
          </a:xfrm>
        </p:spPr>
        <p:txBody>
          <a:bodyPr/>
          <a:lstStyle/>
          <a:p>
            <a:r>
              <a:rPr lang="en-US" dirty="0"/>
              <a:t>[List a few key benefits and features here</a:t>
            </a:r>
            <a:r>
              <a:rPr lang="en-US" dirty="0" smtClean="0"/>
              <a:t>.]</a:t>
            </a:r>
          </a:p>
          <a:p>
            <a:r>
              <a:rPr lang="en-US" dirty="0"/>
              <a:t>[List a few key benefits and features here.]</a:t>
            </a:r>
          </a:p>
          <a:p>
            <a:r>
              <a:rPr lang="en-US" dirty="0"/>
              <a:t>[List a few key benefits and features here</a:t>
            </a:r>
            <a:r>
              <a:rPr lang="en-US" dirty="0" smtClean="0"/>
              <a:t>.]</a:t>
            </a:r>
            <a:endParaRPr lang="en-US" dirty="0"/>
          </a:p>
          <a:p>
            <a:endParaRPr lang="en-US" dirty="0"/>
          </a:p>
        </p:txBody>
      </p:sp>
    </p:spTree>
    <p:extLst>
      <p:ext uri="{BB962C8B-B14F-4D97-AF65-F5344CB8AC3E}">
        <p14:creationId xmlns:p14="http://schemas.microsoft.com/office/powerpoint/2010/main" val="24789024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Product</a:t>
            </a:r>
            <a:endParaRPr lang="en-US" dirty="0"/>
          </a:p>
        </p:txBody>
      </p:sp>
      <p:sp>
        <p:nvSpPr>
          <p:cNvPr id="3" name="Content Placeholder 2"/>
          <p:cNvSpPr>
            <a:spLocks noGrp="1"/>
          </p:cNvSpPr>
          <p:nvPr>
            <p:ph idx="1"/>
          </p:nvPr>
        </p:nvSpPr>
        <p:spPr/>
        <p:txBody>
          <a:bodyPr/>
          <a:lstStyle/>
          <a:p>
            <a:r>
              <a:rPr lang="en-US" dirty="0" smtClean="0"/>
              <a:t>How does your technology work?</a:t>
            </a:r>
          </a:p>
          <a:p>
            <a:r>
              <a:rPr lang="en-US" dirty="0" smtClean="0"/>
              <a:t>Why is it better? Value proposition</a:t>
            </a:r>
          </a:p>
          <a:p>
            <a:r>
              <a:rPr lang="en-US" dirty="0" smtClean="0"/>
              <a:t>What does it do?</a:t>
            </a:r>
          </a:p>
          <a:p>
            <a:r>
              <a:rPr lang="en-US" dirty="0" smtClean="0"/>
              <a:t>Product </a:t>
            </a:r>
            <a:r>
              <a:rPr lang="en-US" dirty="0"/>
              <a:t>line-up (form factor, functionality, features, architecture, intellectual property</a:t>
            </a:r>
            <a:r>
              <a:rPr lang="en-US" dirty="0" smtClean="0"/>
              <a:t>)</a:t>
            </a:r>
            <a:endParaRPr lang="en-US" dirty="0"/>
          </a:p>
          <a:p>
            <a:r>
              <a:rPr lang="en-US" dirty="0"/>
              <a:t>Development roadmap</a:t>
            </a:r>
          </a:p>
          <a:p>
            <a:endParaRPr lang="en-US" dirty="0" smtClean="0"/>
          </a:p>
        </p:txBody>
      </p:sp>
      <p:sp>
        <p:nvSpPr>
          <p:cNvPr id="4" name="Slide Number Placeholder 3"/>
          <p:cNvSpPr>
            <a:spLocks noGrp="1"/>
          </p:cNvSpPr>
          <p:nvPr>
            <p:ph type="sldNum" sz="quarter" idx="12"/>
          </p:nvPr>
        </p:nvSpPr>
        <p:spPr/>
        <p:txBody>
          <a:bodyPr/>
          <a:lstStyle/>
          <a:p>
            <a:fld id="{A46C3BD5-0BCA-734F-9F00-223B18BBED49}" type="slidenum">
              <a:rPr lang="en-US" smtClean="0"/>
              <a:t>8</a:t>
            </a:fld>
            <a:endParaRPr lang="en-US"/>
          </a:p>
        </p:txBody>
      </p:sp>
    </p:spTree>
    <p:extLst>
      <p:ext uri="{BB962C8B-B14F-4D97-AF65-F5344CB8AC3E}">
        <p14:creationId xmlns:p14="http://schemas.microsoft.com/office/powerpoint/2010/main" val="21833774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Model</a:t>
            </a:r>
            <a:endParaRPr lang="en-US" dirty="0"/>
          </a:p>
        </p:txBody>
      </p:sp>
      <p:sp>
        <p:nvSpPr>
          <p:cNvPr id="3" name="Content Placeholder 2"/>
          <p:cNvSpPr>
            <a:spLocks noGrp="1"/>
          </p:cNvSpPr>
          <p:nvPr>
            <p:ph idx="1"/>
          </p:nvPr>
        </p:nvSpPr>
        <p:spPr/>
        <p:txBody>
          <a:bodyPr/>
          <a:lstStyle/>
          <a:p>
            <a:pPr marL="0" indent="0">
              <a:buNone/>
            </a:pPr>
            <a:r>
              <a:rPr lang="en-US" dirty="0" smtClean="0"/>
              <a:t>How will you make money?</a:t>
            </a:r>
          </a:p>
          <a:p>
            <a:r>
              <a:rPr lang="en-US" dirty="0" smtClean="0"/>
              <a:t>Revenue model</a:t>
            </a:r>
            <a:endParaRPr lang="en-US" dirty="0"/>
          </a:p>
          <a:p>
            <a:r>
              <a:rPr lang="en-US" dirty="0" smtClean="0"/>
              <a:t>Pricing</a:t>
            </a:r>
            <a:endParaRPr lang="en-US" dirty="0"/>
          </a:p>
          <a:p>
            <a:r>
              <a:rPr lang="en-US" dirty="0"/>
              <a:t>Average account size and/or lifetime </a:t>
            </a:r>
            <a:r>
              <a:rPr lang="en-US" dirty="0" smtClean="0"/>
              <a:t>value</a:t>
            </a:r>
            <a:endParaRPr lang="en-US" dirty="0"/>
          </a:p>
          <a:p>
            <a:r>
              <a:rPr lang="en-US" dirty="0"/>
              <a:t>Sales &amp; distribution </a:t>
            </a:r>
            <a:r>
              <a:rPr lang="en-US" dirty="0" smtClean="0"/>
              <a:t>model</a:t>
            </a:r>
            <a:endParaRPr lang="en-US" dirty="0"/>
          </a:p>
          <a:p>
            <a:r>
              <a:rPr lang="en-US" dirty="0"/>
              <a:t>Customer/pipeline list</a:t>
            </a:r>
          </a:p>
        </p:txBody>
      </p:sp>
      <p:sp>
        <p:nvSpPr>
          <p:cNvPr id="4" name="Slide Number Placeholder 3"/>
          <p:cNvSpPr>
            <a:spLocks noGrp="1"/>
          </p:cNvSpPr>
          <p:nvPr>
            <p:ph type="sldNum" sz="quarter" idx="12"/>
          </p:nvPr>
        </p:nvSpPr>
        <p:spPr/>
        <p:txBody>
          <a:bodyPr/>
          <a:lstStyle/>
          <a:p>
            <a:fld id="{A46C3BD5-0BCA-734F-9F00-223B18BBED49}" type="slidenum">
              <a:rPr lang="en-US" smtClean="0"/>
              <a:t>9</a:t>
            </a:fld>
            <a:endParaRPr lang="en-US"/>
          </a:p>
        </p:txBody>
      </p:sp>
    </p:spTree>
    <p:extLst>
      <p:ext uri="{BB962C8B-B14F-4D97-AF65-F5344CB8AC3E}">
        <p14:creationId xmlns:p14="http://schemas.microsoft.com/office/powerpoint/2010/main" val="5075831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17696</TotalTime>
  <Words>1228</Words>
  <Application>Microsoft Macintosh PowerPoint</Application>
  <PresentationFormat>On-screen Show (4:3)</PresentationFormat>
  <Paragraphs>209</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Pitch Deck Template</vt:lpstr>
      <vt:lpstr>Elevator Pitch Template</vt:lpstr>
      <vt:lpstr>PowerPoint Presentation</vt:lpstr>
      <vt:lpstr>Company Overview</vt:lpstr>
      <vt:lpstr>Introduction</vt:lpstr>
      <vt:lpstr>Problem</vt:lpstr>
      <vt:lpstr>Solution</vt:lpstr>
      <vt:lpstr>Product</vt:lpstr>
      <vt:lpstr>Business Model</vt:lpstr>
      <vt:lpstr>Traction</vt:lpstr>
      <vt:lpstr>Market Size</vt:lpstr>
      <vt:lpstr>Competition</vt:lpstr>
      <vt:lpstr>Team</vt:lpstr>
      <vt:lpstr>3-Year Plan</vt:lpstr>
      <vt:lpstr>Financials</vt:lpstr>
      <vt:lpstr>Summary</vt:lpstr>
      <vt:lpstr>Contact</vt:lpstr>
      <vt:lpstr>Additional infoRMATION</vt:lpstr>
    </vt:vector>
  </TitlesOfParts>
  <Company>Berkeley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Ilan Gur</dc:creator>
  <cp:lastModifiedBy>Matthew Price</cp:lastModifiedBy>
  <cp:revision>903</cp:revision>
  <cp:lastPrinted>2016-06-22T03:09:05Z</cp:lastPrinted>
  <dcterms:created xsi:type="dcterms:W3CDTF">2014-11-16T05:54:12Z</dcterms:created>
  <dcterms:modified xsi:type="dcterms:W3CDTF">2016-06-24T21:35:06Z</dcterms:modified>
</cp:coreProperties>
</file>