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63.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 id="2147483698" r:id="rId3"/>
    <p:sldMasterId id="2147483711" r:id="rId4"/>
    <p:sldMasterId id="2147483725" r:id="rId5"/>
    <p:sldMasterId id="2147483738" r:id="rId6"/>
  </p:sldMasterIdLst>
  <p:notesMasterIdLst>
    <p:notesMasterId r:id="rId38"/>
  </p:notesMasterIdLst>
  <p:handoutMasterIdLst>
    <p:handoutMasterId r:id="rId39"/>
  </p:handoutMasterIdLst>
  <p:sldIdLst>
    <p:sldId id="263" r:id="rId7"/>
    <p:sldId id="265" r:id="rId8"/>
    <p:sldId id="269" r:id="rId9"/>
    <p:sldId id="298" r:id="rId10"/>
    <p:sldId id="299" r:id="rId11"/>
    <p:sldId id="282" r:id="rId12"/>
    <p:sldId id="291" r:id="rId13"/>
    <p:sldId id="297" r:id="rId14"/>
    <p:sldId id="318" r:id="rId15"/>
    <p:sldId id="317" r:id="rId16"/>
    <p:sldId id="257" r:id="rId17"/>
    <p:sldId id="281" r:id="rId18"/>
    <p:sldId id="289" r:id="rId19"/>
    <p:sldId id="300" r:id="rId20"/>
    <p:sldId id="275" r:id="rId21"/>
    <p:sldId id="270" r:id="rId22"/>
    <p:sldId id="302" r:id="rId23"/>
    <p:sldId id="303" r:id="rId24"/>
    <p:sldId id="305" r:id="rId25"/>
    <p:sldId id="306" r:id="rId26"/>
    <p:sldId id="304" r:id="rId27"/>
    <p:sldId id="316" r:id="rId28"/>
    <p:sldId id="315" r:id="rId29"/>
    <p:sldId id="307" r:id="rId30"/>
    <p:sldId id="310" r:id="rId31"/>
    <p:sldId id="308" r:id="rId32"/>
    <p:sldId id="309" r:id="rId33"/>
    <p:sldId id="311" r:id="rId34"/>
    <p:sldId id="312" r:id="rId35"/>
    <p:sldId id="314" r:id="rId36"/>
    <p:sldId id="286" r:id="rId3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8" d="100"/>
          <a:sy n="88" d="100"/>
        </p:scale>
        <p:origin x="-97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D5B7E-7911-4561-A697-88076C9807B6}"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F50706E-AC54-40B3-A36A-A1D318D616D6}">
      <dgm:prSet phldrT="[Text]"/>
      <dgm:spPr/>
      <dgm:t>
        <a:bodyPr/>
        <a:lstStyle/>
        <a:p>
          <a:r>
            <a:rPr lang="en-US" dirty="0" smtClean="0"/>
            <a:t>Market Down</a:t>
          </a:r>
          <a:endParaRPr lang="en-US" dirty="0"/>
        </a:p>
      </dgm:t>
    </dgm:pt>
    <dgm:pt modelId="{F90A7468-623B-4B77-B928-E577DA825BC2}" type="parTrans" cxnId="{0B5BB4A0-A718-48F3-8274-7413E4B509D1}">
      <dgm:prSet/>
      <dgm:spPr/>
      <dgm:t>
        <a:bodyPr/>
        <a:lstStyle/>
        <a:p>
          <a:endParaRPr lang="en-US"/>
        </a:p>
      </dgm:t>
    </dgm:pt>
    <dgm:pt modelId="{6337FCC1-C717-4326-AFA7-796C947EDA03}" type="sibTrans" cxnId="{0B5BB4A0-A718-48F3-8274-7413E4B509D1}">
      <dgm:prSet/>
      <dgm:spPr/>
      <dgm:t>
        <a:bodyPr/>
        <a:lstStyle/>
        <a:p>
          <a:endParaRPr lang="en-US"/>
        </a:p>
      </dgm:t>
    </dgm:pt>
    <dgm:pt modelId="{B5B56FE8-AF1E-406F-AC86-A739A56945F7}">
      <dgm:prSet phldrT="[Text]"/>
      <dgm:spPr/>
      <dgm:t>
        <a:bodyPr/>
        <a:lstStyle/>
        <a:p>
          <a:r>
            <a:rPr lang="en-US" dirty="0" smtClean="0"/>
            <a:t>Technology </a:t>
          </a:r>
        </a:p>
        <a:p>
          <a:r>
            <a:rPr lang="en-US" dirty="0" smtClean="0"/>
            <a:t>Up</a:t>
          </a:r>
          <a:endParaRPr lang="en-US" dirty="0"/>
        </a:p>
      </dgm:t>
    </dgm:pt>
    <dgm:pt modelId="{09FFEA9E-20E4-4C54-B08E-6C695A7CB5F2}" type="parTrans" cxnId="{FA918719-6C84-45CE-965C-980A8C884C62}">
      <dgm:prSet/>
      <dgm:spPr/>
      <dgm:t>
        <a:bodyPr/>
        <a:lstStyle/>
        <a:p>
          <a:endParaRPr lang="en-US"/>
        </a:p>
      </dgm:t>
    </dgm:pt>
    <dgm:pt modelId="{8E2356CA-69FC-49D0-9D5D-D0B8A803F9D4}" type="sibTrans" cxnId="{FA918719-6C84-45CE-965C-980A8C884C62}">
      <dgm:prSet/>
      <dgm:spPr/>
      <dgm:t>
        <a:bodyPr/>
        <a:lstStyle/>
        <a:p>
          <a:endParaRPr lang="en-US"/>
        </a:p>
      </dgm:t>
    </dgm:pt>
    <dgm:pt modelId="{A8DCE08E-661E-4755-BE3B-E04D6533E01E}" type="pres">
      <dgm:prSet presAssocID="{9EBD5B7E-7911-4561-A697-88076C9807B6}" presName="compositeShape" presStyleCnt="0">
        <dgm:presLayoutVars>
          <dgm:chMax val="2"/>
          <dgm:dir/>
          <dgm:resizeHandles val="exact"/>
        </dgm:presLayoutVars>
      </dgm:prSet>
      <dgm:spPr/>
      <dgm:t>
        <a:bodyPr/>
        <a:lstStyle/>
        <a:p>
          <a:endParaRPr lang="en-US"/>
        </a:p>
      </dgm:t>
    </dgm:pt>
    <dgm:pt modelId="{1DF76697-13CA-4358-AB82-8BA15679CC21}" type="pres">
      <dgm:prSet presAssocID="{9EBD5B7E-7911-4561-A697-88076C9807B6}" presName="divider" presStyleLbl="fgShp" presStyleIdx="0" presStyleCnt="1"/>
      <dgm:spPr/>
    </dgm:pt>
    <dgm:pt modelId="{41BE8622-8B00-4E2A-9E27-86C6C308D801}" type="pres">
      <dgm:prSet presAssocID="{7F50706E-AC54-40B3-A36A-A1D318D616D6}" presName="downArrow" presStyleLbl="node1" presStyleIdx="0" presStyleCnt="2"/>
      <dgm:spPr/>
    </dgm:pt>
    <dgm:pt modelId="{80E8A36A-0619-4979-BA7E-6FBF312859C9}" type="pres">
      <dgm:prSet presAssocID="{7F50706E-AC54-40B3-A36A-A1D318D616D6}" presName="downArrowText" presStyleLbl="revTx" presStyleIdx="0" presStyleCnt="2">
        <dgm:presLayoutVars>
          <dgm:bulletEnabled val="1"/>
        </dgm:presLayoutVars>
      </dgm:prSet>
      <dgm:spPr/>
      <dgm:t>
        <a:bodyPr/>
        <a:lstStyle/>
        <a:p>
          <a:endParaRPr lang="en-US"/>
        </a:p>
      </dgm:t>
    </dgm:pt>
    <dgm:pt modelId="{3388065C-AB1B-4CD2-BAF6-D872490606FA}" type="pres">
      <dgm:prSet presAssocID="{B5B56FE8-AF1E-406F-AC86-A739A56945F7}" presName="upArrow" presStyleLbl="node1" presStyleIdx="1" presStyleCnt="2"/>
      <dgm:spPr/>
    </dgm:pt>
    <dgm:pt modelId="{0273D3EA-3726-4BE9-85CB-2DE04F55E9B2}" type="pres">
      <dgm:prSet presAssocID="{B5B56FE8-AF1E-406F-AC86-A739A56945F7}" presName="upArrowText" presStyleLbl="revTx" presStyleIdx="1" presStyleCnt="2">
        <dgm:presLayoutVars>
          <dgm:bulletEnabled val="1"/>
        </dgm:presLayoutVars>
      </dgm:prSet>
      <dgm:spPr/>
      <dgm:t>
        <a:bodyPr/>
        <a:lstStyle/>
        <a:p>
          <a:endParaRPr lang="en-US"/>
        </a:p>
      </dgm:t>
    </dgm:pt>
  </dgm:ptLst>
  <dgm:cxnLst>
    <dgm:cxn modelId="{B418958D-5D63-4C0B-AB9E-3DF195A5E491}" type="presOf" srcId="{7F50706E-AC54-40B3-A36A-A1D318D616D6}" destId="{80E8A36A-0619-4979-BA7E-6FBF312859C9}" srcOrd="0" destOrd="0" presId="urn:microsoft.com/office/officeart/2005/8/layout/arrow3"/>
    <dgm:cxn modelId="{5ED0C8FA-163C-4812-8D1C-22B239B4401D}" type="presOf" srcId="{9EBD5B7E-7911-4561-A697-88076C9807B6}" destId="{A8DCE08E-661E-4755-BE3B-E04D6533E01E}" srcOrd="0" destOrd="0" presId="urn:microsoft.com/office/officeart/2005/8/layout/arrow3"/>
    <dgm:cxn modelId="{EF376848-CE04-445D-BD4D-C06993F455A5}" type="presOf" srcId="{B5B56FE8-AF1E-406F-AC86-A739A56945F7}" destId="{0273D3EA-3726-4BE9-85CB-2DE04F55E9B2}" srcOrd="0" destOrd="0" presId="urn:microsoft.com/office/officeart/2005/8/layout/arrow3"/>
    <dgm:cxn modelId="{FA918719-6C84-45CE-965C-980A8C884C62}" srcId="{9EBD5B7E-7911-4561-A697-88076C9807B6}" destId="{B5B56FE8-AF1E-406F-AC86-A739A56945F7}" srcOrd="1" destOrd="0" parTransId="{09FFEA9E-20E4-4C54-B08E-6C695A7CB5F2}" sibTransId="{8E2356CA-69FC-49D0-9D5D-D0B8A803F9D4}"/>
    <dgm:cxn modelId="{0B5BB4A0-A718-48F3-8274-7413E4B509D1}" srcId="{9EBD5B7E-7911-4561-A697-88076C9807B6}" destId="{7F50706E-AC54-40B3-A36A-A1D318D616D6}" srcOrd="0" destOrd="0" parTransId="{F90A7468-623B-4B77-B928-E577DA825BC2}" sibTransId="{6337FCC1-C717-4326-AFA7-796C947EDA03}"/>
    <dgm:cxn modelId="{F252D463-151D-482B-A619-AFA2DD66CF01}" type="presParOf" srcId="{A8DCE08E-661E-4755-BE3B-E04D6533E01E}" destId="{1DF76697-13CA-4358-AB82-8BA15679CC21}" srcOrd="0" destOrd="0" presId="urn:microsoft.com/office/officeart/2005/8/layout/arrow3"/>
    <dgm:cxn modelId="{83A859C3-9756-4FB1-B1D9-4BE13CB6F586}" type="presParOf" srcId="{A8DCE08E-661E-4755-BE3B-E04D6533E01E}" destId="{41BE8622-8B00-4E2A-9E27-86C6C308D801}" srcOrd="1" destOrd="0" presId="urn:microsoft.com/office/officeart/2005/8/layout/arrow3"/>
    <dgm:cxn modelId="{A9776FA8-AEB0-4650-B319-9008099E2CC2}" type="presParOf" srcId="{A8DCE08E-661E-4755-BE3B-E04D6533E01E}" destId="{80E8A36A-0619-4979-BA7E-6FBF312859C9}" srcOrd="2" destOrd="0" presId="urn:microsoft.com/office/officeart/2005/8/layout/arrow3"/>
    <dgm:cxn modelId="{4931DB49-FFD5-4FAF-AFCD-AC3708402B69}" type="presParOf" srcId="{A8DCE08E-661E-4755-BE3B-E04D6533E01E}" destId="{3388065C-AB1B-4CD2-BAF6-D872490606FA}" srcOrd="3" destOrd="0" presId="urn:microsoft.com/office/officeart/2005/8/layout/arrow3"/>
    <dgm:cxn modelId="{864FADFB-39CB-478E-8E4A-B8993C881A4F}" type="presParOf" srcId="{A8DCE08E-661E-4755-BE3B-E04D6533E01E}" destId="{0273D3EA-3726-4BE9-85CB-2DE04F55E9B2}" srcOrd="4" destOrd="0" presId="urn:microsoft.com/office/officeart/2005/8/layout/arrow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5751F5-C984-4724-A16E-122264F43892}"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en-US"/>
        </a:p>
      </dgm:t>
    </dgm:pt>
    <dgm:pt modelId="{5C641281-03D5-4485-8343-6B86290921DC}">
      <dgm:prSet phldrT="[Text]"/>
      <dgm:spPr/>
      <dgm:t>
        <a:bodyPr/>
        <a:lstStyle/>
        <a:p>
          <a:r>
            <a:rPr lang="en-US" dirty="0" smtClean="0"/>
            <a:t>Product</a:t>
          </a:r>
          <a:endParaRPr lang="en-US" dirty="0"/>
        </a:p>
      </dgm:t>
    </dgm:pt>
    <dgm:pt modelId="{1C25EB0B-F94C-440D-84DA-372C5B53C9BA}" type="parTrans" cxnId="{E2C02A55-DFDD-4BA3-834C-3C4C961284AE}">
      <dgm:prSet/>
      <dgm:spPr/>
      <dgm:t>
        <a:bodyPr/>
        <a:lstStyle/>
        <a:p>
          <a:endParaRPr lang="en-US"/>
        </a:p>
      </dgm:t>
    </dgm:pt>
    <dgm:pt modelId="{FF1F76EB-8679-431E-9066-DC4E8314B083}" type="sibTrans" cxnId="{E2C02A55-DFDD-4BA3-834C-3C4C961284AE}">
      <dgm:prSet/>
      <dgm:spPr/>
      <dgm:t>
        <a:bodyPr/>
        <a:lstStyle/>
        <a:p>
          <a:endParaRPr lang="en-US"/>
        </a:p>
      </dgm:t>
    </dgm:pt>
    <dgm:pt modelId="{A37E28A3-99AC-46CE-8A98-DBCD1987FA6C}">
      <dgm:prSet phldrT="[Text]"/>
      <dgm:spPr/>
      <dgm:t>
        <a:bodyPr/>
        <a:lstStyle/>
        <a:p>
          <a:r>
            <a:rPr lang="en-US" dirty="0" smtClean="0"/>
            <a:t>Market</a:t>
          </a:r>
          <a:endParaRPr lang="en-US" dirty="0"/>
        </a:p>
      </dgm:t>
    </dgm:pt>
    <dgm:pt modelId="{1BA09618-98A2-4895-9C8C-B949D5B95AE8}" type="parTrans" cxnId="{EB298C5E-6D19-462A-8444-A7A18EAB5B80}">
      <dgm:prSet/>
      <dgm:spPr/>
      <dgm:t>
        <a:bodyPr/>
        <a:lstStyle/>
        <a:p>
          <a:endParaRPr lang="en-US"/>
        </a:p>
      </dgm:t>
    </dgm:pt>
    <dgm:pt modelId="{367566B2-CF1C-4A39-B672-832CE3F985C1}" type="sibTrans" cxnId="{EB298C5E-6D19-462A-8444-A7A18EAB5B80}">
      <dgm:prSet/>
      <dgm:spPr/>
      <dgm:t>
        <a:bodyPr/>
        <a:lstStyle/>
        <a:p>
          <a:endParaRPr lang="en-US"/>
        </a:p>
      </dgm:t>
    </dgm:pt>
    <dgm:pt modelId="{4BE755B4-0CAF-4B73-B9A2-6D7817698E7F}" type="pres">
      <dgm:prSet presAssocID="{305751F5-C984-4724-A16E-122264F43892}" presName="diagram" presStyleCnt="0">
        <dgm:presLayoutVars>
          <dgm:dir/>
          <dgm:resizeHandles val="exact"/>
        </dgm:presLayoutVars>
      </dgm:prSet>
      <dgm:spPr/>
      <dgm:t>
        <a:bodyPr/>
        <a:lstStyle/>
        <a:p>
          <a:endParaRPr lang="en-US"/>
        </a:p>
      </dgm:t>
    </dgm:pt>
    <dgm:pt modelId="{478C642B-4739-421B-BC2A-52295D8CCCD7}" type="pres">
      <dgm:prSet presAssocID="{5C641281-03D5-4485-8343-6B86290921DC}" presName="arrow" presStyleLbl="node1" presStyleIdx="0" presStyleCnt="2">
        <dgm:presLayoutVars>
          <dgm:bulletEnabled val="1"/>
        </dgm:presLayoutVars>
      </dgm:prSet>
      <dgm:spPr/>
      <dgm:t>
        <a:bodyPr/>
        <a:lstStyle/>
        <a:p>
          <a:endParaRPr lang="en-US"/>
        </a:p>
      </dgm:t>
    </dgm:pt>
    <dgm:pt modelId="{B7CF518A-D95C-4806-9A1B-4FC34FCB0434}" type="pres">
      <dgm:prSet presAssocID="{A37E28A3-99AC-46CE-8A98-DBCD1987FA6C}" presName="arrow" presStyleLbl="node1" presStyleIdx="1" presStyleCnt="2">
        <dgm:presLayoutVars>
          <dgm:bulletEnabled val="1"/>
        </dgm:presLayoutVars>
      </dgm:prSet>
      <dgm:spPr/>
      <dgm:t>
        <a:bodyPr/>
        <a:lstStyle/>
        <a:p>
          <a:endParaRPr lang="en-US"/>
        </a:p>
      </dgm:t>
    </dgm:pt>
  </dgm:ptLst>
  <dgm:cxnLst>
    <dgm:cxn modelId="{E2C02A55-DFDD-4BA3-834C-3C4C961284AE}" srcId="{305751F5-C984-4724-A16E-122264F43892}" destId="{5C641281-03D5-4485-8343-6B86290921DC}" srcOrd="0" destOrd="0" parTransId="{1C25EB0B-F94C-440D-84DA-372C5B53C9BA}" sibTransId="{FF1F76EB-8679-431E-9066-DC4E8314B083}"/>
    <dgm:cxn modelId="{7D513023-F618-4355-8410-ADA5094F6C42}" type="presOf" srcId="{305751F5-C984-4724-A16E-122264F43892}" destId="{4BE755B4-0CAF-4B73-B9A2-6D7817698E7F}" srcOrd="0" destOrd="0" presId="urn:microsoft.com/office/officeart/2005/8/layout/arrow5"/>
    <dgm:cxn modelId="{FD6566B1-C815-4D2B-9581-F14802076BAA}" type="presOf" srcId="{A37E28A3-99AC-46CE-8A98-DBCD1987FA6C}" destId="{B7CF518A-D95C-4806-9A1B-4FC34FCB0434}" srcOrd="0" destOrd="0" presId="urn:microsoft.com/office/officeart/2005/8/layout/arrow5"/>
    <dgm:cxn modelId="{EB298C5E-6D19-462A-8444-A7A18EAB5B80}" srcId="{305751F5-C984-4724-A16E-122264F43892}" destId="{A37E28A3-99AC-46CE-8A98-DBCD1987FA6C}" srcOrd="1" destOrd="0" parTransId="{1BA09618-98A2-4895-9C8C-B949D5B95AE8}" sibTransId="{367566B2-CF1C-4A39-B672-832CE3F985C1}"/>
    <dgm:cxn modelId="{5433A00C-98DA-49DC-86DA-B0B494EDBD3A}" type="presOf" srcId="{5C641281-03D5-4485-8343-6B86290921DC}" destId="{478C642B-4739-421B-BC2A-52295D8CCCD7}" srcOrd="0" destOrd="0" presId="urn:microsoft.com/office/officeart/2005/8/layout/arrow5"/>
    <dgm:cxn modelId="{4E33FCFC-98BB-41CA-94F7-04CF5D645289}" type="presParOf" srcId="{4BE755B4-0CAF-4B73-B9A2-6D7817698E7F}" destId="{478C642B-4739-421B-BC2A-52295D8CCCD7}" srcOrd="0" destOrd="0" presId="urn:microsoft.com/office/officeart/2005/8/layout/arrow5"/>
    <dgm:cxn modelId="{5F37754A-396C-4345-881B-F1A6237C2828}" type="presParOf" srcId="{4BE755B4-0CAF-4B73-B9A2-6D7817698E7F}" destId="{B7CF518A-D95C-4806-9A1B-4FC34FCB0434}"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DB30CE-0CDA-465E-8144-9202CF587363}" type="doc">
      <dgm:prSet loTypeId="urn:microsoft.com/office/officeart/2005/8/layout/pyramid1" loCatId="pyramid" qsTypeId="urn:microsoft.com/office/officeart/2005/8/quickstyle/simple1" qsCatId="simple" csTypeId="urn:microsoft.com/office/officeart/2005/8/colors/accent1_2" csCatId="accent1" phldr="1"/>
      <dgm:spPr/>
    </dgm:pt>
    <dgm:pt modelId="{EAFECB0B-0290-4160-A79A-E2B92617F720}">
      <dgm:prSet phldrT="[Text]"/>
      <dgm:spPr/>
      <dgm:t>
        <a:bodyPr/>
        <a:lstStyle/>
        <a:p>
          <a:r>
            <a:rPr lang="en-US" dirty="0" smtClean="0"/>
            <a:t>Product / Market Segment #1</a:t>
          </a:r>
          <a:endParaRPr lang="en-US" dirty="0"/>
        </a:p>
      </dgm:t>
    </dgm:pt>
    <dgm:pt modelId="{6D4C4F35-C05B-4A04-AC10-6A0D6E33C682}" type="parTrans" cxnId="{92C40149-0576-4533-B820-2667B7E66C83}">
      <dgm:prSet/>
      <dgm:spPr/>
      <dgm:t>
        <a:bodyPr/>
        <a:lstStyle/>
        <a:p>
          <a:endParaRPr lang="en-US"/>
        </a:p>
      </dgm:t>
    </dgm:pt>
    <dgm:pt modelId="{94AC2F98-9BE6-40B1-A19F-266716AA90F1}" type="sibTrans" cxnId="{92C40149-0576-4533-B820-2667B7E66C83}">
      <dgm:prSet/>
      <dgm:spPr/>
      <dgm:t>
        <a:bodyPr/>
        <a:lstStyle/>
        <a:p>
          <a:endParaRPr lang="en-US"/>
        </a:p>
      </dgm:t>
    </dgm:pt>
    <dgm:pt modelId="{84AD0577-8909-4950-B394-19360C80F1BB}">
      <dgm:prSet phldrT="[Text]"/>
      <dgm:spPr/>
      <dgm:t>
        <a:bodyPr/>
        <a:lstStyle/>
        <a:p>
          <a:r>
            <a:rPr lang="en-US" dirty="0" smtClean="0"/>
            <a:t>#2-3</a:t>
          </a:r>
        </a:p>
      </dgm:t>
    </dgm:pt>
    <dgm:pt modelId="{6190D522-447D-4620-AB26-CF92B73CCD44}" type="parTrans" cxnId="{4C3C6E27-98C9-4960-9554-5E21F6F55883}">
      <dgm:prSet/>
      <dgm:spPr/>
      <dgm:t>
        <a:bodyPr/>
        <a:lstStyle/>
        <a:p>
          <a:endParaRPr lang="en-US"/>
        </a:p>
      </dgm:t>
    </dgm:pt>
    <dgm:pt modelId="{F55A7356-148F-490D-8BE3-9DC2006B3004}" type="sibTrans" cxnId="{4C3C6E27-98C9-4960-9554-5E21F6F55883}">
      <dgm:prSet/>
      <dgm:spPr/>
      <dgm:t>
        <a:bodyPr/>
        <a:lstStyle/>
        <a:p>
          <a:endParaRPr lang="en-US"/>
        </a:p>
      </dgm:t>
    </dgm:pt>
    <dgm:pt modelId="{2FAE2C3D-B86C-4F06-8FA4-39146A663853}">
      <dgm:prSet phldrT="[Text]"/>
      <dgm:spPr/>
      <dgm:t>
        <a:bodyPr/>
        <a:lstStyle/>
        <a:p>
          <a:r>
            <a:rPr lang="en-US" dirty="0" smtClean="0"/>
            <a:t>#4-n</a:t>
          </a:r>
          <a:endParaRPr lang="en-US" dirty="0"/>
        </a:p>
      </dgm:t>
    </dgm:pt>
    <dgm:pt modelId="{3F7FE2FB-2F35-4546-AB0B-BA7738AEDB36}" type="parTrans" cxnId="{CE97C754-76AE-484E-8C2C-B8B689D23B99}">
      <dgm:prSet/>
      <dgm:spPr/>
      <dgm:t>
        <a:bodyPr/>
        <a:lstStyle/>
        <a:p>
          <a:endParaRPr lang="en-US"/>
        </a:p>
      </dgm:t>
    </dgm:pt>
    <dgm:pt modelId="{12595BA4-B235-4AD5-95B5-8DB725574259}" type="sibTrans" cxnId="{CE97C754-76AE-484E-8C2C-B8B689D23B99}">
      <dgm:prSet/>
      <dgm:spPr/>
      <dgm:t>
        <a:bodyPr/>
        <a:lstStyle/>
        <a:p>
          <a:endParaRPr lang="en-US"/>
        </a:p>
      </dgm:t>
    </dgm:pt>
    <dgm:pt modelId="{7ECB98AC-FF3C-4D0C-98A3-7E62B32E6366}" type="pres">
      <dgm:prSet presAssocID="{22DB30CE-0CDA-465E-8144-9202CF587363}" presName="Name0" presStyleCnt="0">
        <dgm:presLayoutVars>
          <dgm:dir/>
          <dgm:animLvl val="lvl"/>
          <dgm:resizeHandles val="exact"/>
        </dgm:presLayoutVars>
      </dgm:prSet>
      <dgm:spPr/>
    </dgm:pt>
    <dgm:pt modelId="{5E153D58-281A-48F0-A328-0AC53ECE69BB}" type="pres">
      <dgm:prSet presAssocID="{EAFECB0B-0290-4160-A79A-E2B92617F720}" presName="Name8" presStyleCnt="0"/>
      <dgm:spPr/>
    </dgm:pt>
    <dgm:pt modelId="{727DAF39-AADB-446E-8880-E16604ED3D36}" type="pres">
      <dgm:prSet presAssocID="{EAFECB0B-0290-4160-A79A-E2B92617F720}" presName="level" presStyleLbl="node1" presStyleIdx="0" presStyleCnt="3">
        <dgm:presLayoutVars>
          <dgm:chMax val="1"/>
          <dgm:bulletEnabled val="1"/>
        </dgm:presLayoutVars>
      </dgm:prSet>
      <dgm:spPr/>
      <dgm:t>
        <a:bodyPr/>
        <a:lstStyle/>
        <a:p>
          <a:endParaRPr lang="en-US"/>
        </a:p>
      </dgm:t>
    </dgm:pt>
    <dgm:pt modelId="{2C9C8423-9A13-4D6F-A72C-F282F679C79D}" type="pres">
      <dgm:prSet presAssocID="{EAFECB0B-0290-4160-A79A-E2B92617F720}" presName="levelTx" presStyleLbl="revTx" presStyleIdx="0" presStyleCnt="0">
        <dgm:presLayoutVars>
          <dgm:chMax val="1"/>
          <dgm:bulletEnabled val="1"/>
        </dgm:presLayoutVars>
      </dgm:prSet>
      <dgm:spPr/>
      <dgm:t>
        <a:bodyPr/>
        <a:lstStyle/>
        <a:p>
          <a:endParaRPr lang="en-US"/>
        </a:p>
      </dgm:t>
    </dgm:pt>
    <dgm:pt modelId="{96C7A5D2-135D-492B-9AD6-8EA52B6AF4D3}" type="pres">
      <dgm:prSet presAssocID="{84AD0577-8909-4950-B394-19360C80F1BB}" presName="Name8" presStyleCnt="0"/>
      <dgm:spPr/>
    </dgm:pt>
    <dgm:pt modelId="{A645BEF4-6F51-40B0-888F-ACECF5BCBED2}" type="pres">
      <dgm:prSet presAssocID="{84AD0577-8909-4950-B394-19360C80F1BB}" presName="level" presStyleLbl="node1" presStyleIdx="1" presStyleCnt="3">
        <dgm:presLayoutVars>
          <dgm:chMax val="1"/>
          <dgm:bulletEnabled val="1"/>
        </dgm:presLayoutVars>
      </dgm:prSet>
      <dgm:spPr/>
      <dgm:t>
        <a:bodyPr/>
        <a:lstStyle/>
        <a:p>
          <a:endParaRPr lang="en-US"/>
        </a:p>
      </dgm:t>
    </dgm:pt>
    <dgm:pt modelId="{05604AB3-A83E-4E5B-BD46-1BA5FF567D2B}" type="pres">
      <dgm:prSet presAssocID="{84AD0577-8909-4950-B394-19360C80F1BB}" presName="levelTx" presStyleLbl="revTx" presStyleIdx="0" presStyleCnt="0">
        <dgm:presLayoutVars>
          <dgm:chMax val="1"/>
          <dgm:bulletEnabled val="1"/>
        </dgm:presLayoutVars>
      </dgm:prSet>
      <dgm:spPr/>
      <dgm:t>
        <a:bodyPr/>
        <a:lstStyle/>
        <a:p>
          <a:endParaRPr lang="en-US"/>
        </a:p>
      </dgm:t>
    </dgm:pt>
    <dgm:pt modelId="{01EA4729-FFA5-4AB6-AA25-1254D472C89B}" type="pres">
      <dgm:prSet presAssocID="{2FAE2C3D-B86C-4F06-8FA4-39146A663853}" presName="Name8" presStyleCnt="0"/>
      <dgm:spPr/>
    </dgm:pt>
    <dgm:pt modelId="{5356E37E-1228-4E03-9E7E-CD3D7BE102C6}" type="pres">
      <dgm:prSet presAssocID="{2FAE2C3D-B86C-4F06-8FA4-39146A663853}" presName="level" presStyleLbl="node1" presStyleIdx="2" presStyleCnt="3">
        <dgm:presLayoutVars>
          <dgm:chMax val="1"/>
          <dgm:bulletEnabled val="1"/>
        </dgm:presLayoutVars>
      </dgm:prSet>
      <dgm:spPr/>
      <dgm:t>
        <a:bodyPr/>
        <a:lstStyle/>
        <a:p>
          <a:endParaRPr lang="en-US"/>
        </a:p>
      </dgm:t>
    </dgm:pt>
    <dgm:pt modelId="{16D99CF9-0C01-4DDB-9EDE-060E69763669}" type="pres">
      <dgm:prSet presAssocID="{2FAE2C3D-B86C-4F06-8FA4-39146A663853}" presName="levelTx" presStyleLbl="revTx" presStyleIdx="0" presStyleCnt="0">
        <dgm:presLayoutVars>
          <dgm:chMax val="1"/>
          <dgm:bulletEnabled val="1"/>
        </dgm:presLayoutVars>
      </dgm:prSet>
      <dgm:spPr/>
      <dgm:t>
        <a:bodyPr/>
        <a:lstStyle/>
        <a:p>
          <a:endParaRPr lang="en-US"/>
        </a:p>
      </dgm:t>
    </dgm:pt>
  </dgm:ptLst>
  <dgm:cxnLst>
    <dgm:cxn modelId="{ACDF9328-2975-4EDD-B470-8BD393897885}" type="presOf" srcId="{84AD0577-8909-4950-B394-19360C80F1BB}" destId="{05604AB3-A83E-4E5B-BD46-1BA5FF567D2B}" srcOrd="1" destOrd="0" presId="urn:microsoft.com/office/officeart/2005/8/layout/pyramid1"/>
    <dgm:cxn modelId="{92C40149-0576-4533-B820-2667B7E66C83}" srcId="{22DB30CE-0CDA-465E-8144-9202CF587363}" destId="{EAFECB0B-0290-4160-A79A-E2B92617F720}" srcOrd="0" destOrd="0" parTransId="{6D4C4F35-C05B-4A04-AC10-6A0D6E33C682}" sibTransId="{94AC2F98-9BE6-40B1-A19F-266716AA90F1}"/>
    <dgm:cxn modelId="{CE97C754-76AE-484E-8C2C-B8B689D23B99}" srcId="{22DB30CE-0CDA-465E-8144-9202CF587363}" destId="{2FAE2C3D-B86C-4F06-8FA4-39146A663853}" srcOrd="2" destOrd="0" parTransId="{3F7FE2FB-2F35-4546-AB0B-BA7738AEDB36}" sibTransId="{12595BA4-B235-4AD5-95B5-8DB725574259}"/>
    <dgm:cxn modelId="{9411188A-AE74-40E0-9679-0F2C3E3B7119}" type="presOf" srcId="{2FAE2C3D-B86C-4F06-8FA4-39146A663853}" destId="{16D99CF9-0C01-4DDB-9EDE-060E69763669}" srcOrd="1" destOrd="0" presId="urn:microsoft.com/office/officeart/2005/8/layout/pyramid1"/>
    <dgm:cxn modelId="{EA5B5953-D3EB-4B72-9BD9-35984738E2A1}" type="presOf" srcId="{2FAE2C3D-B86C-4F06-8FA4-39146A663853}" destId="{5356E37E-1228-4E03-9E7E-CD3D7BE102C6}" srcOrd="0" destOrd="0" presId="urn:microsoft.com/office/officeart/2005/8/layout/pyramid1"/>
    <dgm:cxn modelId="{275D9C8B-F1E2-4987-AE32-78EB1E426726}" type="presOf" srcId="{22DB30CE-0CDA-465E-8144-9202CF587363}" destId="{7ECB98AC-FF3C-4D0C-98A3-7E62B32E6366}" srcOrd="0" destOrd="0" presId="urn:microsoft.com/office/officeart/2005/8/layout/pyramid1"/>
    <dgm:cxn modelId="{5AD39D43-B62C-49F9-A43E-932C89AD6399}" type="presOf" srcId="{84AD0577-8909-4950-B394-19360C80F1BB}" destId="{A645BEF4-6F51-40B0-888F-ACECF5BCBED2}" srcOrd="0" destOrd="0" presId="urn:microsoft.com/office/officeart/2005/8/layout/pyramid1"/>
    <dgm:cxn modelId="{4C3C6E27-98C9-4960-9554-5E21F6F55883}" srcId="{22DB30CE-0CDA-465E-8144-9202CF587363}" destId="{84AD0577-8909-4950-B394-19360C80F1BB}" srcOrd="1" destOrd="0" parTransId="{6190D522-447D-4620-AB26-CF92B73CCD44}" sibTransId="{F55A7356-148F-490D-8BE3-9DC2006B3004}"/>
    <dgm:cxn modelId="{5064117E-CEF4-4A14-9030-EFD5ECABE02E}" type="presOf" srcId="{EAFECB0B-0290-4160-A79A-E2B92617F720}" destId="{2C9C8423-9A13-4D6F-A72C-F282F679C79D}" srcOrd="1" destOrd="0" presId="urn:microsoft.com/office/officeart/2005/8/layout/pyramid1"/>
    <dgm:cxn modelId="{79B4D9BC-380A-4F1D-BA49-00370CAEBA18}" type="presOf" srcId="{EAFECB0B-0290-4160-A79A-E2B92617F720}" destId="{727DAF39-AADB-446E-8880-E16604ED3D36}" srcOrd="0" destOrd="0" presId="urn:microsoft.com/office/officeart/2005/8/layout/pyramid1"/>
    <dgm:cxn modelId="{B6475635-220F-4D3B-BB12-DC25DCDDF5AE}" type="presParOf" srcId="{7ECB98AC-FF3C-4D0C-98A3-7E62B32E6366}" destId="{5E153D58-281A-48F0-A328-0AC53ECE69BB}" srcOrd="0" destOrd="0" presId="urn:microsoft.com/office/officeart/2005/8/layout/pyramid1"/>
    <dgm:cxn modelId="{A6A4194C-A1B4-455A-8D4A-DB259BB2C2E1}" type="presParOf" srcId="{5E153D58-281A-48F0-A328-0AC53ECE69BB}" destId="{727DAF39-AADB-446E-8880-E16604ED3D36}" srcOrd="0" destOrd="0" presId="urn:microsoft.com/office/officeart/2005/8/layout/pyramid1"/>
    <dgm:cxn modelId="{FA776367-45EB-45EB-AC54-53B3295A8893}" type="presParOf" srcId="{5E153D58-281A-48F0-A328-0AC53ECE69BB}" destId="{2C9C8423-9A13-4D6F-A72C-F282F679C79D}" srcOrd="1" destOrd="0" presId="urn:microsoft.com/office/officeart/2005/8/layout/pyramid1"/>
    <dgm:cxn modelId="{ECCDDA5B-BB5E-4DF1-B423-4CF85F684E33}" type="presParOf" srcId="{7ECB98AC-FF3C-4D0C-98A3-7E62B32E6366}" destId="{96C7A5D2-135D-492B-9AD6-8EA52B6AF4D3}" srcOrd="1" destOrd="0" presId="urn:microsoft.com/office/officeart/2005/8/layout/pyramid1"/>
    <dgm:cxn modelId="{A6A8F4DD-A33D-44CC-A013-4B8811C549AD}" type="presParOf" srcId="{96C7A5D2-135D-492B-9AD6-8EA52B6AF4D3}" destId="{A645BEF4-6F51-40B0-888F-ACECF5BCBED2}" srcOrd="0" destOrd="0" presId="urn:microsoft.com/office/officeart/2005/8/layout/pyramid1"/>
    <dgm:cxn modelId="{45C822CE-C376-462C-A9E4-EBB3A547AD91}" type="presParOf" srcId="{96C7A5D2-135D-492B-9AD6-8EA52B6AF4D3}" destId="{05604AB3-A83E-4E5B-BD46-1BA5FF567D2B}" srcOrd="1" destOrd="0" presId="urn:microsoft.com/office/officeart/2005/8/layout/pyramid1"/>
    <dgm:cxn modelId="{147B66A9-94EA-40D0-AF10-9C524FA6D4EA}" type="presParOf" srcId="{7ECB98AC-FF3C-4D0C-98A3-7E62B32E6366}" destId="{01EA4729-FFA5-4AB6-AA25-1254D472C89B}" srcOrd="2" destOrd="0" presId="urn:microsoft.com/office/officeart/2005/8/layout/pyramid1"/>
    <dgm:cxn modelId="{EE7AE453-85F1-4270-85B4-2D56089C5C75}" type="presParOf" srcId="{01EA4729-FFA5-4AB6-AA25-1254D472C89B}" destId="{5356E37E-1228-4E03-9E7E-CD3D7BE102C6}" srcOrd="0" destOrd="0" presId="urn:microsoft.com/office/officeart/2005/8/layout/pyramid1"/>
    <dgm:cxn modelId="{CB3EA189-5993-4233-B6D8-003EA4C36EC9}" type="presParOf" srcId="{01EA4729-FFA5-4AB6-AA25-1254D472C89B}" destId="{16D99CF9-0C01-4DDB-9EDE-060E69763669}" srcOrd="1" destOrd="0" presId="urn:microsoft.com/office/officeart/2005/8/layout/pyramid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F76697-13CA-4358-AB82-8BA15679CC21}">
      <dsp:nvSpPr>
        <dsp:cNvPr id="0" name=""/>
        <dsp:cNvSpPr/>
      </dsp:nvSpPr>
      <dsp:spPr>
        <a:xfrm rot="21300000">
          <a:off x="25254" y="1794666"/>
          <a:ext cx="8179091" cy="936629"/>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BE8622-8B00-4E2A-9E27-86C6C308D801}">
      <dsp:nvSpPr>
        <dsp:cNvPr id="0" name=""/>
        <dsp:cNvSpPr/>
      </dsp:nvSpPr>
      <dsp:spPr>
        <a:xfrm>
          <a:off x="987552" y="226298"/>
          <a:ext cx="2468880" cy="1810385"/>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8A36A-0619-4979-BA7E-6FBF312859C9}">
      <dsp:nvSpPr>
        <dsp:cNvPr id="0" name=""/>
        <dsp:cNvSpPr/>
      </dsp:nvSpPr>
      <dsp:spPr>
        <a:xfrm>
          <a:off x="4361687" y="0"/>
          <a:ext cx="2633472" cy="190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t>Market Down</a:t>
          </a:r>
          <a:endParaRPr lang="en-US" sz="3600" kern="1200" dirty="0"/>
        </a:p>
      </dsp:txBody>
      <dsp:txXfrm>
        <a:off x="4361687" y="0"/>
        <a:ext cx="2633472" cy="1900904"/>
      </dsp:txXfrm>
    </dsp:sp>
    <dsp:sp modelId="{3388065C-AB1B-4CD2-BAF6-D872490606FA}">
      <dsp:nvSpPr>
        <dsp:cNvPr id="0" name=""/>
        <dsp:cNvSpPr/>
      </dsp:nvSpPr>
      <dsp:spPr>
        <a:xfrm>
          <a:off x="4773168" y="2489279"/>
          <a:ext cx="2468880" cy="1810385"/>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3D3EA-3726-4BE9-85CB-2DE04F55E9B2}">
      <dsp:nvSpPr>
        <dsp:cNvPr id="0" name=""/>
        <dsp:cNvSpPr/>
      </dsp:nvSpPr>
      <dsp:spPr>
        <a:xfrm>
          <a:off x="1234440" y="2625058"/>
          <a:ext cx="2633472" cy="190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smtClean="0"/>
            <a:t>Technology </a:t>
          </a:r>
        </a:p>
        <a:p>
          <a:pPr lvl="0" algn="ctr" defTabSz="1600200">
            <a:lnSpc>
              <a:spcPct val="90000"/>
            </a:lnSpc>
            <a:spcBef>
              <a:spcPct val="0"/>
            </a:spcBef>
            <a:spcAft>
              <a:spcPct val="35000"/>
            </a:spcAft>
          </a:pPr>
          <a:r>
            <a:rPr lang="en-US" sz="3600" kern="1200" dirty="0" smtClean="0"/>
            <a:t>Up</a:t>
          </a:r>
          <a:endParaRPr lang="en-US" sz="3600" kern="1200" dirty="0"/>
        </a:p>
      </dsp:txBody>
      <dsp:txXfrm>
        <a:off x="1234440" y="2625058"/>
        <a:ext cx="2633472" cy="190090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8C642B-4739-421B-BC2A-52295D8CCCD7}">
      <dsp:nvSpPr>
        <dsp:cNvPr id="0" name=""/>
        <dsp:cNvSpPr/>
      </dsp:nvSpPr>
      <dsp:spPr>
        <a:xfrm rot="16200000">
          <a:off x="702" y="261838"/>
          <a:ext cx="4002285" cy="4002285"/>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0" tIns="426720" rIns="426720" bIns="426720" numCol="1" spcCol="1270" anchor="ctr" anchorCtr="0">
          <a:noAutofit/>
        </a:bodyPr>
        <a:lstStyle/>
        <a:p>
          <a:pPr lvl="0" algn="ctr" defTabSz="2667000">
            <a:lnSpc>
              <a:spcPct val="90000"/>
            </a:lnSpc>
            <a:spcBef>
              <a:spcPct val="0"/>
            </a:spcBef>
            <a:spcAft>
              <a:spcPct val="35000"/>
            </a:spcAft>
          </a:pPr>
          <a:r>
            <a:rPr lang="en-US" sz="6000" kern="1200" dirty="0" smtClean="0"/>
            <a:t>Product</a:t>
          </a:r>
          <a:endParaRPr lang="en-US" sz="6000" kern="1200" dirty="0"/>
        </a:p>
      </dsp:txBody>
      <dsp:txXfrm rot="16200000">
        <a:off x="702" y="261838"/>
        <a:ext cx="4002285" cy="4002285"/>
      </dsp:txXfrm>
    </dsp:sp>
    <dsp:sp modelId="{B7CF518A-D95C-4806-9A1B-4FC34FCB0434}">
      <dsp:nvSpPr>
        <dsp:cNvPr id="0" name=""/>
        <dsp:cNvSpPr/>
      </dsp:nvSpPr>
      <dsp:spPr>
        <a:xfrm rot="5400000">
          <a:off x="4226611" y="261838"/>
          <a:ext cx="4002285" cy="4002285"/>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0" tIns="426720" rIns="426720" bIns="426720" numCol="1" spcCol="1270" anchor="ctr" anchorCtr="0">
          <a:noAutofit/>
        </a:bodyPr>
        <a:lstStyle/>
        <a:p>
          <a:pPr lvl="0" algn="ctr" defTabSz="2667000">
            <a:lnSpc>
              <a:spcPct val="90000"/>
            </a:lnSpc>
            <a:spcBef>
              <a:spcPct val="0"/>
            </a:spcBef>
            <a:spcAft>
              <a:spcPct val="35000"/>
            </a:spcAft>
          </a:pPr>
          <a:r>
            <a:rPr lang="en-US" sz="6000" kern="1200" dirty="0" smtClean="0"/>
            <a:t>Market</a:t>
          </a:r>
          <a:endParaRPr lang="en-US" sz="6000" kern="1200" dirty="0"/>
        </a:p>
      </dsp:txBody>
      <dsp:txXfrm rot="5400000">
        <a:off x="4226611" y="261838"/>
        <a:ext cx="4002285" cy="400228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27DAF39-AADB-446E-8880-E16604ED3D36}">
      <dsp:nvSpPr>
        <dsp:cNvPr id="0" name=""/>
        <dsp:cNvSpPr/>
      </dsp:nvSpPr>
      <dsp:spPr>
        <a:xfrm>
          <a:off x="2743200" y="0"/>
          <a:ext cx="2743199" cy="1508654"/>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Product / Market Segment #1</a:t>
          </a:r>
          <a:endParaRPr lang="en-US" sz="3300" kern="1200" dirty="0"/>
        </a:p>
      </dsp:txBody>
      <dsp:txXfrm>
        <a:off x="2743200" y="0"/>
        <a:ext cx="2743199" cy="1508654"/>
      </dsp:txXfrm>
    </dsp:sp>
    <dsp:sp modelId="{A645BEF4-6F51-40B0-888F-ACECF5BCBED2}">
      <dsp:nvSpPr>
        <dsp:cNvPr id="0" name=""/>
        <dsp:cNvSpPr/>
      </dsp:nvSpPr>
      <dsp:spPr>
        <a:xfrm>
          <a:off x="1371600" y="1508654"/>
          <a:ext cx="5486399" cy="1508654"/>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#2-3</a:t>
          </a:r>
        </a:p>
      </dsp:txBody>
      <dsp:txXfrm>
        <a:off x="2331719" y="1508654"/>
        <a:ext cx="3566160" cy="1508654"/>
      </dsp:txXfrm>
    </dsp:sp>
    <dsp:sp modelId="{5356E37E-1228-4E03-9E7E-CD3D7BE102C6}">
      <dsp:nvSpPr>
        <dsp:cNvPr id="0" name=""/>
        <dsp:cNvSpPr/>
      </dsp:nvSpPr>
      <dsp:spPr>
        <a:xfrm>
          <a:off x="0" y="3017308"/>
          <a:ext cx="8229599" cy="1508654"/>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#4-n</a:t>
          </a:r>
          <a:endParaRPr lang="en-US" sz="3300" kern="1200" dirty="0"/>
        </a:p>
      </dsp:txBody>
      <dsp:txXfrm>
        <a:off x="1440179" y="3017308"/>
        <a:ext cx="5349240" cy="1508654"/>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8CDCAE1-890C-4A85-88C2-1E671B0E64A2}" type="datetimeFigureOut">
              <a:rPr lang="en-US"/>
              <a:pPr>
                <a:defRPr/>
              </a:pPr>
              <a:t>1/21/2010</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D37F5A9-FA33-4AE7-AAE0-17AC8166E83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FC8803A-6872-4623-8883-D5822A984AE7}" type="datetimeFigureOut">
              <a:rPr lang="en-US"/>
              <a:pPr>
                <a:defRPr/>
              </a:pPr>
              <a:t>1/21/2010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3AF36C7-1B28-4194-88C6-E5EC068A80F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F7D67E-5FB3-48E7-A76A-8AB1A9ECA079}" type="slidenum">
              <a:rPr lang="en-US" smtClean="0"/>
              <a:pPr fontAlgn="base">
                <a:spcBef>
                  <a:spcPct val="0"/>
                </a:spcBef>
                <a:spcAft>
                  <a:spcPct val="0"/>
                </a:spcAft>
                <a:defRPr/>
              </a:pPr>
              <a:t>1</a:t>
            </a:fld>
            <a:endParaRPr lang="en-US" smtClean="0"/>
          </a:p>
        </p:txBody>
      </p:sp>
      <p:sp>
        <p:nvSpPr>
          <p:cNvPr id="30723" name="Rectangle 2"/>
          <p:cNvSpPr>
            <a:spLocks noGrp="1" noRot="1" noChangeAspect="1" noChangeArrowheads="1" noTextEdit="1"/>
          </p:cNvSpPr>
          <p:nvPr>
            <p:ph type="sldImg"/>
          </p:nvPr>
        </p:nvSpPr>
        <p:spPr bwMode="auto">
          <a:xfrm>
            <a:off x="1109663" y="698500"/>
            <a:ext cx="4648200" cy="3486150"/>
          </a:xfrm>
          <a:noFill/>
          <a:ln>
            <a:solidFill>
              <a:srgbClr val="000000"/>
            </a:solidFill>
            <a:miter lim="800000"/>
            <a:headEnd/>
            <a:tailEnd/>
          </a:ln>
        </p:spPr>
      </p:sp>
      <p:sp>
        <p:nvSpPr>
          <p:cNvPr id="30724" name="Rectangle 3"/>
          <p:cNvSpPr>
            <a:spLocks noGrp="1" noChangeArrowheads="1"/>
          </p:cNvSpPr>
          <p:nvPr>
            <p:ph type="body" idx="1"/>
          </p:nvPr>
        </p:nvSpPr>
        <p:spPr bwMode="auto">
          <a:xfrm>
            <a:off x="914400" y="4414838"/>
            <a:ext cx="5029200" cy="418306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63043F-346B-4673-AC98-CFAB5CF667C6}"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D766A5-AB03-4643-80DB-DBC368227AA9}"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664728-8F83-4366-8464-403E0F4E75E5}" type="slidenum">
              <a:rPr lang="en-US" smtClean="0"/>
              <a:pPr fontAlgn="base">
                <a:spcBef>
                  <a:spcPct val="0"/>
                </a:spcBef>
                <a:spcAft>
                  <a:spcPct val="0"/>
                </a:spcAft>
                <a:defRPr/>
              </a:pPr>
              <a:t>12</a:t>
            </a:fld>
            <a:endParaRPr lang="en-US" smtClean="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90DBA5-53B8-4FE2-A72C-A7D416C101B3}"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971E25-9404-4144-B17B-4C40394D62FB}"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6DFC19-327C-47D9-A438-949EB33F5C18}" type="slidenum">
              <a:rPr lang="en-US" smtClean="0"/>
              <a:pPr fontAlgn="base">
                <a:spcBef>
                  <a:spcPct val="0"/>
                </a:spcBef>
                <a:spcAft>
                  <a:spcPct val="0"/>
                </a:spcAft>
                <a:defRPr/>
              </a:pPr>
              <a:t>15</a:t>
            </a:fld>
            <a:endParaRPr lang="en-US" smtClean="0"/>
          </a:p>
        </p:txBody>
      </p:sp>
      <p:sp>
        <p:nvSpPr>
          <p:cNvPr id="55299" name="Rectangle 2"/>
          <p:cNvSpPr>
            <a:spLocks noGrp="1" noRot="1" noChangeAspect="1" noChangeArrowheads="1" noTextEdit="1"/>
          </p:cNvSpPr>
          <p:nvPr>
            <p:ph type="sldImg"/>
          </p:nvPr>
        </p:nvSpPr>
        <p:spPr bwMode="auto">
          <a:xfrm>
            <a:off x="1109663" y="696913"/>
            <a:ext cx="4648200" cy="3486150"/>
          </a:xfrm>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1FEA23-1A8C-4C08-AB13-E14F08717E81}" type="slidenum">
              <a:rPr lang="en-US" smtClean="0"/>
              <a:pPr fontAlgn="base">
                <a:spcBef>
                  <a:spcPct val="0"/>
                </a:spcBef>
                <a:spcAft>
                  <a:spcPct val="0"/>
                </a:spcAft>
                <a:defRPr/>
              </a:pPr>
              <a:t>16</a:t>
            </a:fld>
            <a:endParaRPr lang="en-US"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a:noFill/>
          <a:ln/>
        </p:spPr>
        <p:txBody>
          <a:bodyPr lIns="92280" tIns="46139" rIns="92280" bIns="46139"/>
          <a:lstStyle/>
          <a:p>
            <a:pPr eaLnBrk="1" hangingPunct="1"/>
            <a:r>
              <a:rPr lang="en-US" smtClean="0">
                <a:ea typeface="MS PGothic" pitchFamily="34" charset="-128"/>
              </a:rPr>
              <a:t>May want to move investor logos to next slie and put in some kind of graphic around the value chain…</a:t>
            </a:r>
          </a:p>
        </p:txBody>
      </p:sp>
      <p:sp>
        <p:nvSpPr>
          <p:cNvPr id="38916" name="Slide Number Placeholder 3"/>
          <p:cNvSpPr txBox="1">
            <a:spLocks noGrp="1"/>
          </p:cNvSpPr>
          <p:nvPr/>
        </p:nvSpPr>
        <p:spPr bwMode="auto">
          <a:xfrm>
            <a:off x="3884613" y="8829675"/>
            <a:ext cx="2971800" cy="465138"/>
          </a:xfrm>
          <a:prstGeom prst="rect">
            <a:avLst/>
          </a:prstGeom>
          <a:noFill/>
          <a:ln w="9525">
            <a:noFill/>
            <a:miter lim="800000"/>
            <a:headEnd/>
            <a:tailEnd/>
          </a:ln>
        </p:spPr>
        <p:txBody>
          <a:bodyPr lIns="92280" tIns="46139" rIns="92280" bIns="46139" anchor="b"/>
          <a:lstStyle/>
          <a:p>
            <a:pPr algn="r" defTabSz="920750"/>
            <a:fld id="{87C0DE3D-1CC9-47AE-8252-8B201B865C75}" type="slidenum">
              <a:rPr lang="en-US" sz="1300">
                <a:solidFill>
                  <a:prstClr val="black"/>
                </a:solidFill>
                <a:ea typeface="MS PGothic" pitchFamily="34" charset="-128"/>
              </a:rPr>
              <a:pPr algn="r" defTabSz="920750"/>
              <a:t>17</a:t>
            </a:fld>
            <a:endParaRPr lang="en-US" sz="1300">
              <a:solidFill>
                <a:prstClr val="black"/>
              </a:solidFill>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a:noFill/>
          <a:ln/>
        </p:spPr>
        <p:txBody>
          <a:bodyPr lIns="92280" tIns="46139" rIns="92280" bIns="46139"/>
          <a:lstStyle/>
          <a:p>
            <a:pPr eaLnBrk="1" hangingPunct="1"/>
            <a:r>
              <a:rPr lang="en-US" smtClean="0"/>
              <a:t>Like the idea, colors / graphics need upgrade, could be a build slide, also should introduce LCA and cost impact of feedstocks and why they matter…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a:noFill/>
          <a:ln/>
        </p:spPr>
        <p:txBody>
          <a:bodyPr lIns="92280" tIns="46139" rIns="92280" bIns="46139"/>
          <a:lstStyle/>
          <a:p>
            <a:pPr eaLnBrk="1" hangingPunct="1"/>
            <a:r>
              <a:rPr lang="en-US" smtClean="0"/>
              <a:t>Verbiage will be key in these slide transitions…can discuss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9918B1-C77D-448C-8C20-A25EF409B694}" type="slidenum">
              <a:rPr lang="en-US" smtClean="0"/>
              <a:pPr fontAlgn="base">
                <a:spcBef>
                  <a:spcPct val="0"/>
                </a:spcBef>
                <a:spcAft>
                  <a:spcPct val="0"/>
                </a:spcAft>
                <a:defRPr/>
              </a:pPr>
              <a:t>2</a:t>
            </a:fld>
            <a:endParaRPr lang="en-US" smtClean="0"/>
          </a:p>
        </p:txBody>
      </p:sp>
      <p:sp>
        <p:nvSpPr>
          <p:cNvPr id="32771" name="Rectangle 2"/>
          <p:cNvSpPr>
            <a:spLocks noGrp="1" noRot="1" noChangeAspect="1" noChangeArrowheads="1" noTextEdit="1"/>
          </p:cNvSpPr>
          <p:nvPr>
            <p:ph type="sldImg"/>
          </p:nvPr>
        </p:nvSpPr>
        <p:spPr bwMode="auto">
          <a:xfrm>
            <a:off x="1109663" y="696913"/>
            <a:ext cx="4648200" cy="3486150"/>
          </a:xfrm>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Ro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a:noFill/>
          <a:ln/>
        </p:spPr>
        <p:txBody>
          <a:bodyPr lIns="91415" tIns="45707" rIns="91415" bIns="45707"/>
          <a:lstStyle/>
          <a:p>
            <a:pPr eaLnBrk="1" hangingPunct="1"/>
            <a:r>
              <a:rPr lang="en-US" smtClean="0"/>
              <a:t>I might move this up a bit and instead of narrowing to the centroid, perhaps show something the visualizes the previous tradeoffs required between the 3 and that we can solve all…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a:noFill/>
          <a:ln/>
        </p:spPr>
        <p:txBody>
          <a:bodyPr lIns="91415" tIns="45707" rIns="91415" bIns="45707"/>
          <a:lstStyle/>
          <a:p>
            <a:pPr eaLnBrk="1" hangingPunct="1"/>
            <a:r>
              <a:rPr lang="en-US" smtClean="0"/>
              <a:t>This builds on previous, not sure if possible to do in one well done graphical slide.  Need some graphs to support cost assertions and put thi smor ein terms of curent industry problems around performance, cost and LCA.  Might be a good time to introdcue the 3 intersecting circle idea from later that the industry needs something at intersection of sustainable, performance and cost and that previously you oculd pick 1 or 2 but not all three…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noTextEdit="1"/>
          </p:cNvSpPr>
          <p:nvPr>
            <p:ph type="sldImg"/>
          </p:nvPr>
        </p:nvSpPr>
        <p:spPr bwMode="auto">
          <a:noFill/>
          <a:ln>
            <a:solidFill>
              <a:srgbClr val="000000"/>
            </a:solidFill>
            <a:miter lim="800000"/>
            <a:headEnd/>
            <a:tailEnd/>
          </a:ln>
        </p:spPr>
      </p:sp>
      <p:sp>
        <p:nvSpPr>
          <p:cNvPr id="65539" name="Rectangle 3"/>
          <p:cNvSpPr>
            <a:spLocks noGrp="1" noChangeArrowheads="1"/>
          </p:cNvSpPr>
          <p:nvPr>
            <p:ph type="body" idx="1"/>
          </p:nvPr>
        </p:nvSpPr>
        <p:spPr>
          <a:noFill/>
          <a:ln/>
        </p:spPr>
        <p:txBody>
          <a:bodyPr lIns="92280" tIns="46139" rIns="92280" bIns="46139"/>
          <a:lstStyle/>
          <a:p>
            <a:pPr eaLnBrk="1" hangingPunct="1"/>
            <a:r>
              <a:rPr lang="en-US" smtClean="0"/>
              <a:t>Seems we need to lost target partner names and line up against platform graphic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a:noFill/>
          <a:ln/>
        </p:spPr>
        <p:txBody>
          <a:bodyPr lIns="92280" tIns="46139" rIns="92280" bIns="46139"/>
          <a:lstStyle/>
          <a:p>
            <a:pPr eaLnBrk="1" hangingPunct="1"/>
            <a:r>
              <a:rPr lang="en-US" smtClean="0"/>
              <a:t>Would prefer a graphical flow…</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A275EE1-F15F-4210-A056-D77C14AF2138}" type="slidenum">
              <a:rPr lang="en-US">
                <a:solidFill>
                  <a:prstClr val="black"/>
                </a:solidFill>
              </a:rPr>
              <a:pPr/>
              <a:t>24</a:t>
            </a:fld>
            <a:endParaRPr lang="en-US">
              <a:solidFill>
                <a:prstClr val="black"/>
              </a:solidFill>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829675"/>
            <a:ext cx="2971800" cy="465138"/>
          </a:xfrm>
          <a:prstGeom prst="rect">
            <a:avLst/>
          </a:prstGeom>
          <a:noFill/>
          <a:ln w="9525">
            <a:noFill/>
            <a:miter lim="800000"/>
            <a:headEnd/>
            <a:tailEnd/>
          </a:ln>
        </p:spPr>
        <p:txBody>
          <a:bodyPr anchor="b"/>
          <a:lstStyle/>
          <a:p>
            <a:pPr algn="r"/>
            <a:fld id="{25527483-D6DA-4836-88C6-7B74864C1B3B}" type="slidenum">
              <a:rPr lang="en-US" sz="1200">
                <a:solidFill>
                  <a:prstClr val="black"/>
                </a:solidFill>
                <a:ea typeface="MS PGothic" pitchFamily="34" charset="-128"/>
                <a:cs typeface="+mn-cs"/>
              </a:rPr>
              <a:pPr algn="r"/>
              <a:t>25</a:t>
            </a:fld>
            <a:endParaRPr lang="en-US" sz="1200">
              <a:solidFill>
                <a:prstClr val="black"/>
              </a:solidFill>
              <a:ea typeface="MS PGothic" pitchFamily="34" charset="-128"/>
              <a:cs typeface="+mn-cs"/>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B5A63AC-5D6D-4D0D-8D9A-B2011B6510EF}" type="slidenum">
              <a:rPr lang="en-US">
                <a:solidFill>
                  <a:prstClr val="black"/>
                </a:solidFill>
              </a:rPr>
              <a:p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B5A63AC-5D6D-4D0D-8D9A-B2011B6510EF}" type="slidenum">
              <a:rPr lang="en-US">
                <a:solidFill>
                  <a:prstClr val="black"/>
                </a:solidFill>
              </a: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B5A63AC-5D6D-4D0D-8D9A-B2011B6510EF}" type="slidenum">
              <a:rPr lang="en-US">
                <a:solidFill>
                  <a:prstClr val="black"/>
                </a:solidFill>
              </a: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smtClean="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9DF45D-E408-42D1-848E-4EE434E1215D}" type="slidenum">
              <a:rPr lang="en-US" smtClean="0"/>
              <a:pPr fontAlgn="base">
                <a:spcBef>
                  <a:spcPct val="0"/>
                </a:spcBef>
                <a:spcAft>
                  <a:spcPct val="0"/>
                </a:spcAft>
                <a:defRPr/>
              </a:pPr>
              <a:t>3</a:t>
            </a:fld>
            <a:endParaRPr lang="en-US" smtClean="0"/>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B5FC18-D065-490A-AD79-00173B94EB63}"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26D1A2-1D11-43FF-84D4-76A11F4F2569}"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31AC1C-6893-47C7-8A7B-9B6A9A2D8B4A}"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30E065-3086-45EA-A560-0DF9DB41A02D}"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D5F1DA-9FC3-4FD6-91B9-2BCE9E0027B9}"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24F3C2-B4BF-4C1C-A1A3-E77E6F4927F8}"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7B5990F2-1DBB-4D77-8F19-16DB7690A15A}" type="slidenum">
              <a:rPr lang="en-US">
                <a:solidFill>
                  <a:prstClr val="black"/>
                </a:solidFill>
              </a: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80CE8C5-523F-427A-BD18-05323752B4EA}"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AB4B45-D5CE-4FB6-9EDB-8E0FBCA22D0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26BFD0-E757-4814-A0E9-B0E2591D473B}"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D442F3-2ADC-44D5-B3D8-8AD491F002A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2A3AEE-BFEF-46A9-AD6D-F21B24DAA1D3}"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CEF64E-AAE2-42DB-9382-A42E1B69AD3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83F3700-E99F-4AFA-AF1F-A6EC2D29E27A}" type="datetimeFigureOut">
              <a:rPr lang="en-US">
                <a:solidFill>
                  <a:srgbClr val="000000"/>
                </a:solidFill>
              </a:rPr>
              <a:pPr>
                <a:defRPr/>
              </a:pPr>
              <a:t>1/21/2010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D407276-0F0A-4CF2-A1B1-59C09C2AF0FC}"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ACB38C2-770A-4915-86A2-606360F84E17}" type="datetimeFigureOut">
              <a:rPr lang="en-US">
                <a:solidFill>
                  <a:srgbClr val="000000"/>
                </a:solidFill>
              </a:rPr>
              <a:pPr>
                <a:defRPr/>
              </a:pPr>
              <a:t>1/21/2010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D6C1986-C350-4CF1-BB48-7174D0C7245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CA9C0F1-CA57-4C15-A931-43A3A0B98BC6}" type="datetimeFigureOut">
              <a:rPr lang="en-US">
                <a:solidFill>
                  <a:srgbClr val="000000"/>
                </a:solidFill>
              </a:rPr>
              <a:pPr>
                <a:defRPr/>
              </a:pPr>
              <a:t>1/21/2010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77008F-5564-4E4C-8E88-A3EE272270BD}"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F93D209C-399D-4B0C-8485-75FA8243242E}" type="datetimeFigureOut">
              <a:rPr lang="en-US">
                <a:solidFill>
                  <a:srgbClr val="000000"/>
                </a:solidFill>
              </a:rPr>
              <a:pPr>
                <a:defRPr/>
              </a:pPr>
              <a:t>1/21/2010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D8CA065-C823-46C2-826B-05A51A77074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F5D9894-8FEE-48DB-8B7B-28A0BE07715E}" type="datetimeFigureOut">
              <a:rPr lang="en-US">
                <a:solidFill>
                  <a:srgbClr val="000000"/>
                </a:solidFill>
              </a:rPr>
              <a:pPr>
                <a:defRPr/>
              </a:pPr>
              <a:t>1/21/2010</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23B08BF-421E-46BA-8AD1-3A4727C6092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5699239-98E0-4255-92B7-6C1747A4F0D8}" type="datetimeFigureOut">
              <a:rPr lang="en-US">
                <a:solidFill>
                  <a:srgbClr val="000000"/>
                </a:solidFill>
              </a:rPr>
              <a:pPr>
                <a:defRPr/>
              </a:pPr>
              <a:t>1/21/2010</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28611AD-575D-496B-A9AA-91CD0679B9DA}"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6E41873-ABB4-48D2-829E-EFC3811AF59A}" type="datetimeFigureOut">
              <a:rPr lang="en-US">
                <a:solidFill>
                  <a:srgbClr val="000000"/>
                </a:solidFill>
              </a:rPr>
              <a:pPr>
                <a:defRPr/>
              </a:pPr>
              <a:t>1/21/2010</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88ED963-D7CF-4B38-82D2-E2B237710450}"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AACFD45-96A6-4135-A676-A1EC1636F272}" type="datetimeFigureOut">
              <a:rPr lang="en-US">
                <a:solidFill>
                  <a:srgbClr val="000000"/>
                </a:solidFill>
              </a:rPr>
              <a:pPr>
                <a:defRPr/>
              </a:pPr>
              <a:t>1/21/2010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CD94A9-D73A-462F-BBEF-DF734762576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05A7B4C-990D-46E4-8631-0B68248A0397}"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DC7762-CC99-437F-9CB6-9569AE60CFF9}"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A1B9FDA-B01A-4DA2-8513-3BB6444F6649}" type="datetimeFigureOut">
              <a:rPr lang="en-US">
                <a:solidFill>
                  <a:srgbClr val="000000"/>
                </a:solidFill>
              </a:rPr>
              <a:pPr>
                <a:defRPr/>
              </a:pPr>
              <a:t>1/21/2010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247160-7B16-45CD-B5DB-3475EC3E665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AD40363-E6ED-4BBE-A0CA-A6CC475F94EE}" type="datetimeFigureOut">
              <a:rPr lang="en-US">
                <a:solidFill>
                  <a:srgbClr val="000000"/>
                </a:solidFill>
              </a:rPr>
              <a:pPr>
                <a:defRPr/>
              </a:pPr>
              <a:t>1/21/2010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96EAB78-1393-4C87-A362-B3FE39E7A00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B1F34E6-EFA4-48EC-AF76-27E54676E68E}" type="datetimeFigureOut">
              <a:rPr lang="en-US">
                <a:solidFill>
                  <a:srgbClr val="000000"/>
                </a:solidFill>
              </a:rPr>
              <a:pPr>
                <a:defRPr/>
              </a:pPr>
              <a:t>1/21/2010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B8FE3DC-7871-47B9-9C8B-11CC81BE06F6}"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96625DE-D0B3-4EF3-A1AA-E25234C66C5A}" type="datetimeFigureOut">
              <a:rPr lang="en-US"/>
              <a:pPr>
                <a:defRPr/>
              </a:pPr>
              <a:t>1/21/2010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C96B14-6723-474B-B5EE-0B166136C7AD}"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9" descr="waterprofile"/>
          <p:cNvPicPr>
            <a:picLocks noChangeAspect="1" noChangeArrowheads="1"/>
          </p:cNvPicPr>
          <p:nvPr/>
        </p:nvPicPr>
        <p:blipFill>
          <a:blip r:embed="rId2" cstate="print"/>
          <a:srcRect/>
          <a:stretch>
            <a:fillRect/>
          </a:stretch>
        </p:blipFill>
        <p:spPr bwMode="auto">
          <a:xfrm>
            <a:off x="-12700" y="76200"/>
            <a:ext cx="9170988" cy="2060575"/>
          </a:xfrm>
          <a:prstGeom prst="rect">
            <a:avLst/>
          </a:prstGeom>
          <a:noFill/>
          <a:ln w="9525">
            <a:noFill/>
            <a:miter lim="800000"/>
            <a:headEnd/>
            <a:tailEnd/>
          </a:ln>
        </p:spPr>
      </p:pic>
      <p:pic>
        <p:nvPicPr>
          <p:cNvPr id="4" name="Picture 10" descr="OasysLogo.jpg"/>
          <p:cNvPicPr>
            <a:picLocks noChangeAspect="1"/>
          </p:cNvPicPr>
          <p:nvPr userDrawn="1"/>
        </p:nvPicPr>
        <p:blipFill>
          <a:blip r:embed="rId3" cstate="print"/>
          <a:srcRect/>
          <a:stretch>
            <a:fillRect/>
          </a:stretch>
        </p:blipFill>
        <p:spPr bwMode="auto">
          <a:xfrm>
            <a:off x="2209800" y="2636838"/>
            <a:ext cx="4648200" cy="1554162"/>
          </a:xfrm>
          <a:prstGeom prst="rect">
            <a:avLst/>
          </a:prstGeom>
          <a:noFill/>
          <a:ln w="9525">
            <a:noFill/>
            <a:miter lim="800000"/>
            <a:headEnd/>
            <a:tailEnd/>
          </a:ln>
        </p:spPr>
      </p:pic>
      <p:sp>
        <p:nvSpPr>
          <p:cNvPr id="134147" name="Rectangle 3"/>
          <p:cNvSpPr>
            <a:spLocks noGrp="1" noChangeArrowheads="1"/>
          </p:cNvSpPr>
          <p:nvPr>
            <p:ph type="subTitle" idx="1"/>
          </p:nvPr>
        </p:nvSpPr>
        <p:spPr>
          <a:xfrm>
            <a:off x="1371600" y="4267200"/>
            <a:ext cx="6400800" cy="1371600"/>
          </a:xfrm>
        </p:spPr>
        <p:txBody>
          <a:bodyPr/>
          <a:lstStyle>
            <a:lvl1pPr marL="0" indent="0" algn="ctr">
              <a:buFontTx/>
              <a:buNone/>
              <a:defRPr sz="2400"/>
            </a:lvl1pPr>
          </a:lstStyle>
          <a:p>
            <a:r>
              <a:rPr lang="en-US"/>
              <a:t>Click to edit Master subtitle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3"/>
          <p:cNvSpPr>
            <a:spLocks noGrp="1" noChangeArrowheads="1"/>
          </p:cNvSpPr>
          <p:nvPr>
            <p:ph type="sldNum" sz="quarter" idx="10"/>
          </p:nvPr>
        </p:nvSpPr>
        <p:spPr/>
        <p:txBody>
          <a:bodyPr/>
          <a:lstStyle>
            <a:lvl1pPr>
              <a:defRPr/>
            </a:lvl1pPr>
          </a:lstStyle>
          <a:p>
            <a:fld id="{ED8F491A-EB46-429C-B98E-68CD02679799}"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1"/>
          <p:cNvSpPr>
            <a:spLocks noGrp="1" noChangeArrowheads="1"/>
          </p:cNvSpPr>
          <p:nvPr>
            <p:ph type="dt" sz="half" idx="10"/>
          </p:nvPr>
        </p:nvSpPr>
        <p:spPr/>
        <p:txBody>
          <a:bodyPr/>
          <a:lstStyle>
            <a:lvl1pPr>
              <a:defRPr/>
            </a:lvl1pPr>
          </a:lstStyle>
          <a:p>
            <a:endParaRPr lang="en-US"/>
          </a:p>
        </p:txBody>
      </p:sp>
      <p:sp>
        <p:nvSpPr>
          <p:cNvPr id="5"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6" name="Rectangle 1033"/>
          <p:cNvSpPr>
            <a:spLocks noGrp="1" noChangeArrowheads="1"/>
          </p:cNvSpPr>
          <p:nvPr>
            <p:ph type="sldNum" sz="quarter" idx="12"/>
          </p:nvPr>
        </p:nvSpPr>
        <p:spPr/>
        <p:txBody>
          <a:bodyPr/>
          <a:lstStyle>
            <a:lvl1pPr>
              <a:defRPr/>
            </a:lvl1pPr>
          </a:lstStyle>
          <a:p>
            <a:fld id="{B253DB21-0118-4742-9878-FDA03E9CC000}"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7526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1"/>
          <p:cNvSpPr>
            <a:spLocks noGrp="1" noChangeArrowheads="1"/>
          </p:cNvSpPr>
          <p:nvPr>
            <p:ph type="dt" sz="half" idx="10"/>
          </p:nvPr>
        </p:nvSpPr>
        <p:spPr/>
        <p:txBody>
          <a:bodyPr/>
          <a:lstStyle>
            <a:lvl1pPr>
              <a:defRPr/>
            </a:lvl1pPr>
          </a:lstStyle>
          <a:p>
            <a:endParaRPr lang="en-US"/>
          </a:p>
        </p:txBody>
      </p:sp>
      <p:sp>
        <p:nvSpPr>
          <p:cNvPr id="6"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7" name="Rectangle 1033"/>
          <p:cNvSpPr>
            <a:spLocks noGrp="1" noChangeArrowheads="1"/>
          </p:cNvSpPr>
          <p:nvPr>
            <p:ph type="sldNum" sz="quarter" idx="12"/>
          </p:nvPr>
        </p:nvSpPr>
        <p:spPr/>
        <p:txBody>
          <a:bodyPr/>
          <a:lstStyle>
            <a:lvl1pPr>
              <a:defRPr/>
            </a:lvl1pPr>
          </a:lstStyle>
          <a:p>
            <a:fld id="{23B22C85-1F37-4B47-B600-39B1D4AF6363}"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1"/>
          <p:cNvSpPr>
            <a:spLocks noGrp="1" noChangeArrowheads="1"/>
          </p:cNvSpPr>
          <p:nvPr>
            <p:ph type="dt" sz="half" idx="10"/>
          </p:nvPr>
        </p:nvSpPr>
        <p:spPr/>
        <p:txBody>
          <a:bodyPr/>
          <a:lstStyle>
            <a:lvl1pPr>
              <a:defRPr/>
            </a:lvl1pPr>
          </a:lstStyle>
          <a:p>
            <a:endParaRPr lang="en-US"/>
          </a:p>
        </p:txBody>
      </p:sp>
      <p:sp>
        <p:nvSpPr>
          <p:cNvPr id="8"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9" name="Rectangle 1033"/>
          <p:cNvSpPr>
            <a:spLocks noGrp="1" noChangeArrowheads="1"/>
          </p:cNvSpPr>
          <p:nvPr>
            <p:ph type="sldNum" sz="quarter" idx="12"/>
          </p:nvPr>
        </p:nvSpPr>
        <p:spPr/>
        <p:txBody>
          <a:bodyPr/>
          <a:lstStyle>
            <a:lvl1pPr>
              <a:defRPr/>
            </a:lvl1pPr>
          </a:lstStyle>
          <a:p>
            <a:fld id="{183D894F-0C78-463D-A612-693CEDC6E68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6048381-DF8D-440A-A793-0BA172D9EAC0}" type="datetimeFigureOut">
              <a:rPr lang="en-US"/>
              <a:pPr>
                <a:defRPr/>
              </a:pPr>
              <a:t>1/21/2010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0AF313-4308-4F05-ABD6-C479FCB62A05}"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1"/>
          <p:cNvSpPr>
            <a:spLocks noGrp="1" noChangeArrowheads="1"/>
          </p:cNvSpPr>
          <p:nvPr>
            <p:ph type="dt" sz="half" idx="10"/>
          </p:nvPr>
        </p:nvSpPr>
        <p:spPr/>
        <p:txBody>
          <a:bodyPr/>
          <a:lstStyle>
            <a:lvl1pPr>
              <a:defRPr/>
            </a:lvl1pPr>
          </a:lstStyle>
          <a:p>
            <a:endParaRPr lang="en-US"/>
          </a:p>
        </p:txBody>
      </p:sp>
      <p:sp>
        <p:nvSpPr>
          <p:cNvPr id="4"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5" name="Rectangle 1033"/>
          <p:cNvSpPr>
            <a:spLocks noGrp="1" noChangeArrowheads="1"/>
          </p:cNvSpPr>
          <p:nvPr>
            <p:ph type="sldNum" sz="quarter" idx="12"/>
          </p:nvPr>
        </p:nvSpPr>
        <p:spPr/>
        <p:txBody>
          <a:bodyPr/>
          <a:lstStyle>
            <a:lvl1pPr>
              <a:defRPr/>
            </a:lvl1pPr>
          </a:lstStyle>
          <a:p>
            <a:fld id="{59A96710-2639-4A8C-9F2C-95D9CC37CDC0}"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1"/>
          <p:cNvSpPr>
            <a:spLocks noGrp="1" noChangeArrowheads="1"/>
          </p:cNvSpPr>
          <p:nvPr>
            <p:ph type="dt" sz="half" idx="10"/>
          </p:nvPr>
        </p:nvSpPr>
        <p:spPr/>
        <p:txBody>
          <a:bodyPr/>
          <a:lstStyle>
            <a:lvl1pPr>
              <a:defRPr/>
            </a:lvl1pPr>
          </a:lstStyle>
          <a:p>
            <a:endParaRPr lang="en-US"/>
          </a:p>
        </p:txBody>
      </p:sp>
      <p:sp>
        <p:nvSpPr>
          <p:cNvPr id="3"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4" name="Rectangle 1033"/>
          <p:cNvSpPr>
            <a:spLocks noGrp="1" noChangeArrowheads="1"/>
          </p:cNvSpPr>
          <p:nvPr>
            <p:ph type="sldNum" sz="quarter" idx="12"/>
          </p:nvPr>
        </p:nvSpPr>
        <p:spPr/>
        <p:txBody>
          <a:bodyPr/>
          <a:lstStyle>
            <a:lvl1pPr>
              <a:defRPr/>
            </a:lvl1pPr>
          </a:lstStyle>
          <a:p>
            <a:fld id="{0CAF8628-6954-4CE0-B4B6-26F535E7768B}"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1"/>
          <p:cNvSpPr>
            <a:spLocks noGrp="1" noChangeArrowheads="1"/>
          </p:cNvSpPr>
          <p:nvPr>
            <p:ph type="dt" sz="half" idx="10"/>
          </p:nvPr>
        </p:nvSpPr>
        <p:spPr/>
        <p:txBody>
          <a:bodyPr/>
          <a:lstStyle>
            <a:lvl1pPr>
              <a:defRPr/>
            </a:lvl1pPr>
          </a:lstStyle>
          <a:p>
            <a:endParaRPr lang="en-US"/>
          </a:p>
        </p:txBody>
      </p:sp>
      <p:sp>
        <p:nvSpPr>
          <p:cNvPr id="6"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7" name="Rectangle 1033"/>
          <p:cNvSpPr>
            <a:spLocks noGrp="1" noChangeArrowheads="1"/>
          </p:cNvSpPr>
          <p:nvPr>
            <p:ph type="sldNum" sz="quarter" idx="12"/>
          </p:nvPr>
        </p:nvSpPr>
        <p:spPr/>
        <p:txBody>
          <a:bodyPr/>
          <a:lstStyle>
            <a:lvl1pPr>
              <a:defRPr/>
            </a:lvl1pPr>
          </a:lstStyle>
          <a:p>
            <a:fld id="{B62CA220-CCD1-4BC9-87ED-BD17BAE81FD5}"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1"/>
          <p:cNvSpPr>
            <a:spLocks noGrp="1" noChangeArrowheads="1"/>
          </p:cNvSpPr>
          <p:nvPr>
            <p:ph type="dt" sz="half" idx="10"/>
          </p:nvPr>
        </p:nvSpPr>
        <p:spPr/>
        <p:txBody>
          <a:bodyPr/>
          <a:lstStyle>
            <a:lvl1pPr>
              <a:defRPr/>
            </a:lvl1pPr>
          </a:lstStyle>
          <a:p>
            <a:endParaRPr lang="en-US"/>
          </a:p>
        </p:txBody>
      </p:sp>
      <p:sp>
        <p:nvSpPr>
          <p:cNvPr id="6"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7" name="Rectangle 1033"/>
          <p:cNvSpPr>
            <a:spLocks noGrp="1" noChangeArrowheads="1"/>
          </p:cNvSpPr>
          <p:nvPr>
            <p:ph type="sldNum" sz="quarter" idx="12"/>
          </p:nvPr>
        </p:nvSpPr>
        <p:spPr/>
        <p:txBody>
          <a:bodyPr/>
          <a:lstStyle>
            <a:lvl1pPr>
              <a:defRPr/>
            </a:lvl1pPr>
          </a:lstStyle>
          <a:p>
            <a:fld id="{71311E6B-4C03-4B00-A21C-64D2A4BD5A8E}"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1"/>
          <p:cNvSpPr>
            <a:spLocks noGrp="1" noChangeArrowheads="1"/>
          </p:cNvSpPr>
          <p:nvPr>
            <p:ph type="dt" sz="half" idx="10"/>
          </p:nvPr>
        </p:nvSpPr>
        <p:spPr/>
        <p:txBody>
          <a:bodyPr/>
          <a:lstStyle>
            <a:lvl1pPr>
              <a:defRPr/>
            </a:lvl1pPr>
          </a:lstStyle>
          <a:p>
            <a:endParaRPr lang="en-US"/>
          </a:p>
        </p:txBody>
      </p:sp>
      <p:sp>
        <p:nvSpPr>
          <p:cNvPr id="5"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6" name="Rectangle 1033"/>
          <p:cNvSpPr>
            <a:spLocks noGrp="1" noChangeArrowheads="1"/>
          </p:cNvSpPr>
          <p:nvPr>
            <p:ph type="sldNum" sz="quarter" idx="12"/>
          </p:nvPr>
        </p:nvSpPr>
        <p:spPr/>
        <p:txBody>
          <a:bodyPr/>
          <a:lstStyle>
            <a:lvl1pPr>
              <a:defRPr/>
            </a:lvl1pPr>
          </a:lstStyle>
          <a:p>
            <a:fld id="{5B1C1948-7358-41C3-B89D-E621DA4C09C6}"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2484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1"/>
          <p:cNvSpPr>
            <a:spLocks noGrp="1" noChangeArrowheads="1"/>
          </p:cNvSpPr>
          <p:nvPr>
            <p:ph type="dt" sz="half" idx="10"/>
          </p:nvPr>
        </p:nvSpPr>
        <p:spPr/>
        <p:txBody>
          <a:bodyPr/>
          <a:lstStyle>
            <a:lvl1pPr>
              <a:defRPr/>
            </a:lvl1pPr>
          </a:lstStyle>
          <a:p>
            <a:endParaRPr lang="en-US"/>
          </a:p>
        </p:txBody>
      </p:sp>
      <p:sp>
        <p:nvSpPr>
          <p:cNvPr id="5"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6" name="Rectangle 1033"/>
          <p:cNvSpPr>
            <a:spLocks noGrp="1" noChangeArrowheads="1"/>
          </p:cNvSpPr>
          <p:nvPr>
            <p:ph type="sldNum" sz="quarter" idx="12"/>
          </p:nvPr>
        </p:nvSpPr>
        <p:spPr/>
        <p:txBody>
          <a:bodyPr/>
          <a:lstStyle>
            <a:lvl1pPr>
              <a:defRPr/>
            </a:lvl1pPr>
          </a:lstStyle>
          <a:p>
            <a:fld id="{B6D14D84-B860-4DEC-BE11-19CE66879ACC}"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752600"/>
            <a:ext cx="4191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52600"/>
            <a:ext cx="4191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191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031"/>
          <p:cNvSpPr>
            <a:spLocks noGrp="1" noChangeArrowheads="1"/>
          </p:cNvSpPr>
          <p:nvPr>
            <p:ph type="dt" sz="half" idx="10"/>
          </p:nvPr>
        </p:nvSpPr>
        <p:spPr/>
        <p:txBody>
          <a:bodyPr/>
          <a:lstStyle>
            <a:lvl1pPr>
              <a:defRPr/>
            </a:lvl1pPr>
          </a:lstStyle>
          <a:p>
            <a:endParaRPr lang="en-US"/>
          </a:p>
        </p:txBody>
      </p:sp>
      <p:sp>
        <p:nvSpPr>
          <p:cNvPr id="7" name="Rectangle 1032"/>
          <p:cNvSpPr>
            <a:spLocks noGrp="1" noChangeArrowheads="1"/>
          </p:cNvSpPr>
          <p:nvPr>
            <p:ph type="ftr" sz="quarter" idx="11"/>
          </p:nvPr>
        </p:nvSpPr>
        <p:spPr>
          <a:xfrm>
            <a:off x="609600" y="6553200"/>
            <a:ext cx="7391400" cy="2286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sz="1400">
              <a:solidFill>
                <a:srgbClr val="000000"/>
              </a:solidFill>
              <a:latin typeface="Eras Light ITC" pitchFamily="34" charset="0"/>
            </a:endParaRPr>
          </a:p>
        </p:txBody>
      </p:sp>
      <p:sp>
        <p:nvSpPr>
          <p:cNvPr id="8" name="Rectangle 1033"/>
          <p:cNvSpPr>
            <a:spLocks noGrp="1" noChangeArrowheads="1"/>
          </p:cNvSpPr>
          <p:nvPr>
            <p:ph type="sldNum" sz="quarter" idx="12"/>
          </p:nvPr>
        </p:nvSpPr>
        <p:spPr/>
        <p:txBody>
          <a:bodyPr/>
          <a:lstStyle>
            <a:lvl1pPr>
              <a:defRPr/>
            </a:lvl1pPr>
          </a:lstStyle>
          <a:p>
            <a:fld id="{0A7D6B8A-A3C7-40C2-99CF-31E9E84DCECF}"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8B03FBC-0EC4-4E09-B5B6-0D1377E92E28}" type="datetimeFigureOut">
              <a:rPr lang="en-US"/>
              <a:pPr>
                <a:defRPr/>
              </a:pPr>
              <a:t>1/21/2010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F539A83-4E86-48D4-BCA6-E09F93F2D647}"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7169150" y="26988"/>
            <a:ext cx="184150" cy="457200"/>
          </a:xfrm>
          <a:prstGeom prst="rect">
            <a:avLst/>
          </a:prstGeom>
          <a:noFill/>
          <a:ln w="9525">
            <a:noFill/>
            <a:miter lim="800000"/>
            <a:headEnd/>
            <a:tailEnd/>
          </a:ln>
          <a:effectLst/>
        </p:spPr>
        <p:txBody>
          <a:bodyPr wrap="none">
            <a:spAutoFit/>
          </a:bodyPr>
          <a:lstStyle/>
          <a:p>
            <a:pPr eaLnBrk="0" hangingPunct="0">
              <a:defRPr/>
            </a:pPr>
            <a:endParaRPr lang="en-US" sz="2400">
              <a:solidFill>
                <a:srgbClr val="000000"/>
              </a:solidFill>
              <a:latin typeface="Times" pitchFamily="18" charset="0"/>
              <a:cs typeface="+mn-cs"/>
            </a:endParaRPr>
          </a:p>
        </p:txBody>
      </p:sp>
      <p:sp>
        <p:nvSpPr>
          <p:cNvPr id="5122" name="Rectangle 2"/>
          <p:cNvSpPr>
            <a:spLocks noGrp="1" noChangeArrowheads="1"/>
          </p:cNvSpPr>
          <p:nvPr>
            <p:ph type="ctrTitle"/>
          </p:nvPr>
        </p:nvSpPr>
        <p:spPr>
          <a:xfrm>
            <a:off x="685800" y="2667000"/>
            <a:ext cx="7772400" cy="762000"/>
          </a:xfrm>
        </p:spPr>
        <p:txBody>
          <a:bodyPr/>
          <a:lstStyle>
            <a:lvl1pPr algn="ctr">
              <a:defRPr>
                <a:solidFill>
                  <a:schemeClr val="tx1">
                    <a:lumMod val="75000"/>
                    <a:lumOff val="25000"/>
                  </a:schemeClr>
                </a:solidFill>
              </a:defRPr>
            </a:lvl1pPr>
          </a:lstStyle>
          <a:p>
            <a:r>
              <a:rPr lang="en-US"/>
              <a:t>Presentation Title</a:t>
            </a:r>
          </a:p>
        </p:txBody>
      </p:sp>
      <p:sp>
        <p:nvSpPr>
          <p:cNvPr id="5125" name="Rectangle 5"/>
          <p:cNvSpPr>
            <a:spLocks noGrp="1" noChangeArrowheads="1"/>
          </p:cNvSpPr>
          <p:nvPr>
            <p:ph type="subTitle" sz="quarter" idx="1"/>
          </p:nvPr>
        </p:nvSpPr>
        <p:spPr>
          <a:xfrm>
            <a:off x="1371600" y="3429000"/>
            <a:ext cx="6400800" cy="762000"/>
          </a:xfrm>
        </p:spPr>
        <p:txBody>
          <a:bodyPr/>
          <a:lstStyle>
            <a:lvl1pPr marL="0" indent="0" algn="ctr">
              <a:buFontTx/>
              <a:buNone/>
              <a:defRPr sz="1600" b="1">
                <a:solidFill>
                  <a:schemeClr val="tx1">
                    <a:lumMod val="75000"/>
                    <a:lumOff val="25000"/>
                  </a:schemeClr>
                </a:solidFill>
              </a:defRPr>
            </a:lvl1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B618402-9162-4F27-A754-882982137745}" type="datetimeFigureOut">
              <a:rPr lang="en-US"/>
              <a:pPr>
                <a:defRPr/>
              </a:pPr>
              <a:t>1/21/2010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9B6BE7A-D680-4638-B8CC-AC9C007A25F3}"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1FF2519-ADF9-4E1F-9754-9C477831BFC0}" type="datetimeFigureOut">
              <a:rPr lang="en-US"/>
              <a:pPr>
                <a:defRPr/>
              </a:pPr>
              <a:t>1/21/2010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CF216D-236A-4AEA-A9DF-8E725F75FF6F}"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600200"/>
            <a:ext cx="7772400" cy="4267200"/>
          </a:xfrm>
        </p:spPr>
        <p:txBody>
          <a:bodyPr/>
          <a:lstStyle/>
          <a:p>
            <a:pPr lvl="0"/>
            <a:endParaRPr lang="en-US" noProof="0" smtClean="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00200"/>
            <a:ext cx="3810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3810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3810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ED61133-E048-4A58-A437-B22118BE5F64}" type="datetimeFigureOut">
              <a:rPr lang="en-US"/>
              <a:pPr>
                <a:defRPr/>
              </a:pPr>
              <a:t>1/21/2010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F53D1A-8911-4CC3-A5BF-555F558E7A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4D49125-8E77-4DDE-BDAD-2B86E363AD31}" type="datetimeFigureOut">
              <a:rPr lang="en-US"/>
              <a:pPr>
                <a:defRPr/>
              </a:pPr>
              <a:t>1/21/2010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08EE51-1EE0-4CEA-8122-94CBC5D90B3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DC5006A-6520-4B08-9088-46D453C3566A}" type="datetimeFigureOut">
              <a:rPr lang="en-US"/>
              <a:pPr>
                <a:defRPr/>
              </a:pPr>
              <a:t>1/21/2010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444B149-E30E-4931-A442-08B5C430DAD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mn-lt"/>
                <a:cs typeface="+mn-cs"/>
              </a:defRPr>
            </a:lvl1pPr>
          </a:lstStyle>
          <a:p>
            <a:pPr>
              <a:defRPr/>
            </a:pPr>
            <a:fld id="{A03EFCAA-E33F-449C-BF3B-AF597B26E894}" type="datetimeFigureOut">
              <a:rPr lang="en-US">
                <a:solidFill>
                  <a:srgbClr val="000000"/>
                </a:solidFill>
              </a:rPr>
              <a:pPr>
                <a:defRPr/>
              </a:pPr>
              <a:t>1/21/2010</a:t>
            </a:fld>
            <a:endParaRPr lang="en-US">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charset="0"/>
                <a:cs typeface="+mn-cs"/>
              </a:defRPr>
            </a:lvl1pPr>
          </a:lstStyle>
          <a:p>
            <a:pPr>
              <a:defRPr/>
            </a:pPr>
            <a:endParaRPr lang="en-US">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mn-lt"/>
                <a:cs typeface="+mn-cs"/>
              </a:defRPr>
            </a:lvl1pPr>
          </a:lstStyle>
          <a:p>
            <a:pPr>
              <a:defRPr/>
            </a:pPr>
            <a:fld id="{089325CE-686B-4B65-90A1-9C51F7E5EEDE}" type="slidenum">
              <a:rPr lang="en-US">
                <a:solidFill>
                  <a:srgbClr val="000000"/>
                </a:solidFill>
              </a:rPr>
              <a:pPr>
                <a:defRPr/>
              </a:pPr>
              <a:t>‹#›</a:t>
            </a:fld>
            <a:endParaRPr lang="en-US">
              <a:solidFill>
                <a:srgbClr val="000000"/>
              </a:solidFill>
            </a:endParaRPr>
          </a:p>
        </p:txBody>
      </p:sp>
      <p:sp>
        <p:nvSpPr>
          <p:cNvPr id="5125"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userDrawn="1"/>
        </p:nvSpPr>
        <p:spPr>
          <a:xfrm>
            <a:off x="6248400" y="433388"/>
            <a:ext cx="2286000" cy="274637"/>
          </a:xfrm>
          <a:prstGeom prst="rect">
            <a:avLst/>
          </a:prstGeom>
          <a:noFill/>
        </p:spPr>
        <p:txBody>
          <a:bodyPr wrap="none">
            <a:spAutoFit/>
          </a:bodyPr>
          <a:lstStyle/>
          <a:p>
            <a:pPr>
              <a:defRPr/>
            </a:pPr>
            <a:r>
              <a:rPr lang="en-US" sz="1200" b="1">
                <a:solidFill>
                  <a:srgbClr val="1C1C1C"/>
                </a:solidFill>
                <a:latin typeface="Gill Sans MT" pitchFamily="34" charset="0"/>
                <a:cs typeface="+mn-cs"/>
              </a:rPr>
              <a:t>C</a:t>
            </a:r>
            <a:r>
              <a:rPr lang="en-US" sz="900" b="1">
                <a:solidFill>
                  <a:srgbClr val="1C1C1C"/>
                </a:solidFill>
                <a:latin typeface="Gill Sans MT" pitchFamily="34" charset="0"/>
                <a:cs typeface="+mn-cs"/>
              </a:rPr>
              <a:t>ATALYZING</a:t>
            </a:r>
            <a:r>
              <a:rPr lang="en-US" sz="1200" b="1">
                <a:solidFill>
                  <a:srgbClr val="008000"/>
                </a:solidFill>
                <a:latin typeface="Gill Sans MT" pitchFamily="34" charset="0"/>
                <a:cs typeface="+mn-cs"/>
              </a:rPr>
              <a:t> </a:t>
            </a:r>
            <a:r>
              <a:rPr lang="en-US" sz="1200" b="1">
                <a:solidFill>
                  <a:srgbClr val="009900"/>
                </a:solidFill>
                <a:latin typeface="Gill Sans MT" pitchFamily="34" charset="0"/>
                <a:cs typeface="+mn-cs"/>
              </a:rPr>
              <a:t>G</a:t>
            </a:r>
            <a:r>
              <a:rPr lang="en-US" sz="900" b="1">
                <a:solidFill>
                  <a:srgbClr val="009900"/>
                </a:solidFill>
                <a:latin typeface="Gill Sans MT" pitchFamily="34" charset="0"/>
                <a:cs typeface="+mn-cs"/>
              </a:rPr>
              <a:t>REEN</a:t>
            </a:r>
            <a:r>
              <a:rPr lang="en-US" sz="1200" b="1">
                <a:solidFill>
                  <a:srgbClr val="009900"/>
                </a:solidFill>
                <a:latin typeface="Gill Sans MT" pitchFamily="34" charset="0"/>
                <a:cs typeface="+mn-cs"/>
              </a:rPr>
              <a:t> C</a:t>
            </a:r>
            <a:r>
              <a:rPr lang="en-US" sz="900" b="1">
                <a:solidFill>
                  <a:srgbClr val="009900"/>
                </a:solidFill>
                <a:latin typeface="Gill Sans MT" pitchFamily="34" charset="0"/>
                <a:cs typeface="+mn-cs"/>
              </a:rPr>
              <a:t>HEMISTRY</a:t>
            </a:r>
          </a:p>
        </p:txBody>
      </p:sp>
      <p:sp>
        <p:nvSpPr>
          <p:cNvPr id="8" name="Rectangle 6"/>
          <p:cNvSpPr>
            <a:spLocks noChangeArrowheads="1"/>
          </p:cNvSpPr>
          <p:nvPr/>
        </p:nvSpPr>
        <p:spPr bwMode="auto">
          <a:xfrm>
            <a:off x="4341813" y="6384925"/>
            <a:ext cx="422275" cy="307975"/>
          </a:xfrm>
          <a:prstGeom prst="rect">
            <a:avLst/>
          </a:prstGeom>
          <a:noFill/>
          <a:ln w="9525">
            <a:noFill/>
            <a:miter lim="800000"/>
            <a:headEnd/>
            <a:tailEnd/>
          </a:ln>
        </p:spPr>
        <p:txBody>
          <a:bodyPr/>
          <a:lstStyle/>
          <a:p>
            <a:pPr algn="r">
              <a:defRPr/>
            </a:pPr>
            <a:fld id="{57EC4488-7661-466D-9D30-262A08015550}" type="slidenum">
              <a:rPr lang="en-US" sz="1400" b="1">
                <a:solidFill>
                  <a:srgbClr val="57913B"/>
                </a:solidFill>
              </a:rPr>
              <a:pPr algn="r">
                <a:defRPr/>
              </a:pPr>
              <a:t>‹#›</a:t>
            </a:fld>
            <a:endParaRPr lang="en-US" sz="1400" b="1">
              <a:solidFill>
                <a:srgbClr val="57913B"/>
              </a:solidFill>
            </a:endParaRPr>
          </a:p>
        </p:txBody>
      </p:sp>
      <p:pic>
        <p:nvPicPr>
          <p:cNvPr id="4100" name="Picture 55" descr="NovomerlogoNEW10_20_08RGB"/>
          <p:cNvPicPr>
            <a:picLocks noChangeAspect="1" noChangeArrowheads="1"/>
          </p:cNvPicPr>
          <p:nvPr userDrawn="1"/>
        </p:nvPicPr>
        <p:blipFill>
          <a:blip r:embed="rId14" cstate="print"/>
          <a:srcRect/>
          <a:stretch>
            <a:fillRect/>
          </a:stretch>
        </p:blipFill>
        <p:spPr bwMode="auto">
          <a:xfrm>
            <a:off x="231775" y="169863"/>
            <a:ext cx="2651125" cy="571500"/>
          </a:xfrm>
          <a:prstGeom prst="rect">
            <a:avLst/>
          </a:prstGeom>
          <a:noFill/>
          <a:ln w="9525">
            <a:noFill/>
            <a:miter lim="800000"/>
            <a:headEnd/>
            <a:tailEnd/>
          </a:ln>
        </p:spPr>
      </p:pic>
      <p:cxnSp>
        <p:nvCxnSpPr>
          <p:cNvPr id="4101" name="Straight Connector 8"/>
          <p:cNvCxnSpPr>
            <a:cxnSpLocks noChangeShapeType="1"/>
          </p:cNvCxnSpPr>
          <p:nvPr userDrawn="1"/>
        </p:nvCxnSpPr>
        <p:spPr bwMode="auto">
          <a:xfrm>
            <a:off x="693738" y="701675"/>
            <a:ext cx="7756525" cy="0"/>
          </a:xfrm>
          <a:prstGeom prst="line">
            <a:avLst/>
          </a:prstGeom>
          <a:noFill/>
          <a:ln w="15875" algn="ctr">
            <a:solidFill>
              <a:srgbClr val="FA9500"/>
            </a:solidFill>
            <a:round/>
            <a:headEnd/>
            <a:tailEnd/>
          </a:ln>
        </p:spPr>
      </p:cxn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ransition/>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Line 1026"/>
          <p:cNvSpPr>
            <a:spLocks noChangeShapeType="1"/>
          </p:cNvSpPr>
          <p:nvPr/>
        </p:nvSpPr>
        <p:spPr bwMode="auto">
          <a:xfrm>
            <a:off x="609600" y="6535738"/>
            <a:ext cx="7391400" cy="0"/>
          </a:xfrm>
          <a:prstGeom prst="line">
            <a:avLst/>
          </a:prstGeom>
          <a:noFill/>
          <a:ln w="12700">
            <a:solidFill>
              <a:srgbClr val="0082C8"/>
            </a:solidFill>
            <a:round/>
            <a:headEnd/>
            <a:tailEnd/>
          </a:ln>
          <a:effectLst/>
        </p:spPr>
        <p:txBody>
          <a:bodyPr wrap="none" anchor="ctr"/>
          <a:lstStyle/>
          <a:p>
            <a:pPr>
              <a:defRPr/>
            </a:pPr>
            <a:endParaRPr lang="en-US" sz="1400">
              <a:solidFill>
                <a:srgbClr val="000000"/>
              </a:solidFill>
              <a:latin typeface="Eras Light ITC" pitchFamily="34" charset="0"/>
              <a:ea typeface="Arial" pitchFamily="-111" charset="0"/>
              <a:cs typeface="Arial" pitchFamily="-111" charset="0"/>
            </a:endParaRPr>
          </a:p>
        </p:txBody>
      </p:sp>
      <p:pic>
        <p:nvPicPr>
          <p:cNvPr id="1027" name="Picture 1027" descr="OasysLogo_type"/>
          <p:cNvPicPr>
            <a:picLocks noChangeAspect="1" noChangeArrowheads="1"/>
          </p:cNvPicPr>
          <p:nvPr/>
        </p:nvPicPr>
        <p:blipFill>
          <a:blip r:embed="rId14" cstate="print"/>
          <a:srcRect/>
          <a:stretch>
            <a:fillRect/>
          </a:stretch>
        </p:blipFill>
        <p:spPr bwMode="auto">
          <a:xfrm>
            <a:off x="8077200" y="6400800"/>
            <a:ext cx="990600" cy="382588"/>
          </a:xfrm>
          <a:prstGeom prst="rect">
            <a:avLst/>
          </a:prstGeom>
          <a:noFill/>
          <a:ln w="9525">
            <a:noFill/>
            <a:miter lim="800000"/>
            <a:headEnd/>
            <a:tailEnd/>
          </a:ln>
        </p:spPr>
      </p:pic>
      <p:pic>
        <p:nvPicPr>
          <p:cNvPr id="1028" name="Picture 1028" descr="OasysLogo_2color_droplet"/>
          <p:cNvPicPr>
            <a:picLocks noChangeAspect="1" noChangeArrowheads="1"/>
          </p:cNvPicPr>
          <p:nvPr/>
        </p:nvPicPr>
        <p:blipFill>
          <a:blip r:embed="rId15" cstate="print"/>
          <a:srcRect/>
          <a:stretch>
            <a:fillRect/>
          </a:stretch>
        </p:blipFill>
        <p:spPr bwMode="auto">
          <a:xfrm>
            <a:off x="76200" y="6172200"/>
            <a:ext cx="500063" cy="609600"/>
          </a:xfrm>
          <a:prstGeom prst="rect">
            <a:avLst/>
          </a:prstGeom>
          <a:noFill/>
          <a:ln w="9525">
            <a:noFill/>
            <a:miter lim="800000"/>
            <a:headEnd/>
            <a:tailEnd/>
          </a:ln>
        </p:spPr>
      </p:pic>
      <p:sp>
        <p:nvSpPr>
          <p:cNvPr id="1029" name="Rectangle 1029"/>
          <p:cNvSpPr>
            <a:spLocks noGrp="1" noChangeArrowheads="1"/>
          </p:cNvSpPr>
          <p:nvPr>
            <p:ph type="title"/>
          </p:nvPr>
        </p:nvSpPr>
        <p:spPr bwMode="auto">
          <a:xfrm>
            <a:off x="304800" y="152400"/>
            <a:ext cx="8534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030"/>
          <p:cNvSpPr>
            <a:spLocks noGrp="1" noChangeArrowheads="1"/>
          </p:cNvSpPr>
          <p:nvPr>
            <p:ph type="body" idx="1"/>
          </p:nvPr>
        </p:nvSpPr>
        <p:spPr bwMode="auto">
          <a:xfrm>
            <a:off x="304800" y="1752600"/>
            <a:ext cx="8534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7" name="Rectangle 1031"/>
          <p:cNvSpPr>
            <a:spLocks noGrp="1" noChangeArrowheads="1"/>
          </p:cNvSpPr>
          <p:nvPr>
            <p:ph type="dt" sz="half" idx="2"/>
          </p:nvPr>
        </p:nvSpPr>
        <p:spPr bwMode="auto">
          <a:xfrm>
            <a:off x="609600" y="6629400"/>
            <a:ext cx="1905000" cy="15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rgbClr val="808080"/>
                </a:solidFill>
                <a:latin typeface="Verdana" pitchFamily="34" charset="0"/>
              </a:defRPr>
            </a:lvl1pPr>
          </a:lstStyle>
          <a:p>
            <a:endParaRPr lang="en-US"/>
          </a:p>
        </p:txBody>
      </p:sp>
      <p:sp>
        <p:nvSpPr>
          <p:cNvPr id="133129" name="Rectangle 1033"/>
          <p:cNvSpPr>
            <a:spLocks noGrp="1" noChangeArrowheads="1"/>
          </p:cNvSpPr>
          <p:nvPr>
            <p:ph type="sldNum" sz="quarter" idx="4"/>
          </p:nvPr>
        </p:nvSpPr>
        <p:spPr bwMode="auto">
          <a:xfrm>
            <a:off x="6096000" y="6629400"/>
            <a:ext cx="1905000" cy="15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rgbClr val="808080"/>
                </a:solidFill>
                <a:latin typeface="Verdana" pitchFamily="34" charset="0"/>
              </a:defRPr>
            </a:lvl1pPr>
          </a:lstStyle>
          <a:p>
            <a:fld id="{98416F6D-0E6F-4280-A8D0-E143AF9278AA}" type="slidenum">
              <a:rPr lang="en-US"/>
              <a:pPr/>
              <a:t>‹#›</a:t>
            </a:fld>
            <a:endParaRPr lang="en-US"/>
          </a:p>
        </p:txBody>
      </p:sp>
      <p:sp>
        <p:nvSpPr>
          <p:cNvPr id="9" name="Rectangle 8"/>
          <p:cNvSpPr txBox="1">
            <a:spLocks noChangeArrowheads="1"/>
          </p:cNvSpPr>
          <p:nvPr userDrawn="1"/>
        </p:nvSpPr>
        <p:spPr bwMode="auto">
          <a:xfrm>
            <a:off x="533400" y="6477000"/>
            <a:ext cx="2590800" cy="228600"/>
          </a:xfrm>
          <a:prstGeom prst="rect">
            <a:avLst/>
          </a:prstGeom>
          <a:noFill/>
          <a:ln w="9525">
            <a:noFill/>
            <a:miter lim="800000"/>
            <a:headEnd/>
            <a:tailEnd/>
          </a:ln>
        </p:spPr>
        <p:txBody>
          <a:bodyPr/>
          <a:lstStyle/>
          <a:p>
            <a:pPr marL="342900" indent="-342900">
              <a:spcBef>
                <a:spcPct val="20000"/>
              </a:spcBef>
            </a:pPr>
            <a:r>
              <a:rPr lang="en-US" sz="1200" i="1">
                <a:solidFill>
                  <a:srgbClr val="0082C9"/>
                </a:solidFill>
                <a:latin typeface="Verdana" pitchFamily="34" charset="0"/>
              </a:rPr>
              <a:t>Energy and Resource Recovery</a:t>
            </a:r>
            <a:endParaRPr lang="en-US" sz="1000" i="1">
              <a:solidFill>
                <a:srgbClr val="0082C9"/>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0082C9"/>
          </a:solidFill>
          <a:latin typeface="+mj-lt"/>
          <a:ea typeface="MS PGothic" pitchFamily="34" charset="-128"/>
          <a:cs typeface="+mj-cs"/>
        </a:defRPr>
      </a:lvl1pPr>
      <a:lvl2pPr algn="ctr" rtl="0" eaLnBrk="0" fontAlgn="base" hangingPunct="0">
        <a:spcBef>
          <a:spcPct val="0"/>
        </a:spcBef>
        <a:spcAft>
          <a:spcPct val="0"/>
        </a:spcAft>
        <a:defRPr sz="4000">
          <a:solidFill>
            <a:srgbClr val="0082C9"/>
          </a:solidFill>
          <a:latin typeface="Verdana" pitchFamily="-111" charset="0"/>
          <a:ea typeface="MS PGothic" pitchFamily="34" charset="-128"/>
          <a:cs typeface="ＭＳ Ｐゴシック" pitchFamily="-111" charset="-128"/>
        </a:defRPr>
      </a:lvl2pPr>
      <a:lvl3pPr algn="ctr" rtl="0" eaLnBrk="0" fontAlgn="base" hangingPunct="0">
        <a:spcBef>
          <a:spcPct val="0"/>
        </a:spcBef>
        <a:spcAft>
          <a:spcPct val="0"/>
        </a:spcAft>
        <a:defRPr sz="4000">
          <a:solidFill>
            <a:srgbClr val="0082C9"/>
          </a:solidFill>
          <a:latin typeface="Verdana" pitchFamily="-111" charset="0"/>
          <a:ea typeface="MS PGothic" pitchFamily="34" charset="-128"/>
          <a:cs typeface="ＭＳ Ｐゴシック" pitchFamily="-111" charset="-128"/>
        </a:defRPr>
      </a:lvl3pPr>
      <a:lvl4pPr algn="ctr" rtl="0" eaLnBrk="0" fontAlgn="base" hangingPunct="0">
        <a:spcBef>
          <a:spcPct val="0"/>
        </a:spcBef>
        <a:spcAft>
          <a:spcPct val="0"/>
        </a:spcAft>
        <a:defRPr sz="4000">
          <a:solidFill>
            <a:srgbClr val="0082C9"/>
          </a:solidFill>
          <a:latin typeface="Verdana" pitchFamily="-111" charset="0"/>
          <a:ea typeface="MS PGothic" pitchFamily="34" charset="-128"/>
          <a:cs typeface="ＭＳ Ｐゴシック" pitchFamily="-111" charset="-128"/>
        </a:defRPr>
      </a:lvl4pPr>
      <a:lvl5pPr algn="ctr" rtl="0" eaLnBrk="0" fontAlgn="base" hangingPunct="0">
        <a:spcBef>
          <a:spcPct val="0"/>
        </a:spcBef>
        <a:spcAft>
          <a:spcPct val="0"/>
        </a:spcAft>
        <a:defRPr sz="4000">
          <a:solidFill>
            <a:srgbClr val="0082C9"/>
          </a:solidFill>
          <a:latin typeface="Verdana" pitchFamily="-111" charset="0"/>
          <a:ea typeface="MS PGothic" pitchFamily="34" charset="-128"/>
          <a:cs typeface="ＭＳ Ｐゴシック" pitchFamily="-111" charset="-128"/>
        </a:defRPr>
      </a:lvl5pPr>
      <a:lvl6pPr marL="457200" algn="ctr" rtl="0" fontAlgn="base">
        <a:spcBef>
          <a:spcPct val="0"/>
        </a:spcBef>
        <a:spcAft>
          <a:spcPct val="0"/>
        </a:spcAft>
        <a:defRPr sz="4000">
          <a:solidFill>
            <a:srgbClr val="0082C9"/>
          </a:solidFill>
          <a:latin typeface="Verdana" pitchFamily="-111" charset="0"/>
          <a:ea typeface="ＭＳ Ｐゴシック" pitchFamily="-111" charset="-128"/>
          <a:cs typeface="ＭＳ Ｐゴシック" pitchFamily="-111" charset="-128"/>
        </a:defRPr>
      </a:lvl6pPr>
      <a:lvl7pPr marL="914400" algn="ctr" rtl="0" fontAlgn="base">
        <a:spcBef>
          <a:spcPct val="0"/>
        </a:spcBef>
        <a:spcAft>
          <a:spcPct val="0"/>
        </a:spcAft>
        <a:defRPr sz="4000">
          <a:solidFill>
            <a:srgbClr val="0082C9"/>
          </a:solidFill>
          <a:latin typeface="Verdana" pitchFamily="-111" charset="0"/>
          <a:ea typeface="ＭＳ Ｐゴシック" pitchFamily="-111" charset="-128"/>
          <a:cs typeface="ＭＳ Ｐゴシック" pitchFamily="-111" charset="-128"/>
        </a:defRPr>
      </a:lvl7pPr>
      <a:lvl8pPr marL="1371600" algn="ctr" rtl="0" fontAlgn="base">
        <a:spcBef>
          <a:spcPct val="0"/>
        </a:spcBef>
        <a:spcAft>
          <a:spcPct val="0"/>
        </a:spcAft>
        <a:defRPr sz="4000">
          <a:solidFill>
            <a:srgbClr val="0082C9"/>
          </a:solidFill>
          <a:latin typeface="Verdana" pitchFamily="-111" charset="0"/>
          <a:ea typeface="ＭＳ Ｐゴシック" pitchFamily="-111" charset="-128"/>
          <a:cs typeface="ＭＳ Ｐゴシック" pitchFamily="-111" charset="-128"/>
        </a:defRPr>
      </a:lvl8pPr>
      <a:lvl9pPr marL="1828800" algn="ctr" rtl="0" fontAlgn="base">
        <a:spcBef>
          <a:spcPct val="0"/>
        </a:spcBef>
        <a:spcAft>
          <a:spcPct val="0"/>
        </a:spcAft>
        <a:defRPr sz="4000">
          <a:solidFill>
            <a:srgbClr val="0082C9"/>
          </a:solidFill>
          <a:latin typeface="Verdana" pitchFamily="-111" charset="0"/>
          <a:ea typeface="ＭＳ Ｐゴシック" pitchFamily="-111" charset="-128"/>
          <a:cs typeface="ＭＳ Ｐゴシック" pitchFamily="-111" charset="-128"/>
        </a:defRPr>
      </a:lvl9pPr>
    </p:titleStyle>
    <p:bodyStyle>
      <a:lvl1pPr marL="342900" indent="-342900" algn="l" rtl="0" eaLnBrk="0" fontAlgn="base" hangingPunct="0">
        <a:spcBef>
          <a:spcPct val="20000"/>
        </a:spcBef>
        <a:spcAft>
          <a:spcPct val="0"/>
        </a:spcAft>
        <a:buChar char="•"/>
        <a:defRPr sz="2800">
          <a:solidFill>
            <a:srgbClr val="808080"/>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400">
          <a:solidFill>
            <a:srgbClr val="808080"/>
          </a:solidFill>
          <a:latin typeface="+mn-lt"/>
          <a:ea typeface="MS PGothic" pitchFamily="34" charset="-128"/>
        </a:defRPr>
      </a:lvl2pPr>
      <a:lvl3pPr marL="1143000" indent="-228600" algn="l" rtl="0" eaLnBrk="0" fontAlgn="base" hangingPunct="0">
        <a:spcBef>
          <a:spcPct val="20000"/>
        </a:spcBef>
        <a:spcAft>
          <a:spcPct val="0"/>
        </a:spcAft>
        <a:buChar char="•"/>
        <a:defRPr sz="2000">
          <a:solidFill>
            <a:srgbClr val="808080"/>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rgbClr val="808080"/>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rgbClr val="808080"/>
          </a:solidFill>
          <a:latin typeface="+mn-lt"/>
          <a:ea typeface="MS PGothic" pitchFamily="34" charset="-128"/>
        </a:defRPr>
      </a:lvl5pPr>
      <a:lvl6pPr marL="2514600" indent="-228600" algn="l" rtl="0" fontAlgn="base">
        <a:spcBef>
          <a:spcPct val="20000"/>
        </a:spcBef>
        <a:spcAft>
          <a:spcPct val="0"/>
        </a:spcAft>
        <a:buChar char="»"/>
        <a:defRPr>
          <a:solidFill>
            <a:srgbClr val="808080"/>
          </a:solidFill>
          <a:latin typeface="+mn-lt"/>
          <a:ea typeface="+mn-ea"/>
        </a:defRPr>
      </a:lvl6pPr>
      <a:lvl7pPr marL="2971800" indent="-228600" algn="l" rtl="0" fontAlgn="base">
        <a:spcBef>
          <a:spcPct val="20000"/>
        </a:spcBef>
        <a:spcAft>
          <a:spcPct val="0"/>
        </a:spcAft>
        <a:buChar char="»"/>
        <a:defRPr>
          <a:solidFill>
            <a:srgbClr val="808080"/>
          </a:solidFill>
          <a:latin typeface="+mn-lt"/>
          <a:ea typeface="+mn-ea"/>
        </a:defRPr>
      </a:lvl7pPr>
      <a:lvl8pPr marL="3429000" indent="-228600" algn="l" rtl="0" fontAlgn="base">
        <a:spcBef>
          <a:spcPct val="20000"/>
        </a:spcBef>
        <a:spcAft>
          <a:spcPct val="0"/>
        </a:spcAft>
        <a:buChar char="»"/>
        <a:defRPr>
          <a:solidFill>
            <a:srgbClr val="808080"/>
          </a:solidFill>
          <a:latin typeface="+mn-lt"/>
          <a:ea typeface="+mn-ea"/>
        </a:defRPr>
      </a:lvl8pPr>
      <a:lvl9pPr marL="3886200" indent="-228600" algn="l" rtl="0" fontAlgn="base">
        <a:spcBef>
          <a:spcPct val="20000"/>
        </a:spcBef>
        <a:spcAft>
          <a:spcPct val="0"/>
        </a:spcAft>
        <a:buChar char="»"/>
        <a:defRPr>
          <a:solidFill>
            <a:srgbClr val="80808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userDrawn="1"/>
        </p:nvSpPr>
        <p:spPr>
          <a:xfrm>
            <a:off x="6248400" y="433388"/>
            <a:ext cx="2286000" cy="274637"/>
          </a:xfrm>
          <a:prstGeom prst="rect">
            <a:avLst/>
          </a:prstGeom>
          <a:noFill/>
        </p:spPr>
        <p:txBody>
          <a:bodyPr wrap="none">
            <a:spAutoFit/>
          </a:bodyPr>
          <a:lstStyle/>
          <a:p>
            <a:pPr>
              <a:defRPr/>
            </a:pPr>
            <a:r>
              <a:rPr lang="en-US" sz="1200" b="1">
                <a:solidFill>
                  <a:srgbClr val="1C1C1C"/>
                </a:solidFill>
                <a:latin typeface="Gill Sans MT" pitchFamily="34" charset="0"/>
                <a:cs typeface="+mn-cs"/>
              </a:rPr>
              <a:t>C</a:t>
            </a:r>
            <a:r>
              <a:rPr lang="en-US" sz="900" b="1">
                <a:solidFill>
                  <a:srgbClr val="1C1C1C"/>
                </a:solidFill>
                <a:latin typeface="Gill Sans MT" pitchFamily="34" charset="0"/>
                <a:cs typeface="+mn-cs"/>
              </a:rPr>
              <a:t>ATALYZING</a:t>
            </a:r>
            <a:r>
              <a:rPr lang="en-US" sz="1200" b="1">
                <a:solidFill>
                  <a:srgbClr val="008000"/>
                </a:solidFill>
                <a:latin typeface="Gill Sans MT" pitchFamily="34" charset="0"/>
                <a:cs typeface="+mn-cs"/>
              </a:rPr>
              <a:t> </a:t>
            </a:r>
            <a:r>
              <a:rPr lang="en-US" sz="1200" b="1">
                <a:solidFill>
                  <a:srgbClr val="009900"/>
                </a:solidFill>
                <a:latin typeface="Gill Sans MT" pitchFamily="34" charset="0"/>
                <a:cs typeface="+mn-cs"/>
              </a:rPr>
              <a:t>G</a:t>
            </a:r>
            <a:r>
              <a:rPr lang="en-US" sz="900" b="1">
                <a:solidFill>
                  <a:srgbClr val="009900"/>
                </a:solidFill>
                <a:latin typeface="Gill Sans MT" pitchFamily="34" charset="0"/>
                <a:cs typeface="+mn-cs"/>
              </a:rPr>
              <a:t>REEN</a:t>
            </a:r>
            <a:r>
              <a:rPr lang="en-US" sz="1200" b="1">
                <a:solidFill>
                  <a:srgbClr val="009900"/>
                </a:solidFill>
                <a:latin typeface="Gill Sans MT" pitchFamily="34" charset="0"/>
                <a:cs typeface="+mn-cs"/>
              </a:rPr>
              <a:t> C</a:t>
            </a:r>
            <a:r>
              <a:rPr lang="en-US" sz="900" b="1">
                <a:solidFill>
                  <a:srgbClr val="009900"/>
                </a:solidFill>
                <a:latin typeface="Gill Sans MT" pitchFamily="34" charset="0"/>
                <a:cs typeface="+mn-cs"/>
              </a:rPr>
              <a:t>HEMISTRY</a:t>
            </a:r>
          </a:p>
        </p:txBody>
      </p:sp>
      <p:sp>
        <p:nvSpPr>
          <p:cNvPr id="8" name="Rectangle 6"/>
          <p:cNvSpPr>
            <a:spLocks noChangeArrowheads="1"/>
          </p:cNvSpPr>
          <p:nvPr/>
        </p:nvSpPr>
        <p:spPr bwMode="auto">
          <a:xfrm>
            <a:off x="4341813" y="6384925"/>
            <a:ext cx="422275" cy="307975"/>
          </a:xfrm>
          <a:prstGeom prst="rect">
            <a:avLst/>
          </a:prstGeom>
          <a:noFill/>
          <a:ln w="9525">
            <a:noFill/>
            <a:miter lim="800000"/>
            <a:headEnd/>
            <a:tailEnd/>
          </a:ln>
        </p:spPr>
        <p:txBody>
          <a:bodyPr/>
          <a:lstStyle/>
          <a:p>
            <a:pPr algn="r">
              <a:defRPr/>
            </a:pPr>
            <a:fld id="{57EC4488-7661-466D-9D30-262A08015550}" type="slidenum">
              <a:rPr lang="en-US" sz="1400" b="1">
                <a:solidFill>
                  <a:srgbClr val="57913B"/>
                </a:solidFill>
              </a:rPr>
              <a:pPr algn="r">
                <a:defRPr/>
              </a:pPr>
              <a:t>‹#›</a:t>
            </a:fld>
            <a:endParaRPr lang="en-US" sz="1400" b="1">
              <a:solidFill>
                <a:srgbClr val="57913B"/>
              </a:solidFill>
            </a:endParaRPr>
          </a:p>
        </p:txBody>
      </p:sp>
      <p:pic>
        <p:nvPicPr>
          <p:cNvPr id="4100" name="Picture 55" descr="NovomerlogoNEW10_20_08RGB"/>
          <p:cNvPicPr>
            <a:picLocks noChangeAspect="1" noChangeArrowheads="1"/>
          </p:cNvPicPr>
          <p:nvPr userDrawn="1"/>
        </p:nvPicPr>
        <p:blipFill>
          <a:blip r:embed="rId14" cstate="print"/>
          <a:srcRect/>
          <a:stretch>
            <a:fillRect/>
          </a:stretch>
        </p:blipFill>
        <p:spPr bwMode="auto">
          <a:xfrm>
            <a:off x="231775" y="169863"/>
            <a:ext cx="2651125" cy="571500"/>
          </a:xfrm>
          <a:prstGeom prst="rect">
            <a:avLst/>
          </a:prstGeom>
          <a:noFill/>
          <a:ln w="9525">
            <a:noFill/>
            <a:miter lim="800000"/>
            <a:headEnd/>
            <a:tailEnd/>
          </a:ln>
        </p:spPr>
      </p:pic>
      <p:cxnSp>
        <p:nvCxnSpPr>
          <p:cNvPr id="4101" name="Straight Connector 8"/>
          <p:cNvCxnSpPr>
            <a:cxnSpLocks noChangeShapeType="1"/>
          </p:cNvCxnSpPr>
          <p:nvPr userDrawn="1"/>
        </p:nvCxnSpPr>
        <p:spPr bwMode="auto">
          <a:xfrm>
            <a:off x="693738" y="701675"/>
            <a:ext cx="7756525" cy="0"/>
          </a:xfrm>
          <a:prstGeom prst="line">
            <a:avLst/>
          </a:prstGeom>
          <a:noFill/>
          <a:ln w="15875" algn="ctr">
            <a:solidFill>
              <a:srgbClr val="FA9500"/>
            </a:solidFill>
            <a:round/>
            <a:headEnd/>
            <a:tailEnd/>
          </a:ln>
        </p:spPr>
      </p:cxn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00200"/>
            <a:ext cx="77724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ChangeArrowheads="1"/>
          </p:cNvSpPr>
          <p:nvPr/>
        </p:nvSpPr>
        <p:spPr bwMode="auto">
          <a:xfrm>
            <a:off x="7169150" y="26988"/>
            <a:ext cx="184150" cy="457200"/>
          </a:xfrm>
          <a:prstGeom prst="rect">
            <a:avLst/>
          </a:prstGeom>
          <a:noFill/>
          <a:ln w="9525">
            <a:noFill/>
            <a:miter lim="800000"/>
            <a:headEnd/>
            <a:tailEnd/>
          </a:ln>
          <a:effectLst/>
        </p:spPr>
        <p:txBody>
          <a:bodyPr wrap="none">
            <a:spAutoFit/>
          </a:bodyPr>
          <a:lstStyle/>
          <a:p>
            <a:pPr eaLnBrk="0" hangingPunct="0">
              <a:defRPr/>
            </a:pPr>
            <a:endParaRPr lang="en-US" sz="2400">
              <a:solidFill>
                <a:srgbClr val="000000"/>
              </a:solidFill>
              <a:latin typeface="Times" pitchFamily="18" charset="0"/>
              <a:cs typeface="+mn-cs"/>
            </a:endParaRPr>
          </a:p>
        </p:txBody>
      </p:sp>
      <p:sp>
        <p:nvSpPr>
          <p:cNvPr id="4104" name="Line 8"/>
          <p:cNvSpPr>
            <a:spLocks noChangeShapeType="1"/>
          </p:cNvSpPr>
          <p:nvPr/>
        </p:nvSpPr>
        <p:spPr bwMode="auto">
          <a:xfrm>
            <a:off x="685800" y="1219200"/>
            <a:ext cx="7772400" cy="0"/>
          </a:xfrm>
          <a:prstGeom prst="line">
            <a:avLst/>
          </a:prstGeom>
          <a:noFill/>
          <a:ln w="38100">
            <a:solidFill>
              <a:srgbClr val="004C73"/>
            </a:solidFill>
            <a:round/>
            <a:headEnd/>
            <a:tailEnd/>
          </a:ln>
          <a:effectLst/>
        </p:spPr>
        <p:txBody>
          <a:bodyPr/>
          <a:lstStyle/>
          <a:p>
            <a:pPr eaLnBrk="0" hangingPunct="0">
              <a:defRPr/>
            </a:pPr>
            <a:endParaRPr lang="en-US" sz="800">
              <a:solidFill>
                <a:srgbClr val="000000"/>
              </a:solidFill>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l" rtl="0" eaLnBrk="0" fontAlgn="base" hangingPunct="0">
        <a:spcBef>
          <a:spcPct val="0"/>
        </a:spcBef>
        <a:spcAft>
          <a:spcPct val="0"/>
        </a:spcAft>
        <a:defRPr sz="3000" b="1">
          <a:solidFill>
            <a:srgbClr val="004C73"/>
          </a:solidFill>
          <a:latin typeface="+mj-lt"/>
          <a:ea typeface="+mj-ea"/>
          <a:cs typeface="+mj-cs"/>
        </a:defRPr>
      </a:lvl1pPr>
      <a:lvl2pPr algn="l" rtl="0" eaLnBrk="0" fontAlgn="base" hangingPunct="0">
        <a:spcBef>
          <a:spcPct val="0"/>
        </a:spcBef>
        <a:spcAft>
          <a:spcPct val="0"/>
        </a:spcAft>
        <a:defRPr sz="3000" b="1">
          <a:solidFill>
            <a:srgbClr val="004C73"/>
          </a:solidFill>
          <a:latin typeface="Verdana" pitchFamily="34" charset="0"/>
        </a:defRPr>
      </a:lvl2pPr>
      <a:lvl3pPr algn="l" rtl="0" eaLnBrk="0" fontAlgn="base" hangingPunct="0">
        <a:spcBef>
          <a:spcPct val="0"/>
        </a:spcBef>
        <a:spcAft>
          <a:spcPct val="0"/>
        </a:spcAft>
        <a:defRPr sz="3000" b="1">
          <a:solidFill>
            <a:srgbClr val="004C73"/>
          </a:solidFill>
          <a:latin typeface="Verdana" pitchFamily="34" charset="0"/>
        </a:defRPr>
      </a:lvl3pPr>
      <a:lvl4pPr algn="l" rtl="0" eaLnBrk="0" fontAlgn="base" hangingPunct="0">
        <a:spcBef>
          <a:spcPct val="0"/>
        </a:spcBef>
        <a:spcAft>
          <a:spcPct val="0"/>
        </a:spcAft>
        <a:defRPr sz="3000" b="1">
          <a:solidFill>
            <a:srgbClr val="004C73"/>
          </a:solidFill>
          <a:latin typeface="Verdana" pitchFamily="34" charset="0"/>
        </a:defRPr>
      </a:lvl4pPr>
      <a:lvl5pPr algn="l" rtl="0" eaLnBrk="0" fontAlgn="base" hangingPunct="0">
        <a:spcBef>
          <a:spcPct val="0"/>
        </a:spcBef>
        <a:spcAft>
          <a:spcPct val="0"/>
        </a:spcAft>
        <a:defRPr sz="3000" b="1">
          <a:solidFill>
            <a:srgbClr val="004C73"/>
          </a:solidFill>
          <a:latin typeface="Verdana" pitchFamily="34" charset="0"/>
        </a:defRPr>
      </a:lvl5pPr>
      <a:lvl6pPr marL="457200" algn="l" rtl="0" fontAlgn="base">
        <a:spcBef>
          <a:spcPct val="0"/>
        </a:spcBef>
        <a:spcAft>
          <a:spcPct val="0"/>
        </a:spcAft>
        <a:defRPr sz="3000" b="1">
          <a:solidFill>
            <a:srgbClr val="004C73"/>
          </a:solidFill>
          <a:latin typeface="Verdana" pitchFamily="34" charset="0"/>
        </a:defRPr>
      </a:lvl6pPr>
      <a:lvl7pPr marL="914400" algn="l" rtl="0" fontAlgn="base">
        <a:spcBef>
          <a:spcPct val="0"/>
        </a:spcBef>
        <a:spcAft>
          <a:spcPct val="0"/>
        </a:spcAft>
        <a:defRPr sz="3000" b="1">
          <a:solidFill>
            <a:srgbClr val="004C73"/>
          </a:solidFill>
          <a:latin typeface="Verdana" pitchFamily="34" charset="0"/>
        </a:defRPr>
      </a:lvl7pPr>
      <a:lvl8pPr marL="1371600" algn="l" rtl="0" fontAlgn="base">
        <a:spcBef>
          <a:spcPct val="0"/>
        </a:spcBef>
        <a:spcAft>
          <a:spcPct val="0"/>
        </a:spcAft>
        <a:defRPr sz="3000" b="1">
          <a:solidFill>
            <a:srgbClr val="004C73"/>
          </a:solidFill>
          <a:latin typeface="Verdana" pitchFamily="34" charset="0"/>
        </a:defRPr>
      </a:lvl8pPr>
      <a:lvl9pPr marL="1828800" algn="l" rtl="0" fontAlgn="base">
        <a:spcBef>
          <a:spcPct val="0"/>
        </a:spcBef>
        <a:spcAft>
          <a:spcPct val="0"/>
        </a:spcAft>
        <a:defRPr sz="3000" b="1">
          <a:solidFill>
            <a:srgbClr val="004C73"/>
          </a:solidFill>
          <a:latin typeface="Verdana" pitchFamily="34" charset="0"/>
        </a:defRPr>
      </a:lvl9pPr>
    </p:titleStyle>
    <p:bodyStyle>
      <a:lvl1pPr marL="342900" indent="-342900" algn="l" rtl="0" eaLnBrk="0" fontAlgn="base" hangingPunct="0">
        <a:spcBef>
          <a:spcPct val="20000"/>
        </a:spcBef>
        <a:spcAft>
          <a:spcPct val="0"/>
        </a:spcAft>
        <a:buClr>
          <a:srgbClr val="004C73"/>
        </a:buClr>
        <a:buFont typeface="Times" pitchFamily="18" charset="0"/>
        <a:buChar char="•"/>
        <a:defRPr sz="2600">
          <a:solidFill>
            <a:srgbClr val="004C73"/>
          </a:solidFill>
          <a:latin typeface="+mn-lt"/>
          <a:ea typeface="+mn-ea"/>
          <a:cs typeface="+mn-cs"/>
        </a:defRPr>
      </a:lvl1pPr>
      <a:lvl2pPr marL="742950" indent="-285750" algn="l" rtl="0" eaLnBrk="0" fontAlgn="base" hangingPunct="0">
        <a:spcBef>
          <a:spcPct val="20000"/>
        </a:spcBef>
        <a:spcAft>
          <a:spcPct val="0"/>
        </a:spcAft>
        <a:buClr>
          <a:srgbClr val="004C73"/>
        </a:buClr>
        <a:buFont typeface="Times" pitchFamily="18" charset="0"/>
        <a:buChar char="–"/>
        <a:defRPr sz="2200">
          <a:solidFill>
            <a:srgbClr val="004C73"/>
          </a:solidFill>
          <a:latin typeface="+mn-lt"/>
        </a:defRPr>
      </a:lvl2pPr>
      <a:lvl3pPr marL="1085850" indent="-228600" algn="l" rtl="0" eaLnBrk="0" fontAlgn="base" hangingPunct="0">
        <a:spcBef>
          <a:spcPct val="20000"/>
        </a:spcBef>
        <a:spcAft>
          <a:spcPct val="0"/>
        </a:spcAft>
        <a:buClr>
          <a:srgbClr val="004C73"/>
        </a:buClr>
        <a:buFont typeface="Times" pitchFamily="18" charset="0"/>
        <a:buChar char="•"/>
        <a:defRPr sz="2000">
          <a:solidFill>
            <a:srgbClr val="004C73"/>
          </a:solidFill>
          <a:latin typeface="+mn-lt"/>
        </a:defRPr>
      </a:lvl3pPr>
      <a:lvl4pPr marL="1428750" indent="-228600" algn="l" rtl="0" eaLnBrk="0" fontAlgn="base" hangingPunct="0">
        <a:spcBef>
          <a:spcPct val="20000"/>
        </a:spcBef>
        <a:spcAft>
          <a:spcPct val="0"/>
        </a:spcAft>
        <a:buClr>
          <a:srgbClr val="004C73"/>
        </a:buClr>
        <a:buChar char="–"/>
        <a:defRPr>
          <a:solidFill>
            <a:srgbClr val="004C73"/>
          </a:solidFill>
          <a:latin typeface="+mn-lt"/>
        </a:defRPr>
      </a:lvl4pPr>
      <a:lvl5pPr marL="1771650" indent="-228600" algn="l" rtl="0" eaLnBrk="0" fontAlgn="base" hangingPunct="0">
        <a:spcBef>
          <a:spcPct val="20000"/>
        </a:spcBef>
        <a:spcAft>
          <a:spcPct val="0"/>
        </a:spcAft>
        <a:buClr>
          <a:srgbClr val="004C73"/>
        </a:buClr>
        <a:buFont typeface="Times" pitchFamily="18" charset="0"/>
        <a:buChar char="•"/>
        <a:defRPr sz="1600">
          <a:solidFill>
            <a:srgbClr val="004C73"/>
          </a:solidFill>
          <a:latin typeface="+mn-lt"/>
        </a:defRPr>
      </a:lvl5pPr>
      <a:lvl6pPr marL="2228850" indent="-228600" algn="l" rtl="0" fontAlgn="base">
        <a:spcBef>
          <a:spcPct val="20000"/>
        </a:spcBef>
        <a:spcAft>
          <a:spcPct val="0"/>
        </a:spcAft>
        <a:buClr>
          <a:srgbClr val="004C73"/>
        </a:buClr>
        <a:buFont typeface="Times" pitchFamily="18" charset="0"/>
        <a:buChar char="•"/>
        <a:defRPr sz="1600">
          <a:solidFill>
            <a:srgbClr val="004C73"/>
          </a:solidFill>
          <a:latin typeface="+mn-lt"/>
        </a:defRPr>
      </a:lvl6pPr>
      <a:lvl7pPr marL="2686050" indent="-228600" algn="l" rtl="0" fontAlgn="base">
        <a:spcBef>
          <a:spcPct val="20000"/>
        </a:spcBef>
        <a:spcAft>
          <a:spcPct val="0"/>
        </a:spcAft>
        <a:buClr>
          <a:srgbClr val="004C73"/>
        </a:buClr>
        <a:buFont typeface="Times" pitchFamily="18" charset="0"/>
        <a:buChar char="•"/>
        <a:defRPr sz="1600">
          <a:solidFill>
            <a:srgbClr val="004C73"/>
          </a:solidFill>
          <a:latin typeface="+mn-lt"/>
        </a:defRPr>
      </a:lvl7pPr>
      <a:lvl8pPr marL="3143250" indent="-228600" algn="l" rtl="0" fontAlgn="base">
        <a:spcBef>
          <a:spcPct val="20000"/>
        </a:spcBef>
        <a:spcAft>
          <a:spcPct val="0"/>
        </a:spcAft>
        <a:buClr>
          <a:srgbClr val="004C73"/>
        </a:buClr>
        <a:buFont typeface="Times" pitchFamily="18" charset="0"/>
        <a:buChar char="•"/>
        <a:defRPr sz="1600">
          <a:solidFill>
            <a:srgbClr val="004C73"/>
          </a:solidFill>
          <a:latin typeface="+mn-lt"/>
        </a:defRPr>
      </a:lvl8pPr>
      <a:lvl9pPr marL="3600450" indent="-228600" algn="l" rtl="0" fontAlgn="base">
        <a:spcBef>
          <a:spcPct val="20000"/>
        </a:spcBef>
        <a:spcAft>
          <a:spcPct val="0"/>
        </a:spcAft>
        <a:buClr>
          <a:srgbClr val="004C73"/>
        </a:buClr>
        <a:buFont typeface="Times" pitchFamily="18" charset="0"/>
        <a:buChar char="•"/>
        <a:defRPr sz="1600">
          <a:solidFill>
            <a:srgbClr val="004C7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zxY31-FcD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0.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hyperlink" Target="http://www.tetratech.com" TargetMode="External"/><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2651125" y="2097088"/>
            <a:ext cx="184150" cy="396875"/>
          </a:xfrm>
          <a:prstGeom prst="rect">
            <a:avLst/>
          </a:prstGeom>
          <a:noFill/>
          <a:ln w="9525">
            <a:noFill/>
            <a:miter lim="800000"/>
            <a:headEnd/>
            <a:tailEnd/>
          </a:ln>
        </p:spPr>
        <p:txBody>
          <a:bodyPr wrap="none">
            <a:spAutoFit/>
          </a:bodyPr>
          <a:lstStyle/>
          <a:p>
            <a:endParaRPr lang="en-US" sz="2000">
              <a:latin typeface="Calibri" pitchFamily="34" charset="0"/>
            </a:endParaRPr>
          </a:p>
        </p:txBody>
      </p:sp>
      <p:sp>
        <p:nvSpPr>
          <p:cNvPr id="4099" name="Text Box 4"/>
          <p:cNvSpPr txBox="1">
            <a:spLocks noChangeArrowheads="1"/>
          </p:cNvSpPr>
          <p:nvPr/>
        </p:nvSpPr>
        <p:spPr bwMode="auto">
          <a:xfrm>
            <a:off x="4491038" y="3087688"/>
            <a:ext cx="185737" cy="1433512"/>
          </a:xfrm>
          <a:prstGeom prst="rect">
            <a:avLst/>
          </a:prstGeom>
          <a:noFill/>
          <a:ln w="9525">
            <a:noFill/>
            <a:miter lim="800000"/>
            <a:headEnd/>
            <a:tailEnd/>
          </a:ln>
        </p:spPr>
        <p:txBody>
          <a:bodyPr wrap="none">
            <a:spAutoFit/>
          </a:bodyPr>
          <a:lstStyle/>
          <a:p>
            <a:endParaRPr lang="en-US" sz="3200" b="1">
              <a:solidFill>
                <a:srgbClr val="666666"/>
              </a:solidFill>
              <a:latin typeface="Verdana" pitchFamily="34" charset="0"/>
            </a:endParaRPr>
          </a:p>
          <a:p>
            <a:endParaRPr lang="en-US" sz="2800" b="1">
              <a:solidFill>
                <a:srgbClr val="666666"/>
              </a:solidFill>
              <a:latin typeface="Verdana" pitchFamily="34" charset="0"/>
            </a:endParaRPr>
          </a:p>
          <a:p>
            <a:endParaRPr lang="en-US" sz="2800" b="1">
              <a:solidFill>
                <a:srgbClr val="666666"/>
              </a:solidFill>
              <a:latin typeface="Verdana" pitchFamily="34" charset="0"/>
            </a:endParaRPr>
          </a:p>
        </p:txBody>
      </p:sp>
      <p:pic>
        <p:nvPicPr>
          <p:cNvPr id="4100" name="Picture 5"/>
          <p:cNvPicPr>
            <a:picLocks noChangeAspect="1" noChangeArrowheads="1"/>
          </p:cNvPicPr>
          <p:nvPr/>
        </p:nvPicPr>
        <p:blipFill>
          <a:blip r:embed="rId3" cstate="print"/>
          <a:srcRect b="14282"/>
          <a:stretch>
            <a:fillRect/>
          </a:stretch>
        </p:blipFill>
        <p:spPr bwMode="auto">
          <a:xfrm>
            <a:off x="1595438" y="714375"/>
            <a:ext cx="5900737" cy="1779588"/>
          </a:xfrm>
          <a:prstGeom prst="rect">
            <a:avLst/>
          </a:prstGeom>
          <a:noFill/>
          <a:ln w="9525">
            <a:noFill/>
            <a:miter lim="800000"/>
            <a:headEnd/>
            <a:tailEnd/>
          </a:ln>
        </p:spPr>
      </p:pic>
      <p:sp>
        <p:nvSpPr>
          <p:cNvPr id="4101" name="Text Box 6"/>
          <p:cNvSpPr txBox="1">
            <a:spLocks noChangeArrowheads="1"/>
          </p:cNvSpPr>
          <p:nvPr/>
        </p:nvSpPr>
        <p:spPr bwMode="auto">
          <a:xfrm>
            <a:off x="401638" y="2524125"/>
            <a:ext cx="8339137" cy="341313"/>
          </a:xfrm>
          <a:prstGeom prst="rect">
            <a:avLst/>
          </a:prstGeom>
          <a:noFill/>
          <a:ln w="9525">
            <a:noFill/>
            <a:miter lim="800000"/>
            <a:headEnd/>
            <a:tailEnd/>
          </a:ln>
        </p:spPr>
        <p:txBody>
          <a:bodyPr>
            <a:spAutoFit/>
          </a:bodyPr>
          <a:lstStyle/>
          <a:p>
            <a:pPr algn="ctr">
              <a:lnSpc>
                <a:spcPct val="90000"/>
              </a:lnSpc>
              <a:spcBef>
                <a:spcPct val="20000"/>
              </a:spcBef>
              <a:buClr>
                <a:srgbClr val="975E47"/>
              </a:buClr>
              <a:buFont typeface="Times" pitchFamily="18" charset="0"/>
              <a:buNone/>
            </a:pPr>
            <a:r>
              <a:rPr lang="en-US" i="1">
                <a:solidFill>
                  <a:srgbClr val="666666"/>
                </a:solidFill>
                <a:latin typeface="Verdana" pitchFamily="34" charset="0"/>
              </a:rPr>
              <a:t>Financing Entrepreneurial Innovation</a:t>
            </a:r>
          </a:p>
        </p:txBody>
      </p:sp>
      <p:sp>
        <p:nvSpPr>
          <p:cNvPr id="4102" name="Rectangle 7"/>
          <p:cNvSpPr>
            <a:spLocks noChangeArrowheads="1"/>
          </p:cNvSpPr>
          <p:nvPr/>
        </p:nvSpPr>
        <p:spPr bwMode="auto">
          <a:xfrm>
            <a:off x="947738" y="3086100"/>
            <a:ext cx="7815262" cy="2527300"/>
          </a:xfrm>
          <a:prstGeom prst="rect">
            <a:avLst/>
          </a:prstGeom>
          <a:noFill/>
          <a:ln w="9525">
            <a:noFill/>
            <a:miter lim="800000"/>
            <a:headEnd/>
            <a:tailEnd/>
          </a:ln>
        </p:spPr>
        <p:txBody>
          <a:bodyPr/>
          <a:lstStyle/>
          <a:p>
            <a:pPr>
              <a:spcBef>
                <a:spcPct val="20000"/>
              </a:spcBef>
              <a:buClr>
                <a:srgbClr val="975E47"/>
              </a:buClr>
              <a:buFont typeface="Times" pitchFamily="18" charset="0"/>
              <a:buNone/>
            </a:pPr>
            <a:endParaRPr lang="en-US" b="1" i="1" dirty="0">
              <a:solidFill>
                <a:srgbClr val="666666"/>
              </a:solidFill>
              <a:latin typeface="Verdana" pitchFamily="34" charset="0"/>
            </a:endParaRPr>
          </a:p>
          <a:p>
            <a:pPr>
              <a:spcBef>
                <a:spcPct val="20000"/>
              </a:spcBef>
              <a:buClr>
                <a:srgbClr val="975E47"/>
              </a:buClr>
              <a:buFont typeface="Times" pitchFamily="18" charset="0"/>
              <a:buNone/>
            </a:pPr>
            <a:r>
              <a:rPr lang="en-US" sz="3200" b="1" i="1" dirty="0" smtClean="0">
                <a:solidFill>
                  <a:srgbClr val="666666"/>
                </a:solidFill>
                <a:latin typeface="Verdana" pitchFamily="34" charset="0"/>
              </a:rPr>
              <a:t>Getting Clean Tech </a:t>
            </a:r>
          </a:p>
          <a:p>
            <a:pPr>
              <a:spcBef>
                <a:spcPct val="20000"/>
              </a:spcBef>
              <a:buClr>
                <a:srgbClr val="975E47"/>
              </a:buClr>
              <a:buFont typeface="Times" pitchFamily="18" charset="0"/>
              <a:buNone/>
            </a:pPr>
            <a:r>
              <a:rPr lang="en-US" sz="3200" b="1" i="1" dirty="0" smtClean="0">
                <a:solidFill>
                  <a:srgbClr val="666666"/>
                </a:solidFill>
                <a:latin typeface="Verdana" pitchFamily="34" charset="0"/>
              </a:rPr>
              <a:t>Innovation to Market</a:t>
            </a:r>
            <a:endParaRPr lang="en-US" sz="3200" b="1" i="1" dirty="0">
              <a:solidFill>
                <a:srgbClr val="666666"/>
              </a:solidFill>
              <a:latin typeface="Verdana" pitchFamily="34" charset="0"/>
            </a:endParaRPr>
          </a:p>
          <a:p>
            <a:pPr>
              <a:spcBef>
                <a:spcPct val="20000"/>
              </a:spcBef>
              <a:buClr>
                <a:srgbClr val="975E47"/>
              </a:buClr>
              <a:buFont typeface="Times" pitchFamily="18" charset="0"/>
              <a:buNone/>
            </a:pPr>
            <a:endParaRPr lang="en-US" sz="2000" b="1" i="1" dirty="0">
              <a:solidFill>
                <a:srgbClr val="666666"/>
              </a:solidFill>
              <a:latin typeface="Verdana" pitchFamily="34" charset="0"/>
            </a:endParaRPr>
          </a:p>
          <a:p>
            <a:pPr>
              <a:spcBef>
                <a:spcPct val="20000"/>
              </a:spcBef>
              <a:buClr>
                <a:srgbClr val="975E47"/>
              </a:buClr>
              <a:buFont typeface="Times" pitchFamily="18" charset="0"/>
              <a:buNone/>
            </a:pPr>
            <a:endParaRPr lang="en-US" sz="1600" b="1" i="1" dirty="0">
              <a:solidFill>
                <a:srgbClr val="666666"/>
              </a:solidFill>
              <a:latin typeface="Verdana" pitchFamily="34" charset="0"/>
            </a:endParaRPr>
          </a:p>
          <a:p>
            <a:pPr>
              <a:spcBef>
                <a:spcPct val="20000"/>
              </a:spcBef>
              <a:buClr>
                <a:srgbClr val="975E47"/>
              </a:buClr>
              <a:buFont typeface="Times" pitchFamily="18" charset="0"/>
              <a:buNone/>
            </a:pPr>
            <a:r>
              <a:rPr lang="en-US" dirty="0" smtClean="0">
                <a:solidFill>
                  <a:srgbClr val="666666"/>
                </a:solidFill>
                <a:latin typeface="Verdana" pitchFamily="34" charset="0"/>
              </a:rPr>
              <a:t>C2M </a:t>
            </a:r>
            <a:r>
              <a:rPr lang="en-US" dirty="0">
                <a:solidFill>
                  <a:srgbClr val="666666"/>
                </a:solidFill>
                <a:latin typeface="Verdana" pitchFamily="34" charset="0"/>
              </a:rPr>
              <a:t>Class Discussion</a:t>
            </a:r>
          </a:p>
          <a:p>
            <a:pPr>
              <a:spcBef>
                <a:spcPct val="20000"/>
              </a:spcBef>
              <a:buClr>
                <a:srgbClr val="975E47"/>
              </a:buClr>
              <a:buFont typeface="Times" pitchFamily="18" charset="0"/>
              <a:buNone/>
            </a:pPr>
            <a:r>
              <a:rPr lang="en-US" dirty="0" smtClean="0">
                <a:solidFill>
                  <a:srgbClr val="666666"/>
                </a:solidFill>
                <a:latin typeface="Verdana" pitchFamily="34" charset="0"/>
              </a:rPr>
              <a:t>Thursda</a:t>
            </a:r>
            <a:r>
              <a:rPr lang="en-US" dirty="0">
                <a:solidFill>
                  <a:srgbClr val="666666"/>
                </a:solidFill>
                <a:latin typeface="Verdana" pitchFamily="34" charset="0"/>
              </a:rPr>
              <a:t>y</a:t>
            </a:r>
            <a:r>
              <a:rPr lang="en-US" dirty="0" smtClean="0">
                <a:solidFill>
                  <a:srgbClr val="666666"/>
                </a:solidFill>
                <a:latin typeface="Verdana" pitchFamily="34" charset="0"/>
              </a:rPr>
              <a:t>, January 21, 2010</a:t>
            </a:r>
            <a:endParaRPr lang="en-US" sz="2000" b="1" dirty="0">
              <a:solidFill>
                <a:srgbClr val="666666"/>
              </a:solidFill>
              <a:latin typeface="Verdana" pitchFamily="34" charset="0"/>
            </a:endParaRPr>
          </a:p>
          <a:p>
            <a:pPr>
              <a:spcBef>
                <a:spcPct val="20000"/>
              </a:spcBef>
              <a:buClr>
                <a:srgbClr val="975E47"/>
              </a:buClr>
              <a:buFont typeface="Times" pitchFamily="18" charset="0"/>
              <a:buNone/>
            </a:pPr>
            <a:endParaRPr lang="en-US" sz="2800" dirty="0">
              <a:solidFill>
                <a:srgbClr val="666666"/>
              </a:solidFill>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Platform vs. Product</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990600" y="3048000"/>
            <a:ext cx="7620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Focusing on the “One Thing”</a:t>
            </a:r>
          </a:p>
        </p:txBody>
      </p:sp>
      <p:pic>
        <p:nvPicPr>
          <p:cNvPr id="28675" name="Picture 2">
            <a:hlinkClick r:id="rId3"/>
          </p:cNvPr>
          <p:cNvPicPr>
            <a:picLocks noChangeAspect="1" noChangeArrowheads="1"/>
          </p:cNvPicPr>
          <p:nvPr/>
        </p:nvPicPr>
        <p:blipFill>
          <a:blip r:embed="rId4" cstate="print"/>
          <a:srcRect/>
          <a:stretch>
            <a:fillRect/>
          </a:stretch>
        </p:blipFill>
        <p:spPr bwMode="auto">
          <a:xfrm>
            <a:off x="1524000" y="1709738"/>
            <a:ext cx="6115050" cy="4560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0"/>
            <a:ext cx="8229600" cy="1143000"/>
          </a:xfrm>
        </p:spPr>
        <p:txBody>
          <a:bodyPr rtlCol="0">
            <a:normAutofit fontScale="90000"/>
          </a:bodyPr>
          <a:lstStyle/>
          <a:p>
            <a:pPr eaLnBrk="1" fontAlgn="auto" hangingPunct="1">
              <a:spcAft>
                <a:spcPts val="0"/>
              </a:spcAft>
              <a:defRPr/>
            </a:pPr>
            <a:r>
              <a:rPr lang="en-US" dirty="0" smtClean="0"/>
              <a:t>Who’s Your Target Market? </a:t>
            </a:r>
            <a:br>
              <a:rPr lang="en-US" dirty="0" smtClean="0"/>
            </a:br>
            <a:r>
              <a:rPr lang="en-US" dirty="0" smtClean="0"/>
              <a:t>First Market? </a:t>
            </a:r>
            <a:endParaRPr lang="en-US" dirty="0"/>
          </a:p>
        </p:txBody>
      </p:sp>
      <p:pic>
        <p:nvPicPr>
          <p:cNvPr id="16387" name="Picture 3" descr="cat gangsta rap.gif"/>
          <p:cNvPicPr>
            <a:picLocks noChangeAspect="1" noChangeArrowheads="1"/>
          </p:cNvPicPr>
          <p:nvPr/>
        </p:nvPicPr>
        <p:blipFill>
          <a:blip r:embed="rId3" cstate="print"/>
          <a:srcRect/>
          <a:stretch>
            <a:fillRect/>
          </a:stretch>
        </p:blipFill>
        <p:spPr bwMode="auto">
          <a:xfrm>
            <a:off x="228600" y="990600"/>
            <a:ext cx="2667000" cy="2667000"/>
          </a:xfrm>
          <a:prstGeom prst="rect">
            <a:avLst/>
          </a:prstGeom>
          <a:noFill/>
          <a:ln w="9525">
            <a:noFill/>
            <a:miter lim="800000"/>
            <a:headEnd/>
            <a:tailEnd/>
          </a:ln>
        </p:spPr>
      </p:pic>
      <p:pic>
        <p:nvPicPr>
          <p:cNvPr id="16388" name="Picture 4" descr="cat stevie wonder.gif"/>
          <p:cNvPicPr>
            <a:picLocks noChangeAspect="1" noChangeArrowheads="1" noCrop="1"/>
          </p:cNvPicPr>
          <p:nvPr/>
        </p:nvPicPr>
        <p:blipFill>
          <a:blip r:embed="rId4" cstate="print"/>
          <a:srcRect/>
          <a:stretch>
            <a:fillRect/>
          </a:stretch>
        </p:blipFill>
        <p:spPr bwMode="auto">
          <a:xfrm>
            <a:off x="5257800" y="3886200"/>
            <a:ext cx="2667000" cy="2667000"/>
          </a:xfrm>
          <a:prstGeom prst="rect">
            <a:avLst/>
          </a:prstGeom>
          <a:noFill/>
          <a:ln w="9525">
            <a:noFill/>
            <a:miter lim="800000"/>
            <a:headEnd/>
            <a:tailEnd/>
          </a:ln>
        </p:spPr>
      </p:pic>
      <p:pic>
        <p:nvPicPr>
          <p:cNvPr id="16389" name="Picture 5" descr="cat metal.gif"/>
          <p:cNvPicPr>
            <a:picLocks noChangeAspect="1" noChangeArrowheads="1"/>
          </p:cNvPicPr>
          <p:nvPr/>
        </p:nvPicPr>
        <p:blipFill>
          <a:blip r:embed="rId5" cstate="print"/>
          <a:srcRect/>
          <a:stretch>
            <a:fillRect/>
          </a:stretch>
        </p:blipFill>
        <p:spPr bwMode="auto">
          <a:xfrm>
            <a:off x="609600" y="3810000"/>
            <a:ext cx="2667000" cy="2667000"/>
          </a:xfrm>
          <a:prstGeom prst="rect">
            <a:avLst/>
          </a:prstGeom>
          <a:noFill/>
          <a:ln w="9525">
            <a:noFill/>
            <a:miter lim="800000"/>
            <a:headEnd/>
            <a:tailEnd/>
          </a:ln>
        </p:spPr>
      </p:pic>
      <p:pic>
        <p:nvPicPr>
          <p:cNvPr id="16390" name="Picture 6" descr="cat hip hop.gif"/>
          <p:cNvPicPr>
            <a:picLocks noChangeAspect="1" noChangeArrowheads="1"/>
          </p:cNvPicPr>
          <p:nvPr/>
        </p:nvPicPr>
        <p:blipFill>
          <a:blip r:embed="rId6" cstate="print"/>
          <a:srcRect/>
          <a:stretch>
            <a:fillRect/>
          </a:stretch>
        </p:blipFill>
        <p:spPr bwMode="auto">
          <a:xfrm>
            <a:off x="5791200" y="1066800"/>
            <a:ext cx="2667000" cy="2667000"/>
          </a:xfrm>
          <a:prstGeom prst="rect">
            <a:avLst/>
          </a:prstGeom>
          <a:noFill/>
          <a:ln w="9525">
            <a:noFill/>
            <a:miter lim="800000"/>
            <a:headEnd/>
            <a:tailEnd/>
          </a:ln>
        </p:spPr>
      </p:pic>
      <p:pic>
        <p:nvPicPr>
          <p:cNvPr id="16391" name="Picture 7" descr="cat house.gif"/>
          <p:cNvPicPr>
            <a:picLocks noChangeAspect="1" noChangeArrowheads="1"/>
          </p:cNvPicPr>
          <p:nvPr/>
        </p:nvPicPr>
        <p:blipFill>
          <a:blip r:embed="rId7" cstate="print"/>
          <a:srcRect/>
          <a:stretch>
            <a:fillRect/>
          </a:stretch>
        </p:blipFill>
        <p:spPr bwMode="auto">
          <a:xfrm>
            <a:off x="2971800" y="2133600"/>
            <a:ext cx="2667000" cy="2667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v1.0:  KISS</a:t>
            </a:r>
          </a:p>
        </p:txBody>
      </p:sp>
      <p:pic>
        <p:nvPicPr>
          <p:cNvPr id="20483" name="Picture 2" descr="http://www.anl.gov/Careers/Education/rube/Images/rube_back.gif"/>
          <p:cNvPicPr>
            <a:picLocks noChangeAspect="1" noChangeArrowheads="1"/>
          </p:cNvPicPr>
          <p:nvPr/>
        </p:nvPicPr>
        <p:blipFill>
          <a:blip r:embed="rId3" cstate="print"/>
          <a:srcRect/>
          <a:stretch>
            <a:fillRect/>
          </a:stretch>
        </p:blipFill>
        <p:spPr bwMode="auto">
          <a:xfrm>
            <a:off x="1752600" y="1295400"/>
            <a:ext cx="5638800" cy="3962400"/>
          </a:xfrm>
          <a:prstGeom prst="rect">
            <a:avLst/>
          </a:prstGeom>
          <a:noFill/>
          <a:ln w="9525">
            <a:noFill/>
            <a:miter lim="800000"/>
            <a:headEnd/>
            <a:tailEnd/>
          </a:ln>
        </p:spPr>
      </p:pic>
      <p:sp>
        <p:nvSpPr>
          <p:cNvPr id="20484" name="Rectangle 4"/>
          <p:cNvSpPr>
            <a:spLocks noChangeArrowheads="1"/>
          </p:cNvSpPr>
          <p:nvPr/>
        </p:nvSpPr>
        <p:spPr bwMode="auto">
          <a:xfrm>
            <a:off x="838200" y="5459413"/>
            <a:ext cx="7543800" cy="1169987"/>
          </a:xfrm>
          <a:prstGeom prst="rect">
            <a:avLst/>
          </a:prstGeom>
          <a:noFill/>
          <a:ln w="9525">
            <a:noFill/>
            <a:miter lim="800000"/>
            <a:headEnd/>
            <a:tailEnd/>
          </a:ln>
        </p:spPr>
        <p:txBody>
          <a:bodyPr>
            <a:spAutoFit/>
          </a:bodyPr>
          <a:lstStyle/>
          <a:p>
            <a:r>
              <a:rPr lang="en-US" sz="1400">
                <a:latin typeface="Calibri" pitchFamily="34" charset="0"/>
              </a:rPr>
              <a:t>Flame from lamp (A) catches on curtain (B) and fire department sends stream of water (C) through window. Dwarf (D) thinks it is raining and reaches for umbrella (E), pulling string (F) and lifting end of platform (G). Iron ball (H) falls and pulls string (I), causing hammer (J) to hit plate of glass (K). Crashof glass wakes up pup (L) and mother dog (M) rocks him to sleep in cradle (N), causing attached wooden hand (O) to move up and down along your back.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914400" y="685800"/>
            <a:ext cx="7315200" cy="5540375"/>
          </a:xfrm>
          <a:prstGeom prst="rect">
            <a:avLst/>
          </a:prstGeom>
          <a:noFill/>
          <a:ln w="9525">
            <a:noFill/>
            <a:miter lim="800000"/>
            <a:headEnd/>
            <a:tailEnd/>
          </a:ln>
        </p:spPr>
        <p:txBody>
          <a:bodyPr>
            <a:spAutoFit/>
          </a:bodyPr>
          <a:lstStyle/>
          <a:p>
            <a:r>
              <a:rPr lang="en-US" sz="6000" i="1">
                <a:latin typeface="Calibri" pitchFamily="34" charset="0"/>
              </a:rPr>
              <a:t>If you know the enemy and know yourself you need not fear the results of a hundred battles</a:t>
            </a:r>
            <a:endParaRPr lang="en-US" sz="5400">
              <a:latin typeface="Calibri" pitchFamily="34" charset="0"/>
            </a:endParaRPr>
          </a:p>
          <a:p>
            <a:r>
              <a:rPr lang="en-US" sz="5400">
                <a:latin typeface="Calibri" pitchFamily="34" charset="0"/>
              </a:rPr>
              <a:t>					Sun Tzu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j0390083"/>
          <p:cNvPicPr>
            <a:picLocks noGrp="1" noChangeAspect="1" noChangeArrowheads="1"/>
          </p:cNvPicPr>
          <p:nvPr>
            <p:ph idx="1"/>
          </p:nvPr>
        </p:nvPicPr>
        <p:blipFill>
          <a:blip r:embed="rId3" cstate="print"/>
          <a:srcRect t="6250" b="16667"/>
          <a:stretch>
            <a:fillRect/>
          </a:stretch>
        </p:blipFill>
        <p:spPr>
          <a:xfrm>
            <a:off x="2284413" y="1030288"/>
            <a:ext cx="4564062" cy="4929187"/>
          </a:xfr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Some Case Studies</a:t>
            </a:r>
          </a:p>
        </p:txBody>
      </p:sp>
      <p:pic>
        <p:nvPicPr>
          <p:cNvPr id="22531" name="Picture 4"/>
          <p:cNvPicPr>
            <a:picLocks noChangeAspect="1" noChangeArrowheads="1"/>
          </p:cNvPicPr>
          <p:nvPr/>
        </p:nvPicPr>
        <p:blipFill>
          <a:blip r:embed="rId3" cstate="print"/>
          <a:srcRect/>
          <a:stretch>
            <a:fillRect/>
          </a:stretch>
        </p:blipFill>
        <p:spPr bwMode="auto">
          <a:xfrm>
            <a:off x="1517650" y="1843088"/>
            <a:ext cx="6154738" cy="409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9"/>
          <p:cNvSpPr txBox="1">
            <a:spLocks noChangeArrowheads="1"/>
          </p:cNvSpPr>
          <p:nvPr/>
        </p:nvSpPr>
        <p:spPr bwMode="auto">
          <a:xfrm>
            <a:off x="2882900" y="2392363"/>
            <a:ext cx="3457575" cy="366712"/>
          </a:xfrm>
          <a:prstGeom prst="rect">
            <a:avLst/>
          </a:prstGeom>
          <a:noFill/>
          <a:ln w="9525">
            <a:noFill/>
            <a:miter lim="800000"/>
            <a:headEnd/>
            <a:tailEnd/>
          </a:ln>
        </p:spPr>
        <p:txBody>
          <a:bodyPr>
            <a:spAutoFit/>
          </a:bodyPr>
          <a:lstStyle/>
          <a:p>
            <a:pPr algn="ctr"/>
            <a:r>
              <a:rPr lang="en-US" b="1">
                <a:solidFill>
                  <a:srgbClr val="1C1C1C"/>
                </a:solidFill>
                <a:latin typeface="Gill Sans MT" pitchFamily="34" charset="0"/>
                <a:cs typeface="Arial"/>
              </a:rPr>
              <a:t>C</a:t>
            </a:r>
            <a:r>
              <a:rPr lang="en-US" sz="1400" b="1">
                <a:solidFill>
                  <a:srgbClr val="1C1C1C"/>
                </a:solidFill>
                <a:latin typeface="Gill Sans MT" pitchFamily="34" charset="0"/>
                <a:cs typeface="Arial"/>
              </a:rPr>
              <a:t>ATALYZING</a:t>
            </a:r>
            <a:r>
              <a:rPr lang="en-US" sz="1200" b="1">
                <a:solidFill>
                  <a:srgbClr val="008000"/>
                </a:solidFill>
                <a:latin typeface="Gill Sans MT" pitchFamily="34" charset="0"/>
                <a:cs typeface="Arial"/>
              </a:rPr>
              <a:t> </a:t>
            </a:r>
            <a:r>
              <a:rPr lang="en-US" b="1">
                <a:solidFill>
                  <a:srgbClr val="009900"/>
                </a:solidFill>
                <a:latin typeface="Gill Sans MT" pitchFamily="34" charset="0"/>
                <a:cs typeface="Arial"/>
              </a:rPr>
              <a:t>G</a:t>
            </a:r>
            <a:r>
              <a:rPr lang="en-US" sz="1400" b="1">
                <a:solidFill>
                  <a:srgbClr val="009900"/>
                </a:solidFill>
                <a:latin typeface="Gill Sans MT" pitchFamily="34" charset="0"/>
                <a:cs typeface="Arial"/>
              </a:rPr>
              <a:t>REEN</a:t>
            </a:r>
            <a:r>
              <a:rPr lang="en-US" sz="1200" b="1">
                <a:solidFill>
                  <a:srgbClr val="009900"/>
                </a:solidFill>
                <a:latin typeface="Gill Sans MT" pitchFamily="34" charset="0"/>
                <a:cs typeface="Arial"/>
              </a:rPr>
              <a:t> </a:t>
            </a:r>
            <a:r>
              <a:rPr lang="en-US" b="1">
                <a:solidFill>
                  <a:srgbClr val="009900"/>
                </a:solidFill>
                <a:latin typeface="Gill Sans MT" pitchFamily="34" charset="0"/>
                <a:cs typeface="Arial"/>
              </a:rPr>
              <a:t>C</a:t>
            </a:r>
            <a:r>
              <a:rPr lang="en-US" sz="1400" b="1">
                <a:solidFill>
                  <a:srgbClr val="009900"/>
                </a:solidFill>
                <a:latin typeface="Gill Sans MT" pitchFamily="34" charset="0"/>
                <a:cs typeface="Arial"/>
              </a:rPr>
              <a:t>HEMISTRY</a:t>
            </a:r>
          </a:p>
        </p:txBody>
      </p:sp>
      <p:sp>
        <p:nvSpPr>
          <p:cNvPr id="6147" name="Line 108"/>
          <p:cNvSpPr>
            <a:spLocks noChangeShapeType="1"/>
          </p:cNvSpPr>
          <p:nvPr/>
        </p:nvSpPr>
        <p:spPr bwMode="auto">
          <a:xfrm>
            <a:off x="3035300" y="2738438"/>
            <a:ext cx="3149600" cy="0"/>
          </a:xfrm>
          <a:prstGeom prst="line">
            <a:avLst/>
          </a:prstGeom>
          <a:noFill/>
          <a:ln w="19050">
            <a:solidFill>
              <a:srgbClr val="FF9900"/>
            </a:solidFill>
            <a:round/>
            <a:headEnd/>
            <a:tailEnd/>
          </a:ln>
        </p:spPr>
        <p:txBody>
          <a:bodyPr/>
          <a:lstStyle/>
          <a:p>
            <a:endParaRPr lang="en-US">
              <a:solidFill>
                <a:srgbClr val="000000"/>
              </a:solidFill>
              <a:latin typeface="Calibri" pitchFamily="34" charset="0"/>
              <a:cs typeface="Arial"/>
            </a:endParaRPr>
          </a:p>
        </p:txBody>
      </p:sp>
      <p:pic>
        <p:nvPicPr>
          <p:cNvPr id="6148" name="Picture 62" descr="NovomerlogoNEW10_20_08RGB"/>
          <p:cNvPicPr>
            <a:picLocks noChangeAspect="1" noChangeArrowheads="1"/>
          </p:cNvPicPr>
          <p:nvPr/>
        </p:nvPicPr>
        <p:blipFill>
          <a:blip r:embed="rId3" cstate="print"/>
          <a:srcRect/>
          <a:stretch>
            <a:fillRect/>
          </a:stretch>
        </p:blipFill>
        <p:spPr bwMode="auto">
          <a:xfrm>
            <a:off x="1652588" y="1047750"/>
            <a:ext cx="5837237" cy="1257300"/>
          </a:xfrm>
          <a:prstGeom prst="rect">
            <a:avLst/>
          </a:prstGeom>
          <a:noFill/>
          <a:ln w="9525">
            <a:noFill/>
            <a:miter lim="800000"/>
            <a:headEnd/>
            <a:tailEnd/>
          </a:ln>
        </p:spPr>
      </p:pic>
      <p:sp>
        <p:nvSpPr>
          <p:cNvPr id="6152" name="Rectangle 3"/>
          <p:cNvSpPr>
            <a:spLocks noChangeArrowheads="1"/>
          </p:cNvSpPr>
          <p:nvPr/>
        </p:nvSpPr>
        <p:spPr bwMode="auto">
          <a:xfrm>
            <a:off x="461963" y="2968625"/>
            <a:ext cx="8334375" cy="1330325"/>
          </a:xfrm>
          <a:prstGeom prst="rect">
            <a:avLst/>
          </a:prstGeom>
          <a:noFill/>
          <a:ln w="9525">
            <a:noFill/>
            <a:miter lim="800000"/>
            <a:headEnd/>
            <a:tailEnd/>
          </a:ln>
        </p:spPr>
        <p:txBody>
          <a:bodyPr/>
          <a:lstStyle/>
          <a:p>
            <a:pPr marL="342900" indent="-342900" algn="ctr"/>
            <a:r>
              <a:rPr lang="en-US" sz="2400" b="1" i="1">
                <a:solidFill>
                  <a:srgbClr val="000000"/>
                </a:solidFill>
                <a:cs typeface="Arial"/>
              </a:rPr>
              <a:t>Commercializing innovative chemistries which use</a:t>
            </a:r>
          </a:p>
          <a:p>
            <a:pPr marL="342900" indent="-342900" algn="ctr"/>
            <a:r>
              <a:rPr lang="en-US" sz="2400" b="1" i="1">
                <a:solidFill>
                  <a:srgbClr val="000000"/>
                </a:solidFill>
                <a:cs typeface="Arial"/>
              </a:rPr>
              <a:t> low cost renewable feedstocks to produce high-performance polymers and value-added chemicals </a:t>
            </a:r>
          </a:p>
          <a:p>
            <a:pPr marL="342900" indent="-342900" algn="ctr"/>
            <a:endParaRPr lang="en-US" sz="2400" b="1" i="1">
              <a:solidFill>
                <a:srgbClr val="000000"/>
              </a:solidFill>
              <a:cs typeface="Aria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9"/>
          <p:cNvSpPr>
            <a:spLocks noChangeArrowheads="1"/>
          </p:cNvSpPr>
          <p:nvPr/>
        </p:nvSpPr>
        <p:spPr bwMode="auto">
          <a:xfrm>
            <a:off x="6530975" y="1470025"/>
            <a:ext cx="1920875" cy="703263"/>
          </a:xfrm>
          <a:prstGeom prst="rect">
            <a:avLst/>
          </a:prstGeom>
          <a:solidFill>
            <a:srgbClr val="008000"/>
          </a:solidFill>
          <a:ln w="9525">
            <a:noFill/>
            <a:miter lim="800000"/>
            <a:headEnd/>
            <a:tailEnd/>
          </a:ln>
        </p:spPr>
        <p:txBody>
          <a:bodyPr wrap="none" anchor="ctr"/>
          <a:lstStyle/>
          <a:p>
            <a:pPr algn="ctr"/>
            <a:endParaRPr lang="en-US">
              <a:solidFill>
                <a:srgbClr val="000000"/>
              </a:solidFill>
              <a:cs typeface="+mn-cs"/>
            </a:endParaRPr>
          </a:p>
        </p:txBody>
      </p:sp>
      <p:sp>
        <p:nvSpPr>
          <p:cNvPr id="9219" name="Rectangle 29"/>
          <p:cNvSpPr>
            <a:spLocks noChangeArrowheads="1"/>
          </p:cNvSpPr>
          <p:nvPr/>
        </p:nvSpPr>
        <p:spPr bwMode="auto">
          <a:xfrm>
            <a:off x="2190750" y="1470025"/>
            <a:ext cx="1911350" cy="728663"/>
          </a:xfrm>
          <a:prstGeom prst="rect">
            <a:avLst/>
          </a:prstGeom>
          <a:solidFill>
            <a:srgbClr val="FFFF99"/>
          </a:solidFill>
          <a:ln w="9525">
            <a:noFill/>
            <a:miter lim="800000"/>
            <a:headEnd/>
            <a:tailEnd/>
          </a:ln>
        </p:spPr>
        <p:txBody>
          <a:bodyPr wrap="none" anchor="ctr"/>
          <a:lstStyle/>
          <a:p>
            <a:pPr algn="ctr"/>
            <a:endParaRPr lang="en-US">
              <a:solidFill>
                <a:srgbClr val="000000"/>
              </a:solidFill>
              <a:cs typeface="+mn-cs"/>
            </a:endParaRPr>
          </a:p>
        </p:txBody>
      </p:sp>
      <p:sp>
        <p:nvSpPr>
          <p:cNvPr id="9220" name="Text Box 16"/>
          <p:cNvSpPr txBox="1">
            <a:spLocks noChangeArrowheads="1"/>
          </p:cNvSpPr>
          <p:nvPr/>
        </p:nvSpPr>
        <p:spPr bwMode="auto">
          <a:xfrm>
            <a:off x="6070600" y="2314575"/>
            <a:ext cx="2879725" cy="762000"/>
          </a:xfrm>
          <a:prstGeom prst="rect">
            <a:avLst/>
          </a:prstGeom>
          <a:noFill/>
          <a:ln w="9525">
            <a:noFill/>
            <a:miter lim="800000"/>
            <a:headEnd/>
            <a:tailEnd/>
          </a:ln>
        </p:spPr>
        <p:txBody>
          <a:bodyPr>
            <a:spAutoFit/>
          </a:bodyPr>
          <a:lstStyle/>
          <a:p>
            <a:pPr algn="ctr"/>
            <a:r>
              <a:rPr lang="en-US" sz="2200" b="1">
                <a:solidFill>
                  <a:srgbClr val="008000"/>
                </a:solidFill>
                <a:latin typeface="Calibri" pitchFamily="34" charset="0"/>
                <a:cs typeface="+mn-cs"/>
              </a:rPr>
              <a:t>High Performance Polymers/Plastics</a:t>
            </a:r>
          </a:p>
        </p:txBody>
      </p:sp>
      <p:sp>
        <p:nvSpPr>
          <p:cNvPr id="9221" name="Text Box 4"/>
          <p:cNvSpPr txBox="1">
            <a:spLocks noChangeArrowheads="1"/>
          </p:cNvSpPr>
          <p:nvPr/>
        </p:nvSpPr>
        <p:spPr bwMode="auto">
          <a:xfrm>
            <a:off x="1901825" y="3467100"/>
            <a:ext cx="2535238" cy="884238"/>
          </a:xfrm>
          <a:prstGeom prst="rect">
            <a:avLst/>
          </a:prstGeom>
          <a:noFill/>
          <a:ln w="9525">
            <a:noFill/>
            <a:miter lim="800000"/>
            <a:headEnd/>
            <a:tailEnd/>
          </a:ln>
        </p:spPr>
        <p:txBody>
          <a:bodyPr>
            <a:spAutoFit/>
          </a:bodyPr>
          <a:lstStyle/>
          <a:p>
            <a:pPr algn="ctr"/>
            <a:r>
              <a:rPr lang="en-US" sz="2400" b="1">
                <a:solidFill>
                  <a:srgbClr val="0033CC"/>
                </a:solidFill>
                <a:latin typeface="Calibri" pitchFamily="34" charset="0"/>
              </a:rPr>
              <a:t>Carbon monoxide</a:t>
            </a:r>
          </a:p>
          <a:p>
            <a:pPr algn="ctr"/>
            <a:r>
              <a:rPr lang="en-US" sz="2800" b="1">
                <a:solidFill>
                  <a:srgbClr val="0033CC"/>
                </a:solidFill>
                <a:latin typeface="Calibri" pitchFamily="34" charset="0"/>
              </a:rPr>
              <a:t>CO</a:t>
            </a:r>
            <a:endParaRPr lang="en-US" sz="2800" b="1" baseline="-25000">
              <a:solidFill>
                <a:srgbClr val="0033CC"/>
              </a:solidFill>
              <a:latin typeface="Calibri" pitchFamily="34" charset="0"/>
            </a:endParaRPr>
          </a:p>
        </p:txBody>
      </p:sp>
      <p:sp>
        <p:nvSpPr>
          <p:cNvPr id="9222" name="Text Box 27"/>
          <p:cNvSpPr txBox="1">
            <a:spLocks noChangeArrowheads="1"/>
          </p:cNvSpPr>
          <p:nvPr/>
        </p:nvSpPr>
        <p:spPr bwMode="auto">
          <a:xfrm>
            <a:off x="2459038" y="1470025"/>
            <a:ext cx="1454150" cy="701675"/>
          </a:xfrm>
          <a:prstGeom prst="rect">
            <a:avLst/>
          </a:prstGeom>
          <a:noFill/>
          <a:ln w="9525">
            <a:noFill/>
            <a:miter lim="800000"/>
            <a:headEnd/>
            <a:tailEnd/>
          </a:ln>
        </p:spPr>
        <p:txBody>
          <a:bodyPr>
            <a:spAutoFit/>
          </a:bodyPr>
          <a:lstStyle/>
          <a:p>
            <a:pPr algn="ctr">
              <a:spcBef>
                <a:spcPct val="50000"/>
              </a:spcBef>
            </a:pPr>
            <a:r>
              <a:rPr lang="en-US" sz="2000" b="1">
                <a:solidFill>
                  <a:srgbClr val="000000"/>
                </a:solidFill>
                <a:latin typeface="Calibri" pitchFamily="34" charset="0"/>
              </a:rPr>
              <a:t>Renewable Feedstocks</a:t>
            </a:r>
            <a:endParaRPr lang="en-US" sz="2000" b="1" baseline="-25000">
              <a:solidFill>
                <a:srgbClr val="000000"/>
              </a:solidFill>
              <a:latin typeface="Calibri" pitchFamily="34" charset="0"/>
            </a:endParaRPr>
          </a:p>
        </p:txBody>
      </p:sp>
      <p:sp>
        <p:nvSpPr>
          <p:cNvPr id="9223" name="Rectangle 17"/>
          <p:cNvSpPr>
            <a:spLocks noChangeArrowheads="1"/>
          </p:cNvSpPr>
          <p:nvPr/>
        </p:nvSpPr>
        <p:spPr bwMode="auto">
          <a:xfrm>
            <a:off x="5608638" y="1201738"/>
            <a:ext cx="2819400" cy="5233987"/>
          </a:xfrm>
          <a:prstGeom prst="rect">
            <a:avLst/>
          </a:prstGeom>
          <a:noFill/>
          <a:ln w="9525">
            <a:noFill/>
            <a:miter lim="800000"/>
            <a:headEnd/>
            <a:tailEnd/>
          </a:ln>
        </p:spPr>
        <p:txBody>
          <a:bodyPr wrap="none" anchor="ctr"/>
          <a:lstStyle/>
          <a:p>
            <a:pPr algn="ctr"/>
            <a:endParaRPr lang="en-US">
              <a:solidFill>
                <a:srgbClr val="000000"/>
              </a:solidFill>
              <a:cs typeface="+mn-cs"/>
            </a:endParaRPr>
          </a:p>
        </p:txBody>
      </p:sp>
      <p:sp>
        <p:nvSpPr>
          <p:cNvPr id="9224" name="Text Box 30"/>
          <p:cNvSpPr txBox="1">
            <a:spLocks noChangeArrowheads="1"/>
          </p:cNvSpPr>
          <p:nvPr/>
        </p:nvSpPr>
        <p:spPr bwMode="auto">
          <a:xfrm>
            <a:off x="6070600" y="1470025"/>
            <a:ext cx="2841625" cy="701675"/>
          </a:xfrm>
          <a:prstGeom prst="rect">
            <a:avLst/>
          </a:prstGeom>
          <a:noFill/>
          <a:ln w="9525">
            <a:noFill/>
            <a:miter lim="800000"/>
            <a:headEnd/>
            <a:tailEnd/>
          </a:ln>
        </p:spPr>
        <p:txBody>
          <a:bodyPr>
            <a:spAutoFit/>
          </a:bodyPr>
          <a:lstStyle/>
          <a:p>
            <a:pPr algn="ctr"/>
            <a:r>
              <a:rPr lang="en-US" sz="2000" b="1">
                <a:solidFill>
                  <a:srgbClr val="FFFFFF"/>
                </a:solidFill>
                <a:latin typeface="Calibri" pitchFamily="34" charset="0"/>
                <a:cs typeface="+mn-cs"/>
              </a:rPr>
              <a:t>Green </a:t>
            </a:r>
          </a:p>
          <a:p>
            <a:pPr algn="ctr"/>
            <a:r>
              <a:rPr lang="en-US" sz="2000" b="1">
                <a:solidFill>
                  <a:srgbClr val="FFFFFF"/>
                </a:solidFill>
                <a:latin typeface="Calibri" pitchFamily="34" charset="0"/>
                <a:cs typeface="+mn-cs"/>
              </a:rPr>
              <a:t>Materials</a:t>
            </a:r>
            <a:endParaRPr lang="en-US" sz="2000">
              <a:solidFill>
                <a:srgbClr val="000000"/>
              </a:solidFill>
              <a:latin typeface="Calibri" pitchFamily="34" charset="0"/>
              <a:cs typeface="+mn-cs"/>
            </a:endParaRPr>
          </a:p>
        </p:txBody>
      </p:sp>
      <p:sp>
        <p:nvSpPr>
          <p:cNvPr id="9225" name="Title 1"/>
          <p:cNvSpPr txBox="1">
            <a:spLocks/>
          </p:cNvSpPr>
          <p:nvPr/>
        </p:nvSpPr>
        <p:spPr bwMode="auto">
          <a:xfrm>
            <a:off x="884238" y="779463"/>
            <a:ext cx="7373937" cy="463550"/>
          </a:xfrm>
          <a:prstGeom prst="rect">
            <a:avLst/>
          </a:prstGeom>
          <a:noFill/>
          <a:ln w="9525">
            <a:noFill/>
            <a:miter lim="800000"/>
            <a:headEnd/>
            <a:tailEnd/>
          </a:ln>
        </p:spPr>
        <p:txBody>
          <a:bodyPr anchor="ctr"/>
          <a:lstStyle/>
          <a:p>
            <a:pPr algn="ctr" eaLnBrk="0" hangingPunct="0">
              <a:lnSpc>
                <a:spcPct val="90000"/>
              </a:lnSpc>
            </a:pPr>
            <a:r>
              <a:rPr lang="en-US" sz="2600" b="1">
                <a:solidFill>
                  <a:srgbClr val="000000"/>
                </a:solidFill>
                <a:latin typeface="Calibri" pitchFamily="34" charset="0"/>
              </a:rPr>
              <a:t>Technology Overview - c</a:t>
            </a:r>
            <a:r>
              <a:rPr lang="en-US" sz="2600" b="1">
                <a:solidFill>
                  <a:srgbClr val="000000"/>
                </a:solidFill>
                <a:latin typeface="Calibri" pitchFamily="34" charset="0"/>
                <a:cs typeface="+mn-cs"/>
              </a:rPr>
              <a:t>ore competency in catalysis</a:t>
            </a:r>
          </a:p>
        </p:txBody>
      </p:sp>
      <p:sp>
        <p:nvSpPr>
          <p:cNvPr id="9226" name="Text Box 72"/>
          <p:cNvSpPr txBox="1">
            <a:spLocks noChangeArrowheads="1"/>
          </p:cNvSpPr>
          <p:nvPr/>
        </p:nvSpPr>
        <p:spPr bwMode="auto">
          <a:xfrm>
            <a:off x="923925" y="4773613"/>
            <a:ext cx="7612063" cy="812800"/>
          </a:xfrm>
          <a:prstGeom prst="rect">
            <a:avLst/>
          </a:prstGeom>
          <a:noFill/>
          <a:ln w="9525">
            <a:noFill/>
            <a:miter lim="800000"/>
            <a:headEnd/>
            <a:tailEnd/>
          </a:ln>
        </p:spPr>
        <p:txBody>
          <a:bodyPr wrap="none">
            <a:spAutoFit/>
          </a:bodyPr>
          <a:lstStyle/>
          <a:p>
            <a:pPr>
              <a:spcBef>
                <a:spcPct val="15000"/>
              </a:spcBef>
              <a:buClr>
                <a:srgbClr val="009900"/>
              </a:buClr>
              <a:buFont typeface="Wingdings" pitchFamily="2" charset="2"/>
              <a:buChar char="§"/>
            </a:pPr>
            <a:r>
              <a:rPr lang="en-US" sz="2200" b="1">
                <a:solidFill>
                  <a:srgbClr val="000000"/>
                </a:solidFill>
                <a:latin typeface="Calibri" pitchFamily="34" charset="0"/>
                <a:cs typeface="+mn-cs"/>
              </a:rPr>
              <a:t> Uses existing chemical industry manufacturing facilities</a:t>
            </a:r>
          </a:p>
          <a:p>
            <a:pPr>
              <a:spcBef>
                <a:spcPct val="15000"/>
              </a:spcBef>
              <a:buClr>
                <a:srgbClr val="009900"/>
              </a:buClr>
              <a:buFont typeface="Wingdings" pitchFamily="2" charset="2"/>
              <a:buChar char="§"/>
            </a:pPr>
            <a:r>
              <a:rPr lang="en-US" sz="2200" b="1">
                <a:solidFill>
                  <a:srgbClr val="000000"/>
                </a:solidFill>
                <a:latin typeface="Calibri" pitchFamily="34" charset="0"/>
                <a:cs typeface="+mn-cs"/>
              </a:rPr>
              <a:t> Final material is comprised of up to 50% CO</a:t>
            </a:r>
            <a:r>
              <a:rPr lang="en-US" sz="2400" b="1" baseline="-25000">
                <a:solidFill>
                  <a:srgbClr val="000000"/>
                </a:solidFill>
                <a:latin typeface="Calibri" pitchFamily="34" charset="0"/>
                <a:cs typeface="+mn-cs"/>
              </a:rPr>
              <a:t>2</a:t>
            </a:r>
            <a:r>
              <a:rPr lang="en-US" sz="2200" b="1">
                <a:solidFill>
                  <a:srgbClr val="000000"/>
                </a:solidFill>
                <a:latin typeface="Calibri" pitchFamily="34" charset="0"/>
                <a:cs typeface="+mn-cs"/>
              </a:rPr>
              <a:t> or CO (by weight)</a:t>
            </a:r>
          </a:p>
        </p:txBody>
      </p:sp>
      <p:sp>
        <p:nvSpPr>
          <p:cNvPr id="9227" name="Line 12"/>
          <p:cNvSpPr>
            <a:spLocks noChangeShapeType="1"/>
          </p:cNvSpPr>
          <p:nvPr/>
        </p:nvSpPr>
        <p:spPr bwMode="auto">
          <a:xfrm flipV="1">
            <a:off x="4606925" y="3889375"/>
            <a:ext cx="1458913" cy="0"/>
          </a:xfrm>
          <a:prstGeom prst="line">
            <a:avLst/>
          </a:prstGeom>
          <a:noFill/>
          <a:ln w="50800">
            <a:solidFill>
              <a:srgbClr val="0033CC"/>
            </a:solidFill>
            <a:round/>
            <a:headEnd/>
            <a:tailEnd type="triangle" w="med" len="med"/>
          </a:ln>
        </p:spPr>
        <p:txBody>
          <a:bodyPr/>
          <a:lstStyle/>
          <a:p>
            <a:endParaRPr lang="en-US">
              <a:solidFill>
                <a:srgbClr val="000000"/>
              </a:solidFill>
              <a:latin typeface="Calibri" pitchFamily="34" charset="0"/>
              <a:cs typeface="+mn-cs"/>
            </a:endParaRPr>
          </a:p>
        </p:txBody>
      </p:sp>
      <p:sp>
        <p:nvSpPr>
          <p:cNvPr id="9228" name="Text Box 13"/>
          <p:cNvSpPr txBox="1">
            <a:spLocks noChangeArrowheads="1"/>
          </p:cNvSpPr>
          <p:nvPr/>
        </p:nvSpPr>
        <p:spPr bwMode="auto">
          <a:xfrm>
            <a:off x="4170363" y="3876675"/>
            <a:ext cx="2341562" cy="396875"/>
          </a:xfrm>
          <a:prstGeom prst="rect">
            <a:avLst/>
          </a:prstGeom>
          <a:noFill/>
          <a:ln w="9525">
            <a:noFill/>
            <a:miter lim="800000"/>
            <a:headEnd/>
            <a:tailEnd/>
          </a:ln>
        </p:spPr>
        <p:txBody>
          <a:bodyPr>
            <a:spAutoFit/>
          </a:bodyPr>
          <a:lstStyle/>
          <a:p>
            <a:pPr algn="ctr">
              <a:spcBef>
                <a:spcPct val="20000"/>
              </a:spcBef>
            </a:pPr>
            <a:r>
              <a:rPr lang="en-US" sz="2000" b="1">
                <a:solidFill>
                  <a:srgbClr val="0033CC"/>
                </a:solidFill>
                <a:latin typeface="Gill Sans MT" pitchFamily="34" charset="0"/>
                <a:cs typeface="+mn-cs"/>
              </a:rPr>
              <a:t>CATALYST</a:t>
            </a:r>
            <a:endParaRPr lang="en-US" sz="2000" b="1" baseline="-25000">
              <a:solidFill>
                <a:srgbClr val="0033CC"/>
              </a:solidFill>
              <a:latin typeface="Gill Sans MT" pitchFamily="34" charset="0"/>
              <a:cs typeface="+mn-cs"/>
            </a:endParaRPr>
          </a:p>
        </p:txBody>
      </p:sp>
      <p:sp>
        <p:nvSpPr>
          <p:cNvPr id="9229" name="Text Box 13"/>
          <p:cNvSpPr txBox="1">
            <a:spLocks noChangeArrowheads="1"/>
          </p:cNvSpPr>
          <p:nvPr/>
        </p:nvSpPr>
        <p:spPr bwMode="auto">
          <a:xfrm>
            <a:off x="4132263" y="3505200"/>
            <a:ext cx="2341562" cy="396875"/>
          </a:xfrm>
          <a:prstGeom prst="rect">
            <a:avLst/>
          </a:prstGeom>
          <a:noFill/>
          <a:ln w="9525">
            <a:noFill/>
            <a:miter lim="800000"/>
            <a:headEnd/>
            <a:tailEnd/>
          </a:ln>
        </p:spPr>
        <p:txBody>
          <a:bodyPr>
            <a:spAutoFit/>
          </a:bodyPr>
          <a:lstStyle/>
          <a:p>
            <a:pPr algn="ctr">
              <a:spcBef>
                <a:spcPct val="20000"/>
              </a:spcBef>
            </a:pPr>
            <a:r>
              <a:rPr lang="en-US" sz="2000" b="1">
                <a:solidFill>
                  <a:srgbClr val="000000"/>
                </a:solidFill>
                <a:latin typeface="Gill Sans MT" pitchFamily="34" charset="0"/>
                <a:cs typeface="+mn-cs"/>
              </a:rPr>
              <a:t>NOVO</a:t>
            </a:r>
            <a:r>
              <a:rPr lang="en-US" sz="2000" b="1">
                <a:solidFill>
                  <a:srgbClr val="009900"/>
                </a:solidFill>
                <a:latin typeface="Gill Sans MT" pitchFamily="34" charset="0"/>
                <a:cs typeface="+mn-cs"/>
              </a:rPr>
              <a:t>MER</a:t>
            </a:r>
            <a:endParaRPr lang="en-US" sz="2000" b="1" baseline="-25000">
              <a:solidFill>
                <a:srgbClr val="009900"/>
              </a:solidFill>
              <a:latin typeface="Gill Sans MT" pitchFamily="34" charset="0"/>
              <a:cs typeface="+mn-cs"/>
            </a:endParaRPr>
          </a:p>
        </p:txBody>
      </p:sp>
      <p:sp>
        <p:nvSpPr>
          <p:cNvPr id="9230" name="Text Box 4"/>
          <p:cNvSpPr txBox="1">
            <a:spLocks noChangeArrowheads="1"/>
          </p:cNvSpPr>
          <p:nvPr/>
        </p:nvSpPr>
        <p:spPr bwMode="auto">
          <a:xfrm>
            <a:off x="1768475" y="2276475"/>
            <a:ext cx="2803525" cy="884238"/>
          </a:xfrm>
          <a:prstGeom prst="rect">
            <a:avLst/>
          </a:prstGeom>
          <a:noFill/>
          <a:ln w="9525">
            <a:noFill/>
            <a:miter lim="800000"/>
            <a:headEnd/>
            <a:tailEnd/>
          </a:ln>
        </p:spPr>
        <p:txBody>
          <a:bodyPr>
            <a:spAutoFit/>
          </a:bodyPr>
          <a:lstStyle/>
          <a:p>
            <a:pPr algn="ctr"/>
            <a:r>
              <a:rPr lang="en-US" sz="2400" b="1">
                <a:solidFill>
                  <a:srgbClr val="FF9900"/>
                </a:solidFill>
                <a:latin typeface="Calibri" pitchFamily="34" charset="0"/>
              </a:rPr>
              <a:t>Carbon dioxide</a:t>
            </a:r>
          </a:p>
          <a:p>
            <a:pPr algn="ctr"/>
            <a:r>
              <a:rPr lang="en-US" sz="2800" b="1">
                <a:solidFill>
                  <a:srgbClr val="FF9900"/>
                </a:solidFill>
                <a:latin typeface="Calibri" pitchFamily="34" charset="0"/>
              </a:rPr>
              <a:t>CO</a:t>
            </a:r>
            <a:r>
              <a:rPr lang="en-US" sz="2800" b="1" baseline="-25000">
                <a:solidFill>
                  <a:srgbClr val="FF9900"/>
                </a:solidFill>
                <a:latin typeface="Calibri" pitchFamily="34" charset="0"/>
              </a:rPr>
              <a:t>2</a:t>
            </a:r>
          </a:p>
        </p:txBody>
      </p:sp>
      <p:sp>
        <p:nvSpPr>
          <p:cNvPr id="9231" name="Line 12"/>
          <p:cNvSpPr>
            <a:spLocks noChangeShapeType="1"/>
          </p:cNvSpPr>
          <p:nvPr/>
        </p:nvSpPr>
        <p:spPr bwMode="auto">
          <a:xfrm flipV="1">
            <a:off x="4625975" y="2698750"/>
            <a:ext cx="1458913" cy="0"/>
          </a:xfrm>
          <a:prstGeom prst="line">
            <a:avLst/>
          </a:prstGeom>
          <a:noFill/>
          <a:ln w="50800">
            <a:solidFill>
              <a:srgbClr val="FF9900"/>
            </a:solidFill>
            <a:round/>
            <a:headEnd/>
            <a:tailEnd type="triangle" w="med" len="med"/>
          </a:ln>
        </p:spPr>
        <p:txBody>
          <a:bodyPr/>
          <a:lstStyle/>
          <a:p>
            <a:endParaRPr lang="en-US">
              <a:solidFill>
                <a:srgbClr val="000000"/>
              </a:solidFill>
              <a:latin typeface="Calibri" pitchFamily="34" charset="0"/>
              <a:cs typeface="+mn-cs"/>
            </a:endParaRPr>
          </a:p>
        </p:txBody>
      </p:sp>
      <p:sp>
        <p:nvSpPr>
          <p:cNvPr id="9232" name="Text Box 13"/>
          <p:cNvSpPr txBox="1">
            <a:spLocks noChangeArrowheads="1"/>
          </p:cNvSpPr>
          <p:nvPr/>
        </p:nvSpPr>
        <p:spPr bwMode="auto">
          <a:xfrm>
            <a:off x="4189413" y="2686050"/>
            <a:ext cx="2341562" cy="396875"/>
          </a:xfrm>
          <a:prstGeom prst="rect">
            <a:avLst/>
          </a:prstGeom>
          <a:noFill/>
          <a:ln w="9525">
            <a:noFill/>
            <a:miter lim="800000"/>
            <a:headEnd/>
            <a:tailEnd/>
          </a:ln>
        </p:spPr>
        <p:txBody>
          <a:bodyPr>
            <a:spAutoFit/>
          </a:bodyPr>
          <a:lstStyle/>
          <a:p>
            <a:pPr algn="ctr">
              <a:spcBef>
                <a:spcPct val="20000"/>
              </a:spcBef>
            </a:pPr>
            <a:r>
              <a:rPr lang="en-US" sz="2000" b="1">
                <a:solidFill>
                  <a:srgbClr val="FF9900"/>
                </a:solidFill>
                <a:latin typeface="Gill Sans MT" pitchFamily="34" charset="0"/>
                <a:cs typeface="+mn-cs"/>
              </a:rPr>
              <a:t>CATALYST</a:t>
            </a:r>
            <a:endParaRPr lang="en-US" sz="2000" b="1" baseline="-25000">
              <a:solidFill>
                <a:srgbClr val="FF9900"/>
              </a:solidFill>
              <a:latin typeface="Gill Sans MT" pitchFamily="34" charset="0"/>
              <a:cs typeface="+mn-cs"/>
            </a:endParaRPr>
          </a:p>
        </p:txBody>
      </p:sp>
      <p:sp>
        <p:nvSpPr>
          <p:cNvPr id="9233" name="Text Box 13"/>
          <p:cNvSpPr txBox="1">
            <a:spLocks noChangeArrowheads="1"/>
          </p:cNvSpPr>
          <p:nvPr/>
        </p:nvSpPr>
        <p:spPr bwMode="auto">
          <a:xfrm>
            <a:off x="4151313" y="2314575"/>
            <a:ext cx="2341562" cy="396875"/>
          </a:xfrm>
          <a:prstGeom prst="rect">
            <a:avLst/>
          </a:prstGeom>
          <a:noFill/>
          <a:ln w="9525">
            <a:noFill/>
            <a:miter lim="800000"/>
            <a:headEnd/>
            <a:tailEnd/>
          </a:ln>
        </p:spPr>
        <p:txBody>
          <a:bodyPr>
            <a:spAutoFit/>
          </a:bodyPr>
          <a:lstStyle/>
          <a:p>
            <a:pPr algn="ctr">
              <a:spcBef>
                <a:spcPct val="20000"/>
              </a:spcBef>
            </a:pPr>
            <a:r>
              <a:rPr lang="en-US" sz="2000" b="1">
                <a:solidFill>
                  <a:srgbClr val="000000"/>
                </a:solidFill>
                <a:latin typeface="Gill Sans MT" pitchFamily="34" charset="0"/>
                <a:cs typeface="+mn-cs"/>
              </a:rPr>
              <a:t>NOVO</a:t>
            </a:r>
            <a:r>
              <a:rPr lang="en-US" sz="2000" b="1">
                <a:solidFill>
                  <a:srgbClr val="009900"/>
                </a:solidFill>
                <a:latin typeface="Gill Sans MT" pitchFamily="34" charset="0"/>
                <a:cs typeface="+mn-cs"/>
              </a:rPr>
              <a:t>MER</a:t>
            </a:r>
            <a:endParaRPr lang="en-US" sz="2000" b="1" baseline="-25000">
              <a:solidFill>
                <a:srgbClr val="009900"/>
              </a:solidFill>
              <a:latin typeface="Gill Sans MT" pitchFamily="34" charset="0"/>
              <a:cs typeface="+mn-cs"/>
            </a:endParaRPr>
          </a:p>
        </p:txBody>
      </p:sp>
      <p:sp>
        <p:nvSpPr>
          <p:cNvPr id="9234" name="Text Box 16"/>
          <p:cNvSpPr txBox="1">
            <a:spLocks noChangeArrowheads="1"/>
          </p:cNvSpPr>
          <p:nvPr/>
        </p:nvSpPr>
        <p:spPr bwMode="auto">
          <a:xfrm>
            <a:off x="5954713" y="3511550"/>
            <a:ext cx="3073400" cy="762000"/>
          </a:xfrm>
          <a:prstGeom prst="rect">
            <a:avLst/>
          </a:prstGeom>
          <a:noFill/>
          <a:ln w="9525">
            <a:noFill/>
            <a:miter lim="800000"/>
            <a:headEnd/>
            <a:tailEnd/>
          </a:ln>
        </p:spPr>
        <p:txBody>
          <a:bodyPr>
            <a:spAutoFit/>
          </a:bodyPr>
          <a:lstStyle/>
          <a:p>
            <a:pPr algn="ctr"/>
            <a:r>
              <a:rPr lang="en-US" sz="2200" b="1">
                <a:solidFill>
                  <a:srgbClr val="008000"/>
                </a:solidFill>
                <a:latin typeface="Calibri" pitchFamily="34" charset="0"/>
                <a:cs typeface="+mn-cs"/>
              </a:rPr>
              <a:t>Value-added </a:t>
            </a:r>
          </a:p>
          <a:p>
            <a:pPr algn="ctr"/>
            <a:r>
              <a:rPr lang="en-US" sz="2200" b="1">
                <a:solidFill>
                  <a:srgbClr val="008000"/>
                </a:solidFill>
                <a:latin typeface="Calibri" pitchFamily="34" charset="0"/>
                <a:cs typeface="+mn-cs"/>
              </a:rPr>
              <a:t>Chemicals </a:t>
            </a:r>
          </a:p>
        </p:txBody>
      </p:sp>
      <p:sp>
        <p:nvSpPr>
          <p:cNvPr id="9235" name="Text Box 57"/>
          <p:cNvSpPr txBox="1">
            <a:spLocks noChangeArrowheads="1"/>
          </p:cNvSpPr>
          <p:nvPr/>
        </p:nvSpPr>
        <p:spPr bwMode="auto">
          <a:xfrm>
            <a:off x="261938" y="2614613"/>
            <a:ext cx="1198562" cy="1035050"/>
          </a:xfrm>
          <a:prstGeom prst="rect">
            <a:avLst/>
          </a:prstGeom>
          <a:solidFill>
            <a:srgbClr val="99CCFF">
              <a:alpha val="47058"/>
            </a:srgbClr>
          </a:solidFill>
          <a:ln w="9525">
            <a:noFill/>
            <a:miter lim="800000"/>
            <a:headEnd/>
            <a:tailEnd/>
          </a:ln>
        </p:spPr>
        <p:txBody>
          <a:bodyPr wrap="none">
            <a:spAutoFit/>
          </a:bodyPr>
          <a:lstStyle/>
          <a:p>
            <a:pPr algn="ctr"/>
            <a:r>
              <a:rPr lang="en-US" sz="2000" b="1">
                <a:solidFill>
                  <a:srgbClr val="000000"/>
                </a:solidFill>
                <a:latin typeface="Calibri" pitchFamily="34" charset="0"/>
                <a:cs typeface="+mn-cs"/>
              </a:rPr>
              <a:t>Epoxide</a:t>
            </a:r>
          </a:p>
          <a:p>
            <a:pPr algn="ctr"/>
            <a:r>
              <a:rPr lang="en-US" sz="1400" b="1">
                <a:solidFill>
                  <a:srgbClr val="000000"/>
                </a:solidFill>
                <a:latin typeface="Calibri" pitchFamily="34" charset="0"/>
                <a:cs typeface="+mn-cs"/>
              </a:rPr>
              <a:t>(derived from</a:t>
            </a:r>
          </a:p>
          <a:p>
            <a:pPr algn="ctr"/>
            <a:r>
              <a:rPr lang="en-US" sz="1400" b="1">
                <a:solidFill>
                  <a:srgbClr val="000000"/>
                </a:solidFill>
                <a:latin typeface="Calibri" pitchFamily="34" charset="0"/>
                <a:cs typeface="+mn-cs"/>
              </a:rPr>
              <a:t>chemistry or</a:t>
            </a:r>
          </a:p>
          <a:p>
            <a:pPr algn="ctr"/>
            <a:r>
              <a:rPr lang="en-US" sz="1400" b="1">
                <a:solidFill>
                  <a:srgbClr val="000000"/>
                </a:solidFill>
                <a:latin typeface="Calibri" pitchFamily="34" charset="0"/>
                <a:cs typeface="+mn-cs"/>
              </a:rPr>
              <a:t>biology)</a:t>
            </a:r>
          </a:p>
        </p:txBody>
      </p:sp>
      <p:sp>
        <p:nvSpPr>
          <p:cNvPr id="9236" name="Text Box 58"/>
          <p:cNvSpPr txBox="1">
            <a:spLocks noChangeArrowheads="1"/>
          </p:cNvSpPr>
          <p:nvPr/>
        </p:nvSpPr>
        <p:spPr bwMode="auto">
          <a:xfrm>
            <a:off x="1600200" y="2773363"/>
            <a:ext cx="387350" cy="579437"/>
          </a:xfrm>
          <a:prstGeom prst="rect">
            <a:avLst/>
          </a:prstGeom>
          <a:noFill/>
          <a:ln w="9525">
            <a:noFill/>
            <a:miter lim="800000"/>
            <a:headEnd/>
            <a:tailEnd/>
          </a:ln>
        </p:spPr>
        <p:txBody>
          <a:bodyPr wrap="none">
            <a:spAutoFit/>
          </a:bodyPr>
          <a:lstStyle/>
          <a:p>
            <a:r>
              <a:rPr lang="en-US" sz="3200" b="1">
                <a:solidFill>
                  <a:srgbClr val="000000"/>
                </a:solidFill>
                <a:latin typeface="Calibri" pitchFamily="34" charset="0"/>
                <a:cs typeface="+mn-cs"/>
              </a:rPr>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61963" y="936625"/>
            <a:ext cx="7588250" cy="457200"/>
          </a:xfrm>
          <a:prstGeom prst="rect">
            <a:avLst/>
          </a:prstGeom>
          <a:noFill/>
          <a:ln w="9525">
            <a:noFill/>
            <a:miter lim="800000"/>
            <a:headEnd/>
            <a:tailEnd/>
          </a:ln>
        </p:spPr>
        <p:txBody>
          <a:bodyPr>
            <a:spAutoFit/>
          </a:bodyPr>
          <a:lstStyle/>
          <a:p>
            <a:r>
              <a:rPr lang="en-US" sz="2400" b="1">
                <a:solidFill>
                  <a:srgbClr val="000000"/>
                </a:solidFill>
                <a:latin typeface="Calibri" pitchFamily="34" charset="0"/>
              </a:rPr>
              <a:t>Broad Product &amp; Application Opportunities</a:t>
            </a:r>
          </a:p>
        </p:txBody>
      </p:sp>
      <p:sp>
        <p:nvSpPr>
          <p:cNvPr id="11267" name="Rounded Rectangle 75"/>
          <p:cNvSpPr>
            <a:spLocks noChangeArrowheads="1"/>
          </p:cNvSpPr>
          <p:nvPr/>
        </p:nvSpPr>
        <p:spPr bwMode="auto">
          <a:xfrm>
            <a:off x="1476375" y="2314575"/>
            <a:ext cx="2963863" cy="957263"/>
          </a:xfrm>
          <a:prstGeom prst="roundRect">
            <a:avLst>
              <a:gd name="adj" fmla="val 16667"/>
            </a:avLst>
          </a:prstGeom>
          <a:solidFill>
            <a:srgbClr val="FF9900"/>
          </a:solidFill>
          <a:ln w="25400" algn="ctr">
            <a:noFill/>
            <a:round/>
            <a:headEnd/>
            <a:tailEnd/>
          </a:ln>
        </p:spPr>
        <p:txBody>
          <a:bodyPr anchor="ctr"/>
          <a:lstStyle/>
          <a:p>
            <a:pPr algn="ctr"/>
            <a:r>
              <a:rPr lang="en-US" sz="2200" b="1">
                <a:solidFill>
                  <a:srgbClr val="FFFFFF"/>
                </a:solidFill>
                <a:latin typeface="Calibri" pitchFamily="34" charset="0"/>
              </a:rPr>
              <a:t>CO</a:t>
            </a:r>
            <a:r>
              <a:rPr lang="en-US" sz="2200" b="1" baseline="-25000">
                <a:solidFill>
                  <a:srgbClr val="FFFFFF"/>
                </a:solidFill>
                <a:latin typeface="Calibri" pitchFamily="34" charset="0"/>
              </a:rPr>
              <a:t>2  </a:t>
            </a:r>
            <a:r>
              <a:rPr lang="en-US" sz="2200" b="1">
                <a:solidFill>
                  <a:srgbClr val="FFFFFF"/>
                </a:solidFill>
                <a:latin typeface="Calibri" pitchFamily="34" charset="0"/>
              </a:rPr>
              <a:t> based polymers</a:t>
            </a:r>
          </a:p>
          <a:p>
            <a:pPr algn="ctr"/>
            <a:r>
              <a:rPr lang="en-US" sz="1600" b="1">
                <a:solidFill>
                  <a:srgbClr val="FFFFFF"/>
                </a:solidFill>
                <a:latin typeface="Calibri" pitchFamily="34" charset="0"/>
              </a:rPr>
              <a:t>Aliphatic polycarbonates (APC)</a:t>
            </a:r>
          </a:p>
        </p:txBody>
      </p:sp>
      <p:sp>
        <p:nvSpPr>
          <p:cNvPr id="11268" name="Rounded Rectangle 75"/>
          <p:cNvSpPr>
            <a:spLocks noChangeArrowheads="1"/>
          </p:cNvSpPr>
          <p:nvPr/>
        </p:nvSpPr>
        <p:spPr bwMode="auto">
          <a:xfrm>
            <a:off x="298450" y="3657600"/>
            <a:ext cx="5319713" cy="922338"/>
          </a:xfrm>
          <a:prstGeom prst="roundRect">
            <a:avLst>
              <a:gd name="adj" fmla="val 16667"/>
            </a:avLst>
          </a:prstGeom>
          <a:solidFill>
            <a:srgbClr val="008000"/>
          </a:solidFill>
          <a:ln w="25400" algn="ctr">
            <a:noFill/>
            <a:round/>
            <a:headEnd/>
            <a:tailEnd/>
          </a:ln>
        </p:spPr>
        <p:txBody>
          <a:bodyPr anchor="ctr"/>
          <a:lstStyle/>
          <a:p>
            <a:r>
              <a:rPr lang="en-US" sz="1400" b="1">
                <a:solidFill>
                  <a:srgbClr val="FFFFFF"/>
                </a:solidFill>
                <a:latin typeface="Calibri" pitchFamily="34" charset="0"/>
                <a:cs typeface="+mn-cs"/>
              </a:rPr>
              <a:t>&gt;100,000 MW                     Molecular Weight                        &lt; 1,000 MW</a:t>
            </a:r>
          </a:p>
          <a:p>
            <a:endParaRPr lang="en-US" sz="1600" b="1">
              <a:solidFill>
                <a:srgbClr val="FFFFFF"/>
              </a:solidFill>
              <a:latin typeface="Calibri" pitchFamily="34" charset="0"/>
            </a:endParaRPr>
          </a:p>
          <a:p>
            <a:r>
              <a:rPr lang="en-US" sz="2400" b="1">
                <a:solidFill>
                  <a:srgbClr val="FFFFFF"/>
                </a:solidFill>
                <a:latin typeface="Calibri" pitchFamily="34" charset="0"/>
              </a:rPr>
              <a:t>Packaging           Coatings       Surfactants</a:t>
            </a:r>
          </a:p>
        </p:txBody>
      </p:sp>
      <p:cxnSp>
        <p:nvCxnSpPr>
          <p:cNvPr id="11269" name="AutoShape 5"/>
          <p:cNvCxnSpPr>
            <a:cxnSpLocks noChangeShapeType="1"/>
            <a:stCxn id="11267" idx="2"/>
            <a:endCxn id="11268" idx="0"/>
          </p:cNvCxnSpPr>
          <p:nvPr/>
        </p:nvCxnSpPr>
        <p:spPr bwMode="auto">
          <a:xfrm>
            <a:off x="2959100" y="3271838"/>
            <a:ext cx="0" cy="385762"/>
          </a:xfrm>
          <a:prstGeom prst="straightConnector1">
            <a:avLst/>
          </a:prstGeom>
          <a:noFill/>
          <a:ln w="38100">
            <a:solidFill>
              <a:schemeClr val="tx1"/>
            </a:solidFill>
            <a:round/>
            <a:headEnd/>
            <a:tailEnd/>
          </a:ln>
        </p:spPr>
      </p:cxnSp>
      <p:sp>
        <p:nvSpPr>
          <p:cNvPr id="11270" name="Line 6"/>
          <p:cNvSpPr>
            <a:spLocks noChangeShapeType="1"/>
          </p:cNvSpPr>
          <p:nvPr/>
        </p:nvSpPr>
        <p:spPr bwMode="auto">
          <a:xfrm flipV="1">
            <a:off x="434975" y="4079875"/>
            <a:ext cx="4954588" cy="0"/>
          </a:xfrm>
          <a:prstGeom prst="line">
            <a:avLst/>
          </a:prstGeom>
          <a:noFill/>
          <a:ln w="28575">
            <a:solidFill>
              <a:schemeClr val="bg1"/>
            </a:solidFill>
            <a:round/>
            <a:headEnd type="triangle" w="med" len="med"/>
            <a:tailEnd type="triangle" w="med" len="med"/>
          </a:ln>
        </p:spPr>
        <p:txBody>
          <a:bodyPr/>
          <a:lstStyle/>
          <a:p>
            <a:endParaRPr lang="en-US">
              <a:solidFill>
                <a:srgbClr val="000000"/>
              </a:solidFill>
              <a:latin typeface="Calibri" pitchFamily="34" charset="0"/>
              <a:cs typeface="+mn-cs"/>
            </a:endParaRPr>
          </a:p>
        </p:txBody>
      </p:sp>
      <p:sp>
        <p:nvSpPr>
          <p:cNvPr id="11271" name="Rounded Rectangle 75"/>
          <p:cNvSpPr>
            <a:spLocks noChangeArrowheads="1"/>
          </p:cNvSpPr>
          <p:nvPr/>
        </p:nvSpPr>
        <p:spPr bwMode="auto">
          <a:xfrm>
            <a:off x="6108700" y="2314575"/>
            <a:ext cx="2535238" cy="957263"/>
          </a:xfrm>
          <a:prstGeom prst="roundRect">
            <a:avLst>
              <a:gd name="adj" fmla="val 16667"/>
            </a:avLst>
          </a:prstGeom>
          <a:solidFill>
            <a:srgbClr val="0033CC"/>
          </a:solidFill>
          <a:ln w="25400" algn="ctr">
            <a:noFill/>
            <a:round/>
            <a:headEnd/>
            <a:tailEnd/>
          </a:ln>
        </p:spPr>
        <p:txBody>
          <a:bodyPr anchor="ctr"/>
          <a:lstStyle/>
          <a:p>
            <a:pPr algn="ctr"/>
            <a:r>
              <a:rPr lang="en-US" sz="1700" b="1" u="sng">
                <a:solidFill>
                  <a:srgbClr val="FFFFFF"/>
                </a:solidFill>
                <a:latin typeface="Calibri" pitchFamily="34" charset="0"/>
              </a:rPr>
              <a:t>Value-added Chemicals</a:t>
            </a:r>
          </a:p>
          <a:p>
            <a:pPr algn="ctr"/>
            <a:r>
              <a:rPr lang="en-US" b="1">
                <a:solidFill>
                  <a:srgbClr val="FFFFFF"/>
                </a:solidFill>
                <a:latin typeface="Calibri" pitchFamily="34" charset="0"/>
              </a:rPr>
              <a:t>CO  based</a:t>
            </a:r>
          </a:p>
        </p:txBody>
      </p:sp>
      <p:cxnSp>
        <p:nvCxnSpPr>
          <p:cNvPr id="11272" name="AutoShape 9"/>
          <p:cNvCxnSpPr>
            <a:cxnSpLocks noChangeShapeType="1"/>
            <a:stCxn id="11271" idx="2"/>
          </p:cNvCxnSpPr>
          <p:nvPr/>
        </p:nvCxnSpPr>
        <p:spPr bwMode="auto">
          <a:xfrm>
            <a:off x="7377113" y="3271838"/>
            <a:ext cx="0" cy="809625"/>
          </a:xfrm>
          <a:prstGeom prst="straightConnector1">
            <a:avLst/>
          </a:prstGeom>
          <a:noFill/>
          <a:ln w="38100">
            <a:solidFill>
              <a:schemeClr val="tx1"/>
            </a:solidFill>
            <a:round/>
            <a:headEnd/>
            <a:tailEnd/>
          </a:ln>
        </p:spPr>
      </p:cxnSp>
      <p:sp>
        <p:nvSpPr>
          <p:cNvPr id="11273" name="Rounded Rectangle 75"/>
          <p:cNvSpPr>
            <a:spLocks noChangeArrowheads="1"/>
          </p:cNvSpPr>
          <p:nvPr/>
        </p:nvSpPr>
        <p:spPr bwMode="auto">
          <a:xfrm>
            <a:off x="5992813" y="3657600"/>
            <a:ext cx="2727325" cy="922338"/>
          </a:xfrm>
          <a:prstGeom prst="roundRect">
            <a:avLst>
              <a:gd name="adj" fmla="val 16667"/>
            </a:avLst>
          </a:prstGeom>
          <a:solidFill>
            <a:srgbClr val="008000"/>
          </a:solidFill>
          <a:ln w="25400" algn="ctr">
            <a:noFill/>
            <a:round/>
            <a:headEnd/>
            <a:tailEnd/>
          </a:ln>
        </p:spPr>
        <p:txBody>
          <a:bodyPr anchor="ctr"/>
          <a:lstStyle/>
          <a:p>
            <a:r>
              <a:rPr lang="en-US" sz="1200" b="1">
                <a:solidFill>
                  <a:srgbClr val="FFFFFF"/>
                </a:solidFill>
                <a:latin typeface="Calibri" pitchFamily="34" charset="0"/>
                <a:cs typeface="+mn-cs"/>
              </a:rPr>
              <a:t>                     </a:t>
            </a:r>
            <a:r>
              <a:rPr lang="en-US" sz="1400" b="1">
                <a:solidFill>
                  <a:srgbClr val="FFFFFF"/>
                </a:solidFill>
                <a:latin typeface="Calibri" pitchFamily="34" charset="0"/>
                <a:cs typeface="+mn-cs"/>
              </a:rPr>
              <a:t>Small  Molecule</a:t>
            </a:r>
          </a:p>
          <a:p>
            <a:endParaRPr lang="en-US" sz="1000" b="1">
              <a:solidFill>
                <a:srgbClr val="FFFFFF"/>
              </a:solidFill>
              <a:latin typeface="Calibri" pitchFamily="34" charset="0"/>
              <a:cs typeface="+mn-cs"/>
            </a:endParaRPr>
          </a:p>
          <a:p>
            <a:pPr algn="ctr"/>
            <a:r>
              <a:rPr lang="en-US" sz="1900" b="1">
                <a:solidFill>
                  <a:srgbClr val="FFFFFF"/>
                </a:solidFill>
                <a:latin typeface="Calibri" pitchFamily="34" charset="0"/>
                <a:cs typeface="+mn-cs"/>
              </a:rPr>
              <a:t>Chemical  Intermediates</a:t>
            </a:r>
            <a:endParaRPr lang="en-US" sz="1900" b="1">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First</a:t>
            </a:r>
            <a:r>
              <a:rPr lang="en-US" dirty="0" smtClean="0"/>
              <a:t>, A Quick Survey…</a:t>
            </a:r>
          </a:p>
        </p:txBody>
      </p:sp>
      <p:pic>
        <p:nvPicPr>
          <p:cNvPr id="6147" name="Picture 3" descr="Raised Hands"/>
          <p:cNvPicPr>
            <a:picLocks noChangeAspect="1" noChangeArrowheads="1"/>
          </p:cNvPicPr>
          <p:nvPr/>
        </p:nvPicPr>
        <p:blipFill>
          <a:blip r:embed="rId3" cstate="print"/>
          <a:srcRect/>
          <a:stretch>
            <a:fillRect/>
          </a:stretch>
        </p:blipFill>
        <p:spPr bwMode="auto">
          <a:xfrm>
            <a:off x="914400" y="1273175"/>
            <a:ext cx="7315200" cy="486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19"/>
          <p:cNvSpPr>
            <a:spLocks noChangeArrowheads="1"/>
          </p:cNvSpPr>
          <p:nvPr/>
        </p:nvSpPr>
        <p:spPr bwMode="auto">
          <a:xfrm>
            <a:off x="4494213" y="3463925"/>
            <a:ext cx="2611437" cy="2497138"/>
          </a:xfrm>
          <a:prstGeom prst="ellipse">
            <a:avLst/>
          </a:prstGeom>
          <a:solidFill>
            <a:srgbClr val="0000FF">
              <a:alpha val="30196"/>
            </a:srgbClr>
          </a:solidFill>
          <a:ln w="9525">
            <a:noFill/>
            <a:round/>
            <a:headEnd/>
            <a:tailEnd/>
          </a:ln>
        </p:spPr>
        <p:txBody>
          <a:bodyPr wrap="none" anchor="ctr"/>
          <a:lstStyle/>
          <a:p>
            <a:endParaRPr lang="en-US">
              <a:solidFill>
                <a:srgbClr val="000000"/>
              </a:solidFill>
              <a:latin typeface="Calibri" pitchFamily="34" charset="0"/>
              <a:cs typeface="+mn-cs"/>
            </a:endParaRPr>
          </a:p>
        </p:txBody>
      </p:sp>
      <p:sp>
        <p:nvSpPr>
          <p:cNvPr id="13315" name="Text Box 7"/>
          <p:cNvSpPr txBox="1">
            <a:spLocks noChangeArrowheads="1"/>
          </p:cNvSpPr>
          <p:nvPr/>
        </p:nvSpPr>
        <p:spPr bwMode="auto">
          <a:xfrm>
            <a:off x="7097713" y="4500563"/>
            <a:ext cx="738187" cy="457200"/>
          </a:xfrm>
          <a:prstGeom prst="rect">
            <a:avLst/>
          </a:prstGeom>
          <a:noFill/>
          <a:ln w="9525">
            <a:noFill/>
            <a:miter lim="800000"/>
            <a:headEnd/>
            <a:tailEnd/>
          </a:ln>
        </p:spPr>
        <p:txBody>
          <a:bodyPr wrap="none">
            <a:spAutoFit/>
          </a:bodyPr>
          <a:lstStyle/>
          <a:p>
            <a:pPr algn="ctr"/>
            <a:r>
              <a:rPr lang="en-US" sz="2400" b="1">
                <a:solidFill>
                  <a:srgbClr val="0033CC"/>
                </a:solidFill>
                <a:latin typeface="Calibri" pitchFamily="34" charset="0"/>
              </a:rPr>
              <a:t>Cost</a:t>
            </a:r>
          </a:p>
        </p:txBody>
      </p:sp>
      <p:sp>
        <p:nvSpPr>
          <p:cNvPr id="13316" name="Text Box 8"/>
          <p:cNvSpPr txBox="1">
            <a:spLocks noChangeArrowheads="1"/>
          </p:cNvSpPr>
          <p:nvPr/>
        </p:nvSpPr>
        <p:spPr bwMode="auto">
          <a:xfrm>
            <a:off x="3303588" y="1778000"/>
            <a:ext cx="3003550" cy="457200"/>
          </a:xfrm>
          <a:prstGeom prst="rect">
            <a:avLst/>
          </a:prstGeom>
          <a:noFill/>
          <a:ln w="9525">
            <a:noFill/>
            <a:miter lim="800000"/>
            <a:headEnd/>
            <a:tailEnd/>
          </a:ln>
        </p:spPr>
        <p:txBody>
          <a:bodyPr wrap="none">
            <a:spAutoFit/>
          </a:bodyPr>
          <a:lstStyle/>
          <a:p>
            <a:pPr algn="ctr"/>
            <a:r>
              <a:rPr lang="en-US" sz="2400" b="1">
                <a:solidFill>
                  <a:srgbClr val="008000"/>
                </a:solidFill>
                <a:latin typeface="Calibri" pitchFamily="34" charset="0"/>
              </a:rPr>
              <a:t>Sustainable Chemistry</a:t>
            </a:r>
          </a:p>
        </p:txBody>
      </p:sp>
      <p:sp>
        <p:nvSpPr>
          <p:cNvPr id="13317" name="Text Box 6"/>
          <p:cNvSpPr txBox="1">
            <a:spLocks noChangeArrowheads="1"/>
          </p:cNvSpPr>
          <p:nvPr/>
        </p:nvSpPr>
        <p:spPr bwMode="auto">
          <a:xfrm>
            <a:off x="677863" y="4500563"/>
            <a:ext cx="1819275" cy="457200"/>
          </a:xfrm>
          <a:prstGeom prst="rect">
            <a:avLst/>
          </a:prstGeom>
          <a:noFill/>
          <a:ln w="9525">
            <a:noFill/>
            <a:miter lim="800000"/>
            <a:headEnd/>
            <a:tailEnd/>
          </a:ln>
        </p:spPr>
        <p:txBody>
          <a:bodyPr wrap="none">
            <a:spAutoFit/>
          </a:bodyPr>
          <a:lstStyle/>
          <a:p>
            <a:pPr algn="ctr"/>
            <a:r>
              <a:rPr lang="en-US" sz="2400" b="1">
                <a:solidFill>
                  <a:srgbClr val="FF9900"/>
                </a:solidFill>
                <a:latin typeface="Calibri" pitchFamily="34" charset="0"/>
              </a:rPr>
              <a:t>Performance</a:t>
            </a:r>
          </a:p>
        </p:txBody>
      </p:sp>
      <p:sp>
        <p:nvSpPr>
          <p:cNvPr id="13318" name="Oval 18"/>
          <p:cNvSpPr>
            <a:spLocks noChangeArrowheads="1"/>
          </p:cNvSpPr>
          <p:nvPr/>
        </p:nvSpPr>
        <p:spPr bwMode="auto">
          <a:xfrm>
            <a:off x="2497138" y="3463925"/>
            <a:ext cx="2611437" cy="2497138"/>
          </a:xfrm>
          <a:prstGeom prst="ellipse">
            <a:avLst/>
          </a:prstGeom>
          <a:solidFill>
            <a:srgbClr val="FF9900">
              <a:alpha val="36078"/>
            </a:srgbClr>
          </a:solidFill>
          <a:ln w="9525">
            <a:noFill/>
            <a:round/>
            <a:headEnd/>
            <a:tailEnd/>
          </a:ln>
        </p:spPr>
        <p:txBody>
          <a:bodyPr wrap="none" anchor="ctr"/>
          <a:lstStyle/>
          <a:p>
            <a:endParaRPr lang="en-US">
              <a:solidFill>
                <a:srgbClr val="000000"/>
              </a:solidFill>
              <a:latin typeface="Calibri" pitchFamily="34" charset="0"/>
              <a:cs typeface="+mn-cs"/>
            </a:endParaRPr>
          </a:p>
        </p:txBody>
      </p:sp>
      <p:sp>
        <p:nvSpPr>
          <p:cNvPr id="13319" name="Oval 17"/>
          <p:cNvSpPr>
            <a:spLocks noChangeArrowheads="1"/>
          </p:cNvSpPr>
          <p:nvPr/>
        </p:nvSpPr>
        <p:spPr bwMode="auto">
          <a:xfrm>
            <a:off x="3457575" y="2162175"/>
            <a:ext cx="2649538" cy="2573338"/>
          </a:xfrm>
          <a:prstGeom prst="ellipse">
            <a:avLst/>
          </a:prstGeom>
          <a:solidFill>
            <a:srgbClr val="008000">
              <a:alpha val="36078"/>
            </a:srgbClr>
          </a:solidFill>
          <a:ln w="9525">
            <a:noFill/>
            <a:round/>
            <a:headEnd/>
            <a:tailEnd/>
          </a:ln>
        </p:spPr>
        <p:txBody>
          <a:bodyPr wrap="none" anchor="ctr"/>
          <a:lstStyle/>
          <a:p>
            <a:endParaRPr lang="en-US">
              <a:solidFill>
                <a:srgbClr val="000000"/>
              </a:solidFill>
              <a:latin typeface="Calibri" pitchFamily="34" charset="0"/>
              <a:cs typeface="+mn-cs"/>
            </a:endParaRPr>
          </a:p>
        </p:txBody>
      </p:sp>
      <p:sp>
        <p:nvSpPr>
          <p:cNvPr id="13320" name="Text Box 21"/>
          <p:cNvSpPr txBox="1">
            <a:spLocks noChangeArrowheads="1"/>
          </p:cNvSpPr>
          <p:nvPr/>
        </p:nvSpPr>
        <p:spPr bwMode="auto">
          <a:xfrm>
            <a:off x="3690938" y="5054600"/>
            <a:ext cx="2147887" cy="366713"/>
          </a:xfrm>
          <a:prstGeom prst="rect">
            <a:avLst/>
          </a:prstGeom>
          <a:noFill/>
          <a:ln w="9525">
            <a:noFill/>
            <a:miter lim="800000"/>
            <a:headEnd/>
            <a:tailEnd/>
          </a:ln>
        </p:spPr>
        <p:txBody>
          <a:bodyPr wrap="none">
            <a:spAutoFit/>
          </a:bodyPr>
          <a:lstStyle/>
          <a:p>
            <a:r>
              <a:rPr lang="en-US" b="1">
                <a:solidFill>
                  <a:srgbClr val="FFFFFF"/>
                </a:solidFill>
                <a:latin typeface="Calibri" pitchFamily="34" charset="0"/>
              </a:rPr>
              <a:t>Traditional polymers</a:t>
            </a:r>
          </a:p>
        </p:txBody>
      </p:sp>
      <p:sp>
        <p:nvSpPr>
          <p:cNvPr id="13321" name="Text Box 22"/>
          <p:cNvSpPr txBox="1">
            <a:spLocks noChangeArrowheads="1"/>
          </p:cNvSpPr>
          <p:nvPr/>
        </p:nvSpPr>
        <p:spPr bwMode="auto">
          <a:xfrm>
            <a:off x="3910013" y="2749550"/>
            <a:ext cx="1852612" cy="581025"/>
          </a:xfrm>
          <a:prstGeom prst="rect">
            <a:avLst/>
          </a:prstGeom>
          <a:noFill/>
          <a:ln w="9525">
            <a:noFill/>
            <a:miter lim="800000"/>
            <a:headEnd/>
            <a:tailEnd/>
          </a:ln>
        </p:spPr>
        <p:txBody>
          <a:bodyPr wrap="none">
            <a:spAutoFit/>
          </a:bodyPr>
          <a:lstStyle/>
          <a:p>
            <a:pPr algn="ctr"/>
            <a:r>
              <a:rPr lang="en-US" sz="1600" b="1">
                <a:solidFill>
                  <a:srgbClr val="FFFFFF"/>
                </a:solidFill>
                <a:latin typeface="Calibri" pitchFamily="34" charset="0"/>
              </a:rPr>
              <a:t>Bio-based polymers</a:t>
            </a:r>
          </a:p>
          <a:p>
            <a:pPr algn="ctr"/>
            <a:r>
              <a:rPr lang="en-US" sz="1600" b="1">
                <a:solidFill>
                  <a:srgbClr val="FFFFFF"/>
                </a:solidFill>
                <a:latin typeface="Calibri" pitchFamily="34" charset="0"/>
              </a:rPr>
              <a:t>(PLA, PHA)</a:t>
            </a:r>
          </a:p>
        </p:txBody>
      </p:sp>
      <p:sp>
        <p:nvSpPr>
          <p:cNvPr id="13322" name="Text Box 26"/>
          <p:cNvSpPr txBox="1">
            <a:spLocks noChangeArrowheads="1"/>
          </p:cNvSpPr>
          <p:nvPr/>
        </p:nvSpPr>
        <p:spPr bwMode="auto">
          <a:xfrm>
            <a:off x="885825" y="817563"/>
            <a:ext cx="7948613" cy="822325"/>
          </a:xfrm>
          <a:prstGeom prst="rect">
            <a:avLst/>
          </a:prstGeom>
          <a:noFill/>
          <a:ln w="9525">
            <a:noFill/>
            <a:miter lim="800000"/>
            <a:headEnd/>
            <a:tailEnd/>
          </a:ln>
        </p:spPr>
        <p:txBody>
          <a:bodyPr wrap="none">
            <a:spAutoFit/>
          </a:bodyPr>
          <a:lstStyle/>
          <a:p>
            <a:pPr algn="ctr"/>
            <a:r>
              <a:rPr lang="en-US" sz="2400" b="1">
                <a:solidFill>
                  <a:srgbClr val="000000"/>
                </a:solidFill>
                <a:latin typeface="Calibri" pitchFamily="34" charset="0"/>
                <a:cs typeface="+mn-cs"/>
              </a:rPr>
              <a:t>NOVO</a:t>
            </a:r>
            <a:r>
              <a:rPr lang="en-US" sz="2400" b="1">
                <a:solidFill>
                  <a:srgbClr val="009900"/>
                </a:solidFill>
                <a:latin typeface="Calibri" pitchFamily="34" charset="0"/>
                <a:cs typeface="+mn-cs"/>
              </a:rPr>
              <a:t>MER</a:t>
            </a:r>
            <a:r>
              <a:rPr lang="en-US">
                <a:solidFill>
                  <a:srgbClr val="000000"/>
                </a:solidFill>
                <a:latin typeface="Calibri" pitchFamily="34" charset="0"/>
                <a:cs typeface="+mn-cs"/>
              </a:rPr>
              <a:t> </a:t>
            </a:r>
            <a:r>
              <a:rPr lang="en-US" sz="2400" b="1">
                <a:solidFill>
                  <a:srgbClr val="000000"/>
                </a:solidFill>
                <a:latin typeface="Calibri" pitchFamily="34" charset="0"/>
                <a:cs typeface="+mn-cs"/>
              </a:rPr>
              <a:t>CO</a:t>
            </a:r>
            <a:r>
              <a:rPr lang="en-US" sz="2400" b="1" baseline="-25000">
                <a:solidFill>
                  <a:srgbClr val="000000"/>
                </a:solidFill>
                <a:latin typeface="Calibri" pitchFamily="34" charset="0"/>
                <a:cs typeface="+mn-cs"/>
              </a:rPr>
              <a:t>2</a:t>
            </a:r>
            <a:r>
              <a:rPr lang="en-US" sz="2400" b="1">
                <a:solidFill>
                  <a:srgbClr val="000000"/>
                </a:solidFill>
                <a:latin typeface="Calibri" pitchFamily="34" charset="0"/>
                <a:cs typeface="+mn-cs"/>
              </a:rPr>
              <a:t> based polymers/plastics provide a unique </a:t>
            </a:r>
          </a:p>
          <a:p>
            <a:pPr algn="ctr"/>
            <a:r>
              <a:rPr lang="en-US" sz="2400" b="1">
                <a:solidFill>
                  <a:srgbClr val="000000"/>
                </a:solidFill>
                <a:latin typeface="Calibri" pitchFamily="34" charset="0"/>
                <a:cs typeface="+mn-cs"/>
              </a:rPr>
              <a:t>combination of Sustainability, Performance and Cost benefits</a:t>
            </a:r>
          </a:p>
        </p:txBody>
      </p:sp>
      <p:sp>
        <p:nvSpPr>
          <p:cNvPr id="13323" name="Text Box 28"/>
          <p:cNvSpPr txBox="1">
            <a:spLocks noChangeArrowheads="1"/>
          </p:cNvSpPr>
          <p:nvPr/>
        </p:nvSpPr>
        <p:spPr bwMode="auto">
          <a:xfrm>
            <a:off x="4121150" y="4065588"/>
            <a:ext cx="1333500" cy="396875"/>
          </a:xfrm>
          <a:prstGeom prst="rect">
            <a:avLst/>
          </a:prstGeom>
          <a:solidFill>
            <a:schemeClr val="bg1"/>
          </a:solidFill>
          <a:ln w="9525">
            <a:noFill/>
            <a:miter lim="800000"/>
            <a:headEnd/>
            <a:tailEnd/>
          </a:ln>
        </p:spPr>
        <p:txBody>
          <a:bodyPr wrap="none">
            <a:spAutoFit/>
          </a:bodyPr>
          <a:lstStyle/>
          <a:p>
            <a:r>
              <a:rPr lang="en-US" sz="2000" b="1">
                <a:solidFill>
                  <a:srgbClr val="000000"/>
                </a:solidFill>
                <a:latin typeface="Calibri" pitchFamily="34" charset="0"/>
                <a:cs typeface="+mn-cs"/>
              </a:rPr>
              <a:t>NOVO</a:t>
            </a:r>
            <a:r>
              <a:rPr lang="en-US" sz="2000" b="1">
                <a:solidFill>
                  <a:srgbClr val="009900"/>
                </a:solidFill>
                <a:latin typeface="Calibri" pitchFamily="34" charset="0"/>
                <a:cs typeface="+mn-cs"/>
              </a:rPr>
              <a:t>MER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8"/>
          <p:cNvSpPr txBox="1">
            <a:spLocks noChangeArrowheads="1"/>
          </p:cNvSpPr>
          <p:nvPr/>
        </p:nvSpPr>
        <p:spPr bwMode="auto">
          <a:xfrm>
            <a:off x="539750" y="1277938"/>
            <a:ext cx="8335963" cy="5305425"/>
          </a:xfrm>
          <a:prstGeom prst="rect">
            <a:avLst/>
          </a:prstGeom>
          <a:noFill/>
          <a:ln w="9525">
            <a:noFill/>
            <a:miter lim="800000"/>
            <a:headEnd/>
            <a:tailEnd/>
          </a:ln>
        </p:spPr>
        <p:txBody>
          <a:bodyPr>
            <a:spAutoFit/>
          </a:bodyPr>
          <a:lstStyle/>
          <a:p>
            <a:pPr>
              <a:buClr>
                <a:srgbClr val="008000"/>
              </a:buClr>
              <a:buFont typeface="Wingdings" pitchFamily="2" charset="2"/>
              <a:buChar char="§"/>
            </a:pPr>
            <a:r>
              <a:rPr lang="en-US" sz="2200" b="1">
                <a:solidFill>
                  <a:srgbClr val="000000"/>
                </a:solidFill>
                <a:latin typeface="Calibri" pitchFamily="34" charset="0"/>
              </a:rPr>
              <a:t>  </a:t>
            </a:r>
            <a:r>
              <a:rPr lang="en-US" sz="2000" b="1">
                <a:solidFill>
                  <a:srgbClr val="000000"/>
                </a:solidFill>
                <a:latin typeface="Calibri" pitchFamily="34" charset="0"/>
              </a:rPr>
              <a:t>Innovative “Green” Chemistries use pollution as sustainable feedstock:  </a:t>
            </a:r>
          </a:p>
          <a:p>
            <a:pPr marL="742950" lvl="1" indent="-285750">
              <a:buClr>
                <a:srgbClr val="FF9900"/>
              </a:buClr>
              <a:buSzPct val="90000"/>
              <a:buFont typeface="Wingdings" pitchFamily="2" charset="2"/>
              <a:buChar char="§"/>
            </a:pPr>
            <a:r>
              <a:rPr lang="en-US" b="1">
                <a:solidFill>
                  <a:srgbClr val="000000"/>
                </a:solidFill>
                <a:latin typeface="Calibri" pitchFamily="34" charset="0"/>
              </a:rPr>
              <a:t>Carbon dioxide </a:t>
            </a:r>
          </a:p>
          <a:p>
            <a:pPr marL="742950" lvl="1" indent="-285750">
              <a:buClr>
                <a:srgbClr val="FF9900"/>
              </a:buClr>
              <a:buSzPct val="90000"/>
              <a:buFont typeface="Wingdings" pitchFamily="2" charset="2"/>
              <a:buChar char="§"/>
            </a:pPr>
            <a:r>
              <a:rPr lang="en-US" b="1">
                <a:solidFill>
                  <a:srgbClr val="000000"/>
                </a:solidFill>
                <a:latin typeface="Calibri" pitchFamily="34" charset="0"/>
              </a:rPr>
              <a:t>Carbon monoxide</a:t>
            </a:r>
            <a:endParaRPr lang="en-US" sz="2200" b="1">
              <a:solidFill>
                <a:srgbClr val="000000"/>
              </a:solidFill>
              <a:latin typeface="Calibri" pitchFamily="34" charset="0"/>
            </a:endParaRPr>
          </a:p>
          <a:p>
            <a:pPr>
              <a:buClr>
                <a:srgbClr val="008000"/>
              </a:buClr>
              <a:buFont typeface="Wingdings" pitchFamily="2" charset="2"/>
              <a:buNone/>
            </a:pPr>
            <a:endParaRPr lang="en-US" sz="1200" b="1">
              <a:solidFill>
                <a:srgbClr val="000000"/>
              </a:solidFill>
              <a:latin typeface="Calibri" pitchFamily="34" charset="0"/>
            </a:endParaRPr>
          </a:p>
          <a:p>
            <a:pPr>
              <a:buClr>
                <a:srgbClr val="008000"/>
              </a:buClr>
              <a:buFont typeface="Wingdings" pitchFamily="2" charset="2"/>
              <a:buChar char="§"/>
            </a:pPr>
            <a:r>
              <a:rPr lang="en-US" sz="2200" b="1">
                <a:solidFill>
                  <a:srgbClr val="000000"/>
                </a:solidFill>
                <a:latin typeface="Calibri" pitchFamily="34" charset="0"/>
              </a:rPr>
              <a:t>  </a:t>
            </a:r>
            <a:r>
              <a:rPr lang="en-US" sz="2000" b="1">
                <a:solidFill>
                  <a:srgbClr val="000000"/>
                </a:solidFill>
                <a:latin typeface="Calibri" pitchFamily="34" charset="0"/>
              </a:rPr>
              <a:t>Low Cost/Competitive Cost Positions</a:t>
            </a:r>
            <a:r>
              <a:rPr lang="en-US" sz="2200" b="1">
                <a:solidFill>
                  <a:srgbClr val="000000"/>
                </a:solidFill>
                <a:latin typeface="Calibri" pitchFamily="34" charset="0"/>
              </a:rPr>
              <a:t>: </a:t>
            </a:r>
          </a:p>
          <a:p>
            <a:pPr marL="742950" lvl="1" indent="-285750">
              <a:buClr>
                <a:srgbClr val="FF9900"/>
              </a:buClr>
              <a:buSzPct val="90000"/>
              <a:buFont typeface="Wingdings" pitchFamily="2" charset="2"/>
              <a:buChar char="§"/>
            </a:pPr>
            <a:r>
              <a:rPr lang="en-US" b="1">
                <a:solidFill>
                  <a:srgbClr val="000000"/>
                </a:solidFill>
                <a:latin typeface="Calibri" pitchFamily="34" charset="0"/>
                <a:cs typeface="+mn-cs"/>
              </a:rPr>
              <a:t>Cheap feedstock (CO</a:t>
            </a:r>
            <a:r>
              <a:rPr lang="en-US" b="1" baseline="-25000">
                <a:solidFill>
                  <a:srgbClr val="000000"/>
                </a:solidFill>
                <a:latin typeface="Calibri" pitchFamily="34" charset="0"/>
                <a:cs typeface="+mn-cs"/>
              </a:rPr>
              <a:t>2</a:t>
            </a:r>
            <a:r>
              <a:rPr lang="en-US" b="1">
                <a:solidFill>
                  <a:srgbClr val="000000"/>
                </a:solidFill>
                <a:latin typeface="Calibri" pitchFamily="34" charset="0"/>
                <a:cs typeface="+mn-cs"/>
              </a:rPr>
              <a:t> &amp; CO) </a:t>
            </a:r>
          </a:p>
          <a:p>
            <a:pPr marL="742950" lvl="1" indent="-285750">
              <a:buClr>
                <a:srgbClr val="FF9900"/>
              </a:buClr>
              <a:buSzPct val="90000"/>
              <a:buFont typeface="Wingdings" pitchFamily="2" charset="2"/>
              <a:buChar char="§"/>
            </a:pPr>
            <a:r>
              <a:rPr lang="en-US" b="1">
                <a:solidFill>
                  <a:srgbClr val="000000"/>
                </a:solidFill>
                <a:latin typeface="Calibri" pitchFamily="34" charset="0"/>
                <a:cs typeface="+mn-cs"/>
              </a:rPr>
              <a:t>Less costly reaction conditions</a:t>
            </a:r>
          </a:p>
          <a:p>
            <a:pPr marL="742950" lvl="1" indent="-285750">
              <a:buClr>
                <a:srgbClr val="FF9900"/>
              </a:buClr>
              <a:buSzPct val="90000"/>
              <a:buFont typeface="Wingdings" pitchFamily="2" charset="2"/>
              <a:buChar char="§"/>
            </a:pPr>
            <a:r>
              <a:rPr lang="en-US" b="1">
                <a:solidFill>
                  <a:srgbClr val="000000"/>
                </a:solidFill>
                <a:latin typeface="Calibri" pitchFamily="34" charset="0"/>
                <a:cs typeface="+mn-cs"/>
              </a:rPr>
              <a:t>Lower capital requirements –</a:t>
            </a:r>
            <a:r>
              <a:rPr lang="en-US">
                <a:solidFill>
                  <a:srgbClr val="000000"/>
                </a:solidFill>
                <a:latin typeface="Calibri" pitchFamily="34" charset="0"/>
                <a:cs typeface="+mn-cs"/>
              </a:rPr>
              <a:t> </a:t>
            </a:r>
            <a:r>
              <a:rPr lang="en-US" b="1">
                <a:solidFill>
                  <a:srgbClr val="000000"/>
                </a:solidFill>
                <a:latin typeface="Calibri" pitchFamily="34" charset="0"/>
                <a:cs typeface="+mn-cs"/>
              </a:rPr>
              <a:t> manufacturing processes use</a:t>
            </a:r>
          </a:p>
          <a:p>
            <a:pPr marL="742950" lvl="1" indent="-285750">
              <a:buClr>
                <a:srgbClr val="FF9900"/>
              </a:buClr>
              <a:buSzPct val="90000"/>
              <a:buFont typeface="Wingdings" pitchFamily="2" charset="2"/>
              <a:buNone/>
            </a:pPr>
            <a:r>
              <a:rPr lang="en-US" b="1">
                <a:solidFill>
                  <a:srgbClr val="000000"/>
                </a:solidFill>
                <a:latin typeface="Calibri" pitchFamily="34" charset="0"/>
                <a:cs typeface="+mn-cs"/>
              </a:rPr>
              <a:t>     existing chemical industry production facilities</a:t>
            </a:r>
          </a:p>
          <a:p>
            <a:endParaRPr lang="en-US" sz="1200" b="1">
              <a:solidFill>
                <a:srgbClr val="000000"/>
              </a:solidFill>
              <a:latin typeface="Calibri" pitchFamily="34" charset="0"/>
            </a:endParaRPr>
          </a:p>
          <a:p>
            <a:pPr>
              <a:buClr>
                <a:srgbClr val="008000"/>
              </a:buClr>
              <a:buFont typeface="Wingdings" pitchFamily="2" charset="2"/>
              <a:buChar char="§"/>
            </a:pPr>
            <a:r>
              <a:rPr lang="en-US" sz="2200" b="1">
                <a:solidFill>
                  <a:srgbClr val="000000"/>
                </a:solidFill>
                <a:latin typeface="Calibri" pitchFamily="34" charset="0"/>
              </a:rPr>
              <a:t>  </a:t>
            </a:r>
            <a:r>
              <a:rPr lang="en-US" sz="2000" b="1">
                <a:solidFill>
                  <a:srgbClr val="000000"/>
                </a:solidFill>
                <a:latin typeface="Calibri" pitchFamily="34" charset="0"/>
              </a:rPr>
              <a:t>Superior Material Performance – polymers</a:t>
            </a:r>
            <a:r>
              <a:rPr lang="en-US" sz="2200" b="1">
                <a:solidFill>
                  <a:srgbClr val="000000"/>
                </a:solidFill>
                <a:latin typeface="Calibri" pitchFamily="34" charset="0"/>
              </a:rPr>
              <a:t>:</a:t>
            </a:r>
          </a:p>
          <a:p>
            <a:pPr marL="742950" lvl="1" indent="-285750">
              <a:buClr>
                <a:srgbClr val="FF9900"/>
              </a:buClr>
              <a:buSzPct val="90000"/>
              <a:buFont typeface="Wingdings" pitchFamily="2" charset="2"/>
              <a:buChar char="§"/>
            </a:pPr>
            <a:r>
              <a:rPr lang="en-US" b="1">
                <a:solidFill>
                  <a:srgbClr val="000000"/>
                </a:solidFill>
                <a:latin typeface="Calibri" pitchFamily="34" charset="0"/>
                <a:cs typeface="+mn-cs"/>
              </a:rPr>
              <a:t>Precise internal molecular architecture</a:t>
            </a:r>
          </a:p>
          <a:p>
            <a:pPr marL="742950" lvl="1" indent="-285750">
              <a:buClr>
                <a:srgbClr val="FF9900"/>
              </a:buClr>
              <a:buSzPct val="90000"/>
              <a:buFont typeface="Wingdings" pitchFamily="2" charset="2"/>
              <a:buChar char="§"/>
            </a:pPr>
            <a:r>
              <a:rPr lang="en-US" b="1">
                <a:solidFill>
                  <a:srgbClr val="000000"/>
                </a:solidFill>
                <a:latin typeface="Calibri" pitchFamily="34" charset="0"/>
                <a:cs typeface="+mn-cs"/>
              </a:rPr>
              <a:t>Precise control over finished product molecular weight distribution</a:t>
            </a:r>
          </a:p>
          <a:p>
            <a:pPr marL="742950" lvl="1" indent="-285750">
              <a:buClr>
                <a:srgbClr val="FF9900"/>
              </a:buClr>
              <a:buSzPct val="90000"/>
              <a:buFont typeface="Wingdings" pitchFamily="2" charset="2"/>
              <a:buChar char="§"/>
            </a:pPr>
            <a:r>
              <a:rPr lang="en-US" b="1">
                <a:solidFill>
                  <a:srgbClr val="000000"/>
                </a:solidFill>
                <a:latin typeface="Calibri" pitchFamily="34" charset="0"/>
                <a:cs typeface="+mn-cs"/>
              </a:rPr>
              <a:t>Biodegradable</a:t>
            </a:r>
          </a:p>
          <a:p>
            <a:pPr marL="742950" lvl="1" indent="-285750">
              <a:buClr>
                <a:srgbClr val="FF9900"/>
              </a:buClr>
              <a:buSzPct val="90000"/>
              <a:buFont typeface="Wingdings" pitchFamily="2" charset="2"/>
              <a:buChar char="§"/>
            </a:pPr>
            <a:r>
              <a:rPr lang="en-US" b="1">
                <a:solidFill>
                  <a:srgbClr val="000000"/>
                </a:solidFill>
                <a:latin typeface="Calibri" pitchFamily="34" charset="0"/>
                <a:cs typeface="+mn-cs"/>
              </a:rPr>
              <a:t>Tunable performance to meet specific market needs</a:t>
            </a:r>
          </a:p>
          <a:p>
            <a:pPr>
              <a:buClr>
                <a:srgbClr val="FF9900"/>
              </a:buClr>
              <a:buSzPct val="90000"/>
              <a:buFont typeface="Wingdings" pitchFamily="2" charset="2"/>
              <a:buChar char="§"/>
            </a:pPr>
            <a:endParaRPr lang="en-US" sz="1200" b="1">
              <a:solidFill>
                <a:srgbClr val="000000"/>
              </a:solidFill>
              <a:latin typeface="Calibri" pitchFamily="34" charset="0"/>
              <a:cs typeface="+mn-cs"/>
            </a:endParaRPr>
          </a:p>
          <a:p>
            <a:pPr>
              <a:buClr>
                <a:srgbClr val="008000"/>
              </a:buClr>
              <a:buFont typeface="Wingdings" pitchFamily="2" charset="2"/>
              <a:buChar char="§"/>
            </a:pPr>
            <a:r>
              <a:rPr lang="en-US" b="1">
                <a:solidFill>
                  <a:srgbClr val="000000"/>
                </a:solidFill>
                <a:latin typeface="Calibri" pitchFamily="34" charset="0"/>
                <a:cs typeface="+mn-cs"/>
              </a:rPr>
              <a:t>  </a:t>
            </a:r>
            <a:r>
              <a:rPr lang="en-US" sz="2000" b="1">
                <a:solidFill>
                  <a:srgbClr val="000000"/>
                </a:solidFill>
                <a:latin typeface="Calibri" pitchFamily="34" charset="0"/>
                <a:cs typeface="+mn-cs"/>
              </a:rPr>
              <a:t>Platform Technologies with multiple product opportunities </a:t>
            </a:r>
          </a:p>
          <a:p>
            <a:pPr>
              <a:buClr>
                <a:srgbClr val="008000"/>
              </a:buClr>
              <a:buFont typeface="Wingdings" pitchFamily="2" charset="2"/>
              <a:buNone/>
            </a:pPr>
            <a:r>
              <a:rPr lang="en-US" sz="2000" b="1">
                <a:solidFill>
                  <a:srgbClr val="000000"/>
                </a:solidFill>
                <a:latin typeface="Calibri" pitchFamily="34" charset="0"/>
                <a:cs typeface="+mn-cs"/>
              </a:rPr>
              <a:t>    across multiple markets</a:t>
            </a:r>
          </a:p>
          <a:p>
            <a:endParaRPr lang="en-US" sz="2000" b="1">
              <a:solidFill>
                <a:srgbClr val="000000"/>
              </a:solidFill>
              <a:latin typeface="Calibri" pitchFamily="34" charset="0"/>
            </a:endParaRPr>
          </a:p>
        </p:txBody>
      </p:sp>
      <p:sp>
        <p:nvSpPr>
          <p:cNvPr id="10243" name="Text Box 6"/>
          <p:cNvSpPr txBox="1">
            <a:spLocks noChangeArrowheads="1"/>
          </p:cNvSpPr>
          <p:nvPr/>
        </p:nvSpPr>
        <p:spPr bwMode="auto">
          <a:xfrm>
            <a:off x="1806575" y="741363"/>
            <a:ext cx="5953125" cy="519112"/>
          </a:xfrm>
          <a:prstGeom prst="rect">
            <a:avLst/>
          </a:prstGeom>
          <a:noFill/>
          <a:ln w="9525">
            <a:noFill/>
            <a:miter lim="800000"/>
            <a:headEnd/>
            <a:tailEnd/>
          </a:ln>
        </p:spPr>
        <p:txBody>
          <a:bodyPr>
            <a:spAutoFit/>
          </a:bodyPr>
          <a:lstStyle/>
          <a:p>
            <a:pPr algn="ctr"/>
            <a:r>
              <a:rPr lang="en-US" sz="2800" b="1">
                <a:solidFill>
                  <a:srgbClr val="000000"/>
                </a:solidFill>
                <a:latin typeface="Calibri" pitchFamily="34" charset="0"/>
              </a:rPr>
              <a:t>Unique Value Proposition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461963" y="936625"/>
            <a:ext cx="7588250" cy="457200"/>
          </a:xfrm>
          <a:prstGeom prst="rect">
            <a:avLst/>
          </a:prstGeom>
          <a:noFill/>
          <a:ln w="9525">
            <a:noFill/>
            <a:miter lim="800000"/>
            <a:headEnd/>
            <a:tailEnd/>
          </a:ln>
        </p:spPr>
        <p:txBody>
          <a:bodyPr>
            <a:spAutoFit/>
          </a:bodyPr>
          <a:lstStyle/>
          <a:p>
            <a:r>
              <a:rPr lang="en-US" sz="2400" b="1">
                <a:solidFill>
                  <a:srgbClr val="000000"/>
                </a:solidFill>
                <a:latin typeface="Calibri" pitchFamily="34" charset="0"/>
              </a:rPr>
              <a:t>Business Model:  Commercial Partnership Structure</a:t>
            </a:r>
          </a:p>
        </p:txBody>
      </p:sp>
      <p:sp>
        <p:nvSpPr>
          <p:cNvPr id="30723" name="Text Box 13"/>
          <p:cNvSpPr txBox="1">
            <a:spLocks noChangeArrowheads="1"/>
          </p:cNvSpPr>
          <p:nvPr/>
        </p:nvSpPr>
        <p:spPr bwMode="auto">
          <a:xfrm>
            <a:off x="461963" y="1395413"/>
            <a:ext cx="8450262" cy="5413375"/>
          </a:xfrm>
          <a:prstGeom prst="rect">
            <a:avLst/>
          </a:prstGeom>
          <a:noFill/>
          <a:ln w="9525">
            <a:noFill/>
            <a:miter lim="800000"/>
            <a:headEnd/>
            <a:tailEnd/>
          </a:ln>
        </p:spPr>
        <p:txBody>
          <a:bodyPr>
            <a:spAutoFit/>
          </a:bodyPr>
          <a:lstStyle/>
          <a:p>
            <a:pPr marL="342900" indent="-342900">
              <a:spcBef>
                <a:spcPct val="5000"/>
              </a:spcBef>
              <a:spcAft>
                <a:spcPct val="5000"/>
              </a:spcAft>
            </a:pPr>
            <a:endParaRPr lang="en-US" sz="2000" b="1">
              <a:solidFill>
                <a:srgbClr val="000000"/>
              </a:solidFill>
              <a:latin typeface="Calibri" pitchFamily="34" charset="0"/>
              <a:cs typeface="+mn-cs"/>
            </a:endParaRPr>
          </a:p>
          <a:p>
            <a:pPr marL="342900" indent="-342900">
              <a:spcBef>
                <a:spcPct val="5000"/>
              </a:spcBef>
              <a:spcAft>
                <a:spcPct val="5000"/>
              </a:spcAft>
              <a:buClr>
                <a:srgbClr val="008000"/>
              </a:buClr>
              <a:buFont typeface="Wingdings" pitchFamily="2" charset="2"/>
              <a:buChar char="§"/>
            </a:pPr>
            <a:r>
              <a:rPr lang="en-US" sz="2000" b="1">
                <a:solidFill>
                  <a:srgbClr val="000000"/>
                </a:solidFill>
                <a:latin typeface="Calibri" pitchFamily="34" charset="0"/>
                <a:cs typeface="+mn-cs"/>
              </a:rPr>
              <a:t>Initial Product/Process development stage</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Identify most attractive product opportunities for specific materials</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Validate process and material economics</a:t>
            </a:r>
          </a:p>
          <a:p>
            <a:pPr marL="342900" indent="-342900">
              <a:spcBef>
                <a:spcPct val="5000"/>
              </a:spcBef>
              <a:spcAft>
                <a:spcPct val="5000"/>
              </a:spcAft>
              <a:buClr>
                <a:srgbClr val="008000"/>
              </a:buClr>
              <a:buFont typeface="Wingdings" pitchFamily="2" charset="2"/>
              <a:buChar char="§"/>
            </a:pPr>
            <a:endParaRPr lang="en-US" sz="2000" b="1">
              <a:solidFill>
                <a:srgbClr val="000000"/>
              </a:solidFill>
              <a:latin typeface="Calibri" pitchFamily="34" charset="0"/>
              <a:cs typeface="+mn-cs"/>
            </a:endParaRPr>
          </a:p>
          <a:p>
            <a:pPr marL="342900" indent="-342900">
              <a:spcBef>
                <a:spcPct val="5000"/>
              </a:spcBef>
              <a:spcAft>
                <a:spcPct val="5000"/>
              </a:spcAft>
              <a:buClr>
                <a:srgbClr val="008000"/>
              </a:buClr>
              <a:buFont typeface="Wingdings" pitchFamily="2" charset="2"/>
              <a:buChar char="§"/>
            </a:pPr>
            <a:r>
              <a:rPr lang="en-US" sz="2000" b="1">
                <a:solidFill>
                  <a:srgbClr val="000000"/>
                </a:solidFill>
                <a:latin typeface="Calibri" pitchFamily="34" charset="0"/>
                <a:cs typeface="+mn-cs"/>
              </a:rPr>
              <a:t>Formalize Commercialization Agreement: </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Technology access fee</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Potential economic structures:</a:t>
            </a:r>
          </a:p>
          <a:p>
            <a:pPr marL="1257300" lvl="2" indent="-342900">
              <a:spcBef>
                <a:spcPct val="5000"/>
              </a:spcBef>
              <a:spcAft>
                <a:spcPct val="5000"/>
              </a:spcAft>
              <a:buClr>
                <a:srgbClr val="008000"/>
              </a:buClr>
              <a:buSzPct val="90000"/>
              <a:buFont typeface="Wingdings" pitchFamily="2" charset="2"/>
              <a:buChar char="§"/>
            </a:pPr>
            <a:r>
              <a:rPr lang="en-US" sz="2000" b="1">
                <a:solidFill>
                  <a:srgbClr val="000000"/>
                </a:solidFill>
                <a:latin typeface="Calibri" pitchFamily="34" charset="0"/>
                <a:cs typeface="+mn-cs"/>
              </a:rPr>
              <a:t>Catalyst supply:  Novomer makes and sells catalyst</a:t>
            </a:r>
          </a:p>
          <a:p>
            <a:pPr marL="1257300" lvl="2" indent="-342900">
              <a:spcBef>
                <a:spcPct val="5000"/>
              </a:spcBef>
              <a:spcAft>
                <a:spcPct val="5000"/>
              </a:spcAft>
              <a:buClr>
                <a:srgbClr val="008000"/>
              </a:buClr>
              <a:buSzPct val="90000"/>
              <a:buFont typeface="Wingdings" pitchFamily="2" charset="2"/>
              <a:buChar char="§"/>
            </a:pPr>
            <a:r>
              <a:rPr lang="en-US" sz="2000" b="1">
                <a:solidFill>
                  <a:srgbClr val="000000"/>
                </a:solidFill>
                <a:latin typeface="Calibri" pitchFamily="34" charset="0"/>
                <a:cs typeface="+mn-cs"/>
              </a:rPr>
              <a:t>Royalties based on sales/Profit split</a:t>
            </a:r>
          </a:p>
          <a:p>
            <a:pPr marL="1257300" lvl="2" indent="-342900">
              <a:spcBef>
                <a:spcPct val="5000"/>
              </a:spcBef>
              <a:spcAft>
                <a:spcPct val="5000"/>
              </a:spcAft>
              <a:buClr>
                <a:srgbClr val="008000"/>
              </a:buClr>
              <a:buSzPct val="90000"/>
              <a:buFont typeface="Wingdings" pitchFamily="2" charset="2"/>
              <a:buChar char="§"/>
            </a:pPr>
            <a:r>
              <a:rPr lang="en-US" sz="2000" b="1">
                <a:solidFill>
                  <a:srgbClr val="000000"/>
                </a:solidFill>
                <a:latin typeface="Calibri" pitchFamily="34" charset="0"/>
                <a:cs typeface="+mn-cs"/>
              </a:rPr>
              <a:t>Partner manufactures /Novomer scales-up through toll manufacturer </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Sell through Partner’s customer facing organization</a:t>
            </a:r>
          </a:p>
          <a:p>
            <a:pPr marL="342900" indent="-342900">
              <a:spcBef>
                <a:spcPct val="5000"/>
              </a:spcBef>
              <a:spcAft>
                <a:spcPct val="5000"/>
              </a:spcAft>
              <a:buClr>
                <a:srgbClr val="000000"/>
              </a:buClr>
              <a:buFont typeface="Wingdings" pitchFamily="2" charset="2"/>
              <a:buAutoNum type="arabicPeriod"/>
            </a:pPr>
            <a:endParaRPr lang="en-US" sz="2000" b="1">
              <a:solidFill>
                <a:srgbClr val="000000"/>
              </a:solidFill>
              <a:latin typeface="Calibri" pitchFamily="34" charset="0"/>
              <a:cs typeface="+mn-cs"/>
            </a:endParaRPr>
          </a:p>
          <a:p>
            <a:pPr marL="800100" lvl="1" indent="-342900">
              <a:spcBef>
                <a:spcPct val="5000"/>
              </a:spcBef>
              <a:spcAft>
                <a:spcPct val="5000"/>
              </a:spcAft>
              <a:buClr>
                <a:srgbClr val="000000"/>
              </a:buClr>
              <a:buFont typeface="Wingdings" pitchFamily="2" charset="2"/>
              <a:buAutoNum type="arabicPeriod"/>
            </a:pPr>
            <a:endParaRPr lang="en-US" sz="2000" b="1">
              <a:solidFill>
                <a:srgbClr val="000000"/>
              </a:solidFill>
              <a:latin typeface="Calibri" pitchFamily="34" charset="0"/>
              <a:cs typeface="+mn-cs"/>
            </a:endParaRPr>
          </a:p>
          <a:p>
            <a:pPr marL="800100" lvl="1" indent="-342900">
              <a:spcBef>
                <a:spcPct val="5000"/>
              </a:spcBef>
              <a:spcAft>
                <a:spcPct val="5000"/>
              </a:spcAft>
              <a:buClr>
                <a:srgbClr val="000000"/>
              </a:buClr>
              <a:buFont typeface="Wingdings" pitchFamily="2" charset="2"/>
              <a:buAutoNum type="arabicPeriod"/>
            </a:pPr>
            <a:endParaRPr lang="en-US" sz="2000" b="1">
              <a:solidFill>
                <a:srgbClr val="000000"/>
              </a:solidFill>
              <a:latin typeface="Calibri" pitchFamily="34" charset="0"/>
              <a:cs typeface="+mn-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61963" y="893763"/>
            <a:ext cx="7588250" cy="457200"/>
          </a:xfrm>
          <a:prstGeom prst="rect">
            <a:avLst/>
          </a:prstGeom>
          <a:noFill/>
          <a:ln w="9525">
            <a:noFill/>
            <a:miter lim="800000"/>
            <a:headEnd/>
            <a:tailEnd/>
          </a:ln>
        </p:spPr>
        <p:txBody>
          <a:bodyPr>
            <a:spAutoFit/>
          </a:bodyPr>
          <a:lstStyle/>
          <a:p>
            <a:r>
              <a:rPr lang="en-US" sz="2400" b="1">
                <a:solidFill>
                  <a:srgbClr val="000000"/>
                </a:solidFill>
                <a:latin typeface="Calibri" pitchFamily="34" charset="0"/>
              </a:rPr>
              <a:t>Business Model:  Multiple Commercial Partnerships</a:t>
            </a:r>
          </a:p>
        </p:txBody>
      </p:sp>
      <p:sp>
        <p:nvSpPr>
          <p:cNvPr id="29699" name="Text Box 13"/>
          <p:cNvSpPr txBox="1">
            <a:spLocks noChangeArrowheads="1"/>
          </p:cNvSpPr>
          <p:nvPr/>
        </p:nvSpPr>
        <p:spPr bwMode="auto">
          <a:xfrm>
            <a:off x="730250" y="1123950"/>
            <a:ext cx="8450263" cy="5276850"/>
          </a:xfrm>
          <a:prstGeom prst="rect">
            <a:avLst/>
          </a:prstGeom>
          <a:noFill/>
          <a:ln w="9525">
            <a:noFill/>
            <a:miter lim="800000"/>
            <a:headEnd/>
            <a:tailEnd/>
          </a:ln>
        </p:spPr>
        <p:txBody>
          <a:bodyPr>
            <a:spAutoFit/>
          </a:bodyPr>
          <a:lstStyle/>
          <a:p>
            <a:pPr marL="342900" indent="-342900">
              <a:spcBef>
                <a:spcPct val="5000"/>
              </a:spcBef>
              <a:spcAft>
                <a:spcPct val="5000"/>
              </a:spcAft>
            </a:pPr>
            <a:endParaRPr lang="en-US" sz="2000" b="1">
              <a:solidFill>
                <a:srgbClr val="000000"/>
              </a:solidFill>
              <a:latin typeface="Calibri" pitchFamily="34" charset="0"/>
              <a:cs typeface="+mn-cs"/>
            </a:endParaRPr>
          </a:p>
          <a:p>
            <a:pPr marL="342900" indent="-342900">
              <a:spcBef>
                <a:spcPct val="5000"/>
              </a:spcBef>
              <a:spcAft>
                <a:spcPct val="5000"/>
              </a:spcAft>
              <a:buClr>
                <a:srgbClr val="008000"/>
              </a:buClr>
              <a:buFont typeface="Wingdings" pitchFamily="2" charset="2"/>
              <a:buChar char="§"/>
            </a:pPr>
            <a:r>
              <a:rPr lang="en-US" sz="2400" b="1">
                <a:solidFill>
                  <a:srgbClr val="000000"/>
                </a:solidFill>
                <a:latin typeface="Calibri" pitchFamily="34" charset="0"/>
                <a:cs typeface="+mn-cs"/>
              </a:rPr>
              <a:t>Packaging</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Single or multiple parties</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Potential for 3 party deal (s):  </a:t>
            </a:r>
          </a:p>
          <a:p>
            <a:pPr marL="1257300" lvl="2" indent="-342900">
              <a:spcBef>
                <a:spcPct val="5000"/>
              </a:spcBef>
              <a:spcAft>
                <a:spcPct val="5000"/>
              </a:spcAft>
              <a:buClr>
                <a:srgbClr val="FF9900"/>
              </a:buClr>
              <a:buSzPct val="90000"/>
              <a:buFont typeface="Wingdings" pitchFamily="2" charset="2"/>
              <a:buNone/>
            </a:pPr>
            <a:r>
              <a:rPr lang="en-US" sz="2000" b="1">
                <a:solidFill>
                  <a:srgbClr val="000000"/>
                </a:solidFill>
                <a:latin typeface="Calibri" pitchFamily="34" charset="0"/>
                <a:cs typeface="+mn-cs"/>
              </a:rPr>
              <a:t>    Consumer Product Company/Resin manufacturer/Novomer</a:t>
            </a:r>
          </a:p>
          <a:p>
            <a:pPr marL="342900" indent="-342900">
              <a:spcBef>
                <a:spcPct val="5000"/>
              </a:spcBef>
              <a:spcAft>
                <a:spcPct val="5000"/>
              </a:spcAft>
              <a:buClr>
                <a:srgbClr val="008000"/>
              </a:buClr>
              <a:buFont typeface="Wingdings" pitchFamily="2" charset="2"/>
              <a:buChar char="§"/>
            </a:pPr>
            <a:r>
              <a:rPr lang="en-US" sz="2400" b="1">
                <a:solidFill>
                  <a:srgbClr val="000000"/>
                </a:solidFill>
                <a:latin typeface="Calibri" pitchFamily="34" charset="0"/>
                <a:cs typeface="+mn-cs"/>
              </a:rPr>
              <a:t>Coatings</a:t>
            </a:r>
          </a:p>
          <a:p>
            <a:pPr marL="800100" lvl="1" indent="-342900">
              <a:spcBef>
                <a:spcPct val="5000"/>
              </a:spcBef>
              <a:spcAft>
                <a:spcPct val="5000"/>
              </a:spcAft>
              <a:buClr>
                <a:srgbClr val="FF9900"/>
              </a:buClr>
              <a:buFont typeface="Wingdings" pitchFamily="2" charset="2"/>
              <a:buChar char="§"/>
            </a:pPr>
            <a:r>
              <a:rPr lang="en-US" sz="2000" b="1">
                <a:solidFill>
                  <a:srgbClr val="000000"/>
                </a:solidFill>
                <a:latin typeface="Calibri" pitchFamily="34" charset="0"/>
                <a:cs typeface="+mn-cs"/>
              </a:rPr>
              <a:t>Single or multiple parties</a:t>
            </a:r>
          </a:p>
          <a:p>
            <a:pPr marL="342900" indent="-342900">
              <a:spcBef>
                <a:spcPct val="5000"/>
              </a:spcBef>
              <a:spcAft>
                <a:spcPct val="5000"/>
              </a:spcAft>
              <a:buClr>
                <a:srgbClr val="008000"/>
              </a:buClr>
              <a:buFont typeface="Wingdings" pitchFamily="2" charset="2"/>
              <a:buChar char="§"/>
            </a:pPr>
            <a:r>
              <a:rPr lang="en-US" sz="2400" b="1">
                <a:solidFill>
                  <a:srgbClr val="000000"/>
                </a:solidFill>
                <a:latin typeface="Calibri" pitchFamily="34" charset="0"/>
                <a:cs typeface="+mn-cs"/>
              </a:rPr>
              <a:t>Surfactants – EOR</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Single or multiple parties</a:t>
            </a:r>
          </a:p>
          <a:p>
            <a:pPr marL="800100" lvl="1" indent="-342900">
              <a:spcBef>
                <a:spcPct val="5000"/>
              </a:spcBef>
              <a:spcAft>
                <a:spcPct val="5000"/>
              </a:spcAft>
              <a:buClr>
                <a:srgbClr val="FF9900"/>
              </a:buClr>
              <a:buSzPct val="90000"/>
              <a:buFont typeface="Wingdings" pitchFamily="2" charset="2"/>
              <a:buChar char="§"/>
            </a:pPr>
            <a:r>
              <a:rPr lang="en-US" sz="2000" b="1">
                <a:solidFill>
                  <a:srgbClr val="000000"/>
                </a:solidFill>
                <a:latin typeface="Calibri" pitchFamily="34" charset="0"/>
                <a:cs typeface="+mn-cs"/>
              </a:rPr>
              <a:t>Potential for DOE support/grants</a:t>
            </a:r>
          </a:p>
          <a:p>
            <a:pPr marL="342900" indent="-342900">
              <a:spcBef>
                <a:spcPct val="5000"/>
              </a:spcBef>
              <a:spcAft>
                <a:spcPct val="5000"/>
              </a:spcAft>
              <a:buClr>
                <a:srgbClr val="008000"/>
              </a:buClr>
              <a:buFont typeface="Wingdings" pitchFamily="2" charset="2"/>
              <a:buChar char="§"/>
            </a:pPr>
            <a:r>
              <a:rPr lang="en-US" sz="2400" b="1">
                <a:solidFill>
                  <a:srgbClr val="000000"/>
                </a:solidFill>
                <a:latin typeface="Calibri" pitchFamily="34" charset="0"/>
                <a:cs typeface="+mn-cs"/>
              </a:rPr>
              <a:t>Value-added Chemicals</a:t>
            </a:r>
          </a:p>
          <a:p>
            <a:pPr marL="800100" lvl="1" indent="-342900">
              <a:spcBef>
                <a:spcPct val="5000"/>
              </a:spcBef>
              <a:spcAft>
                <a:spcPct val="5000"/>
              </a:spcAft>
              <a:buClr>
                <a:srgbClr val="FF9900"/>
              </a:buClr>
              <a:buFont typeface="Wingdings" pitchFamily="2" charset="2"/>
              <a:buChar char="§"/>
            </a:pPr>
            <a:r>
              <a:rPr lang="en-US" sz="2000" b="1">
                <a:solidFill>
                  <a:srgbClr val="000000"/>
                </a:solidFill>
                <a:latin typeface="Calibri" pitchFamily="34" charset="0"/>
                <a:cs typeface="+mn-cs"/>
              </a:rPr>
              <a:t>Multiple parties based on molecule </a:t>
            </a:r>
          </a:p>
          <a:p>
            <a:pPr marL="1257300" lvl="2" indent="-342900">
              <a:spcBef>
                <a:spcPct val="5000"/>
              </a:spcBef>
              <a:spcAft>
                <a:spcPct val="5000"/>
              </a:spcAft>
              <a:buClr>
                <a:srgbClr val="008000"/>
              </a:buClr>
              <a:buFont typeface="Wingdings" pitchFamily="2" charset="2"/>
              <a:buChar char="§"/>
            </a:pPr>
            <a:r>
              <a:rPr lang="en-US" b="1">
                <a:solidFill>
                  <a:srgbClr val="000000"/>
                </a:solidFill>
                <a:latin typeface="Calibri" pitchFamily="34" charset="0"/>
                <a:cs typeface="+mn-cs"/>
              </a:rPr>
              <a:t>Acrylic acid</a:t>
            </a:r>
          </a:p>
          <a:p>
            <a:pPr marL="1257300" lvl="2" indent="-342900">
              <a:spcBef>
                <a:spcPct val="5000"/>
              </a:spcBef>
              <a:spcAft>
                <a:spcPct val="5000"/>
              </a:spcAft>
              <a:buClr>
                <a:srgbClr val="008000"/>
              </a:buClr>
              <a:buFont typeface="Wingdings" pitchFamily="2" charset="2"/>
              <a:buChar char="§"/>
            </a:pPr>
            <a:r>
              <a:rPr lang="en-US" b="1">
                <a:solidFill>
                  <a:srgbClr val="000000"/>
                </a:solidFill>
                <a:latin typeface="Calibri" pitchFamily="34" charset="0"/>
                <a:cs typeface="+mn-cs"/>
              </a:rPr>
              <a:t>Succinic anhydride</a:t>
            </a:r>
          </a:p>
          <a:p>
            <a:pPr marL="800100" lvl="1" indent="-342900">
              <a:spcBef>
                <a:spcPct val="5000"/>
              </a:spcBef>
              <a:spcAft>
                <a:spcPct val="5000"/>
              </a:spcAft>
              <a:buClr>
                <a:srgbClr val="008000"/>
              </a:buClr>
              <a:buFont typeface="Wingdings" pitchFamily="2" charset="2"/>
              <a:buChar char="§"/>
            </a:pPr>
            <a:endParaRPr lang="en-US" b="1">
              <a:solidFill>
                <a:srgbClr val="000000"/>
              </a:solidFill>
              <a:latin typeface="Calibri" pitchFamily="34" charset="0"/>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Grp="1" noChangeArrowheads="1"/>
          </p:cNvSpPr>
          <p:nvPr>
            <p:ph type="subTitle" idx="1"/>
          </p:nvPr>
        </p:nvSpPr>
        <p:spPr>
          <a:xfrm>
            <a:off x="1143000" y="3962400"/>
            <a:ext cx="4572000" cy="304800"/>
          </a:xfrm>
        </p:spPr>
        <p:txBody>
          <a:bodyPr/>
          <a:lstStyle/>
          <a:p>
            <a:pPr eaLnBrk="1" hangingPunct="1"/>
            <a:endParaRPr lang="en-US" smtClean="0"/>
          </a:p>
          <a:p>
            <a:pPr eaLnBrk="1" hangingPunct="1"/>
            <a:endParaRPr lang="en-US" sz="1000" i="1" smtClean="0">
              <a:solidFill>
                <a:srgbClr val="000090"/>
              </a:solidFill>
            </a:endParaRPr>
          </a:p>
          <a:p>
            <a:pPr eaLnBrk="1" hangingPunct="1"/>
            <a:endParaRPr lang="en-US" sz="2000" i="1" smtClean="0">
              <a:solidFill>
                <a:srgbClr val="000000"/>
              </a:solidFill>
            </a:endParaRPr>
          </a:p>
        </p:txBody>
      </p:sp>
      <p:sp>
        <p:nvSpPr>
          <p:cNvPr id="29699" name="Rectangle 8"/>
          <p:cNvSpPr txBox="1">
            <a:spLocks noChangeArrowheads="1"/>
          </p:cNvSpPr>
          <p:nvPr/>
        </p:nvSpPr>
        <p:spPr bwMode="auto">
          <a:xfrm>
            <a:off x="1371600" y="3810000"/>
            <a:ext cx="4267200" cy="381000"/>
          </a:xfrm>
          <a:prstGeom prst="rect">
            <a:avLst/>
          </a:prstGeom>
          <a:noFill/>
          <a:ln w="9525">
            <a:noFill/>
            <a:miter lim="800000"/>
            <a:headEnd/>
            <a:tailEnd/>
          </a:ln>
        </p:spPr>
        <p:txBody>
          <a:bodyPr/>
          <a:lstStyle/>
          <a:p>
            <a:pPr marL="342900" indent="-342900">
              <a:spcBef>
                <a:spcPct val="20000"/>
              </a:spcBef>
            </a:pPr>
            <a:r>
              <a:rPr lang="en-US" sz="2000" i="1">
                <a:solidFill>
                  <a:srgbClr val="0082C9"/>
                </a:solidFill>
                <a:latin typeface="Verdana" pitchFamily="34" charset="0"/>
              </a:rPr>
              <a:t>Energy and Resource Recovery</a:t>
            </a:r>
            <a:endParaRPr lang="en-US" sz="1600" i="1">
              <a:solidFill>
                <a:srgbClr val="0082C9"/>
              </a:solidFill>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4"/>
          <p:cNvSpPr>
            <a:spLocks/>
          </p:cNvSpPr>
          <p:nvPr/>
        </p:nvSpPr>
        <p:spPr bwMode="auto">
          <a:xfrm>
            <a:off x="152400" y="1600200"/>
            <a:ext cx="4648200" cy="4648200"/>
          </a:xfrm>
          <a:prstGeom prst="rect">
            <a:avLst/>
          </a:prstGeom>
          <a:noFill/>
          <a:ln w="9525">
            <a:noFill/>
            <a:miter lim="800000"/>
            <a:headEnd/>
            <a:tailEnd/>
          </a:ln>
        </p:spPr>
        <p:txBody>
          <a:bodyPr/>
          <a:lstStyle/>
          <a:p>
            <a:pPr marL="176213" indent="-176213">
              <a:lnSpc>
                <a:spcPct val="120000"/>
              </a:lnSpc>
              <a:spcBef>
                <a:spcPct val="20000"/>
              </a:spcBef>
              <a:spcAft>
                <a:spcPts val="1800"/>
              </a:spcAft>
              <a:buClr>
                <a:srgbClr val="08BDBA"/>
              </a:buClr>
              <a:buSzPct val="80000"/>
              <a:buFont typeface="Times" pitchFamily="18" charset="0"/>
              <a:buChar char="•"/>
            </a:pPr>
            <a:r>
              <a:rPr lang="en-US" sz="1400">
                <a:solidFill>
                  <a:srgbClr val="000000"/>
                </a:solidFill>
                <a:latin typeface="Verdana" pitchFamily="34" charset="0"/>
              </a:rPr>
              <a:t>Water is separated from the feed stream by a natural osmotic pressure – EO™ is an unpressurized desalination process</a:t>
            </a:r>
          </a:p>
          <a:p>
            <a:pPr marL="176213" indent="-176213">
              <a:lnSpc>
                <a:spcPct val="120000"/>
              </a:lnSpc>
              <a:spcBef>
                <a:spcPct val="20000"/>
              </a:spcBef>
              <a:spcAft>
                <a:spcPts val="1800"/>
              </a:spcAft>
              <a:buClr>
                <a:srgbClr val="08BDBA"/>
              </a:buClr>
              <a:buSzPct val="80000"/>
              <a:buFont typeface="Times" pitchFamily="18" charset="0"/>
              <a:buChar char="•"/>
            </a:pPr>
            <a:r>
              <a:rPr lang="en-US" sz="1400">
                <a:solidFill>
                  <a:srgbClr val="000000"/>
                </a:solidFill>
                <a:latin typeface="Verdana" pitchFamily="34" charset="0"/>
              </a:rPr>
              <a:t>The “draw” solution is designed to have a high osmotic pressure, but be easily removed through simple heating, producing potable water of high quality (same quality as RO)</a:t>
            </a:r>
          </a:p>
          <a:p>
            <a:pPr marL="176213" indent="-176213">
              <a:lnSpc>
                <a:spcPct val="120000"/>
              </a:lnSpc>
              <a:spcBef>
                <a:spcPct val="20000"/>
              </a:spcBef>
              <a:spcAft>
                <a:spcPts val="1800"/>
              </a:spcAft>
              <a:buClr>
                <a:srgbClr val="08BDBA"/>
              </a:buClr>
              <a:buSzPct val="80000"/>
              <a:buFont typeface="Times" pitchFamily="18" charset="0"/>
              <a:buChar char="•"/>
            </a:pPr>
            <a:r>
              <a:rPr lang="en-US" sz="1400">
                <a:solidFill>
                  <a:srgbClr val="000000"/>
                </a:solidFill>
                <a:latin typeface="Verdana" pitchFamily="34" charset="0"/>
              </a:rPr>
              <a:t>The membrane is nearly identical to that used in RO today and does not require specialized manufacturing</a:t>
            </a:r>
          </a:p>
          <a:p>
            <a:pPr marL="176213" indent="-176213">
              <a:lnSpc>
                <a:spcPct val="120000"/>
              </a:lnSpc>
              <a:spcBef>
                <a:spcPct val="20000"/>
              </a:spcBef>
              <a:spcAft>
                <a:spcPts val="1800"/>
              </a:spcAft>
              <a:buClr>
                <a:srgbClr val="08BDBA"/>
              </a:buClr>
              <a:buSzPct val="80000"/>
              <a:buFont typeface="Times" pitchFamily="18" charset="0"/>
              <a:buChar char="•"/>
            </a:pPr>
            <a:r>
              <a:rPr lang="en-US" sz="1400">
                <a:solidFill>
                  <a:srgbClr val="000000"/>
                </a:solidFill>
                <a:latin typeface="Verdana" pitchFamily="34" charset="0"/>
              </a:rPr>
              <a:t>EO</a:t>
            </a:r>
            <a:r>
              <a:rPr lang="en-US" sz="1400" baseline="30000">
                <a:solidFill>
                  <a:srgbClr val="000000"/>
                </a:solidFill>
                <a:latin typeface="Verdana" pitchFamily="34" charset="0"/>
              </a:rPr>
              <a:t>TM</a:t>
            </a:r>
            <a:r>
              <a:rPr lang="en-US" sz="1400">
                <a:solidFill>
                  <a:srgbClr val="000000"/>
                </a:solidFill>
                <a:latin typeface="Verdana" pitchFamily="34" charset="0"/>
              </a:rPr>
              <a:t> can be integrated into power generation facilities without any reduction in performance or modifications to existing infrastructure, such as cooling towers and condensers </a:t>
            </a:r>
          </a:p>
        </p:txBody>
      </p:sp>
      <p:sp>
        <p:nvSpPr>
          <p:cNvPr id="35843" name="Rectangle 7"/>
          <p:cNvSpPr>
            <a:spLocks noGrp="1" noChangeArrowheads="1"/>
          </p:cNvSpPr>
          <p:nvPr>
            <p:ph type="title"/>
          </p:nvPr>
        </p:nvSpPr>
        <p:spPr>
          <a:xfrm>
            <a:off x="304800" y="76200"/>
            <a:ext cx="8534400" cy="1143000"/>
          </a:xfrm>
        </p:spPr>
        <p:txBody>
          <a:bodyPr/>
          <a:lstStyle/>
          <a:p>
            <a:pPr eaLnBrk="1" hangingPunct="1"/>
            <a:r>
              <a:rPr lang="en-US" smtClean="0">
                <a:solidFill>
                  <a:srgbClr val="0066CC"/>
                </a:solidFill>
              </a:rPr>
              <a:t>Engineered Osmosis (EO</a:t>
            </a:r>
            <a:r>
              <a:rPr lang="en-US" sz="2000" baseline="92000" smtClean="0">
                <a:solidFill>
                  <a:srgbClr val="0066CC"/>
                </a:solidFill>
              </a:rPr>
              <a:t>TM</a:t>
            </a:r>
            <a:r>
              <a:rPr lang="en-US" smtClean="0">
                <a:solidFill>
                  <a:srgbClr val="0066CC"/>
                </a:solidFill>
              </a:rPr>
              <a:t>)</a:t>
            </a:r>
            <a:br>
              <a:rPr lang="en-US" smtClean="0">
                <a:solidFill>
                  <a:srgbClr val="0066CC"/>
                </a:solidFill>
              </a:rPr>
            </a:br>
            <a:r>
              <a:rPr lang="en-US" sz="2000" i="1" smtClean="0">
                <a:solidFill>
                  <a:srgbClr val="0066CC"/>
                </a:solidFill>
              </a:rPr>
              <a:t>How it works</a:t>
            </a:r>
            <a:endParaRPr lang="en-US" i="1" smtClean="0">
              <a:solidFill>
                <a:srgbClr val="0066CC"/>
              </a:solidFill>
            </a:endParaRPr>
          </a:p>
        </p:txBody>
      </p:sp>
      <p:sp>
        <p:nvSpPr>
          <p:cNvPr id="35844" name="Text Box 8"/>
          <p:cNvSpPr txBox="1">
            <a:spLocks noChangeArrowheads="1"/>
          </p:cNvSpPr>
          <p:nvPr/>
        </p:nvSpPr>
        <p:spPr bwMode="auto">
          <a:xfrm>
            <a:off x="4727575" y="1611313"/>
            <a:ext cx="4340225" cy="369887"/>
          </a:xfrm>
          <a:prstGeom prst="rect">
            <a:avLst/>
          </a:prstGeom>
          <a:noFill/>
          <a:ln w="9525">
            <a:noFill/>
            <a:miter lim="800000"/>
            <a:headEnd/>
            <a:tailEnd/>
          </a:ln>
        </p:spPr>
        <p:txBody>
          <a:bodyPr wrap="none">
            <a:spAutoFit/>
          </a:bodyPr>
          <a:lstStyle/>
          <a:p>
            <a:r>
              <a:rPr lang="en-US" b="1">
                <a:solidFill>
                  <a:srgbClr val="08BDBA"/>
                </a:solidFill>
                <a:latin typeface="Verdana" pitchFamily="34" charset="0"/>
              </a:rPr>
              <a:t>Oasys Water Treatment Process</a:t>
            </a:r>
          </a:p>
        </p:txBody>
      </p:sp>
      <p:pic>
        <p:nvPicPr>
          <p:cNvPr id="35845" name="Picture 6" descr="Process Schematic"/>
          <p:cNvPicPr>
            <a:picLocks noChangeAspect="1" noChangeArrowheads="1"/>
          </p:cNvPicPr>
          <p:nvPr/>
        </p:nvPicPr>
        <p:blipFill>
          <a:blip r:embed="rId3" cstate="print"/>
          <a:srcRect/>
          <a:stretch>
            <a:fillRect/>
          </a:stretch>
        </p:blipFill>
        <p:spPr bwMode="auto">
          <a:xfrm>
            <a:off x="4949825" y="2057400"/>
            <a:ext cx="3965575" cy="3352800"/>
          </a:xfrm>
          <a:prstGeom prst="rect">
            <a:avLst/>
          </a:prstGeom>
          <a:noFill/>
          <a:ln w="9525">
            <a:noFill/>
            <a:miter lim="800000"/>
            <a:headEnd/>
            <a:tailEnd/>
          </a:ln>
        </p:spPr>
      </p:pic>
      <p:sp>
        <p:nvSpPr>
          <p:cNvPr id="35846" name="Slide Number Placeholder 7"/>
          <p:cNvSpPr>
            <a:spLocks noGrp="1"/>
          </p:cNvSpPr>
          <p:nvPr>
            <p:ph type="sldNum" sz="quarter" idx="12"/>
          </p:nvPr>
        </p:nvSpPr>
        <p:spPr>
          <a:noFill/>
        </p:spPr>
        <p:txBody>
          <a:bodyPr/>
          <a:lstStyle/>
          <a:p>
            <a:fld id="{9BF709A3-A492-4F54-BC9D-DC25A7C14364}" type="slidenum">
              <a:rPr lang="en-US"/>
              <a:pPr/>
              <a:t>25</a:t>
            </a:fld>
            <a:endParaRPr lang="en-US"/>
          </a:p>
        </p:txBody>
      </p:sp>
      <p:cxnSp>
        <p:nvCxnSpPr>
          <p:cNvPr id="10" name="Straight Arrow Connector 9"/>
          <p:cNvCxnSpPr>
            <a:cxnSpLocks noChangeShapeType="1"/>
          </p:cNvCxnSpPr>
          <p:nvPr/>
        </p:nvCxnSpPr>
        <p:spPr bwMode="auto">
          <a:xfrm rot="5400000" flipH="1" flipV="1">
            <a:off x="6858794" y="4952206"/>
            <a:ext cx="1524000" cy="1588"/>
          </a:xfrm>
          <a:prstGeom prst="straightConnector1">
            <a:avLst/>
          </a:prstGeom>
          <a:noFill/>
          <a:ln w="25400">
            <a:solidFill>
              <a:schemeClr val="tx2"/>
            </a:solidFill>
            <a:prstDash val="dash"/>
            <a:round/>
            <a:headEnd/>
            <a:tailEnd type="arrow" w="med" len="med"/>
          </a:ln>
          <a:effectLst>
            <a:outerShdw dist="20000" dir="5400000" rotWithShape="0">
              <a:srgbClr val="808080">
                <a:alpha val="37999"/>
              </a:srgbClr>
            </a:outerShdw>
          </a:effectLst>
        </p:spPr>
      </p:cxnSp>
      <p:sp>
        <p:nvSpPr>
          <p:cNvPr id="35848" name="Rectangle 10"/>
          <p:cNvSpPr>
            <a:spLocks noChangeArrowheads="1"/>
          </p:cNvSpPr>
          <p:nvPr/>
        </p:nvSpPr>
        <p:spPr bwMode="auto">
          <a:xfrm>
            <a:off x="5943600" y="5715000"/>
            <a:ext cx="3124200" cy="492125"/>
          </a:xfrm>
          <a:prstGeom prst="rect">
            <a:avLst/>
          </a:prstGeom>
          <a:noFill/>
          <a:ln w="9525">
            <a:noFill/>
            <a:miter lim="800000"/>
            <a:headEnd/>
            <a:tailEnd/>
          </a:ln>
        </p:spPr>
        <p:txBody>
          <a:bodyPr>
            <a:spAutoFit/>
          </a:bodyPr>
          <a:lstStyle/>
          <a:p>
            <a:pPr algn="ctr"/>
            <a:r>
              <a:rPr lang="en-US" sz="1400">
                <a:solidFill>
                  <a:srgbClr val="000000"/>
                </a:solidFill>
                <a:latin typeface="Verdana" pitchFamily="34" charset="0"/>
              </a:rPr>
              <a:t>low quality “reject” heat </a:t>
            </a:r>
          </a:p>
          <a:p>
            <a:pPr algn="ctr"/>
            <a:r>
              <a:rPr lang="en-US" sz="1200">
                <a:solidFill>
                  <a:srgbClr val="000000"/>
                </a:solidFill>
                <a:latin typeface="Verdana" pitchFamily="34" charset="0"/>
              </a:rPr>
              <a:t>(temp 40-150</a:t>
            </a:r>
            <a:r>
              <a:rPr lang="en-US" sz="1200" baseline="30000">
                <a:solidFill>
                  <a:srgbClr val="000000"/>
                </a:solidFill>
                <a:latin typeface="Verdana" pitchFamily="34" charset="0"/>
              </a:rPr>
              <a:t>0</a:t>
            </a:r>
            <a:r>
              <a:rPr lang="en-US" sz="1200">
                <a:solidFill>
                  <a:srgbClr val="000000"/>
                </a:solidFill>
                <a:latin typeface="Verdana" pitchFamily="34" charset="0"/>
              </a:rPr>
              <a:t> C)</a:t>
            </a:r>
            <a:endParaRPr lang="en-US" sz="1200">
              <a:solidFill>
                <a:srgbClr val="000000"/>
              </a:solidFill>
              <a:latin typeface="Eras Light ITC"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381000" y="2133600"/>
            <a:ext cx="8153400" cy="4267200"/>
          </a:xfrm>
        </p:spPr>
        <p:txBody>
          <a:bodyPr/>
          <a:lstStyle/>
          <a:p>
            <a:pPr marL="228600" lvl="1" indent="-228600">
              <a:lnSpc>
                <a:spcPts val="1900"/>
              </a:lnSpc>
              <a:spcBef>
                <a:spcPct val="0"/>
              </a:spcBef>
              <a:spcAft>
                <a:spcPts val="600"/>
              </a:spcAft>
              <a:buSzPct val="85000"/>
              <a:buFontTx/>
              <a:buChar char="•"/>
            </a:pPr>
            <a:r>
              <a:rPr lang="en-US" sz="1200" b="1" smtClean="0">
                <a:solidFill>
                  <a:schemeClr val="tx1"/>
                </a:solidFill>
              </a:rPr>
              <a:t>Overview</a:t>
            </a:r>
          </a:p>
          <a:p>
            <a:pPr marL="628650" lvl="2">
              <a:lnSpc>
                <a:spcPts val="1900"/>
              </a:lnSpc>
              <a:spcBef>
                <a:spcPct val="0"/>
              </a:spcBef>
              <a:spcAft>
                <a:spcPts val="600"/>
              </a:spcAft>
              <a:buSzPct val="85000"/>
            </a:pPr>
            <a:r>
              <a:rPr lang="en-US" sz="1100" smtClean="0">
                <a:solidFill>
                  <a:schemeClr val="tx1"/>
                </a:solidFill>
              </a:rPr>
              <a:t>EO</a:t>
            </a:r>
            <a:r>
              <a:rPr lang="en-US" sz="1100" baseline="30000" smtClean="0">
                <a:solidFill>
                  <a:schemeClr val="tx1"/>
                </a:solidFill>
              </a:rPr>
              <a:t>TM</a:t>
            </a:r>
            <a:r>
              <a:rPr lang="en-US" sz="1100" smtClean="0">
                <a:solidFill>
                  <a:schemeClr val="tx1"/>
                </a:solidFill>
              </a:rPr>
              <a:t> utilizes low grade heat to generate high hydraulic pressures – “osmotic pressure”</a:t>
            </a:r>
          </a:p>
          <a:p>
            <a:pPr marL="628650" lvl="2">
              <a:lnSpc>
                <a:spcPts val="1900"/>
              </a:lnSpc>
              <a:spcBef>
                <a:spcPct val="0"/>
              </a:spcBef>
              <a:spcAft>
                <a:spcPts val="600"/>
              </a:spcAft>
              <a:buSzPct val="85000"/>
            </a:pPr>
            <a:r>
              <a:rPr lang="en-US" sz="1100" smtClean="0">
                <a:solidFill>
                  <a:schemeClr val="tx1"/>
                </a:solidFill>
              </a:rPr>
              <a:t>Eliminates the need for large amounts of electricity for treating and desalinating water</a:t>
            </a:r>
          </a:p>
          <a:p>
            <a:pPr marL="628650" lvl="2">
              <a:lnSpc>
                <a:spcPts val="1900"/>
              </a:lnSpc>
              <a:spcBef>
                <a:spcPct val="0"/>
              </a:spcBef>
              <a:spcAft>
                <a:spcPts val="600"/>
              </a:spcAft>
              <a:buSzPct val="85000"/>
            </a:pPr>
            <a:r>
              <a:rPr lang="en-US" sz="1100" smtClean="0">
                <a:solidFill>
                  <a:schemeClr val="tx1"/>
                </a:solidFill>
              </a:rPr>
              <a:t>Recovery of wasted energy / immediate increase in energy utilization and efficiency </a:t>
            </a:r>
          </a:p>
          <a:p>
            <a:pPr marL="628650" lvl="2">
              <a:lnSpc>
                <a:spcPts val="1900"/>
              </a:lnSpc>
              <a:spcBef>
                <a:spcPct val="0"/>
              </a:spcBef>
              <a:spcAft>
                <a:spcPts val="600"/>
              </a:spcAft>
              <a:buSzPct val="85000"/>
            </a:pPr>
            <a:r>
              <a:rPr lang="en-US" sz="1100" smtClean="0">
                <a:solidFill>
                  <a:schemeClr val="tx1"/>
                </a:solidFill>
              </a:rPr>
              <a:t>Lowest cost structure available for producing potable water from a variety of non-potable sources</a:t>
            </a:r>
          </a:p>
          <a:p>
            <a:pPr marL="228600" lvl="1" indent="-228600">
              <a:lnSpc>
                <a:spcPts val="1900"/>
              </a:lnSpc>
              <a:spcBef>
                <a:spcPct val="0"/>
              </a:spcBef>
              <a:spcAft>
                <a:spcPts val="600"/>
              </a:spcAft>
              <a:buSzPct val="85000"/>
              <a:buFontTx/>
              <a:buChar char="•"/>
            </a:pPr>
            <a:r>
              <a:rPr lang="en-US" sz="1200" b="1" smtClean="0">
                <a:solidFill>
                  <a:schemeClr val="tx1"/>
                </a:solidFill>
              </a:rPr>
              <a:t>Oasys products</a:t>
            </a:r>
          </a:p>
          <a:p>
            <a:pPr marL="628650" lvl="2">
              <a:lnSpc>
                <a:spcPts val="1900"/>
              </a:lnSpc>
              <a:spcBef>
                <a:spcPct val="0"/>
              </a:spcBef>
              <a:spcAft>
                <a:spcPts val="600"/>
              </a:spcAft>
              <a:buSzPct val="85000"/>
            </a:pPr>
            <a:r>
              <a:rPr lang="en-US" sz="1100" b="1" i="1" smtClean="0">
                <a:solidFill>
                  <a:schemeClr val="tx1"/>
                </a:solidFill>
              </a:rPr>
              <a:t>Reuse</a:t>
            </a:r>
            <a:r>
              <a:rPr lang="en-US" sz="1100" b="1" smtClean="0">
                <a:solidFill>
                  <a:schemeClr val="tx1"/>
                </a:solidFill>
              </a:rPr>
              <a:t> </a:t>
            </a:r>
            <a:r>
              <a:rPr lang="en-US" sz="1100" smtClean="0">
                <a:solidFill>
                  <a:schemeClr val="tx1"/>
                </a:solidFill>
              </a:rPr>
              <a:t>– single stage wastewater reuse to process water and indirect potable reuse</a:t>
            </a:r>
          </a:p>
          <a:p>
            <a:pPr marL="628650" lvl="2">
              <a:lnSpc>
                <a:spcPts val="1900"/>
              </a:lnSpc>
              <a:spcBef>
                <a:spcPct val="0"/>
              </a:spcBef>
              <a:spcAft>
                <a:spcPts val="600"/>
              </a:spcAft>
              <a:buSzPct val="85000"/>
            </a:pPr>
            <a:r>
              <a:rPr lang="en-US" sz="1100" b="1" i="1" smtClean="0">
                <a:solidFill>
                  <a:srgbClr val="000000"/>
                </a:solidFill>
              </a:rPr>
              <a:t>Desalination</a:t>
            </a:r>
            <a:r>
              <a:rPr lang="en-US" sz="1100" b="1" smtClean="0">
                <a:solidFill>
                  <a:srgbClr val="000000"/>
                </a:solidFill>
              </a:rPr>
              <a:t> </a:t>
            </a:r>
            <a:r>
              <a:rPr lang="en-US" sz="1100" smtClean="0">
                <a:solidFill>
                  <a:srgbClr val="000000"/>
                </a:solidFill>
              </a:rPr>
              <a:t>– Ultra low cost seawater desalination</a:t>
            </a:r>
          </a:p>
          <a:p>
            <a:pPr marL="628650" lvl="2">
              <a:lnSpc>
                <a:spcPts val="1900"/>
              </a:lnSpc>
              <a:spcBef>
                <a:spcPct val="0"/>
              </a:spcBef>
              <a:spcAft>
                <a:spcPts val="600"/>
              </a:spcAft>
              <a:buSzPct val="85000"/>
            </a:pPr>
            <a:r>
              <a:rPr lang="en-US" sz="1100" b="1" i="1" smtClean="0">
                <a:solidFill>
                  <a:srgbClr val="000000"/>
                </a:solidFill>
              </a:rPr>
              <a:t>Energy</a:t>
            </a:r>
            <a:r>
              <a:rPr lang="en-US" sz="1100" b="1" smtClean="0">
                <a:solidFill>
                  <a:srgbClr val="000000"/>
                </a:solidFill>
              </a:rPr>
              <a:t> </a:t>
            </a:r>
            <a:r>
              <a:rPr lang="en-US" sz="1100" smtClean="0">
                <a:solidFill>
                  <a:schemeClr val="tx1"/>
                </a:solidFill>
              </a:rPr>
              <a:t>– power generation and utility-scale </a:t>
            </a:r>
            <a:r>
              <a:rPr lang="en-US" sz="1100" i="1" smtClean="0">
                <a:solidFill>
                  <a:schemeClr val="tx1"/>
                </a:solidFill>
              </a:rPr>
              <a:t>osmotic</a:t>
            </a:r>
            <a:r>
              <a:rPr lang="en-US" sz="1100" smtClean="0">
                <a:solidFill>
                  <a:schemeClr val="tx1"/>
                </a:solidFill>
              </a:rPr>
              <a:t> hydro-electric storage</a:t>
            </a:r>
          </a:p>
          <a:p>
            <a:pPr marL="228600" lvl="1" indent="-228600">
              <a:lnSpc>
                <a:spcPts val="1900"/>
              </a:lnSpc>
              <a:spcBef>
                <a:spcPct val="0"/>
              </a:spcBef>
              <a:spcAft>
                <a:spcPts val="600"/>
              </a:spcAft>
              <a:buSzPct val="85000"/>
              <a:buFontTx/>
              <a:buChar char="•"/>
            </a:pPr>
            <a:r>
              <a:rPr lang="en-US" sz="1200" b="1" smtClean="0">
                <a:solidFill>
                  <a:schemeClr val="tx1"/>
                </a:solidFill>
              </a:rPr>
              <a:t>Commercialization</a:t>
            </a:r>
          </a:p>
          <a:p>
            <a:pPr marL="628650" lvl="2">
              <a:lnSpc>
                <a:spcPts val="1900"/>
              </a:lnSpc>
              <a:spcBef>
                <a:spcPct val="0"/>
              </a:spcBef>
              <a:spcAft>
                <a:spcPts val="600"/>
              </a:spcAft>
              <a:buSzPct val="85000"/>
            </a:pPr>
            <a:r>
              <a:rPr lang="en-US" sz="1100" smtClean="0">
                <a:solidFill>
                  <a:schemeClr val="tx1"/>
                </a:solidFill>
              </a:rPr>
              <a:t>Pilot plant nearing completion - now being scaled to commercial demonstration product</a:t>
            </a:r>
          </a:p>
          <a:p>
            <a:pPr marL="628650" lvl="2">
              <a:lnSpc>
                <a:spcPts val="1900"/>
              </a:lnSpc>
              <a:spcBef>
                <a:spcPct val="0"/>
              </a:spcBef>
              <a:spcAft>
                <a:spcPts val="600"/>
              </a:spcAft>
              <a:buSzPct val="85000"/>
            </a:pPr>
            <a:r>
              <a:rPr lang="en-US" sz="1100" smtClean="0">
                <a:solidFill>
                  <a:schemeClr val="tx1"/>
                </a:solidFill>
              </a:rPr>
              <a:t>100-500 m</a:t>
            </a:r>
            <a:r>
              <a:rPr lang="en-US" sz="1100" baseline="30000" smtClean="0">
                <a:solidFill>
                  <a:schemeClr val="tx1"/>
                </a:solidFill>
              </a:rPr>
              <a:t>3</a:t>
            </a:r>
            <a:r>
              <a:rPr lang="en-US" sz="1100" smtClean="0">
                <a:solidFill>
                  <a:schemeClr val="tx1"/>
                </a:solidFill>
              </a:rPr>
              <a:t>/day integrated skids for customer testing ready Q3 ’10</a:t>
            </a:r>
          </a:p>
          <a:p>
            <a:pPr marL="628650" lvl="2">
              <a:lnSpc>
                <a:spcPts val="1900"/>
              </a:lnSpc>
              <a:spcBef>
                <a:spcPct val="0"/>
              </a:spcBef>
              <a:spcAft>
                <a:spcPts val="600"/>
              </a:spcAft>
              <a:buSzPct val="85000"/>
            </a:pPr>
            <a:r>
              <a:rPr lang="en-US" sz="1100" smtClean="0">
                <a:solidFill>
                  <a:schemeClr val="tx1"/>
                </a:solidFill>
              </a:rPr>
              <a:t>Company is seeking industrial and strategic partners for commercialization and scale-up</a:t>
            </a:r>
          </a:p>
        </p:txBody>
      </p:sp>
      <p:sp>
        <p:nvSpPr>
          <p:cNvPr id="9" name="Rounded Rectangle 8"/>
          <p:cNvSpPr/>
          <p:nvPr/>
        </p:nvSpPr>
        <p:spPr>
          <a:xfrm>
            <a:off x="304800" y="1371600"/>
            <a:ext cx="8534400" cy="609600"/>
          </a:xfrm>
          <a:prstGeom prst="roundRect">
            <a:avLst/>
          </a:prstGeom>
          <a:effectLst>
            <a:glow rad="63500">
              <a:schemeClr val="accent1">
                <a:alpha val="75000"/>
              </a:schemeClr>
            </a:glow>
            <a:outerShdw blurRad="50800" dist="38100" dir="5400000" rotWithShape="0">
              <a:srgbClr val="000000">
                <a:alpha val="43000"/>
              </a:srgbClr>
            </a:outerShdw>
          </a:effectLst>
        </p:spPr>
        <p:style>
          <a:lnRef idx="1">
            <a:schemeClr val="accent1"/>
          </a:lnRef>
          <a:fillRef idx="2">
            <a:schemeClr val="accent1"/>
          </a:fillRef>
          <a:effectRef idx="1">
            <a:schemeClr val="accent1"/>
          </a:effectRef>
          <a:fontRef idx="minor">
            <a:schemeClr val="dk1"/>
          </a:fontRef>
        </p:style>
        <p:txBody>
          <a:bodyPr/>
          <a:lstStyle/>
          <a:p>
            <a:pPr algn="ctr">
              <a:lnSpc>
                <a:spcPts val="2000"/>
              </a:lnSpc>
              <a:spcBef>
                <a:spcPts val="400"/>
              </a:spcBef>
              <a:spcAft>
                <a:spcPts val="400"/>
              </a:spcAft>
              <a:buClr>
                <a:srgbClr val="89A64E"/>
              </a:buClr>
            </a:pPr>
            <a:r>
              <a:rPr lang="en-US" sz="1600" i="1">
                <a:solidFill>
                  <a:srgbClr val="000000"/>
                </a:solidFill>
                <a:latin typeface="Calibri" pitchFamily="34" charset="0"/>
              </a:rPr>
              <a:t>Engineered Osmosis</a:t>
            </a:r>
            <a:r>
              <a:rPr lang="en-US" sz="1600" i="1" baseline="30000">
                <a:solidFill>
                  <a:srgbClr val="000000"/>
                </a:solidFill>
                <a:latin typeface="Calibri" pitchFamily="34" charset="0"/>
              </a:rPr>
              <a:t>TM</a:t>
            </a:r>
            <a:r>
              <a:rPr lang="en-US" sz="1600" i="1">
                <a:solidFill>
                  <a:srgbClr val="000000"/>
                </a:solidFill>
                <a:latin typeface="Calibri" pitchFamily="34" charset="0"/>
              </a:rPr>
              <a:t> (EO</a:t>
            </a:r>
            <a:r>
              <a:rPr lang="en-US" sz="1600" i="1" baseline="30000">
                <a:solidFill>
                  <a:srgbClr val="000000"/>
                </a:solidFill>
                <a:latin typeface="Calibri" pitchFamily="34" charset="0"/>
              </a:rPr>
              <a:t>TM</a:t>
            </a:r>
            <a:r>
              <a:rPr lang="en-US" sz="1600" i="1">
                <a:solidFill>
                  <a:srgbClr val="000000"/>
                </a:solidFill>
                <a:latin typeface="Calibri" pitchFamily="34" charset="0"/>
              </a:rPr>
              <a:t>) is a new </a:t>
            </a:r>
            <a:r>
              <a:rPr lang="en-US" sz="1600">
                <a:solidFill>
                  <a:srgbClr val="000000"/>
                </a:solidFill>
                <a:latin typeface="Calibri" pitchFamily="34" charset="0"/>
              </a:rPr>
              <a:t>platform for recovering low quality heat to produce valuable energy resources; potable water, process water, electric power and energy storage</a:t>
            </a:r>
          </a:p>
          <a:p>
            <a:pPr algn="ctr"/>
            <a:endParaRPr lang="en-US" sz="1100">
              <a:solidFill>
                <a:srgbClr val="000000"/>
              </a:solidFill>
            </a:endParaRPr>
          </a:p>
        </p:txBody>
      </p:sp>
      <p:pic>
        <p:nvPicPr>
          <p:cNvPr id="31750" name="Picture 6" descr="power and water.tiff"/>
          <p:cNvPicPr>
            <a:picLocks noChangeAspect="1"/>
          </p:cNvPicPr>
          <p:nvPr/>
        </p:nvPicPr>
        <p:blipFill>
          <a:blip r:embed="rId3" cstate="print"/>
          <a:srcRect/>
          <a:stretch>
            <a:fillRect/>
          </a:stretch>
        </p:blipFill>
        <p:spPr bwMode="auto">
          <a:xfrm>
            <a:off x="3581400" y="76200"/>
            <a:ext cx="5410200" cy="1268413"/>
          </a:xfrm>
          <a:prstGeom prst="rect">
            <a:avLst/>
          </a:prstGeom>
          <a:noFill/>
          <a:ln w="9525">
            <a:noFill/>
            <a:miter lim="800000"/>
            <a:headEnd/>
            <a:tailEnd/>
          </a:ln>
        </p:spPr>
      </p:pic>
      <p:sp>
        <p:nvSpPr>
          <p:cNvPr id="31751" name="Title 1"/>
          <p:cNvSpPr>
            <a:spLocks noGrp="1"/>
          </p:cNvSpPr>
          <p:nvPr>
            <p:ph type="title"/>
          </p:nvPr>
        </p:nvSpPr>
        <p:spPr>
          <a:xfrm>
            <a:off x="457200" y="228600"/>
            <a:ext cx="7848600" cy="914400"/>
          </a:xfrm>
        </p:spPr>
        <p:txBody>
          <a:bodyPr/>
          <a:lstStyle/>
          <a:p>
            <a:pPr algn="l"/>
            <a:r>
              <a:rPr lang="en-US" smtClean="0">
                <a:solidFill>
                  <a:srgbClr val="0066CC"/>
                </a:solidFill>
              </a:rPr>
              <a:t>	</a:t>
            </a:r>
            <a:r>
              <a:rPr lang="en-US" b="1" i="1" smtClean="0">
                <a:solidFill>
                  <a:srgbClr val="0066CC"/>
                </a:solidFill>
              </a:rPr>
              <a:t>Oasys</a:t>
            </a:r>
            <a:r>
              <a:rPr lang="en-US" smtClean="0">
                <a:solidFill>
                  <a:srgbClr val="0066CC"/>
                </a:solidFill>
              </a:rPr>
              <a:t/>
            </a:r>
            <a:br>
              <a:rPr lang="en-US" smtClean="0">
                <a:solidFill>
                  <a:srgbClr val="0066CC"/>
                </a:solidFill>
              </a:rPr>
            </a:br>
            <a:r>
              <a:rPr lang="en-US" sz="1600" i="1" smtClean="0">
                <a:solidFill>
                  <a:srgbClr val="0066CC"/>
                </a:solidFill>
              </a:rPr>
              <a:t>Osmotic Application Systems</a:t>
            </a:r>
            <a:endParaRPr lang="en-US" sz="3200" i="1" smtClean="0">
              <a:solidFill>
                <a:srgbClr val="0066CC"/>
              </a:solidFill>
            </a:endParaRPr>
          </a:p>
        </p:txBody>
      </p:sp>
      <p:sp>
        <p:nvSpPr>
          <p:cNvPr id="31752" name="Slide Number Placeholder 7"/>
          <p:cNvSpPr>
            <a:spLocks noGrp="1"/>
          </p:cNvSpPr>
          <p:nvPr>
            <p:ph type="sldNum" sz="quarter" idx="10"/>
          </p:nvPr>
        </p:nvSpPr>
        <p:spPr>
          <a:noFill/>
        </p:spPr>
        <p:txBody>
          <a:bodyPr/>
          <a:lstStyle/>
          <a:p>
            <a:fld id="{AAA9FE2C-4306-45D1-84D6-F6DE9919B798}"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85800" y="152400"/>
            <a:ext cx="7772400" cy="838200"/>
          </a:xfrm>
        </p:spPr>
        <p:txBody>
          <a:bodyPr/>
          <a:lstStyle/>
          <a:p>
            <a:r>
              <a:rPr lang="en-US" smtClean="0">
                <a:solidFill>
                  <a:srgbClr val="0066CC"/>
                </a:solidFill>
              </a:rPr>
              <a:t>Water Markets</a:t>
            </a:r>
            <a:endParaRPr lang="en-US" sz="2000" i="1" smtClean="0">
              <a:solidFill>
                <a:srgbClr val="0066CC"/>
              </a:solidFill>
            </a:endParaRPr>
          </a:p>
        </p:txBody>
      </p:sp>
      <p:sp>
        <p:nvSpPr>
          <p:cNvPr id="34819" name="Rectangle 3"/>
          <p:cNvSpPr>
            <a:spLocks noGrp="1" noChangeArrowheads="1"/>
          </p:cNvSpPr>
          <p:nvPr>
            <p:ph idx="1"/>
          </p:nvPr>
        </p:nvSpPr>
        <p:spPr>
          <a:xfrm>
            <a:off x="381000" y="990600"/>
            <a:ext cx="8153400" cy="5486400"/>
          </a:xfrm>
        </p:spPr>
        <p:txBody>
          <a:bodyPr/>
          <a:lstStyle/>
          <a:p>
            <a:pPr marL="228600" lvl="1" indent="-228600">
              <a:lnSpc>
                <a:spcPts val="1900"/>
              </a:lnSpc>
              <a:spcBef>
                <a:spcPct val="0"/>
              </a:spcBef>
              <a:spcAft>
                <a:spcPts val="1200"/>
              </a:spcAft>
              <a:buSzPct val="85000"/>
            </a:pPr>
            <a:r>
              <a:rPr lang="en-US" sz="1600" smtClean="0">
                <a:solidFill>
                  <a:schemeClr val="tx1"/>
                </a:solidFill>
              </a:rPr>
              <a:t>Oasys is targeting three core markets</a:t>
            </a:r>
          </a:p>
          <a:p>
            <a:pPr marL="628650" lvl="2">
              <a:lnSpc>
                <a:spcPts val="1900"/>
              </a:lnSpc>
              <a:spcBef>
                <a:spcPct val="0"/>
              </a:spcBef>
              <a:spcAft>
                <a:spcPts val="1200"/>
              </a:spcAft>
              <a:buSzPct val="85000"/>
            </a:pPr>
            <a:r>
              <a:rPr lang="en-US" sz="1400" smtClean="0">
                <a:solidFill>
                  <a:schemeClr val="tx1"/>
                </a:solidFill>
              </a:rPr>
              <a:t>Desalination - $10B</a:t>
            </a:r>
          </a:p>
          <a:p>
            <a:pPr marL="628650" lvl="2">
              <a:lnSpc>
                <a:spcPts val="1900"/>
              </a:lnSpc>
              <a:spcBef>
                <a:spcPct val="0"/>
              </a:spcBef>
              <a:spcAft>
                <a:spcPts val="1200"/>
              </a:spcAft>
              <a:buSzPct val="85000"/>
            </a:pPr>
            <a:r>
              <a:rPr lang="en-US" sz="1400" smtClean="0">
                <a:solidFill>
                  <a:schemeClr val="tx1"/>
                </a:solidFill>
              </a:rPr>
              <a:t>Wastewater - $100B</a:t>
            </a:r>
          </a:p>
          <a:p>
            <a:pPr marL="628650" lvl="2">
              <a:lnSpc>
                <a:spcPts val="1900"/>
              </a:lnSpc>
              <a:spcBef>
                <a:spcPct val="0"/>
              </a:spcBef>
              <a:spcAft>
                <a:spcPts val="1200"/>
              </a:spcAft>
              <a:buSzPct val="85000"/>
            </a:pPr>
            <a:r>
              <a:rPr lang="en-US" sz="1400" smtClean="0">
                <a:solidFill>
                  <a:schemeClr val="tx1"/>
                </a:solidFill>
              </a:rPr>
              <a:t>Power Generation and Grid Storage - $1T</a:t>
            </a:r>
          </a:p>
          <a:p>
            <a:pPr marL="228600" lvl="1" indent="-228600">
              <a:lnSpc>
                <a:spcPts val="1900"/>
              </a:lnSpc>
              <a:spcBef>
                <a:spcPct val="0"/>
              </a:spcBef>
              <a:spcAft>
                <a:spcPts val="1200"/>
              </a:spcAft>
              <a:buSzPct val="85000"/>
            </a:pPr>
            <a:r>
              <a:rPr lang="en-US" sz="1600" smtClean="0">
                <a:solidFill>
                  <a:schemeClr val="tx1"/>
                </a:solidFill>
              </a:rPr>
              <a:t>Initial market entry points</a:t>
            </a:r>
          </a:p>
          <a:p>
            <a:pPr marL="628650" lvl="2">
              <a:lnSpc>
                <a:spcPts val="1900"/>
              </a:lnSpc>
              <a:spcBef>
                <a:spcPct val="0"/>
              </a:spcBef>
              <a:spcAft>
                <a:spcPts val="1200"/>
              </a:spcAft>
              <a:buSzPct val="85000"/>
            </a:pPr>
            <a:r>
              <a:rPr lang="en-US" sz="1400" smtClean="0">
                <a:solidFill>
                  <a:schemeClr val="tx1"/>
                </a:solidFill>
              </a:rPr>
              <a:t>Desalination – concentrating brine to existing increase plant capacity</a:t>
            </a:r>
          </a:p>
          <a:p>
            <a:pPr marL="628650" lvl="2">
              <a:lnSpc>
                <a:spcPts val="1900"/>
              </a:lnSpc>
              <a:spcBef>
                <a:spcPct val="0"/>
              </a:spcBef>
              <a:spcAft>
                <a:spcPts val="1200"/>
              </a:spcAft>
              <a:buSzPct val="85000"/>
            </a:pPr>
            <a:r>
              <a:rPr lang="en-US" sz="1400" smtClean="0">
                <a:solidFill>
                  <a:schemeClr val="tx1"/>
                </a:solidFill>
              </a:rPr>
              <a:t>Wastewater – Recovering industrial wastewater for reuse</a:t>
            </a:r>
          </a:p>
          <a:p>
            <a:pPr marL="628650" lvl="2">
              <a:lnSpc>
                <a:spcPts val="1900"/>
              </a:lnSpc>
              <a:spcBef>
                <a:spcPct val="0"/>
              </a:spcBef>
              <a:spcAft>
                <a:spcPts val="1200"/>
              </a:spcAft>
              <a:buSzPct val="85000"/>
            </a:pPr>
            <a:r>
              <a:rPr lang="en-US" sz="1400" smtClean="0">
                <a:solidFill>
                  <a:schemeClr val="tx1"/>
                </a:solidFill>
              </a:rPr>
              <a:t>Power/Storage – heat recovery osmotic storage device (DOE funded)</a:t>
            </a:r>
          </a:p>
          <a:p>
            <a:pPr marL="228600" lvl="1" indent="-228600">
              <a:lnSpc>
                <a:spcPts val="1900"/>
              </a:lnSpc>
              <a:spcBef>
                <a:spcPct val="0"/>
              </a:spcBef>
              <a:spcAft>
                <a:spcPts val="1200"/>
              </a:spcAft>
              <a:buSzPct val="85000"/>
            </a:pPr>
            <a:r>
              <a:rPr lang="en-US" sz="1600" smtClean="0">
                <a:solidFill>
                  <a:schemeClr val="tx1"/>
                </a:solidFill>
              </a:rPr>
              <a:t>Company is focused on markets with low barriers to entry</a:t>
            </a:r>
          </a:p>
          <a:p>
            <a:pPr marL="628650" lvl="2">
              <a:lnSpc>
                <a:spcPts val="1900"/>
              </a:lnSpc>
              <a:spcBef>
                <a:spcPct val="0"/>
              </a:spcBef>
              <a:spcAft>
                <a:spcPts val="1200"/>
              </a:spcAft>
              <a:buSzPct val="85000"/>
            </a:pPr>
            <a:r>
              <a:rPr lang="en-US" sz="1400" smtClean="0">
                <a:solidFill>
                  <a:schemeClr val="tx1"/>
                </a:solidFill>
              </a:rPr>
              <a:t>High demand for better water utilization</a:t>
            </a:r>
          </a:p>
          <a:p>
            <a:pPr marL="628650" lvl="2">
              <a:lnSpc>
                <a:spcPts val="1900"/>
              </a:lnSpc>
              <a:spcBef>
                <a:spcPct val="0"/>
              </a:spcBef>
              <a:spcAft>
                <a:spcPts val="1200"/>
              </a:spcAft>
              <a:buSzPct val="85000"/>
            </a:pPr>
            <a:r>
              <a:rPr lang="en-US" sz="1400" smtClean="0">
                <a:solidFill>
                  <a:schemeClr val="tx1"/>
                </a:solidFill>
              </a:rPr>
              <a:t>High demand for a disruptive approach, risk tolerance</a:t>
            </a:r>
          </a:p>
          <a:p>
            <a:pPr marL="628650" lvl="2">
              <a:lnSpc>
                <a:spcPts val="1900"/>
              </a:lnSpc>
              <a:spcBef>
                <a:spcPct val="0"/>
              </a:spcBef>
              <a:spcAft>
                <a:spcPts val="1200"/>
              </a:spcAft>
              <a:buSzPct val="85000"/>
            </a:pPr>
            <a:r>
              <a:rPr lang="en-US" sz="1400" smtClean="0">
                <a:solidFill>
                  <a:schemeClr val="tx1"/>
                </a:solidFill>
              </a:rPr>
              <a:t>Industrial customers, not municipalities</a:t>
            </a:r>
          </a:p>
          <a:p>
            <a:pPr marL="628650" lvl="2">
              <a:lnSpc>
                <a:spcPts val="1900"/>
              </a:lnSpc>
              <a:spcBef>
                <a:spcPct val="0"/>
              </a:spcBef>
              <a:spcAft>
                <a:spcPts val="1200"/>
              </a:spcAft>
              <a:buSzPct val="85000"/>
            </a:pPr>
            <a:r>
              <a:rPr lang="en-US" sz="1400" smtClean="0">
                <a:solidFill>
                  <a:schemeClr val="tx1"/>
                </a:solidFill>
              </a:rPr>
              <a:t>Small scale, “bolt-on” products, with reduced scope and ease of integration</a:t>
            </a:r>
          </a:p>
          <a:p>
            <a:pPr marL="628650" lvl="2">
              <a:lnSpc>
                <a:spcPts val="1900"/>
              </a:lnSpc>
              <a:spcBef>
                <a:spcPct val="0"/>
              </a:spcBef>
              <a:spcAft>
                <a:spcPts val="1200"/>
              </a:spcAft>
              <a:buSzPct val="85000"/>
            </a:pPr>
            <a:r>
              <a:rPr lang="en-US" sz="1400" smtClean="0">
                <a:solidFill>
                  <a:schemeClr val="tx1"/>
                </a:solidFill>
              </a:rPr>
              <a:t>Limited competition exploiting unique capabilities of EO</a:t>
            </a:r>
            <a:r>
              <a:rPr lang="en-US" sz="1400" baseline="30000" smtClean="0">
                <a:solidFill>
                  <a:schemeClr val="tx1"/>
                </a:solidFill>
              </a:rPr>
              <a:t>TM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76200"/>
            <a:ext cx="8229600" cy="838200"/>
          </a:xfrm>
        </p:spPr>
        <p:txBody>
          <a:bodyPr/>
          <a:lstStyle/>
          <a:p>
            <a:r>
              <a:rPr lang="en-US" smtClean="0">
                <a:solidFill>
                  <a:srgbClr val="0066CC"/>
                </a:solidFill>
              </a:rPr>
              <a:t>Cost Advantage</a:t>
            </a:r>
            <a:br>
              <a:rPr lang="en-US" smtClean="0">
                <a:solidFill>
                  <a:srgbClr val="0066CC"/>
                </a:solidFill>
              </a:rPr>
            </a:br>
            <a:r>
              <a:rPr lang="en-US" sz="1800" i="1" smtClean="0">
                <a:solidFill>
                  <a:srgbClr val="0066CC"/>
                </a:solidFill>
              </a:rPr>
              <a:t>Membrane performance improvements – 50MGD</a:t>
            </a:r>
            <a:endParaRPr lang="en-US" sz="4400" i="1" smtClean="0">
              <a:solidFill>
                <a:srgbClr val="0066CC"/>
              </a:solidFill>
            </a:endParaRPr>
          </a:p>
        </p:txBody>
      </p:sp>
      <p:pic>
        <p:nvPicPr>
          <p:cNvPr id="40963" name="Picture 28" descr="image001.png"/>
          <p:cNvPicPr>
            <a:picLocks noChangeAspect="1"/>
          </p:cNvPicPr>
          <p:nvPr/>
        </p:nvPicPr>
        <p:blipFill>
          <a:blip r:embed="rId3" cstate="print"/>
          <a:srcRect/>
          <a:stretch>
            <a:fillRect/>
          </a:stretch>
        </p:blipFill>
        <p:spPr bwMode="auto">
          <a:xfrm>
            <a:off x="914400" y="1228725"/>
            <a:ext cx="7162800" cy="5172075"/>
          </a:xfrm>
          <a:prstGeom prst="rect">
            <a:avLst/>
          </a:prstGeom>
          <a:noFill/>
          <a:ln w="9525">
            <a:noFill/>
            <a:miter lim="800000"/>
            <a:headEnd/>
            <a:tailEnd/>
          </a:ln>
        </p:spPr>
      </p:pic>
      <p:sp>
        <p:nvSpPr>
          <p:cNvPr id="69" name="Oval 68"/>
          <p:cNvSpPr>
            <a:spLocks noChangeArrowheads="1"/>
          </p:cNvSpPr>
          <p:nvPr/>
        </p:nvSpPr>
        <p:spPr bwMode="auto">
          <a:xfrm>
            <a:off x="2362200" y="2438400"/>
            <a:ext cx="304800" cy="304800"/>
          </a:xfrm>
          <a:prstGeom prst="ellipse">
            <a:avLst/>
          </a:prstGeom>
          <a:noFill/>
          <a:ln w="25400">
            <a:solidFill>
              <a:srgbClr val="FF0000"/>
            </a:solidFill>
            <a:prstDash val="dash"/>
            <a:round/>
            <a:headEnd/>
            <a:tailEnd/>
          </a:ln>
          <a:effectLst>
            <a:outerShdw dist="23000" dir="5400000" rotWithShape="0">
              <a:srgbClr val="808080">
                <a:alpha val="34999"/>
              </a:srgbClr>
            </a:outerShdw>
          </a:effectLst>
        </p:spPr>
        <p:txBody>
          <a:bodyPr anchor="ctr"/>
          <a:lstStyle/>
          <a:p>
            <a:pPr algn="ctr"/>
            <a:endParaRPr lang="en-US" sz="1400">
              <a:solidFill>
                <a:srgbClr val="FFFFFF"/>
              </a:solidFill>
              <a:latin typeface="Verdana" pitchFamily="34" charset="0"/>
            </a:endParaRPr>
          </a:p>
        </p:txBody>
      </p:sp>
      <p:sp>
        <p:nvSpPr>
          <p:cNvPr id="40965" name="TextBox 25"/>
          <p:cNvSpPr txBox="1">
            <a:spLocks noChangeArrowheads="1"/>
          </p:cNvSpPr>
          <p:nvPr/>
        </p:nvSpPr>
        <p:spPr bwMode="auto">
          <a:xfrm>
            <a:off x="0" y="0"/>
            <a:ext cx="2057400" cy="430213"/>
          </a:xfrm>
          <a:prstGeom prst="rect">
            <a:avLst/>
          </a:prstGeom>
          <a:noFill/>
          <a:ln w="9525">
            <a:noFill/>
            <a:miter lim="800000"/>
            <a:headEnd/>
            <a:tailEnd/>
          </a:ln>
        </p:spPr>
        <p:txBody>
          <a:bodyPr>
            <a:spAutoFit/>
          </a:bodyPr>
          <a:lstStyle/>
          <a:p>
            <a:r>
              <a:rPr lang="en-US" sz="1100">
                <a:solidFill>
                  <a:srgbClr val="FF0000"/>
                </a:solidFill>
                <a:latin typeface="Eras Light ITC" pitchFamily="34" charset="0"/>
              </a:rPr>
              <a:t>2008 membrane performance: 0.5-1 gfd initial approx.</a:t>
            </a:r>
          </a:p>
        </p:txBody>
      </p:sp>
      <p:cxnSp>
        <p:nvCxnSpPr>
          <p:cNvPr id="73" name="Straight Connector 72"/>
          <p:cNvCxnSpPr>
            <a:cxnSpLocks noChangeShapeType="1"/>
          </p:cNvCxnSpPr>
          <p:nvPr/>
        </p:nvCxnSpPr>
        <p:spPr bwMode="auto">
          <a:xfrm rot="10800000">
            <a:off x="6705600" y="4648200"/>
            <a:ext cx="1828800" cy="381000"/>
          </a:xfrm>
          <a:prstGeom prst="line">
            <a:avLst/>
          </a:prstGeom>
          <a:noFill/>
          <a:ln w="63500">
            <a:solidFill>
              <a:schemeClr val="accent2"/>
            </a:solidFill>
            <a:prstDash val="sysDash"/>
            <a:round/>
            <a:headEnd type="triangle" w="med" len="med"/>
            <a:tailEnd/>
          </a:ln>
          <a:effectLst>
            <a:outerShdw dist="20000" dir="5400000" rotWithShape="0">
              <a:srgbClr val="808080">
                <a:alpha val="37999"/>
              </a:srgbClr>
            </a:outerShdw>
          </a:effectLst>
        </p:spPr>
      </p:cxnSp>
      <p:cxnSp>
        <p:nvCxnSpPr>
          <p:cNvPr id="77" name="Straight Connector 76"/>
          <p:cNvCxnSpPr>
            <a:cxnSpLocks noChangeShapeType="1"/>
          </p:cNvCxnSpPr>
          <p:nvPr/>
        </p:nvCxnSpPr>
        <p:spPr bwMode="auto">
          <a:xfrm rot="16200000" flipV="1">
            <a:off x="419100" y="495300"/>
            <a:ext cx="2362200" cy="2286000"/>
          </a:xfrm>
          <a:prstGeom prst="line">
            <a:avLst/>
          </a:prstGeom>
          <a:noFill/>
          <a:ln w="63500">
            <a:solidFill>
              <a:schemeClr val="accent2"/>
            </a:solidFill>
            <a:prstDash val="sysDash"/>
            <a:round/>
            <a:headEnd type="triangle" w="med" len="med"/>
            <a:tailEnd/>
          </a:ln>
          <a:effectLst>
            <a:outerShdw dist="20000" dir="5400000" rotWithShape="0">
              <a:srgbClr val="808080">
                <a:alpha val="37999"/>
              </a:srgbClr>
            </a:outerShdw>
          </a:effectLst>
        </p:spPr>
      </p:cxnSp>
      <p:cxnSp>
        <p:nvCxnSpPr>
          <p:cNvPr id="23" name="Straight Connector 22"/>
          <p:cNvCxnSpPr>
            <a:cxnSpLocks noChangeShapeType="1"/>
          </p:cNvCxnSpPr>
          <p:nvPr/>
        </p:nvCxnSpPr>
        <p:spPr bwMode="auto">
          <a:xfrm rot="10800000">
            <a:off x="152400" y="457200"/>
            <a:ext cx="306388" cy="76200"/>
          </a:xfrm>
          <a:prstGeom prst="line">
            <a:avLst/>
          </a:prstGeom>
          <a:noFill/>
          <a:ln w="6350">
            <a:solidFill>
              <a:srgbClr val="FF0000"/>
            </a:solidFill>
            <a:prstDash val="dash"/>
            <a:round/>
            <a:headEnd type="triangle" w="med" len="med"/>
            <a:tailEnd/>
          </a:ln>
          <a:effectLst>
            <a:outerShdw dist="20000" dir="5400000" rotWithShape="0">
              <a:srgbClr val="808080">
                <a:alpha val="37999"/>
              </a:srgbClr>
            </a:outerShdw>
          </a:effectLst>
        </p:spPr>
      </p:cxnSp>
      <p:cxnSp>
        <p:nvCxnSpPr>
          <p:cNvPr id="27" name="Straight Connector 26"/>
          <p:cNvCxnSpPr>
            <a:cxnSpLocks noChangeShapeType="1"/>
          </p:cNvCxnSpPr>
          <p:nvPr/>
        </p:nvCxnSpPr>
        <p:spPr bwMode="auto">
          <a:xfrm rot="5400000">
            <a:off x="800894" y="1485106"/>
            <a:ext cx="533400" cy="306388"/>
          </a:xfrm>
          <a:prstGeom prst="line">
            <a:avLst/>
          </a:prstGeom>
          <a:noFill/>
          <a:ln w="6350">
            <a:solidFill>
              <a:srgbClr val="FF0000"/>
            </a:solidFill>
            <a:prstDash val="dash"/>
            <a:round/>
            <a:headEnd type="triangle" w="med" len="med"/>
            <a:tailEnd/>
          </a:ln>
          <a:effectLst>
            <a:outerShdw dist="20000" dir="5400000" rotWithShape="0">
              <a:srgbClr val="808080">
                <a:alpha val="37999"/>
              </a:srgbClr>
            </a:outerShdw>
          </a:effectLst>
        </p:spPr>
      </p:cxnSp>
      <p:cxnSp>
        <p:nvCxnSpPr>
          <p:cNvPr id="32" name="Straight Connector 31"/>
          <p:cNvCxnSpPr>
            <a:cxnSpLocks noChangeShapeType="1"/>
          </p:cNvCxnSpPr>
          <p:nvPr/>
        </p:nvCxnSpPr>
        <p:spPr bwMode="auto">
          <a:xfrm flipV="1">
            <a:off x="2743200" y="2438400"/>
            <a:ext cx="533400" cy="152400"/>
          </a:xfrm>
          <a:prstGeom prst="line">
            <a:avLst/>
          </a:prstGeom>
          <a:noFill/>
          <a:ln w="6350">
            <a:solidFill>
              <a:srgbClr val="FF0000"/>
            </a:solidFill>
            <a:prstDash val="dash"/>
            <a:round/>
            <a:headEnd type="triangle" w="med" len="med"/>
            <a:tailEnd/>
          </a:ln>
          <a:effectLst>
            <a:outerShdw dist="20000" dir="5400000" rotWithShape="0">
              <a:srgbClr val="808080">
                <a:alpha val="37999"/>
              </a:srgbClr>
            </a:outerShdw>
          </a:effectLst>
        </p:spPr>
      </p:cxnSp>
      <p:sp>
        <p:nvSpPr>
          <p:cNvPr id="40971" name="TextBox 25"/>
          <p:cNvSpPr txBox="1">
            <a:spLocks noChangeArrowheads="1"/>
          </p:cNvSpPr>
          <p:nvPr/>
        </p:nvSpPr>
        <p:spPr bwMode="auto">
          <a:xfrm>
            <a:off x="3124200" y="2133600"/>
            <a:ext cx="4572000" cy="261938"/>
          </a:xfrm>
          <a:prstGeom prst="rect">
            <a:avLst/>
          </a:prstGeom>
          <a:solidFill>
            <a:schemeClr val="bg1"/>
          </a:solidFill>
          <a:ln w="9525">
            <a:noFill/>
            <a:miter lim="800000"/>
            <a:headEnd/>
            <a:tailEnd/>
          </a:ln>
        </p:spPr>
        <p:txBody>
          <a:bodyPr>
            <a:spAutoFit/>
          </a:bodyPr>
          <a:lstStyle/>
          <a:p>
            <a:r>
              <a:rPr lang="en-US" sz="1100">
                <a:solidFill>
                  <a:srgbClr val="FF0000"/>
                </a:solidFill>
                <a:latin typeface="Eras Light ITC" pitchFamily="34" charset="0"/>
              </a:rPr>
              <a:t>Sept 2009 performance: 4.5 gfd approx. initial flux</a:t>
            </a:r>
          </a:p>
        </p:txBody>
      </p:sp>
      <p:sp>
        <p:nvSpPr>
          <p:cNvPr id="40972" name="TextBox 25"/>
          <p:cNvSpPr txBox="1">
            <a:spLocks noChangeArrowheads="1"/>
          </p:cNvSpPr>
          <p:nvPr/>
        </p:nvSpPr>
        <p:spPr bwMode="auto">
          <a:xfrm>
            <a:off x="3886200" y="2743200"/>
            <a:ext cx="2057400" cy="430213"/>
          </a:xfrm>
          <a:prstGeom prst="rect">
            <a:avLst/>
          </a:prstGeom>
          <a:solidFill>
            <a:schemeClr val="bg1"/>
          </a:solidFill>
          <a:ln w="9525">
            <a:noFill/>
            <a:miter lim="800000"/>
            <a:headEnd/>
            <a:tailEnd/>
          </a:ln>
        </p:spPr>
        <p:txBody>
          <a:bodyPr>
            <a:spAutoFit/>
          </a:bodyPr>
          <a:lstStyle/>
          <a:p>
            <a:r>
              <a:rPr lang="en-US" sz="1100">
                <a:solidFill>
                  <a:srgbClr val="FF0000"/>
                </a:solidFill>
                <a:latin typeface="Eras Light ITC" pitchFamily="34" charset="0"/>
              </a:rPr>
              <a:t>Dec ’09 performance: 6. gfd </a:t>
            </a:r>
            <a:r>
              <a:rPr lang="en-US" sz="1100" b="1" u="sng">
                <a:solidFill>
                  <a:srgbClr val="FF0000"/>
                </a:solidFill>
                <a:latin typeface="Eras Light ITC" pitchFamily="34" charset="0"/>
              </a:rPr>
              <a:t>average true flux</a:t>
            </a:r>
          </a:p>
        </p:txBody>
      </p:sp>
      <p:sp>
        <p:nvSpPr>
          <p:cNvPr id="21" name="Oval 20"/>
          <p:cNvSpPr>
            <a:spLocks noChangeArrowheads="1"/>
          </p:cNvSpPr>
          <p:nvPr/>
        </p:nvSpPr>
        <p:spPr bwMode="auto">
          <a:xfrm>
            <a:off x="3200400" y="3200400"/>
            <a:ext cx="304800" cy="304800"/>
          </a:xfrm>
          <a:prstGeom prst="ellipse">
            <a:avLst/>
          </a:prstGeom>
          <a:noFill/>
          <a:ln w="38100">
            <a:solidFill>
              <a:srgbClr val="FF0000"/>
            </a:solidFill>
            <a:prstDash val="sysDash"/>
            <a:round/>
            <a:headEnd/>
            <a:tailEnd/>
          </a:ln>
          <a:effectLst>
            <a:outerShdw dist="23000" dir="5400000" rotWithShape="0">
              <a:srgbClr val="808080">
                <a:alpha val="34999"/>
              </a:srgbClr>
            </a:outerShdw>
          </a:effectLst>
        </p:spPr>
        <p:txBody>
          <a:bodyPr anchor="ctr"/>
          <a:lstStyle/>
          <a:p>
            <a:pPr algn="ctr"/>
            <a:endParaRPr lang="en-US" sz="1400">
              <a:solidFill>
                <a:srgbClr val="FFFFFF"/>
              </a:solidFill>
              <a:latin typeface="Verdana" pitchFamily="34" charset="0"/>
            </a:endParaRPr>
          </a:p>
        </p:txBody>
      </p:sp>
      <p:sp>
        <p:nvSpPr>
          <p:cNvPr id="25" name="Oval 24"/>
          <p:cNvSpPr>
            <a:spLocks noChangeArrowheads="1"/>
          </p:cNvSpPr>
          <p:nvPr/>
        </p:nvSpPr>
        <p:spPr bwMode="auto">
          <a:xfrm rot="732407">
            <a:off x="6477000" y="4560888"/>
            <a:ext cx="1371600" cy="381000"/>
          </a:xfrm>
          <a:prstGeom prst="ellipse">
            <a:avLst/>
          </a:prstGeom>
          <a:noFill/>
          <a:ln w="25400">
            <a:solidFill>
              <a:srgbClr val="FF0000"/>
            </a:solidFill>
            <a:prstDash val="dash"/>
            <a:round/>
            <a:headEnd/>
            <a:tailEnd/>
          </a:ln>
          <a:effectLst>
            <a:outerShdw dist="23000" dir="5400000" rotWithShape="0">
              <a:srgbClr val="808080">
                <a:alpha val="34999"/>
              </a:srgbClr>
            </a:outerShdw>
          </a:effectLst>
        </p:spPr>
        <p:txBody>
          <a:bodyPr anchor="ctr"/>
          <a:lstStyle/>
          <a:p>
            <a:pPr algn="ctr"/>
            <a:endParaRPr lang="en-US" sz="1400">
              <a:solidFill>
                <a:srgbClr val="FFFFFF"/>
              </a:solidFill>
              <a:latin typeface="Verdana" pitchFamily="34" charset="0"/>
            </a:endParaRPr>
          </a:p>
        </p:txBody>
      </p:sp>
      <p:cxnSp>
        <p:nvCxnSpPr>
          <p:cNvPr id="26" name="Straight Connector 25"/>
          <p:cNvCxnSpPr>
            <a:cxnSpLocks noChangeShapeType="1"/>
          </p:cNvCxnSpPr>
          <p:nvPr/>
        </p:nvCxnSpPr>
        <p:spPr bwMode="auto">
          <a:xfrm flipV="1">
            <a:off x="7696200" y="4495800"/>
            <a:ext cx="533400" cy="152400"/>
          </a:xfrm>
          <a:prstGeom prst="line">
            <a:avLst/>
          </a:prstGeom>
          <a:noFill/>
          <a:ln w="6350">
            <a:solidFill>
              <a:srgbClr val="FF0000"/>
            </a:solidFill>
            <a:prstDash val="dash"/>
            <a:round/>
            <a:headEnd type="triangle" w="med" len="med"/>
            <a:tailEnd/>
          </a:ln>
          <a:effectLst>
            <a:outerShdw dist="20000" dir="5400000" rotWithShape="0">
              <a:srgbClr val="808080">
                <a:alpha val="37999"/>
              </a:srgbClr>
            </a:outerShdw>
          </a:effectLst>
        </p:spPr>
      </p:cxnSp>
      <p:sp>
        <p:nvSpPr>
          <p:cNvPr id="40976" name="TextBox 25"/>
          <p:cNvSpPr txBox="1">
            <a:spLocks noChangeArrowheads="1"/>
          </p:cNvSpPr>
          <p:nvPr/>
        </p:nvSpPr>
        <p:spPr bwMode="auto">
          <a:xfrm>
            <a:off x="7162800" y="3954463"/>
            <a:ext cx="1752600" cy="600075"/>
          </a:xfrm>
          <a:prstGeom prst="rect">
            <a:avLst/>
          </a:prstGeom>
          <a:solidFill>
            <a:schemeClr val="bg1"/>
          </a:solidFill>
          <a:ln w="9525">
            <a:noFill/>
            <a:miter lim="800000"/>
            <a:headEnd/>
            <a:tailEnd/>
          </a:ln>
        </p:spPr>
        <p:txBody>
          <a:bodyPr anchor="ctr" anchorCtr="1">
            <a:spAutoFit/>
          </a:bodyPr>
          <a:lstStyle/>
          <a:p>
            <a:pPr algn="r"/>
            <a:r>
              <a:rPr lang="en-US" sz="1100">
                <a:solidFill>
                  <a:srgbClr val="FF0000"/>
                </a:solidFill>
                <a:latin typeface="Eras Light ITC" pitchFamily="34" charset="0"/>
              </a:rPr>
              <a:t>Yale: 12-14 gfd initial approx. flux, (hand crafted membrane)</a:t>
            </a:r>
          </a:p>
        </p:txBody>
      </p:sp>
      <p:cxnSp>
        <p:nvCxnSpPr>
          <p:cNvPr id="28" name="Straight Connector 27"/>
          <p:cNvCxnSpPr>
            <a:cxnSpLocks noChangeShapeType="1"/>
            <a:endCxn id="40972" idx="1"/>
          </p:cNvCxnSpPr>
          <p:nvPr/>
        </p:nvCxnSpPr>
        <p:spPr bwMode="auto">
          <a:xfrm rot="5400000" flipH="1" flipV="1">
            <a:off x="3575050" y="2965450"/>
            <a:ext cx="317500" cy="304800"/>
          </a:xfrm>
          <a:prstGeom prst="line">
            <a:avLst/>
          </a:prstGeom>
          <a:noFill/>
          <a:ln w="6350">
            <a:solidFill>
              <a:srgbClr val="FF0000"/>
            </a:solidFill>
            <a:prstDash val="dash"/>
            <a:round/>
            <a:headEnd type="triangle" w="med" len="med"/>
            <a:tailEnd/>
          </a:ln>
          <a:effectLst>
            <a:outerShdw dist="20000" dir="5400000" rotWithShape="0">
              <a:srgbClr val="808080">
                <a:alpha val="37999"/>
              </a:srgbClr>
            </a:outerShdw>
          </a:effectLst>
        </p:spPr>
      </p:cxnSp>
      <p:sp>
        <p:nvSpPr>
          <p:cNvPr id="29" name="Oval 28"/>
          <p:cNvSpPr>
            <a:spLocks noChangeArrowheads="1"/>
          </p:cNvSpPr>
          <p:nvPr/>
        </p:nvSpPr>
        <p:spPr bwMode="auto">
          <a:xfrm>
            <a:off x="5334000" y="4191000"/>
            <a:ext cx="304800" cy="304800"/>
          </a:xfrm>
          <a:prstGeom prst="ellipse">
            <a:avLst/>
          </a:prstGeom>
          <a:noFill/>
          <a:ln w="38100">
            <a:solidFill>
              <a:srgbClr val="FF0000"/>
            </a:solidFill>
            <a:prstDash val="sysDash"/>
            <a:round/>
            <a:headEnd/>
            <a:tailEnd/>
          </a:ln>
          <a:effectLst>
            <a:outerShdw dist="23000" dir="5400000" rotWithShape="0">
              <a:srgbClr val="808080">
                <a:alpha val="34999"/>
              </a:srgbClr>
            </a:outerShdw>
          </a:effectLst>
        </p:spPr>
        <p:txBody>
          <a:bodyPr anchor="ctr"/>
          <a:lstStyle/>
          <a:p>
            <a:pPr algn="ctr"/>
            <a:endParaRPr lang="en-US" sz="1400">
              <a:solidFill>
                <a:srgbClr val="FFFFFF"/>
              </a:solidFill>
              <a:latin typeface="Verdana" pitchFamily="34" charset="0"/>
            </a:endParaRPr>
          </a:p>
        </p:txBody>
      </p:sp>
      <p:cxnSp>
        <p:nvCxnSpPr>
          <p:cNvPr id="30" name="Straight Connector 29"/>
          <p:cNvCxnSpPr>
            <a:cxnSpLocks noChangeShapeType="1"/>
          </p:cNvCxnSpPr>
          <p:nvPr/>
        </p:nvCxnSpPr>
        <p:spPr bwMode="auto">
          <a:xfrm flipV="1">
            <a:off x="5638800" y="3886200"/>
            <a:ext cx="304800" cy="304800"/>
          </a:xfrm>
          <a:prstGeom prst="line">
            <a:avLst/>
          </a:prstGeom>
          <a:noFill/>
          <a:ln w="6350">
            <a:solidFill>
              <a:srgbClr val="FF0000"/>
            </a:solidFill>
            <a:prstDash val="dash"/>
            <a:round/>
            <a:headEnd type="triangle" w="med" len="med"/>
            <a:tailEnd/>
          </a:ln>
          <a:effectLst>
            <a:outerShdw dist="20000" dir="5400000" rotWithShape="0">
              <a:srgbClr val="808080">
                <a:alpha val="37999"/>
              </a:srgbClr>
            </a:outerShdw>
          </a:effectLst>
        </p:spPr>
      </p:cxnSp>
      <p:sp>
        <p:nvSpPr>
          <p:cNvPr id="40980" name="TextBox 25"/>
          <p:cNvSpPr txBox="1">
            <a:spLocks noChangeArrowheads="1"/>
          </p:cNvSpPr>
          <p:nvPr/>
        </p:nvSpPr>
        <p:spPr bwMode="auto">
          <a:xfrm>
            <a:off x="5486400" y="3505200"/>
            <a:ext cx="2057400" cy="430213"/>
          </a:xfrm>
          <a:prstGeom prst="rect">
            <a:avLst/>
          </a:prstGeom>
          <a:solidFill>
            <a:schemeClr val="bg1"/>
          </a:solidFill>
          <a:ln w="9525">
            <a:noFill/>
            <a:miter lim="800000"/>
            <a:headEnd/>
            <a:tailEnd/>
          </a:ln>
        </p:spPr>
        <p:txBody>
          <a:bodyPr>
            <a:spAutoFit/>
          </a:bodyPr>
          <a:lstStyle/>
          <a:p>
            <a:r>
              <a:rPr lang="en-US" sz="1100">
                <a:solidFill>
                  <a:srgbClr val="FF0000"/>
                </a:solidFill>
                <a:latin typeface="Eras Light ITC" pitchFamily="34" charset="0"/>
              </a:rPr>
              <a:t>Dec ’09 performance: 6. gfd </a:t>
            </a:r>
            <a:r>
              <a:rPr lang="en-US" sz="1100" b="1" u="sng">
                <a:solidFill>
                  <a:srgbClr val="FF0000"/>
                </a:solidFill>
                <a:latin typeface="Eras Light ITC" pitchFamily="34" charset="0"/>
              </a:rPr>
              <a:t>initial true flux</a:t>
            </a:r>
          </a:p>
        </p:txBody>
      </p:sp>
      <p:sp>
        <p:nvSpPr>
          <p:cNvPr id="40981" name="TextBox 25"/>
          <p:cNvSpPr txBox="1">
            <a:spLocks noChangeArrowheads="1"/>
          </p:cNvSpPr>
          <p:nvPr/>
        </p:nvSpPr>
        <p:spPr bwMode="auto">
          <a:xfrm>
            <a:off x="76200" y="1804988"/>
            <a:ext cx="1066800" cy="938212"/>
          </a:xfrm>
          <a:prstGeom prst="rect">
            <a:avLst/>
          </a:prstGeom>
          <a:solidFill>
            <a:schemeClr val="bg1"/>
          </a:solidFill>
          <a:ln w="9525">
            <a:noFill/>
            <a:miter lim="800000"/>
            <a:headEnd/>
            <a:tailEnd/>
          </a:ln>
        </p:spPr>
        <p:txBody>
          <a:bodyPr>
            <a:spAutoFit/>
          </a:bodyPr>
          <a:lstStyle/>
          <a:p>
            <a:r>
              <a:rPr lang="en-US" sz="1100">
                <a:solidFill>
                  <a:srgbClr val="FF0000"/>
                </a:solidFill>
                <a:latin typeface="Eras Light ITC" pitchFamily="34" charset="0"/>
              </a:rPr>
              <a:t>June 2009 membrane performance: ~2 gfd initial approx.</a:t>
            </a:r>
          </a:p>
        </p:txBody>
      </p:sp>
      <p:sp>
        <p:nvSpPr>
          <p:cNvPr id="33" name="Oval 32"/>
          <p:cNvSpPr>
            <a:spLocks noChangeArrowheads="1"/>
          </p:cNvSpPr>
          <p:nvPr/>
        </p:nvSpPr>
        <p:spPr bwMode="auto">
          <a:xfrm>
            <a:off x="1066800" y="1143000"/>
            <a:ext cx="304800" cy="304800"/>
          </a:xfrm>
          <a:prstGeom prst="ellipse">
            <a:avLst/>
          </a:prstGeom>
          <a:noFill/>
          <a:ln w="25400">
            <a:solidFill>
              <a:srgbClr val="FF0000"/>
            </a:solidFill>
            <a:prstDash val="dash"/>
            <a:round/>
            <a:headEnd/>
            <a:tailEnd/>
          </a:ln>
          <a:effectLst>
            <a:outerShdw dist="23000" dir="5400000" rotWithShape="0">
              <a:srgbClr val="808080">
                <a:alpha val="34999"/>
              </a:srgbClr>
            </a:outerShdw>
          </a:effectLst>
        </p:spPr>
        <p:txBody>
          <a:bodyPr anchor="ctr"/>
          <a:lstStyle/>
          <a:p>
            <a:pPr algn="ctr"/>
            <a:endParaRPr lang="en-US" sz="1400">
              <a:solidFill>
                <a:srgbClr val="FFFFFF"/>
              </a:solidFill>
              <a:latin typeface="Verdana" pitchFamily="34" charset="0"/>
            </a:endParaRPr>
          </a:p>
        </p:txBody>
      </p:sp>
      <p:pic>
        <p:nvPicPr>
          <p:cNvPr id="40983" name="Picture 23"/>
          <p:cNvPicPr>
            <a:picLocks noChangeAspect="1"/>
          </p:cNvPicPr>
          <p:nvPr/>
        </p:nvPicPr>
        <p:blipFill>
          <a:blip r:embed="rId4" cstate="print"/>
          <a:srcRect/>
          <a:stretch>
            <a:fillRect/>
          </a:stretch>
        </p:blipFill>
        <p:spPr bwMode="auto">
          <a:xfrm>
            <a:off x="7761288" y="0"/>
            <a:ext cx="1382712"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a:xfrm>
            <a:off x="228600" y="76200"/>
            <a:ext cx="8686800" cy="1143000"/>
          </a:xfrm>
        </p:spPr>
        <p:txBody>
          <a:bodyPr/>
          <a:lstStyle/>
          <a:p>
            <a:r>
              <a:rPr lang="en-US" smtClean="0">
                <a:solidFill>
                  <a:srgbClr val="0066CC"/>
                </a:solidFill>
              </a:rPr>
              <a:t>Cost Advantage</a:t>
            </a:r>
            <a:br>
              <a:rPr lang="en-US" smtClean="0">
                <a:solidFill>
                  <a:srgbClr val="0066CC"/>
                </a:solidFill>
              </a:rPr>
            </a:br>
            <a:r>
              <a:rPr lang="en-US" sz="1400" i="1" smtClean="0">
                <a:solidFill>
                  <a:srgbClr val="0066CC"/>
                </a:solidFill>
              </a:rPr>
              <a:t>EO</a:t>
            </a:r>
            <a:r>
              <a:rPr lang="en-US" sz="1200" i="1" baseline="30000" smtClean="0">
                <a:solidFill>
                  <a:srgbClr val="0066CC"/>
                </a:solidFill>
              </a:rPr>
              <a:t>TM</a:t>
            </a:r>
            <a:r>
              <a:rPr lang="en-US" sz="1400" i="1" smtClean="0">
                <a:solidFill>
                  <a:srgbClr val="0066CC"/>
                </a:solidFill>
              </a:rPr>
              <a:t> represents the lowest possible water treatment cost structure in the industry</a:t>
            </a:r>
            <a:endParaRPr lang="en-US" sz="3600" smtClean="0">
              <a:solidFill>
                <a:srgbClr val="0066CC"/>
              </a:solidFill>
            </a:endParaRPr>
          </a:p>
        </p:txBody>
      </p:sp>
      <p:sp>
        <p:nvSpPr>
          <p:cNvPr id="44035" name="Rectangle 6"/>
          <p:cNvSpPr>
            <a:spLocks noGrp="1" noChangeArrowheads="1"/>
          </p:cNvSpPr>
          <p:nvPr>
            <p:ph type="body" idx="1"/>
          </p:nvPr>
        </p:nvSpPr>
        <p:spPr>
          <a:xfrm>
            <a:off x="304800" y="3505200"/>
            <a:ext cx="8534400" cy="2667000"/>
          </a:xfrm>
        </p:spPr>
        <p:txBody>
          <a:bodyPr/>
          <a:lstStyle/>
          <a:p>
            <a:pPr marL="233363" indent="-233363">
              <a:spcAft>
                <a:spcPts val="1200"/>
              </a:spcAft>
              <a:buClr>
                <a:schemeClr val="tx2"/>
              </a:buClr>
              <a:buFont typeface="Times" pitchFamily="18" charset="0"/>
              <a:buChar char="•"/>
            </a:pPr>
            <a:r>
              <a:rPr lang="en-US" sz="1600" smtClean="0">
                <a:solidFill>
                  <a:srgbClr val="000000"/>
                </a:solidFill>
              </a:rPr>
              <a:t>Recently completed detailed side by side cost estimate by TetraTech</a:t>
            </a:r>
            <a:r>
              <a:rPr lang="en-US" sz="1600" baseline="30000" smtClean="0">
                <a:solidFill>
                  <a:srgbClr val="000000"/>
                </a:solidFill>
              </a:rPr>
              <a:t>1</a:t>
            </a:r>
          </a:p>
          <a:p>
            <a:pPr marL="457200" lvl="1" indent="-223838">
              <a:spcAft>
                <a:spcPts val="1200"/>
              </a:spcAft>
              <a:buClr>
                <a:schemeClr val="tx2"/>
              </a:buClr>
              <a:buFont typeface="Calibri" pitchFamily="34" charset="0"/>
              <a:buChar char="−"/>
            </a:pPr>
            <a:r>
              <a:rPr lang="en-US" sz="1400" smtClean="0">
                <a:solidFill>
                  <a:srgbClr val="000000"/>
                </a:solidFill>
              </a:rPr>
              <a:t>Cost differential:</a:t>
            </a:r>
          </a:p>
          <a:p>
            <a:pPr marL="690563" lvl="2" indent="-233363">
              <a:spcAft>
                <a:spcPts val="1200"/>
              </a:spcAft>
              <a:buClr>
                <a:schemeClr val="tx2"/>
              </a:buClr>
              <a:buFont typeface="Times" pitchFamily="18" charset="0"/>
              <a:buChar char="•"/>
            </a:pPr>
            <a:r>
              <a:rPr lang="en-US" sz="1000" smtClean="0">
                <a:solidFill>
                  <a:srgbClr val="000000"/>
                </a:solidFill>
              </a:rPr>
              <a:t>1/10 the electrical energy of RO separation</a:t>
            </a:r>
          </a:p>
          <a:p>
            <a:pPr marL="690563" lvl="2" indent="-233363">
              <a:spcAft>
                <a:spcPts val="1200"/>
              </a:spcAft>
              <a:buClr>
                <a:schemeClr val="tx2"/>
              </a:buClr>
              <a:buFont typeface="Times" pitchFamily="18" charset="0"/>
              <a:buChar char="•"/>
            </a:pPr>
            <a:r>
              <a:rPr lang="en-US" sz="1000" smtClean="0">
                <a:solidFill>
                  <a:srgbClr val="000000"/>
                </a:solidFill>
              </a:rPr>
              <a:t>Capital savings of 20-30% over RO</a:t>
            </a:r>
          </a:p>
          <a:p>
            <a:pPr marL="690563" lvl="2" indent="-233363">
              <a:spcAft>
                <a:spcPts val="1200"/>
              </a:spcAft>
              <a:buClr>
                <a:schemeClr val="tx2"/>
              </a:buClr>
              <a:buFont typeface="Times" pitchFamily="18" charset="0"/>
              <a:buChar char="•"/>
            </a:pPr>
            <a:r>
              <a:rPr lang="en-US" sz="1000" smtClean="0">
                <a:solidFill>
                  <a:srgbClr val="000000"/>
                </a:solidFill>
              </a:rPr>
              <a:t>&gt;60% reduction in operating costs over RO</a:t>
            </a:r>
          </a:p>
          <a:p>
            <a:pPr marL="690563" lvl="2" indent="-233363">
              <a:spcAft>
                <a:spcPts val="1200"/>
              </a:spcAft>
              <a:buClr>
                <a:schemeClr val="tx2"/>
              </a:buClr>
              <a:buFont typeface="Times" pitchFamily="18" charset="0"/>
              <a:buChar char="•"/>
            </a:pPr>
            <a:r>
              <a:rPr lang="en-US" sz="1000" smtClean="0">
                <a:solidFill>
                  <a:srgbClr val="000000"/>
                </a:solidFill>
              </a:rPr>
              <a:t>Significantly more thermally efficient than MED, at much lower temperature</a:t>
            </a:r>
          </a:p>
          <a:p>
            <a:pPr marL="233363" indent="-233363">
              <a:spcAft>
                <a:spcPts val="1200"/>
              </a:spcAft>
              <a:buClr>
                <a:schemeClr val="tx2"/>
              </a:buClr>
              <a:buFont typeface="Times" pitchFamily="18" charset="0"/>
              <a:buChar char="•"/>
            </a:pPr>
            <a:r>
              <a:rPr lang="en-US" sz="1600" smtClean="0">
                <a:solidFill>
                  <a:srgbClr val="000000"/>
                </a:solidFill>
              </a:rPr>
              <a:t>EO</a:t>
            </a:r>
            <a:r>
              <a:rPr lang="en-US" sz="1600" baseline="30000" smtClean="0">
                <a:solidFill>
                  <a:srgbClr val="000000"/>
                </a:solidFill>
              </a:rPr>
              <a:t>TM</a:t>
            </a:r>
            <a:r>
              <a:rPr lang="en-US" sz="1600" smtClean="0">
                <a:solidFill>
                  <a:srgbClr val="000000"/>
                </a:solidFill>
              </a:rPr>
              <a:t> cost advantage grows with increase in cost of electricity prices</a:t>
            </a:r>
          </a:p>
          <a:p>
            <a:pPr marL="233363" indent="-233363">
              <a:spcAft>
                <a:spcPts val="1200"/>
              </a:spcAft>
              <a:buClr>
                <a:schemeClr val="tx2"/>
              </a:buClr>
              <a:buFont typeface="Times" pitchFamily="18" charset="0"/>
              <a:buChar char="•"/>
            </a:pPr>
            <a:endParaRPr lang="en-US" sz="1600" smtClean="0">
              <a:solidFill>
                <a:srgbClr val="000000"/>
              </a:solidFill>
            </a:endParaRPr>
          </a:p>
          <a:p>
            <a:pPr marL="233363" indent="-233363">
              <a:spcAft>
                <a:spcPts val="1200"/>
              </a:spcAft>
              <a:buClr>
                <a:schemeClr val="tx2"/>
              </a:buClr>
              <a:buFont typeface="Times" pitchFamily="18" charset="0"/>
              <a:buChar char="•"/>
            </a:pPr>
            <a:endParaRPr lang="en-US" sz="1600" smtClean="0">
              <a:solidFill>
                <a:srgbClr val="000000"/>
              </a:solidFill>
            </a:endParaRPr>
          </a:p>
        </p:txBody>
      </p:sp>
      <p:sp>
        <p:nvSpPr>
          <p:cNvPr id="44036" name="Slide Number Placeholder 3"/>
          <p:cNvSpPr>
            <a:spLocks noGrp="1"/>
          </p:cNvSpPr>
          <p:nvPr>
            <p:ph type="sldNum" sz="quarter" idx="10"/>
          </p:nvPr>
        </p:nvSpPr>
        <p:spPr>
          <a:noFill/>
        </p:spPr>
        <p:txBody>
          <a:bodyPr/>
          <a:lstStyle/>
          <a:p>
            <a:fld id="{8E84174F-A732-4341-BD9D-45C756F4E171}" type="slidenum">
              <a:rPr lang="en-US"/>
              <a:pPr/>
              <a:t>29</a:t>
            </a:fld>
            <a:endParaRPr lang="en-US"/>
          </a:p>
        </p:txBody>
      </p:sp>
      <p:graphicFrame>
        <p:nvGraphicFramePr>
          <p:cNvPr id="7" name="Group 83"/>
          <p:cNvGraphicFramePr>
            <a:graphicFrameLocks noGrp="1"/>
          </p:cNvGraphicFramePr>
          <p:nvPr/>
        </p:nvGraphicFramePr>
        <p:xfrm>
          <a:off x="1066800" y="1412875"/>
          <a:ext cx="3733800" cy="1931670"/>
        </p:xfrm>
        <a:graphic>
          <a:graphicData uri="http://schemas.openxmlformats.org/drawingml/2006/table">
            <a:tbl>
              <a:tblPr/>
              <a:tblGrid>
                <a:gridCol w="1925638"/>
                <a:gridCol w="1808162"/>
              </a:tblGrid>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Verdana" pitchFamily="34" charset="0"/>
                        <a:ea typeface="MS PGothic" pitchFamily="34" charset="-128"/>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Verdana" pitchFamily="34" charset="0"/>
                          <a:ea typeface="MS PGothic" pitchFamily="34" charset="-128"/>
                        </a:rPr>
                        <a:t>Technology</a:t>
                      </a:r>
                    </a:p>
                  </a:txBody>
                  <a:tcP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Verdana" pitchFamily="34" charset="0"/>
                          <a:ea typeface="MS PGothic" pitchFamily="34" charset="-128"/>
                        </a:rPr>
                        <a:t>Total Water</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Verdana" pitchFamily="34" charset="0"/>
                          <a:ea typeface="MS PGothic" pitchFamily="34" charset="-128"/>
                        </a:rPr>
                        <a:t>Cost ($/</a:t>
                      </a:r>
                      <a:r>
                        <a:rPr kumimoji="0" lang="en-US" sz="1200" b="1" i="0" u="none" strike="noStrike" cap="none" normalizeH="0" baseline="0" smtClean="0">
                          <a:ln>
                            <a:noFill/>
                          </a:ln>
                          <a:solidFill>
                            <a:srgbClr val="000000"/>
                          </a:solidFill>
                          <a:effectLst/>
                          <a:latin typeface="Verdana" pitchFamily="34" charset="0"/>
                          <a:ea typeface="MS PGothic" pitchFamily="34" charset="-128"/>
                        </a:rPr>
                        <a:t>m</a:t>
                      </a:r>
                      <a:r>
                        <a:rPr kumimoji="0" lang="en-US" sz="1200" b="1" i="0" u="none" strike="noStrike" cap="none" normalizeH="0" baseline="30000" smtClean="0">
                          <a:ln>
                            <a:noFill/>
                          </a:ln>
                          <a:solidFill>
                            <a:srgbClr val="000000"/>
                          </a:solidFill>
                          <a:effectLst/>
                          <a:latin typeface="Verdana" pitchFamily="34" charset="0"/>
                          <a:ea typeface="MS PGothic" pitchFamily="34" charset="-128"/>
                        </a:rPr>
                        <a:t>3</a:t>
                      </a:r>
                      <a:r>
                        <a:rPr kumimoji="0" lang="en-US" sz="1200" b="1" i="0" u="none" strike="noStrike" cap="none" normalizeH="0" baseline="0" smtClean="0">
                          <a:ln>
                            <a:noFill/>
                          </a:ln>
                          <a:solidFill>
                            <a:srgbClr val="000000"/>
                          </a:solidFill>
                          <a:effectLst/>
                          <a:latin typeface="Verdana" pitchFamily="34" charset="0"/>
                          <a:ea typeface="MS PGothic" pitchFamily="34" charset="-128"/>
                        </a:rPr>
                        <a:t>)</a:t>
                      </a:r>
                      <a:endParaRPr kumimoji="0" lang="en-US" sz="1200" b="1" i="0" u="none" strike="noStrike" cap="none" normalizeH="0" baseline="0" smtClean="0">
                        <a:ln>
                          <a:noFill/>
                        </a:ln>
                        <a:solidFill>
                          <a:schemeClr val="tx1"/>
                        </a:solidFill>
                        <a:effectLst/>
                        <a:latin typeface="Verdana" pitchFamily="34" charset="0"/>
                        <a:ea typeface="MS PGothic" pitchFamily="34" charset="-128"/>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Verdana" pitchFamily="34" charset="0"/>
                          <a:ea typeface="MS PGothic" pitchFamily="34" charset="-128"/>
                        </a:rPr>
                        <a:t>10 c/kWh</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RO</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0.68 - 1.19</a:t>
                      </a:r>
                      <a:endParaRPr kumimoji="0" lang="en-US" sz="1200" b="0" i="0" u="none" strike="noStrike" cap="none" normalizeH="0" baseline="30000" smtClean="0">
                        <a:ln>
                          <a:noFill/>
                        </a:ln>
                        <a:solidFill>
                          <a:srgbClr val="000000"/>
                        </a:solidFill>
                        <a:effectLst/>
                        <a:latin typeface="Verdana" pitchFamily="34" charset="0"/>
                        <a:ea typeface="MS PGothic" pitchFamily="34"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MED (thermal)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Verdana" pitchFamily="34" charset="0"/>
                        <a:ea typeface="MS PGothic" pitchFamily="34" charset="-128"/>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OASYS EO</a:t>
                      </a:r>
                      <a:r>
                        <a:rPr kumimoji="0" lang="en-US" sz="1200" b="0" i="0" u="none" strike="noStrike" cap="none" normalizeH="0" baseline="30000" smtClean="0">
                          <a:ln>
                            <a:noFill/>
                          </a:ln>
                          <a:solidFill>
                            <a:srgbClr val="000000"/>
                          </a:solidFill>
                          <a:effectLst/>
                          <a:latin typeface="Verdana" pitchFamily="34" charset="0"/>
                          <a:ea typeface="MS PGothic" pitchFamily="34" charset="-128"/>
                        </a:rPr>
                        <a:t>™</a:t>
                      </a:r>
                      <a:endParaRPr kumimoji="0" lang="en-US" sz="1200" b="0" i="0" u="none" strike="noStrike" cap="none" normalizeH="0" baseline="0" smtClean="0">
                        <a:ln>
                          <a:noFill/>
                        </a:ln>
                        <a:solidFill>
                          <a:srgbClr val="000000"/>
                        </a:solidFill>
                        <a:effectLst/>
                        <a:latin typeface="Verdana" pitchFamily="34" charset="0"/>
                        <a:ea typeface="MS PGothic"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&gt;1.00</a:t>
                      </a: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rgbClr val="000000"/>
                        </a:solidFill>
                        <a:effectLst/>
                        <a:latin typeface="Verdana" pitchFamily="34" charset="0"/>
                        <a:ea typeface="MS PGothic" pitchFamily="34" charset="-128"/>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&lt;0.27 - 0.50</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EO</a:t>
                      </a:r>
                      <a:r>
                        <a:rPr kumimoji="0" lang="en-US" sz="1200" b="0" i="0" u="none" strike="noStrike" cap="none" normalizeH="0" baseline="30000" smtClean="0">
                          <a:ln>
                            <a:noFill/>
                          </a:ln>
                          <a:solidFill>
                            <a:srgbClr val="000000"/>
                          </a:solidFill>
                          <a:effectLst/>
                          <a:latin typeface="Verdana" pitchFamily="34" charset="0"/>
                          <a:ea typeface="MS PGothic" pitchFamily="34" charset="-128"/>
                        </a:rPr>
                        <a:t>™</a:t>
                      </a:r>
                      <a:r>
                        <a:rPr kumimoji="0" lang="en-US" sz="1200" b="0" i="0" u="none" strike="noStrike" cap="none" normalizeH="0" baseline="0" smtClean="0">
                          <a:ln>
                            <a:noFill/>
                          </a:ln>
                          <a:solidFill>
                            <a:srgbClr val="000000"/>
                          </a:solidFill>
                          <a:effectLst/>
                          <a:latin typeface="Verdana" pitchFamily="34" charset="0"/>
                          <a:ea typeface="MS PGothic" pitchFamily="34" charset="-128"/>
                        </a:rPr>
                        <a:t> cost reduction</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ea typeface="MS PGothic" pitchFamily="34" charset="-128"/>
                        </a:rPr>
                        <a:t>50-65%</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9FA"/>
                    </a:solidFill>
                  </a:tcPr>
                </a:tc>
              </a:tr>
            </a:tbl>
          </a:graphicData>
        </a:graphic>
      </p:graphicFrame>
      <p:cxnSp>
        <p:nvCxnSpPr>
          <p:cNvPr id="9" name="Straight Arrow Connector 8"/>
          <p:cNvCxnSpPr>
            <a:cxnSpLocks noChangeShapeType="1"/>
          </p:cNvCxnSpPr>
          <p:nvPr/>
        </p:nvCxnSpPr>
        <p:spPr bwMode="auto">
          <a:xfrm rot="10800000">
            <a:off x="4419600" y="2159000"/>
            <a:ext cx="762000" cy="1588"/>
          </a:xfrm>
          <a:prstGeom prst="straightConnector1">
            <a:avLst/>
          </a:prstGeom>
          <a:noFill/>
          <a:ln w="25400">
            <a:solidFill>
              <a:srgbClr val="6B6BCF"/>
            </a:solidFill>
            <a:round/>
            <a:headEnd/>
            <a:tailEnd type="arrow" w="med" len="med"/>
          </a:ln>
          <a:effectLst>
            <a:outerShdw dist="20000" dir="5400000" rotWithShape="0">
              <a:srgbClr val="808080">
                <a:alpha val="37999"/>
              </a:srgbClr>
            </a:outerShdw>
          </a:effectLst>
        </p:spPr>
      </p:cxnSp>
      <p:sp>
        <p:nvSpPr>
          <p:cNvPr id="44055" name="TextBox 10"/>
          <p:cNvSpPr txBox="1">
            <a:spLocks noChangeArrowheads="1"/>
          </p:cNvSpPr>
          <p:nvPr/>
        </p:nvSpPr>
        <p:spPr bwMode="auto">
          <a:xfrm>
            <a:off x="5105400" y="1968500"/>
            <a:ext cx="3886200" cy="415925"/>
          </a:xfrm>
          <a:prstGeom prst="rect">
            <a:avLst/>
          </a:prstGeom>
          <a:noFill/>
          <a:ln w="9525">
            <a:noFill/>
            <a:miter lim="800000"/>
            <a:headEnd/>
            <a:tailEnd/>
          </a:ln>
        </p:spPr>
        <p:txBody>
          <a:bodyPr>
            <a:spAutoFit/>
          </a:bodyPr>
          <a:lstStyle/>
          <a:p>
            <a:pPr algn="ctr"/>
            <a:r>
              <a:rPr lang="en-US" sz="1000">
                <a:solidFill>
                  <a:srgbClr val="000000"/>
                </a:solidFill>
                <a:latin typeface="Verdana" pitchFamily="34" charset="0"/>
              </a:rPr>
              <a:t>This number will be significantly higher in markets where electricity is expensive</a:t>
            </a:r>
          </a:p>
        </p:txBody>
      </p:sp>
      <p:cxnSp>
        <p:nvCxnSpPr>
          <p:cNvPr id="12" name="Straight Arrow Connector 11"/>
          <p:cNvCxnSpPr>
            <a:cxnSpLocks noChangeShapeType="1"/>
          </p:cNvCxnSpPr>
          <p:nvPr/>
        </p:nvCxnSpPr>
        <p:spPr bwMode="auto">
          <a:xfrm rot="10800000">
            <a:off x="4419600" y="2506663"/>
            <a:ext cx="762000" cy="1587"/>
          </a:xfrm>
          <a:prstGeom prst="straightConnector1">
            <a:avLst/>
          </a:prstGeom>
          <a:noFill/>
          <a:ln w="25400">
            <a:solidFill>
              <a:srgbClr val="6B6BCF"/>
            </a:solidFill>
            <a:round/>
            <a:headEnd/>
            <a:tailEnd type="arrow" w="med" len="med"/>
          </a:ln>
          <a:effectLst>
            <a:outerShdw dist="20000" dir="5400000" rotWithShape="0">
              <a:srgbClr val="808080">
                <a:alpha val="37999"/>
              </a:srgbClr>
            </a:outerShdw>
          </a:effectLst>
        </p:spPr>
      </p:cxnSp>
      <p:sp>
        <p:nvSpPr>
          <p:cNvPr id="44057" name="TextBox 12"/>
          <p:cNvSpPr txBox="1">
            <a:spLocks noChangeArrowheads="1"/>
          </p:cNvSpPr>
          <p:nvPr/>
        </p:nvSpPr>
        <p:spPr bwMode="auto">
          <a:xfrm>
            <a:off x="5181600" y="2384425"/>
            <a:ext cx="3657600" cy="246063"/>
          </a:xfrm>
          <a:prstGeom prst="rect">
            <a:avLst/>
          </a:prstGeom>
          <a:noFill/>
          <a:ln w="9525">
            <a:noFill/>
            <a:miter lim="800000"/>
            <a:headEnd/>
            <a:tailEnd/>
          </a:ln>
        </p:spPr>
        <p:txBody>
          <a:bodyPr>
            <a:spAutoFit/>
          </a:bodyPr>
          <a:lstStyle/>
          <a:p>
            <a:pPr algn="ctr"/>
            <a:r>
              <a:rPr lang="en-US" sz="1000">
                <a:solidFill>
                  <a:srgbClr val="000000"/>
                </a:solidFill>
                <a:latin typeface="Verdana" pitchFamily="34" charset="0"/>
              </a:rPr>
              <a:t>MED is energy inefficient, requires parasitic steam</a:t>
            </a:r>
          </a:p>
        </p:txBody>
      </p:sp>
      <p:cxnSp>
        <p:nvCxnSpPr>
          <p:cNvPr id="14" name="Straight Arrow Connector 13"/>
          <p:cNvCxnSpPr>
            <a:cxnSpLocks noChangeShapeType="1"/>
          </p:cNvCxnSpPr>
          <p:nvPr/>
        </p:nvCxnSpPr>
        <p:spPr bwMode="auto">
          <a:xfrm rot="10800000">
            <a:off x="4419600" y="2887663"/>
            <a:ext cx="762000" cy="1587"/>
          </a:xfrm>
          <a:prstGeom prst="straightConnector1">
            <a:avLst/>
          </a:prstGeom>
          <a:noFill/>
          <a:ln w="25400">
            <a:solidFill>
              <a:srgbClr val="6B6BCF"/>
            </a:solidFill>
            <a:round/>
            <a:headEnd/>
            <a:tailEnd type="arrow" w="med" len="med"/>
          </a:ln>
          <a:effectLst>
            <a:outerShdw dist="20000" dir="5400000" rotWithShape="0">
              <a:srgbClr val="808080">
                <a:alpha val="37999"/>
              </a:srgbClr>
            </a:outerShdw>
          </a:effectLst>
        </p:spPr>
      </p:cxnSp>
      <p:sp>
        <p:nvSpPr>
          <p:cNvPr id="44059" name="TextBox 14"/>
          <p:cNvSpPr txBox="1">
            <a:spLocks noChangeArrowheads="1"/>
          </p:cNvSpPr>
          <p:nvPr/>
        </p:nvSpPr>
        <p:spPr bwMode="auto">
          <a:xfrm>
            <a:off x="5181600" y="2743200"/>
            <a:ext cx="3200400" cy="254000"/>
          </a:xfrm>
          <a:prstGeom prst="rect">
            <a:avLst/>
          </a:prstGeom>
          <a:noFill/>
          <a:ln w="9525">
            <a:noFill/>
            <a:miter lim="800000"/>
            <a:headEnd/>
            <a:tailEnd/>
          </a:ln>
        </p:spPr>
        <p:txBody>
          <a:bodyPr>
            <a:spAutoFit/>
          </a:bodyPr>
          <a:lstStyle/>
          <a:p>
            <a:r>
              <a:rPr lang="en-US" sz="1000" u="sng">
                <a:solidFill>
                  <a:srgbClr val="000000"/>
                </a:solidFill>
                <a:latin typeface="Verdana" pitchFamily="34" charset="0"/>
              </a:rPr>
              <a:t>Most energy efficient process available</a:t>
            </a:r>
          </a:p>
        </p:txBody>
      </p:sp>
      <p:sp>
        <p:nvSpPr>
          <p:cNvPr id="44060" name="Rectangle 5"/>
          <p:cNvSpPr>
            <a:spLocks noChangeArrowheads="1"/>
          </p:cNvSpPr>
          <p:nvPr/>
        </p:nvSpPr>
        <p:spPr bwMode="auto">
          <a:xfrm>
            <a:off x="152400" y="6172200"/>
            <a:ext cx="8610600" cy="400050"/>
          </a:xfrm>
          <a:prstGeom prst="rect">
            <a:avLst/>
          </a:prstGeom>
          <a:noFill/>
          <a:ln w="9525">
            <a:noFill/>
            <a:miter lim="800000"/>
            <a:headEnd/>
            <a:tailEnd/>
          </a:ln>
        </p:spPr>
        <p:txBody>
          <a:bodyPr>
            <a:spAutoFit/>
          </a:bodyPr>
          <a:lstStyle/>
          <a:p>
            <a:pPr algn="ctr"/>
            <a:r>
              <a:rPr lang="en-US" sz="1000" baseline="30000">
                <a:solidFill>
                  <a:srgbClr val="000000"/>
                </a:solidFill>
                <a:latin typeface="Eras Light ITC" pitchFamily="34" charset="0"/>
              </a:rPr>
              <a:t>1</a:t>
            </a:r>
            <a:r>
              <a:rPr lang="en-US" sz="1000">
                <a:solidFill>
                  <a:srgbClr val="000000"/>
                </a:solidFill>
                <a:latin typeface="Eras Light ITC" pitchFamily="34" charset="0"/>
              </a:rPr>
              <a:t>June 2007, </a:t>
            </a:r>
            <a:r>
              <a:rPr lang="en-US" sz="1000" i="1">
                <a:solidFill>
                  <a:srgbClr val="000000"/>
                </a:solidFill>
                <a:latin typeface="Eras Light ITC" pitchFamily="34" charset="0"/>
              </a:rPr>
              <a:t>Engineering News-Record magazine named Tetra Tech the nation’s number one firm in Water Treatment/Desalination. Tetra Tech’s engineering services for water reclamation and water supply, including desalination, are world-class: </a:t>
            </a:r>
            <a:r>
              <a:rPr lang="en-US" sz="1000">
                <a:solidFill>
                  <a:srgbClr val="000000"/>
                </a:solidFill>
                <a:latin typeface="Eras Light ITC" pitchFamily="34" charset="0"/>
                <a:hlinkClick r:id="rId3"/>
              </a:rPr>
              <a:t>www.tetratech.com</a:t>
            </a:r>
            <a:endParaRPr lang="en-US" sz="1000">
              <a:solidFill>
                <a:srgbClr val="000000"/>
              </a:solidFill>
              <a:latin typeface="Eras Light ITC"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smtClean="0"/>
              <a:t>Mission:</a:t>
            </a:r>
            <a:r>
              <a:rPr lang="en-US" sz="3600" dirty="0" smtClean="0"/>
              <a:t> </a:t>
            </a:r>
            <a:r>
              <a:rPr lang="en-US" sz="3600" dirty="0" smtClean="0"/>
              <a:t>Finding The Big </a:t>
            </a:r>
            <a:r>
              <a:rPr lang="en-US" sz="3600" dirty="0" smtClean="0"/>
              <a:t>Idea</a:t>
            </a:r>
          </a:p>
        </p:txBody>
      </p:sp>
      <p:pic>
        <p:nvPicPr>
          <p:cNvPr id="10243" name="Picture 4" descr="cart0479"/>
          <p:cNvPicPr>
            <a:picLocks noChangeAspect="1" noChangeArrowheads="1"/>
          </p:cNvPicPr>
          <p:nvPr/>
        </p:nvPicPr>
        <p:blipFill>
          <a:blip r:embed="rId3" cstate="print"/>
          <a:srcRect/>
          <a:stretch>
            <a:fillRect/>
          </a:stretch>
        </p:blipFill>
        <p:spPr bwMode="auto">
          <a:xfrm>
            <a:off x="2108200" y="1295400"/>
            <a:ext cx="4854575"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152400"/>
            <a:ext cx="8534400" cy="990600"/>
          </a:xfrm>
        </p:spPr>
        <p:txBody>
          <a:bodyPr/>
          <a:lstStyle/>
          <a:p>
            <a:pPr eaLnBrk="1" hangingPunct="1">
              <a:spcAft>
                <a:spcPts val="600"/>
              </a:spcAft>
            </a:pPr>
            <a:r>
              <a:rPr lang="en-US" smtClean="0">
                <a:solidFill>
                  <a:srgbClr val="0066CC"/>
                </a:solidFill>
              </a:rPr>
              <a:t>Oasys Market Entry Point</a:t>
            </a:r>
            <a:br>
              <a:rPr lang="en-US" smtClean="0">
                <a:solidFill>
                  <a:srgbClr val="0066CC"/>
                </a:solidFill>
              </a:rPr>
            </a:br>
            <a:r>
              <a:rPr lang="en-US" sz="1600" i="1" smtClean="0">
                <a:solidFill>
                  <a:srgbClr val="0066CC"/>
                </a:solidFill>
              </a:rPr>
              <a:t>Evaluation indicates that </a:t>
            </a:r>
            <a:r>
              <a:rPr lang="en-US" sz="1600" i="1" u="sng" smtClean="0">
                <a:solidFill>
                  <a:srgbClr val="0066CC"/>
                </a:solidFill>
              </a:rPr>
              <a:t>seawater brine recover</a:t>
            </a:r>
            <a:r>
              <a:rPr lang="en-US" sz="1600" i="1" smtClean="0">
                <a:solidFill>
                  <a:srgbClr val="0066CC"/>
                </a:solidFill>
              </a:rPr>
              <a:t>y is best product entry point</a:t>
            </a:r>
            <a:endParaRPr lang="en-US" smtClean="0">
              <a:solidFill>
                <a:srgbClr val="0066CC"/>
              </a:solidFill>
            </a:endParaRPr>
          </a:p>
        </p:txBody>
      </p:sp>
      <p:sp>
        <p:nvSpPr>
          <p:cNvPr id="51203" name="Rectangle 4"/>
          <p:cNvSpPr txBox="1">
            <a:spLocks noChangeArrowheads="1"/>
          </p:cNvSpPr>
          <p:nvPr/>
        </p:nvSpPr>
        <p:spPr bwMode="auto">
          <a:xfrm>
            <a:off x="228600" y="1295400"/>
            <a:ext cx="8686800" cy="4953000"/>
          </a:xfrm>
          <a:prstGeom prst="rect">
            <a:avLst/>
          </a:prstGeom>
          <a:noFill/>
          <a:ln w="9525">
            <a:noFill/>
            <a:miter lim="800000"/>
            <a:headEnd/>
            <a:tailEnd/>
          </a:ln>
        </p:spPr>
        <p:txBody>
          <a:bodyPr/>
          <a:lstStyle/>
          <a:p>
            <a:pPr marL="342900" indent="-342900">
              <a:spcBef>
                <a:spcPts val="500"/>
              </a:spcBef>
              <a:spcAft>
                <a:spcPts val="600"/>
              </a:spcAft>
              <a:buClr>
                <a:srgbClr val="000000"/>
              </a:buClr>
              <a:buFont typeface="Times" pitchFamily="18" charset="0"/>
              <a:buChar char="•"/>
            </a:pPr>
            <a:r>
              <a:rPr lang="en-US" sz="1600">
                <a:solidFill>
                  <a:srgbClr val="000000"/>
                </a:solidFill>
                <a:latin typeface="Verdana" pitchFamily="34" charset="0"/>
              </a:rPr>
              <a:t>RO bolt-on for brine recovery is an ideal entry point:</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Company remains focused on core capability and largest market opp</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Seawater desal is the best application of the technology</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Gen I membrane is capable of treating brine at a 50% cost advantage</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Bolt-on model limits risk to the customer – easy adoption</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Market can be addressed at small scale initially</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Company can use a “service” model to maximize profits / reduce customer impact / accelerate adoption</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Value proposition is very clear – lowest cost expansion of existing facilities</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Oasys plant can fall “within the fence” – no new permits required</a:t>
            </a:r>
          </a:p>
          <a:p>
            <a:pPr marL="800100" lvl="1" indent="-342900">
              <a:spcBef>
                <a:spcPts val="500"/>
              </a:spcBef>
              <a:spcAft>
                <a:spcPts val="600"/>
              </a:spcAft>
              <a:buClr>
                <a:srgbClr val="000000"/>
              </a:buClr>
              <a:buFont typeface="Times" pitchFamily="18" charset="0"/>
              <a:buChar char="•"/>
            </a:pPr>
            <a:r>
              <a:rPr lang="en-US" sz="1400">
                <a:solidFill>
                  <a:srgbClr val="000000"/>
                </a:solidFill>
                <a:latin typeface="Verdana" pitchFamily="34" charset="0"/>
              </a:rPr>
              <a:t>Lux has validated the availability of waste heat within existing RO plants</a:t>
            </a:r>
          </a:p>
          <a:p>
            <a:pPr marL="342900" indent="-342900">
              <a:spcBef>
                <a:spcPts val="500"/>
              </a:spcBef>
              <a:spcAft>
                <a:spcPts val="600"/>
              </a:spcAft>
              <a:buClr>
                <a:srgbClr val="000000"/>
              </a:buClr>
              <a:buFont typeface="Times" pitchFamily="18" charset="0"/>
              <a:buChar char="•"/>
            </a:pPr>
            <a:r>
              <a:rPr lang="en-US" sz="1600">
                <a:solidFill>
                  <a:srgbClr val="000000"/>
                </a:solidFill>
                <a:latin typeface="Verdana" pitchFamily="34" charset="0"/>
              </a:rPr>
              <a:t>Product can be introduced early to drive revenues prior to greenfield execution</a:t>
            </a:r>
          </a:p>
          <a:p>
            <a:pPr marL="342900" indent="-342900">
              <a:spcBef>
                <a:spcPts val="500"/>
              </a:spcBef>
              <a:spcAft>
                <a:spcPts val="600"/>
              </a:spcAft>
              <a:buClr>
                <a:srgbClr val="000000"/>
              </a:buClr>
              <a:buFont typeface="Times" pitchFamily="18" charset="0"/>
              <a:buChar char="•"/>
            </a:pPr>
            <a:r>
              <a:rPr lang="en-US" sz="1600">
                <a:solidFill>
                  <a:srgbClr val="000000"/>
                </a:solidFill>
                <a:latin typeface="Verdana" pitchFamily="34" charset="0"/>
              </a:rPr>
              <a:t>Profitable small installations can be leveraged to move to larger scale</a:t>
            </a:r>
          </a:p>
          <a:p>
            <a:pPr marL="342900" indent="-342900">
              <a:spcBef>
                <a:spcPts val="500"/>
              </a:spcBef>
              <a:spcAft>
                <a:spcPts val="600"/>
              </a:spcAft>
              <a:buClr>
                <a:srgbClr val="000000"/>
              </a:buClr>
              <a:buFont typeface="Times" pitchFamily="18" charset="0"/>
              <a:buChar char="•"/>
            </a:pPr>
            <a:r>
              <a:rPr lang="en-US" sz="1600">
                <a:solidFill>
                  <a:srgbClr val="000000"/>
                </a:solidFill>
                <a:latin typeface="Verdana" pitchFamily="34" charset="0"/>
              </a:rPr>
              <a:t>Drives home the company’s mission of “Energy and Resource Recovery”</a:t>
            </a:r>
          </a:p>
          <a:p>
            <a:pPr marL="800100" lvl="1" indent="-342900">
              <a:spcBef>
                <a:spcPts val="500"/>
              </a:spcBef>
              <a:spcAft>
                <a:spcPts val="600"/>
              </a:spcAft>
              <a:buClr>
                <a:srgbClr val="000000"/>
              </a:buClr>
              <a:buFont typeface="Times" pitchFamily="18" charset="0"/>
              <a:buChar char="•"/>
            </a:pPr>
            <a:endParaRPr lang="en-US" sz="1400">
              <a:solidFill>
                <a:srgbClr val="000000"/>
              </a:solidFill>
              <a:latin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pPr eaLnBrk="1" hangingPunct="1"/>
            <a:r>
              <a:rPr lang="en-US" smtClean="0"/>
              <a:t>A Few Take Aways…</a:t>
            </a:r>
          </a:p>
        </p:txBody>
      </p:sp>
      <p:sp>
        <p:nvSpPr>
          <p:cNvPr id="4" name="Content Placeholder 3"/>
          <p:cNvSpPr>
            <a:spLocks noGrp="1"/>
          </p:cNvSpPr>
          <p:nvPr>
            <p:ph idx="1"/>
          </p:nvPr>
        </p:nvSpPr>
        <p:spPr>
          <a:xfrm>
            <a:off x="457200" y="1600200"/>
            <a:ext cx="8458200" cy="4525963"/>
          </a:xfrm>
        </p:spPr>
        <p:txBody>
          <a:bodyPr rtlCol="0">
            <a:normAutofit fontScale="77500" lnSpcReduction="20000"/>
          </a:bodyPr>
          <a:lstStyle/>
          <a:p>
            <a:pPr eaLnBrk="1" fontAlgn="auto" hangingPunct="1">
              <a:spcAft>
                <a:spcPts val="0"/>
              </a:spcAft>
              <a:defRPr/>
            </a:pPr>
            <a:r>
              <a:rPr lang="en-US" dirty="0" smtClean="0"/>
              <a:t>You are not the target demographic</a:t>
            </a:r>
          </a:p>
          <a:p>
            <a:pPr lvl="1" eaLnBrk="1" fontAlgn="auto" hangingPunct="1">
              <a:spcAft>
                <a:spcPts val="0"/>
              </a:spcAft>
              <a:defRPr/>
            </a:pPr>
            <a:r>
              <a:rPr lang="en-US" dirty="0" smtClean="0"/>
              <a:t>Know your target audience, ask them, then listen</a:t>
            </a:r>
          </a:p>
          <a:p>
            <a:pPr eaLnBrk="1" fontAlgn="auto" hangingPunct="1">
              <a:spcAft>
                <a:spcPts val="0"/>
              </a:spcAft>
              <a:defRPr/>
            </a:pPr>
            <a:r>
              <a:rPr lang="en-US" dirty="0" smtClean="0"/>
              <a:t>Don’t over-engineer, better to over market</a:t>
            </a:r>
          </a:p>
          <a:p>
            <a:pPr lvl="1" eaLnBrk="1" fontAlgn="auto" hangingPunct="1">
              <a:spcAft>
                <a:spcPts val="0"/>
              </a:spcAft>
              <a:defRPr/>
            </a:pPr>
            <a:r>
              <a:rPr lang="en-US" dirty="0" smtClean="0"/>
              <a:t>What is your engineering to market research spend ratio?</a:t>
            </a:r>
          </a:p>
          <a:p>
            <a:pPr eaLnBrk="1" fontAlgn="auto" hangingPunct="1">
              <a:spcAft>
                <a:spcPts val="0"/>
              </a:spcAft>
              <a:defRPr/>
            </a:pPr>
            <a:r>
              <a:rPr lang="en-US" dirty="0" smtClean="0"/>
              <a:t>Fail early, fail often, fail cheaply – then succeed!</a:t>
            </a:r>
          </a:p>
          <a:p>
            <a:pPr lvl="1" eaLnBrk="1" fontAlgn="auto" hangingPunct="1">
              <a:spcAft>
                <a:spcPts val="0"/>
              </a:spcAft>
              <a:defRPr/>
            </a:pPr>
            <a:r>
              <a:rPr lang="en-US" dirty="0" smtClean="0"/>
              <a:t>Get into the market as soon as possible</a:t>
            </a:r>
          </a:p>
          <a:p>
            <a:pPr eaLnBrk="1" fontAlgn="auto" hangingPunct="1">
              <a:spcAft>
                <a:spcPts val="0"/>
              </a:spcAft>
              <a:defRPr/>
            </a:pPr>
            <a:r>
              <a:rPr lang="en-US" dirty="0" smtClean="0"/>
              <a:t>Version thoughtfully, and regularly</a:t>
            </a:r>
          </a:p>
          <a:p>
            <a:pPr lvl="1" eaLnBrk="1" fontAlgn="auto" hangingPunct="1">
              <a:spcAft>
                <a:spcPts val="0"/>
              </a:spcAft>
              <a:defRPr/>
            </a:pPr>
            <a:r>
              <a:rPr lang="en-US" dirty="0" smtClean="0"/>
              <a:t>Share product roadmaps with your customers (carefully)</a:t>
            </a:r>
          </a:p>
          <a:p>
            <a:pPr eaLnBrk="1" fontAlgn="auto" hangingPunct="1">
              <a:spcAft>
                <a:spcPts val="0"/>
              </a:spcAft>
              <a:defRPr/>
            </a:pPr>
            <a:r>
              <a:rPr lang="en-US" dirty="0" smtClean="0"/>
              <a:t>It’s not (only) about product features…</a:t>
            </a:r>
          </a:p>
          <a:p>
            <a:pPr lvl="1" eaLnBrk="1" fontAlgn="auto" hangingPunct="1">
              <a:spcAft>
                <a:spcPts val="0"/>
              </a:spcAft>
              <a:defRPr/>
            </a:pPr>
            <a:r>
              <a:rPr lang="en-US" dirty="0" smtClean="0"/>
              <a:t>Don’t forget the “other” 3Ps </a:t>
            </a:r>
          </a:p>
          <a:p>
            <a:pPr eaLnBrk="1" fontAlgn="auto" hangingPunct="1">
              <a:spcAft>
                <a:spcPts val="0"/>
              </a:spcAft>
              <a:defRPr/>
            </a:pPr>
            <a:r>
              <a:rPr lang="en-US" dirty="0" smtClean="0"/>
              <a:t>Know the competition as well as yourself</a:t>
            </a:r>
          </a:p>
          <a:p>
            <a:pPr lvl="1" eaLnBrk="1" fontAlgn="auto" hangingPunct="1">
              <a:spcAft>
                <a:spcPts val="0"/>
              </a:spcAft>
              <a:defRPr/>
            </a:pPr>
            <a:r>
              <a:rPr lang="en-US" dirty="0" smtClean="0"/>
              <a:t>Sun </a:t>
            </a:r>
            <a:r>
              <a:rPr lang="en-US" dirty="0" err="1" smtClean="0"/>
              <a:t>Szu</a:t>
            </a:r>
            <a:r>
              <a:rPr lang="en-US" dirty="0" smtClean="0"/>
              <a:t> rocks</a:t>
            </a:r>
            <a:endParaRPr lang="en-US" u="sng" dirty="0" smtClean="0"/>
          </a:p>
          <a:p>
            <a:pPr eaLnBrk="1" fontAlgn="auto" hangingPunct="1">
              <a:spcAft>
                <a:spcPts val="0"/>
              </a:spcAft>
              <a:defRPr/>
            </a:pPr>
            <a:endParaRPr lang="en-US"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1143000"/>
          </a:xfrm>
        </p:spPr>
        <p:txBody>
          <a:bodyPr/>
          <a:lstStyle/>
          <a:p>
            <a:pPr eaLnBrk="1" hangingPunct="1"/>
            <a:r>
              <a:rPr lang="en-US" smtClean="0"/>
              <a:t>It’s Simple, Right?</a:t>
            </a:r>
          </a:p>
        </p:txBody>
      </p:sp>
      <p:grpSp>
        <p:nvGrpSpPr>
          <p:cNvPr id="2" name="Group 14"/>
          <p:cNvGrpSpPr>
            <a:grpSpLocks/>
          </p:cNvGrpSpPr>
          <p:nvPr/>
        </p:nvGrpSpPr>
        <p:grpSpPr bwMode="auto">
          <a:xfrm>
            <a:off x="228600" y="1295400"/>
            <a:ext cx="2419350" cy="3746500"/>
            <a:chOff x="228600" y="1295400"/>
            <a:chExt cx="2419350" cy="3746500"/>
          </a:xfrm>
        </p:grpSpPr>
        <p:pic>
          <p:nvPicPr>
            <p:cNvPr id="11277" name="Picture 3" descr="C:\Users\JMatheson\AppData\Local\Microsoft\Windows\Temporary Internet Files\Content.IE5\E9KL16HK\MCj04158660000[1].wmf"/>
            <p:cNvPicPr>
              <a:picLocks noChangeAspect="1" noChangeArrowheads="1"/>
            </p:cNvPicPr>
            <p:nvPr/>
          </p:nvPicPr>
          <p:blipFill>
            <a:blip r:embed="rId3" cstate="print"/>
            <a:srcRect/>
            <a:stretch>
              <a:fillRect/>
            </a:stretch>
          </p:blipFill>
          <p:spPr bwMode="auto">
            <a:xfrm>
              <a:off x="228600" y="1295400"/>
              <a:ext cx="2419350" cy="2057400"/>
            </a:xfrm>
            <a:prstGeom prst="rect">
              <a:avLst/>
            </a:prstGeom>
            <a:noFill/>
            <a:ln w="9525">
              <a:noFill/>
              <a:miter lim="800000"/>
              <a:headEnd/>
              <a:tailEnd/>
            </a:ln>
          </p:spPr>
        </p:pic>
        <p:sp>
          <p:nvSpPr>
            <p:cNvPr id="11278" name="TextBox 9"/>
            <p:cNvSpPr txBox="1">
              <a:spLocks noChangeArrowheads="1"/>
            </p:cNvSpPr>
            <p:nvPr/>
          </p:nvSpPr>
          <p:spPr bwMode="auto">
            <a:xfrm>
              <a:off x="381000" y="3657600"/>
              <a:ext cx="2133600" cy="1384300"/>
            </a:xfrm>
            <a:prstGeom prst="rect">
              <a:avLst/>
            </a:prstGeom>
            <a:noFill/>
            <a:ln w="9525">
              <a:noFill/>
              <a:miter lim="800000"/>
              <a:headEnd/>
              <a:tailEnd/>
            </a:ln>
          </p:spPr>
          <p:txBody>
            <a:bodyPr>
              <a:spAutoFit/>
            </a:bodyPr>
            <a:lstStyle/>
            <a:p>
              <a:r>
                <a:rPr lang="en-US" sz="2800">
                  <a:latin typeface="Calibri" pitchFamily="34" charset="0"/>
                </a:rPr>
                <a:t>1.  Come Up With  A Killer Idea….</a:t>
              </a:r>
            </a:p>
          </p:txBody>
        </p:sp>
      </p:grpSp>
      <p:grpSp>
        <p:nvGrpSpPr>
          <p:cNvPr id="3" name="Group 11"/>
          <p:cNvGrpSpPr>
            <a:grpSpLocks/>
          </p:cNvGrpSpPr>
          <p:nvPr/>
        </p:nvGrpSpPr>
        <p:grpSpPr bwMode="auto">
          <a:xfrm>
            <a:off x="2667000" y="2057400"/>
            <a:ext cx="3276600" cy="4711700"/>
            <a:chOff x="2667000" y="2057400"/>
            <a:chExt cx="3276600" cy="4711482"/>
          </a:xfrm>
        </p:grpSpPr>
        <p:pic>
          <p:nvPicPr>
            <p:cNvPr id="11274" name="Picture 2" descr="C:\Users\JMatheson\AppData\Local\Microsoft\Windows\Temporary Internet Files\Content.IE5\E9KL16HK\MPj04330570000[1].jpg"/>
            <p:cNvPicPr>
              <a:picLocks noChangeAspect="1" noChangeArrowheads="1"/>
            </p:cNvPicPr>
            <p:nvPr/>
          </p:nvPicPr>
          <p:blipFill>
            <a:blip r:embed="rId4" cstate="print"/>
            <a:srcRect/>
            <a:stretch>
              <a:fillRect/>
            </a:stretch>
          </p:blipFill>
          <p:spPr bwMode="auto">
            <a:xfrm>
              <a:off x="3200400" y="2677015"/>
              <a:ext cx="2743200" cy="2199785"/>
            </a:xfrm>
            <a:prstGeom prst="rect">
              <a:avLst/>
            </a:prstGeom>
            <a:noFill/>
            <a:ln w="9525">
              <a:noFill/>
              <a:miter lim="800000"/>
              <a:headEnd/>
              <a:tailEnd/>
            </a:ln>
          </p:spPr>
        </p:pic>
        <p:sp>
          <p:nvSpPr>
            <p:cNvPr id="8" name="Curved Down Arrow 7"/>
            <p:cNvSpPr/>
            <p:nvPr/>
          </p:nvSpPr>
          <p:spPr>
            <a:xfrm>
              <a:off x="2667000" y="2057400"/>
              <a:ext cx="1981200" cy="609572"/>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276" name="TextBox 10"/>
            <p:cNvSpPr txBox="1">
              <a:spLocks noChangeArrowheads="1"/>
            </p:cNvSpPr>
            <p:nvPr/>
          </p:nvSpPr>
          <p:spPr bwMode="auto">
            <a:xfrm>
              <a:off x="3505200" y="4953000"/>
              <a:ext cx="2133600" cy="1815882"/>
            </a:xfrm>
            <a:prstGeom prst="rect">
              <a:avLst/>
            </a:prstGeom>
            <a:noFill/>
            <a:ln w="9525">
              <a:noFill/>
              <a:miter lim="800000"/>
              <a:headEnd/>
              <a:tailEnd/>
            </a:ln>
          </p:spPr>
          <p:txBody>
            <a:bodyPr>
              <a:spAutoFit/>
            </a:bodyPr>
            <a:lstStyle/>
            <a:p>
              <a:r>
                <a:rPr lang="en-US" sz="2800">
                  <a:latin typeface="Calibri" pitchFamily="34" charset="0"/>
                </a:rPr>
                <a:t>2.  Recruit (Zealotous) Team to Build “It”…</a:t>
              </a:r>
            </a:p>
          </p:txBody>
        </p:sp>
      </p:grpSp>
      <p:grpSp>
        <p:nvGrpSpPr>
          <p:cNvPr id="4" name="Group 13"/>
          <p:cNvGrpSpPr>
            <a:grpSpLocks/>
          </p:cNvGrpSpPr>
          <p:nvPr/>
        </p:nvGrpSpPr>
        <p:grpSpPr bwMode="auto">
          <a:xfrm>
            <a:off x="5943600" y="2667000"/>
            <a:ext cx="2895600" cy="4078288"/>
            <a:chOff x="5943600" y="2667000"/>
            <a:chExt cx="2895600" cy="4078307"/>
          </a:xfrm>
        </p:grpSpPr>
        <p:grpSp>
          <p:nvGrpSpPr>
            <p:cNvPr id="11270" name="Group 12"/>
            <p:cNvGrpSpPr>
              <a:grpSpLocks/>
            </p:cNvGrpSpPr>
            <p:nvPr/>
          </p:nvGrpSpPr>
          <p:grpSpPr bwMode="auto">
            <a:xfrm>
              <a:off x="5943600" y="2667000"/>
              <a:ext cx="2895600" cy="3048000"/>
              <a:chOff x="5943600" y="2667000"/>
              <a:chExt cx="2895600" cy="3048000"/>
            </a:xfrm>
          </p:grpSpPr>
          <p:pic>
            <p:nvPicPr>
              <p:cNvPr id="11272" name="Picture 5" descr="C:\Users\JMatheson\AppData\Local\Microsoft\Windows\Temporary Internet Files\Content.IE5\I9PX1ZXX\MPj04331180000[1].jpg"/>
              <p:cNvPicPr>
                <a:picLocks noChangeAspect="1" noChangeArrowheads="1"/>
              </p:cNvPicPr>
              <p:nvPr/>
            </p:nvPicPr>
            <p:blipFill>
              <a:blip r:embed="rId5" cstate="print"/>
              <a:srcRect/>
              <a:stretch>
                <a:fillRect/>
              </a:stretch>
            </p:blipFill>
            <p:spPr bwMode="auto">
              <a:xfrm>
                <a:off x="6400800" y="3276600"/>
                <a:ext cx="2438400" cy="2438400"/>
              </a:xfrm>
              <a:prstGeom prst="rect">
                <a:avLst/>
              </a:prstGeom>
              <a:noFill/>
              <a:ln w="9525">
                <a:noFill/>
                <a:miter lim="800000"/>
                <a:headEnd/>
                <a:tailEnd/>
              </a:ln>
            </p:spPr>
          </p:pic>
          <p:sp>
            <p:nvSpPr>
              <p:cNvPr id="9" name="Curved Down Arrow 8"/>
              <p:cNvSpPr/>
              <p:nvPr/>
            </p:nvSpPr>
            <p:spPr>
              <a:xfrm>
                <a:off x="5943600" y="2667000"/>
                <a:ext cx="1981200" cy="609603"/>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sp>
          <p:nvSpPr>
            <p:cNvPr id="11271" name="TextBox 10"/>
            <p:cNvSpPr txBox="1">
              <a:spLocks noChangeArrowheads="1"/>
            </p:cNvSpPr>
            <p:nvPr/>
          </p:nvSpPr>
          <p:spPr bwMode="auto">
            <a:xfrm>
              <a:off x="6629400" y="5791200"/>
              <a:ext cx="2133600" cy="954107"/>
            </a:xfrm>
            <a:prstGeom prst="rect">
              <a:avLst/>
            </a:prstGeom>
            <a:noFill/>
            <a:ln w="9525">
              <a:noFill/>
              <a:miter lim="800000"/>
              <a:headEnd/>
              <a:tailEnd/>
            </a:ln>
          </p:spPr>
          <p:txBody>
            <a:bodyPr>
              <a:spAutoFit/>
            </a:bodyPr>
            <a:lstStyle/>
            <a:p>
              <a:r>
                <a:rPr lang="en-US" sz="2800">
                  <a:latin typeface="Calibri" pitchFamily="34" charset="0"/>
                </a:rPr>
                <a:t>3.  Take “It” to the bank!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A Few Questions About “It”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defRPr/>
            </a:pPr>
            <a:r>
              <a:rPr lang="en-US" dirty="0" smtClean="0"/>
              <a:t>What problem will “It” solve?</a:t>
            </a:r>
          </a:p>
          <a:p>
            <a:pPr eaLnBrk="1" fontAlgn="auto" hangingPunct="1">
              <a:spcAft>
                <a:spcPts val="0"/>
              </a:spcAft>
              <a:defRPr/>
            </a:pPr>
            <a:r>
              <a:rPr lang="en-US" dirty="0" smtClean="0"/>
              <a:t>What kind of people will buy “It”?  </a:t>
            </a:r>
          </a:p>
          <a:p>
            <a:pPr eaLnBrk="1" fontAlgn="auto" hangingPunct="1">
              <a:spcAft>
                <a:spcPts val="0"/>
              </a:spcAft>
              <a:defRPr/>
            </a:pPr>
            <a:r>
              <a:rPr lang="en-US" dirty="0" smtClean="0"/>
              <a:t>How many people will buy “It”?</a:t>
            </a:r>
          </a:p>
          <a:p>
            <a:pPr eaLnBrk="1" fontAlgn="auto" hangingPunct="1">
              <a:spcAft>
                <a:spcPts val="0"/>
              </a:spcAft>
              <a:defRPr/>
            </a:pPr>
            <a:r>
              <a:rPr lang="en-US" dirty="0" smtClean="0"/>
              <a:t>Who will sell “It”?</a:t>
            </a:r>
          </a:p>
          <a:p>
            <a:pPr eaLnBrk="1" fontAlgn="auto" hangingPunct="1">
              <a:spcAft>
                <a:spcPts val="0"/>
              </a:spcAft>
              <a:defRPr/>
            </a:pPr>
            <a:r>
              <a:rPr lang="en-US" dirty="0" smtClean="0"/>
              <a:t>How </a:t>
            </a:r>
            <a:r>
              <a:rPr lang="en-US" dirty="0" smtClean="0"/>
              <a:t>much will people pay for “It”?</a:t>
            </a:r>
            <a:endParaRPr lang="en-US" dirty="0" smtClean="0"/>
          </a:p>
          <a:p>
            <a:pPr eaLnBrk="1" fontAlgn="auto" hangingPunct="1">
              <a:spcAft>
                <a:spcPts val="0"/>
              </a:spcAft>
              <a:defRPr/>
            </a:pPr>
            <a:r>
              <a:rPr lang="en-US" dirty="0" smtClean="0"/>
              <a:t>How much will “It” cost to make?</a:t>
            </a:r>
          </a:p>
          <a:p>
            <a:pPr eaLnBrk="1" fontAlgn="auto" hangingPunct="1">
              <a:spcAft>
                <a:spcPts val="0"/>
              </a:spcAft>
              <a:defRPr/>
            </a:pPr>
            <a:r>
              <a:rPr lang="en-US" dirty="0" smtClean="0"/>
              <a:t>Who else makes something like “It”?</a:t>
            </a:r>
          </a:p>
          <a:p>
            <a:pPr eaLnBrk="1" fontAlgn="auto" hangingPunct="1">
              <a:spcAft>
                <a:spcPts val="0"/>
              </a:spcAft>
              <a:defRPr/>
            </a:pPr>
            <a:r>
              <a:rPr lang="en-US" dirty="0" smtClean="0"/>
              <a:t>Where </a:t>
            </a:r>
            <a:r>
              <a:rPr lang="en-US" dirty="0" smtClean="0"/>
              <a:t>will you get the money to make “It”?</a:t>
            </a:r>
            <a:endParaRPr lang="en-US" dirty="0" smtClean="0"/>
          </a:p>
          <a:p>
            <a:pPr eaLnBrk="1" fontAlgn="auto" hangingPunct="1">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grpId="0" nodeType="afterEffect">
                                  <p:stCondLst>
                                    <p:cond delay="2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grpId="0" nodeType="afterEffect">
                                  <p:stCondLst>
                                    <p:cond delay="2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grpId="0" nodeType="afterEffect">
                                  <p:stCondLst>
                                    <p:cond delay="20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8000"/>
                            </p:stCondLst>
                            <p:childTnLst>
                              <p:par>
                                <p:cTn id="17" presetID="1" presetClass="entr" presetSubtype="0" fill="hold" grpId="0" nodeType="afterEffect">
                                  <p:stCondLst>
                                    <p:cond delay="20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10000"/>
                            </p:stCondLst>
                            <p:childTnLst>
                              <p:par>
                                <p:cTn id="20" presetID="1" presetClass="entr" presetSubtype="0" fill="hold" grpId="0" nodeType="afterEffect">
                                  <p:stCondLst>
                                    <p:cond delay="20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12000"/>
                            </p:stCondLst>
                            <p:childTnLst>
                              <p:par>
                                <p:cTn id="23" presetID="1" presetClass="entr" presetSubtype="0" fill="hold" grpId="0" nodeType="afterEffect">
                                  <p:stCondLst>
                                    <p:cond delay="20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14000"/>
                            </p:stCondLst>
                            <p:childTnLst>
                              <p:par>
                                <p:cTn id="26" presetID="1" presetClass="entr" presetSubtype="0" fill="hold" grpId="0" nodeType="afterEffect">
                                  <p:stCondLst>
                                    <p:cond delay="200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3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What’s The Right Approach?</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Both…Actually, All Three!</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3970" name="Picture 2" descr="C:\Documents and Settings\jmatheson\Local Settings\Temporary Internet Files\Content.IE5\7UBCBXAS\MPj04388700000[1].jpg"/>
          <p:cNvPicPr>
            <a:picLocks noChangeAspect="1" noChangeArrowheads="1"/>
          </p:cNvPicPr>
          <p:nvPr/>
        </p:nvPicPr>
        <p:blipFill>
          <a:blip r:embed="rId8" cstate="print"/>
          <a:srcRect/>
          <a:stretch>
            <a:fillRect/>
          </a:stretch>
        </p:blipFill>
        <p:spPr bwMode="auto">
          <a:xfrm>
            <a:off x="3190875" y="4724400"/>
            <a:ext cx="2828925" cy="1905000"/>
          </a:xfrm>
          <a:prstGeom prst="rect">
            <a:avLst/>
          </a:prstGeom>
          <a:noFill/>
          <a:ln w="9525">
            <a:noFill/>
            <a:miter lim="800000"/>
            <a:headEnd/>
            <a:tailEnd/>
          </a:ln>
        </p:spPr>
      </p:pic>
      <p:grpSp>
        <p:nvGrpSpPr>
          <p:cNvPr id="2" name="Group 6"/>
          <p:cNvGrpSpPr>
            <a:grpSpLocks/>
          </p:cNvGrpSpPr>
          <p:nvPr/>
        </p:nvGrpSpPr>
        <p:grpSpPr bwMode="auto">
          <a:xfrm>
            <a:off x="2286000" y="76200"/>
            <a:ext cx="5029200" cy="3886200"/>
            <a:chOff x="2743200" y="914400"/>
            <a:chExt cx="5029200" cy="3886200"/>
          </a:xfrm>
        </p:grpSpPr>
        <p:sp>
          <p:nvSpPr>
            <p:cNvPr id="6" name="Explosion 1 5"/>
            <p:cNvSpPr/>
            <p:nvPr/>
          </p:nvSpPr>
          <p:spPr>
            <a:xfrm>
              <a:off x="2743200" y="914400"/>
              <a:ext cx="5029200" cy="3886200"/>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971" name="Picture 3" descr="C:\Documents and Settings\jmatheson\Local Settings\Temporary Internet Files\Content.IE5\PTI8T114\MPj04309360000[1].jpg"/>
            <p:cNvPicPr>
              <a:picLocks noChangeAspect="1" noChangeArrowheads="1"/>
            </p:cNvPicPr>
            <p:nvPr/>
          </p:nvPicPr>
          <p:blipFill>
            <a:blip r:embed="rId9" cstate="print">
              <a:duotone>
                <a:prstClr val="black"/>
                <a:schemeClr val="accent3">
                  <a:tint val="45000"/>
                  <a:satMod val="400000"/>
                </a:schemeClr>
              </a:duotone>
            </a:blip>
            <a:srcRect/>
            <a:stretch>
              <a:fillRect/>
            </a:stretch>
          </p:blipFill>
          <p:spPr bwMode="auto">
            <a:xfrm>
              <a:off x="3962400" y="1981200"/>
              <a:ext cx="2590800" cy="1724089"/>
            </a:xfrm>
            <a:prstGeom prst="rect">
              <a:avLst/>
            </a:prstGeom>
            <a:solidFill>
              <a:srgbClr val="00B050"/>
            </a:solid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83970"/>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What?  That Old Framework…</a:t>
            </a:r>
          </a:p>
        </p:txBody>
      </p:sp>
      <p:pic>
        <p:nvPicPr>
          <p:cNvPr id="15363" name="Picture 2"/>
          <p:cNvPicPr>
            <a:picLocks noGrp="1" noChangeAspect="1" noChangeArrowheads="1"/>
          </p:cNvPicPr>
          <p:nvPr>
            <p:ph idx="1"/>
          </p:nvPr>
        </p:nvPicPr>
        <p:blipFill>
          <a:blip r:embed="rId3" cstate="print"/>
          <a:srcRect/>
          <a:stretch>
            <a:fillRect/>
          </a:stretch>
        </p:blipFill>
        <p:spPr>
          <a:xfrm>
            <a:off x="1981200" y="1447800"/>
            <a:ext cx="5105400" cy="502285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1219200" y="1981200"/>
            <a:ext cx="1828800" cy="1066800"/>
          </a:xfrm>
          <a:prstGeom prst="roundRect">
            <a:avLst/>
          </a:prstGeom>
          <a:solidFill>
            <a:schemeClr val="bg1">
              <a:lumMod val="95000"/>
            </a:schemeClr>
          </a:solidFill>
          <a:ln w="3175" cap="flat" cmpd="sng" algn="ctr">
            <a:solidFill>
              <a:srgbClr val="E82606"/>
            </a:solidFill>
            <a:prstDash val="dash"/>
            <a:round/>
            <a:headEnd type="none" w="med" len="med"/>
            <a:tailEnd type="none" w="med" len="med"/>
          </a:ln>
          <a:effectLst/>
        </p:spPr>
        <p:txBody>
          <a:bodyPr>
            <a:spAutoFit/>
          </a:bodyPr>
          <a:lstStyle/>
          <a:p>
            <a:pPr eaLnBrk="0" hangingPunct="0">
              <a:defRPr/>
            </a:pPr>
            <a:endParaRPr lang="en-US" sz="800">
              <a:solidFill>
                <a:srgbClr val="000000"/>
              </a:solidFill>
              <a:latin typeface="Verdana" pitchFamily="34" charset="0"/>
              <a:cs typeface="+mn-cs"/>
            </a:endParaRPr>
          </a:p>
        </p:txBody>
      </p:sp>
      <p:sp>
        <p:nvSpPr>
          <p:cNvPr id="16" name="Rounded Rectangle 15"/>
          <p:cNvSpPr/>
          <p:nvPr/>
        </p:nvSpPr>
        <p:spPr bwMode="auto">
          <a:xfrm>
            <a:off x="6172200" y="1981200"/>
            <a:ext cx="1828800" cy="1066800"/>
          </a:xfrm>
          <a:prstGeom prst="roundRect">
            <a:avLst/>
          </a:prstGeom>
          <a:solidFill>
            <a:schemeClr val="bg1">
              <a:lumMod val="95000"/>
            </a:schemeClr>
          </a:solidFill>
          <a:ln w="3175" cap="flat" cmpd="sng" algn="ctr">
            <a:solidFill>
              <a:srgbClr val="E82606"/>
            </a:solidFill>
            <a:prstDash val="dash"/>
            <a:round/>
            <a:headEnd type="none" w="med" len="med"/>
            <a:tailEnd type="none" w="med" len="med"/>
          </a:ln>
          <a:effectLst/>
        </p:spPr>
        <p:txBody>
          <a:bodyPr>
            <a:spAutoFit/>
          </a:bodyPr>
          <a:lstStyle/>
          <a:p>
            <a:pPr eaLnBrk="0" hangingPunct="0">
              <a:defRPr/>
            </a:pPr>
            <a:endParaRPr lang="en-US" sz="800">
              <a:solidFill>
                <a:srgbClr val="000000"/>
              </a:solidFill>
              <a:latin typeface="Verdana" pitchFamily="34" charset="0"/>
              <a:cs typeface="+mn-cs"/>
            </a:endParaRPr>
          </a:p>
        </p:txBody>
      </p:sp>
      <p:sp>
        <p:nvSpPr>
          <p:cNvPr id="17" name="Rounded Rectangle 16"/>
          <p:cNvSpPr/>
          <p:nvPr/>
        </p:nvSpPr>
        <p:spPr bwMode="auto">
          <a:xfrm>
            <a:off x="1219200" y="4343400"/>
            <a:ext cx="1828800" cy="1066800"/>
          </a:xfrm>
          <a:prstGeom prst="roundRect">
            <a:avLst/>
          </a:prstGeom>
          <a:solidFill>
            <a:schemeClr val="bg1">
              <a:lumMod val="95000"/>
            </a:schemeClr>
          </a:solidFill>
          <a:ln w="3175" cap="flat" cmpd="sng" algn="ctr">
            <a:solidFill>
              <a:srgbClr val="E82606"/>
            </a:solidFill>
            <a:prstDash val="dash"/>
            <a:round/>
            <a:headEnd type="none" w="med" len="med"/>
            <a:tailEnd type="none" w="med" len="med"/>
          </a:ln>
          <a:effectLst/>
        </p:spPr>
        <p:txBody>
          <a:bodyPr>
            <a:spAutoFit/>
          </a:bodyPr>
          <a:lstStyle/>
          <a:p>
            <a:pPr eaLnBrk="0" hangingPunct="0">
              <a:defRPr/>
            </a:pPr>
            <a:endParaRPr lang="en-US" sz="800">
              <a:solidFill>
                <a:srgbClr val="000000"/>
              </a:solidFill>
              <a:latin typeface="Verdana" pitchFamily="34" charset="0"/>
              <a:cs typeface="+mn-cs"/>
            </a:endParaRPr>
          </a:p>
        </p:txBody>
      </p:sp>
      <p:sp>
        <p:nvSpPr>
          <p:cNvPr id="18" name="Rounded Rectangle 17"/>
          <p:cNvSpPr/>
          <p:nvPr/>
        </p:nvSpPr>
        <p:spPr bwMode="auto">
          <a:xfrm>
            <a:off x="6172200" y="4343400"/>
            <a:ext cx="1828800" cy="1066800"/>
          </a:xfrm>
          <a:prstGeom prst="roundRect">
            <a:avLst/>
          </a:prstGeom>
          <a:solidFill>
            <a:schemeClr val="bg1">
              <a:lumMod val="95000"/>
            </a:schemeClr>
          </a:solidFill>
          <a:ln w="3175" cap="flat" cmpd="sng" algn="ctr">
            <a:solidFill>
              <a:srgbClr val="E82606"/>
            </a:solidFill>
            <a:prstDash val="dash"/>
            <a:round/>
            <a:headEnd type="none" w="med" len="med"/>
            <a:tailEnd type="none" w="med" len="med"/>
          </a:ln>
          <a:effectLst/>
        </p:spPr>
        <p:txBody>
          <a:bodyPr>
            <a:spAutoFit/>
          </a:bodyPr>
          <a:lstStyle/>
          <a:p>
            <a:pPr eaLnBrk="0" hangingPunct="0">
              <a:defRPr/>
            </a:pPr>
            <a:endParaRPr lang="en-US" sz="800">
              <a:solidFill>
                <a:srgbClr val="000000"/>
              </a:solidFill>
              <a:latin typeface="Verdana" pitchFamily="34" charset="0"/>
              <a:cs typeface="+mn-cs"/>
            </a:endParaRPr>
          </a:p>
        </p:txBody>
      </p:sp>
      <p:sp>
        <p:nvSpPr>
          <p:cNvPr id="2" name="Title 1"/>
          <p:cNvSpPr>
            <a:spLocks noGrp="1"/>
          </p:cNvSpPr>
          <p:nvPr>
            <p:ph type="title"/>
          </p:nvPr>
        </p:nvSpPr>
        <p:spPr/>
        <p:txBody>
          <a:bodyPr/>
          <a:lstStyle/>
          <a:p>
            <a:pPr>
              <a:defRPr/>
            </a:pPr>
            <a:r>
              <a:rPr lang="en-US" dirty="0" smtClean="0"/>
              <a:t>Opportunity Recognition</a:t>
            </a:r>
            <a:endParaRPr lang="en-US" dirty="0"/>
          </a:p>
        </p:txBody>
      </p:sp>
      <p:sp>
        <p:nvSpPr>
          <p:cNvPr id="3" name="Content Placeholder 2"/>
          <p:cNvSpPr>
            <a:spLocks noGrp="1"/>
          </p:cNvSpPr>
          <p:nvPr>
            <p:ph idx="1"/>
          </p:nvPr>
        </p:nvSpPr>
        <p:spPr>
          <a:xfrm>
            <a:off x="5562600" y="4343400"/>
            <a:ext cx="3124200" cy="685800"/>
          </a:xfrm>
        </p:spPr>
        <p:txBody>
          <a:bodyPr/>
          <a:lstStyle/>
          <a:p>
            <a:pPr marL="4763" indent="-4763" algn="ctr">
              <a:buFont typeface="Times" pitchFamily="18" charset="0"/>
              <a:buNone/>
              <a:defRPr/>
            </a:pPr>
            <a:r>
              <a:rPr lang="en-US" sz="1800" dirty="0" smtClean="0"/>
              <a:t>Value </a:t>
            </a:r>
          </a:p>
          <a:p>
            <a:pPr marL="4763" indent="-4763" algn="ctr">
              <a:buFont typeface="Times" pitchFamily="18" charset="0"/>
              <a:buNone/>
              <a:defRPr/>
            </a:pPr>
            <a:r>
              <a:rPr lang="en-US" sz="1800" dirty="0" smtClean="0"/>
              <a:t>creation </a:t>
            </a:r>
          </a:p>
          <a:p>
            <a:pPr marL="4763" indent="-4763" algn="ctr">
              <a:buFont typeface="Times" pitchFamily="18" charset="0"/>
              <a:buNone/>
              <a:defRPr/>
            </a:pPr>
            <a:r>
              <a:rPr lang="en-US" sz="1800" dirty="0" smtClean="0"/>
              <a:t>strategy</a:t>
            </a:r>
          </a:p>
        </p:txBody>
      </p:sp>
      <p:sp>
        <p:nvSpPr>
          <p:cNvPr id="9" name="Content Placeholder 2"/>
          <p:cNvSpPr txBox="1">
            <a:spLocks/>
          </p:cNvSpPr>
          <p:nvPr/>
        </p:nvSpPr>
        <p:spPr bwMode="auto">
          <a:xfrm>
            <a:off x="0" y="4495800"/>
            <a:ext cx="4191000" cy="685800"/>
          </a:xfrm>
          <a:prstGeom prst="rect">
            <a:avLst/>
          </a:prstGeom>
          <a:noFill/>
          <a:ln w="9525">
            <a:noFill/>
            <a:miter lim="800000"/>
            <a:headEnd/>
            <a:tailEnd/>
          </a:ln>
        </p:spPr>
        <p:txBody>
          <a:bodyPr/>
          <a:lstStyle/>
          <a:p>
            <a:pPr marL="342900" indent="-342900" algn="ctr" eaLnBrk="0" hangingPunct="0">
              <a:spcBef>
                <a:spcPct val="20000"/>
              </a:spcBef>
              <a:buClr>
                <a:srgbClr val="004C73"/>
              </a:buClr>
              <a:defRPr/>
            </a:pPr>
            <a:r>
              <a:rPr lang="en-US" kern="0" dirty="0">
                <a:solidFill>
                  <a:srgbClr val="000000">
                    <a:lumMod val="75000"/>
                    <a:lumOff val="25000"/>
                  </a:srgbClr>
                </a:solidFill>
                <a:latin typeface="Verdana"/>
                <a:cs typeface="+mn-cs"/>
              </a:rPr>
              <a:t>Value </a:t>
            </a:r>
          </a:p>
          <a:p>
            <a:pPr marL="342900" indent="-342900" algn="ctr" eaLnBrk="0" hangingPunct="0">
              <a:spcBef>
                <a:spcPct val="20000"/>
              </a:spcBef>
              <a:buClr>
                <a:srgbClr val="004C73"/>
              </a:buClr>
              <a:defRPr/>
            </a:pPr>
            <a:r>
              <a:rPr lang="en-US" kern="0" dirty="0">
                <a:solidFill>
                  <a:srgbClr val="000000">
                    <a:lumMod val="75000"/>
                    <a:lumOff val="25000"/>
                  </a:srgbClr>
                </a:solidFill>
                <a:latin typeface="Verdana"/>
                <a:cs typeface="+mn-cs"/>
              </a:rPr>
              <a:t>hypothesis</a:t>
            </a:r>
          </a:p>
        </p:txBody>
      </p:sp>
      <p:sp>
        <p:nvSpPr>
          <p:cNvPr id="10" name="Content Placeholder 2"/>
          <p:cNvSpPr txBox="1">
            <a:spLocks/>
          </p:cNvSpPr>
          <p:nvPr/>
        </p:nvSpPr>
        <p:spPr bwMode="auto">
          <a:xfrm>
            <a:off x="5943600" y="2193925"/>
            <a:ext cx="2362200" cy="549275"/>
          </a:xfrm>
          <a:prstGeom prst="rect">
            <a:avLst/>
          </a:prstGeom>
          <a:noFill/>
          <a:ln w="9525">
            <a:noFill/>
            <a:miter lim="800000"/>
            <a:headEnd/>
            <a:tailEnd/>
          </a:ln>
        </p:spPr>
        <p:txBody>
          <a:bodyPr/>
          <a:lstStyle/>
          <a:p>
            <a:pPr marL="342900" indent="-342900" algn="ctr" eaLnBrk="0" hangingPunct="0">
              <a:spcBef>
                <a:spcPct val="20000"/>
              </a:spcBef>
              <a:buClr>
                <a:srgbClr val="004C73"/>
              </a:buClr>
              <a:defRPr/>
            </a:pPr>
            <a:r>
              <a:rPr lang="en-US" kern="0" dirty="0">
                <a:solidFill>
                  <a:srgbClr val="000000">
                    <a:lumMod val="75000"/>
                    <a:lumOff val="25000"/>
                  </a:srgbClr>
                </a:solidFill>
                <a:latin typeface="Verdana"/>
                <a:cs typeface="+mn-cs"/>
              </a:rPr>
              <a:t>Unmet</a:t>
            </a:r>
          </a:p>
          <a:p>
            <a:pPr marL="342900" indent="-342900" algn="ctr" eaLnBrk="0" hangingPunct="0">
              <a:spcBef>
                <a:spcPct val="20000"/>
              </a:spcBef>
              <a:buClr>
                <a:srgbClr val="004C73"/>
              </a:buClr>
              <a:defRPr/>
            </a:pPr>
            <a:r>
              <a:rPr lang="en-US" kern="0" dirty="0">
                <a:solidFill>
                  <a:srgbClr val="000000">
                    <a:lumMod val="75000"/>
                    <a:lumOff val="25000"/>
                  </a:srgbClr>
                </a:solidFill>
                <a:latin typeface="Verdana"/>
                <a:cs typeface="+mn-cs"/>
              </a:rPr>
              <a:t>Need</a:t>
            </a:r>
          </a:p>
        </p:txBody>
      </p:sp>
      <p:sp>
        <p:nvSpPr>
          <p:cNvPr id="11" name="Content Placeholder 2"/>
          <p:cNvSpPr txBox="1">
            <a:spLocks/>
          </p:cNvSpPr>
          <p:nvPr/>
        </p:nvSpPr>
        <p:spPr bwMode="auto">
          <a:xfrm>
            <a:off x="533400" y="2209800"/>
            <a:ext cx="3048000" cy="457200"/>
          </a:xfrm>
          <a:prstGeom prst="rect">
            <a:avLst/>
          </a:prstGeom>
          <a:noFill/>
          <a:ln w="9525">
            <a:noFill/>
            <a:miter lim="800000"/>
            <a:headEnd/>
            <a:tailEnd/>
          </a:ln>
        </p:spPr>
        <p:txBody>
          <a:bodyPr/>
          <a:lstStyle/>
          <a:p>
            <a:pPr marL="4763" indent="-4763" algn="ctr" eaLnBrk="0" hangingPunct="0">
              <a:spcBef>
                <a:spcPct val="20000"/>
              </a:spcBef>
              <a:buClr>
                <a:srgbClr val="004C73"/>
              </a:buClr>
              <a:defRPr/>
            </a:pPr>
            <a:r>
              <a:rPr lang="en-US" kern="0" dirty="0" smtClean="0">
                <a:solidFill>
                  <a:srgbClr val="000000">
                    <a:lumMod val="75000"/>
                    <a:lumOff val="25000"/>
                  </a:srgbClr>
                </a:solidFill>
                <a:latin typeface="Verdana"/>
                <a:cs typeface="+mn-cs"/>
              </a:rPr>
              <a:t>Discovery / </a:t>
            </a:r>
            <a:endParaRPr lang="en-US" kern="0" dirty="0">
              <a:solidFill>
                <a:srgbClr val="000000">
                  <a:lumMod val="75000"/>
                  <a:lumOff val="25000"/>
                </a:srgbClr>
              </a:solidFill>
              <a:latin typeface="Verdana"/>
              <a:cs typeface="+mn-cs"/>
            </a:endParaRPr>
          </a:p>
          <a:p>
            <a:pPr marL="4763" indent="-4763" algn="ctr" eaLnBrk="0" hangingPunct="0">
              <a:spcBef>
                <a:spcPct val="20000"/>
              </a:spcBef>
              <a:buClr>
                <a:srgbClr val="004C73"/>
              </a:buClr>
              <a:defRPr/>
            </a:pPr>
            <a:r>
              <a:rPr lang="en-US" kern="0" dirty="0">
                <a:solidFill>
                  <a:srgbClr val="000000">
                    <a:lumMod val="75000"/>
                    <a:lumOff val="25000"/>
                  </a:srgbClr>
                </a:solidFill>
                <a:latin typeface="Verdana"/>
                <a:cs typeface="+mn-cs"/>
              </a:rPr>
              <a:t>I</a:t>
            </a:r>
            <a:r>
              <a:rPr lang="en-US" kern="0" dirty="0" smtClean="0">
                <a:solidFill>
                  <a:srgbClr val="000000">
                    <a:lumMod val="75000"/>
                    <a:lumOff val="25000"/>
                  </a:srgbClr>
                </a:solidFill>
                <a:latin typeface="Verdana"/>
                <a:cs typeface="+mn-cs"/>
              </a:rPr>
              <a:t>nsight</a:t>
            </a:r>
            <a:endParaRPr lang="en-US" kern="0" dirty="0">
              <a:solidFill>
                <a:srgbClr val="000000">
                  <a:lumMod val="75000"/>
                  <a:lumOff val="25000"/>
                </a:srgbClr>
              </a:solidFill>
              <a:latin typeface="Verdana"/>
              <a:cs typeface="+mn-cs"/>
            </a:endParaRPr>
          </a:p>
        </p:txBody>
      </p:sp>
      <p:sp>
        <p:nvSpPr>
          <p:cNvPr id="13" name="Right Arrow 12"/>
          <p:cNvSpPr>
            <a:spLocks noChangeArrowheads="1"/>
          </p:cNvSpPr>
          <p:nvPr/>
        </p:nvSpPr>
        <p:spPr bwMode="auto">
          <a:xfrm>
            <a:off x="3276600" y="2057400"/>
            <a:ext cx="2667000" cy="381000"/>
          </a:xfrm>
          <a:prstGeom prst="rightArrow">
            <a:avLst>
              <a:gd name="adj1" fmla="val 50000"/>
              <a:gd name="adj2" fmla="val 50005"/>
            </a:avLst>
          </a:prstGeom>
          <a:solidFill>
            <a:schemeClr val="accent1"/>
          </a:solidFill>
          <a:ln w="3175" algn="ctr">
            <a:solidFill>
              <a:srgbClr val="E82606"/>
            </a:solidFill>
            <a:prstDash val="dash"/>
            <a:round/>
            <a:headEnd/>
            <a:tailEnd/>
          </a:ln>
        </p:spPr>
        <p:txBody>
          <a:bodyPr>
            <a:spAutoFit/>
          </a:bodyPr>
          <a:lstStyle/>
          <a:p>
            <a:pPr eaLnBrk="0" hangingPunct="0"/>
            <a:endParaRPr lang="en-US" sz="800">
              <a:solidFill>
                <a:srgbClr val="000000"/>
              </a:solidFill>
              <a:latin typeface="Verdana" pitchFamily="34" charset="0"/>
              <a:cs typeface="+mn-cs"/>
            </a:endParaRPr>
          </a:p>
        </p:txBody>
      </p:sp>
      <p:sp>
        <p:nvSpPr>
          <p:cNvPr id="14" name="Right Arrow 13"/>
          <p:cNvSpPr>
            <a:spLocks noChangeArrowheads="1"/>
          </p:cNvSpPr>
          <p:nvPr/>
        </p:nvSpPr>
        <p:spPr bwMode="auto">
          <a:xfrm flipH="1">
            <a:off x="3276600" y="2514600"/>
            <a:ext cx="2667000" cy="381000"/>
          </a:xfrm>
          <a:prstGeom prst="rightArrow">
            <a:avLst>
              <a:gd name="adj1" fmla="val 50000"/>
              <a:gd name="adj2" fmla="val 50005"/>
            </a:avLst>
          </a:prstGeom>
          <a:solidFill>
            <a:schemeClr val="accent1"/>
          </a:solidFill>
          <a:ln w="3175" algn="ctr">
            <a:solidFill>
              <a:srgbClr val="E82606"/>
            </a:solidFill>
            <a:prstDash val="dash"/>
            <a:round/>
            <a:headEnd/>
            <a:tailEnd/>
          </a:ln>
        </p:spPr>
        <p:txBody>
          <a:bodyPr>
            <a:spAutoFit/>
          </a:bodyPr>
          <a:lstStyle/>
          <a:p>
            <a:pPr eaLnBrk="0" hangingPunct="0"/>
            <a:endParaRPr lang="en-US" sz="800">
              <a:solidFill>
                <a:srgbClr val="000000"/>
              </a:solidFill>
              <a:latin typeface="Verdana" pitchFamily="34" charset="0"/>
              <a:cs typeface="+mn-cs"/>
            </a:endParaRPr>
          </a:p>
        </p:txBody>
      </p:sp>
      <p:sp>
        <p:nvSpPr>
          <p:cNvPr id="19" name="Right Arrow 18"/>
          <p:cNvSpPr>
            <a:spLocks noChangeArrowheads="1"/>
          </p:cNvSpPr>
          <p:nvPr/>
        </p:nvSpPr>
        <p:spPr bwMode="auto">
          <a:xfrm rot="20194134" flipH="1">
            <a:off x="3317875" y="3638550"/>
            <a:ext cx="2667000" cy="381000"/>
          </a:xfrm>
          <a:prstGeom prst="rightArrow">
            <a:avLst>
              <a:gd name="adj1" fmla="val 50000"/>
              <a:gd name="adj2" fmla="val 50005"/>
            </a:avLst>
          </a:prstGeom>
          <a:solidFill>
            <a:schemeClr val="accent1"/>
          </a:solidFill>
          <a:ln w="3175" algn="ctr">
            <a:solidFill>
              <a:srgbClr val="E82606"/>
            </a:solidFill>
            <a:prstDash val="dash"/>
            <a:round/>
            <a:headEnd/>
            <a:tailEnd/>
          </a:ln>
        </p:spPr>
        <p:txBody>
          <a:bodyPr>
            <a:spAutoFit/>
          </a:bodyPr>
          <a:lstStyle/>
          <a:p>
            <a:pPr eaLnBrk="0" hangingPunct="0"/>
            <a:endParaRPr lang="en-US" sz="800">
              <a:solidFill>
                <a:srgbClr val="000000"/>
              </a:solidFill>
              <a:latin typeface="Verdana" pitchFamily="34" charset="0"/>
              <a:cs typeface="+mn-cs"/>
            </a:endParaRPr>
          </a:p>
        </p:txBody>
      </p:sp>
      <p:sp>
        <p:nvSpPr>
          <p:cNvPr id="20" name="Right Arrow 19"/>
          <p:cNvSpPr>
            <a:spLocks noChangeArrowheads="1"/>
          </p:cNvSpPr>
          <p:nvPr/>
        </p:nvSpPr>
        <p:spPr bwMode="auto">
          <a:xfrm>
            <a:off x="3276600" y="4724400"/>
            <a:ext cx="2667000" cy="381000"/>
          </a:xfrm>
          <a:prstGeom prst="rightArrow">
            <a:avLst>
              <a:gd name="adj1" fmla="val 50000"/>
              <a:gd name="adj2" fmla="val 50005"/>
            </a:avLst>
          </a:prstGeom>
          <a:solidFill>
            <a:schemeClr val="accent1"/>
          </a:solidFill>
          <a:ln w="3175" algn="ctr">
            <a:solidFill>
              <a:srgbClr val="E82606"/>
            </a:solidFill>
            <a:prstDash val="dash"/>
            <a:round/>
            <a:headEnd/>
            <a:tailEnd/>
          </a:ln>
        </p:spPr>
        <p:txBody>
          <a:bodyPr>
            <a:spAutoFit/>
          </a:bodyPr>
          <a:lstStyle/>
          <a:p>
            <a:pPr eaLnBrk="0" hangingPunct="0"/>
            <a:endParaRPr lang="en-US" sz="800">
              <a:solidFill>
                <a:srgbClr val="000000"/>
              </a:solidFill>
              <a:latin typeface="Verdana" pitchFamily="34"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asys">
  <a:themeElements>
    <a:clrScheme name="Oasy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asys">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asy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asy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asy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asy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asy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asy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asy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asy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asy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asy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asy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asy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SV Presentation Template 2005 Annual Meeting">
  <a:themeElements>
    <a:clrScheme name="FSV Presentation Template 2005 Annual Meet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SV Presentation Template 2005 Annual Meeting">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E82606"/>
          </a:solidFill>
          <a:prstDash val="dash"/>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E82606"/>
          </a:solidFill>
          <a:prstDash val="dash"/>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FSV Presentation Template 2005 Annual Meet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SV Presentation Template 2005 Annual Meet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SV Presentation Template 2005 Annual Meet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SV Presentation Template 2005 Annual Meet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SV Presentation Template 2005 Annual Meet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SV Presentation Template 2005 Annual Meet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SV Presentation Template 2005 Annual Meeting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SV Presentation Template 2005 Annual Meet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SV Presentation Template 2005 Annual Meet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SV Presentation Template 2005 Annual Meet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SV Presentation Template 2005 Annual Meet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SV Presentation Template 2005 Annual Meet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4567</TotalTime>
  <Words>1758</Words>
  <Application>Microsoft Office PowerPoint</Application>
  <PresentationFormat>On-screen Show (4:3)</PresentationFormat>
  <Paragraphs>280</Paragraphs>
  <Slides>31</Slides>
  <Notes>31</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31</vt:i4>
      </vt:variant>
    </vt:vector>
  </HeadingPairs>
  <TitlesOfParts>
    <vt:vector size="41" baseType="lpstr">
      <vt:lpstr>Arial</vt:lpstr>
      <vt:lpstr>Calibri</vt:lpstr>
      <vt:lpstr>Verdana</vt:lpstr>
      <vt:lpstr>Times</vt:lpstr>
      <vt:lpstr>Office Theme</vt:lpstr>
      <vt:lpstr>Custom Design</vt:lpstr>
      <vt:lpstr>1_Office Theme</vt:lpstr>
      <vt:lpstr>Oasys</vt:lpstr>
      <vt:lpstr>2_Office Theme</vt:lpstr>
      <vt:lpstr>FSV Presentation Template 2005 Annual Meeting</vt:lpstr>
      <vt:lpstr>Slide 1</vt:lpstr>
      <vt:lpstr>First, A Quick Survey…</vt:lpstr>
      <vt:lpstr>Mission: Finding The Big Idea</vt:lpstr>
      <vt:lpstr>It’s Simple, Right?</vt:lpstr>
      <vt:lpstr>A Few Questions About “It”</vt:lpstr>
      <vt:lpstr>What’s The Right Approach?</vt:lpstr>
      <vt:lpstr>Both…Actually, All Three!</vt:lpstr>
      <vt:lpstr>What?  That Old Framework…</vt:lpstr>
      <vt:lpstr>Opportunity Recognition</vt:lpstr>
      <vt:lpstr>Platform vs. Product</vt:lpstr>
      <vt:lpstr>Focusing on the “One Thing”</vt:lpstr>
      <vt:lpstr>Who’s Your Target Market?  First Market? </vt:lpstr>
      <vt:lpstr>v1.0:  KISS</vt:lpstr>
      <vt:lpstr>Slide 14</vt:lpstr>
      <vt:lpstr>Slide 15</vt:lpstr>
      <vt:lpstr>Some Case Studies</vt:lpstr>
      <vt:lpstr>Slide 17</vt:lpstr>
      <vt:lpstr>Slide 18</vt:lpstr>
      <vt:lpstr>Slide 19</vt:lpstr>
      <vt:lpstr>Slide 20</vt:lpstr>
      <vt:lpstr>Slide 21</vt:lpstr>
      <vt:lpstr>Slide 22</vt:lpstr>
      <vt:lpstr>Slide 23</vt:lpstr>
      <vt:lpstr>Slide 24</vt:lpstr>
      <vt:lpstr>Engineered Osmosis (EOTM) How it works</vt:lpstr>
      <vt:lpstr> Oasys Osmotic Application Systems</vt:lpstr>
      <vt:lpstr>Water Markets</vt:lpstr>
      <vt:lpstr>Cost Advantage Membrane performance improvements – 50MGD</vt:lpstr>
      <vt:lpstr>Cost Advantage EOTM represents the lowest possible water treatment cost structure in the industry</vt:lpstr>
      <vt:lpstr>Oasys Market Entry Point Evaluation indicates that seawater brine recovery is best product entry point</vt:lpstr>
      <vt:lpstr>A Few Take Aways…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 Matheson</dc:creator>
  <cp:lastModifiedBy>Jim Matheson</cp:lastModifiedBy>
  <cp:revision>68</cp:revision>
  <dcterms:created xsi:type="dcterms:W3CDTF">2008-09-30T02:24:47Z</dcterms:created>
  <dcterms:modified xsi:type="dcterms:W3CDTF">2010-01-21T15:30:44Z</dcterms:modified>
</cp:coreProperties>
</file>