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716" r:id="rId2"/>
    <p:sldId id="939" r:id="rId3"/>
    <p:sldId id="957" r:id="rId4"/>
    <p:sldId id="958" r:id="rId5"/>
    <p:sldId id="959" r:id="rId6"/>
    <p:sldId id="960" r:id="rId7"/>
    <p:sldId id="961" r:id="rId8"/>
    <p:sldId id="962" r:id="rId9"/>
    <p:sldId id="963" r:id="rId10"/>
    <p:sldId id="964" r:id="rId11"/>
    <p:sldId id="965" r:id="rId12"/>
    <p:sldId id="966" r:id="rId13"/>
    <p:sldId id="967" r:id="rId14"/>
    <p:sldId id="968" r:id="rId15"/>
    <p:sldId id="969" r:id="rId16"/>
    <p:sldId id="970" r:id="rId17"/>
    <p:sldId id="971"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4944"/>
    <a:srgbClr val="94A088"/>
    <a:srgbClr val="E48312"/>
    <a:srgbClr val="BD582C"/>
    <a:srgbClr val="9B8357"/>
    <a:srgbClr val="865640"/>
    <a:srgbClr val="5A5A5A"/>
    <a:srgbClr val="FFFFFF"/>
    <a:srgbClr val="D5D5D5"/>
    <a:srgbClr val="4C4A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7" autoAdjust="0"/>
    <p:restoredTop sz="89231" autoAdjust="0"/>
  </p:normalViewPr>
  <p:slideViewPr>
    <p:cSldViewPr snapToGrid="0" snapToObjects="1">
      <p:cViewPr>
        <p:scale>
          <a:sx n="66" d="100"/>
          <a:sy n="66" d="100"/>
        </p:scale>
        <p:origin x="-1456" y="-632"/>
      </p:cViewPr>
      <p:guideLst>
        <p:guide orient="horz" pos="2160"/>
        <p:guide pos="2880"/>
      </p:guideLst>
    </p:cSldViewPr>
  </p:slideViewPr>
  <p:outlineViewPr>
    <p:cViewPr>
      <p:scale>
        <a:sx n="66" d="100"/>
        <a:sy n="66" d="100"/>
      </p:scale>
      <p:origin x="0" y="-2260"/>
    </p:cViewPr>
  </p:outlineViewPr>
  <p:notesTextViewPr>
    <p:cViewPr>
      <p:scale>
        <a:sx n="66" d="100"/>
        <a:sy n="66" d="100"/>
      </p:scale>
      <p:origin x="0" y="0"/>
    </p:cViewPr>
  </p:notesTextViewPr>
  <p:sorterViewPr>
    <p:cViewPr>
      <p:scale>
        <a:sx n="60" d="100"/>
        <a:sy n="60" d="100"/>
      </p:scale>
      <p:origin x="0" y="-3456"/>
    </p:cViewPr>
  </p:sorterViewPr>
  <p:notesViewPr>
    <p:cSldViewPr snapToGrid="0" snapToObjects="1">
      <p:cViewPr varScale="1">
        <p:scale>
          <a:sx n="42" d="100"/>
          <a:sy n="42" d="100"/>
        </p:scale>
        <p:origin x="2342"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61" tIns="46581" rIns="93161" bIns="46581"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5"/>
          </a:xfrm>
          <a:prstGeom prst="rect">
            <a:avLst/>
          </a:prstGeom>
        </p:spPr>
        <p:txBody>
          <a:bodyPr vert="horz" lIns="93161" tIns="46581" rIns="93161" bIns="46581" rtlCol="0"/>
          <a:lstStyle>
            <a:lvl1pPr algn="r">
              <a:defRPr sz="1200"/>
            </a:lvl1pPr>
          </a:lstStyle>
          <a:p>
            <a:fld id="{4EFA6DAA-D4BF-4E9B-8954-96345B35B541}" type="datetimeFigureOut">
              <a:rPr lang="en-US" smtClean="0"/>
              <a:t>10/20/16</a:t>
            </a:fld>
            <a:endParaRPr lang="en-US"/>
          </a:p>
        </p:txBody>
      </p:sp>
      <p:sp>
        <p:nvSpPr>
          <p:cNvPr id="4" name="Footer Placeholder 3"/>
          <p:cNvSpPr>
            <a:spLocks noGrp="1"/>
          </p:cNvSpPr>
          <p:nvPr>
            <p:ph type="ftr" sz="quarter" idx="2"/>
          </p:nvPr>
        </p:nvSpPr>
        <p:spPr>
          <a:xfrm>
            <a:off x="0" y="8829967"/>
            <a:ext cx="3037840" cy="466434"/>
          </a:xfrm>
          <a:prstGeom prst="rect">
            <a:avLst/>
          </a:prstGeom>
        </p:spPr>
        <p:txBody>
          <a:bodyPr vert="horz" lIns="93161" tIns="46581" rIns="93161" bIns="46581"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6434"/>
          </a:xfrm>
          <a:prstGeom prst="rect">
            <a:avLst/>
          </a:prstGeom>
        </p:spPr>
        <p:txBody>
          <a:bodyPr vert="horz" lIns="93161" tIns="46581" rIns="93161" bIns="46581" rtlCol="0" anchor="b"/>
          <a:lstStyle>
            <a:lvl1pPr algn="r">
              <a:defRPr sz="1200"/>
            </a:lvl1pPr>
          </a:lstStyle>
          <a:p>
            <a:fld id="{D5838E1B-7108-466F-ABAB-8B634EB641F8}" type="slidenum">
              <a:rPr lang="en-US" smtClean="0"/>
              <a:t>‹#›</a:t>
            </a:fld>
            <a:endParaRPr lang="en-US"/>
          </a:p>
        </p:txBody>
      </p:sp>
    </p:spTree>
    <p:extLst>
      <p:ext uri="{BB962C8B-B14F-4D97-AF65-F5344CB8AC3E}">
        <p14:creationId xmlns:p14="http://schemas.microsoft.com/office/powerpoint/2010/main" val="54026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61" tIns="46581" rIns="93161" bIns="46581" rtlCol="0"/>
          <a:lstStyle>
            <a:lvl1pPr algn="l">
              <a:defRPr sz="1200"/>
            </a:lvl1pPr>
          </a:lstStyle>
          <a:p>
            <a:endParaRPr lang="en-US"/>
          </a:p>
        </p:txBody>
      </p:sp>
      <p:sp>
        <p:nvSpPr>
          <p:cNvPr id="3" name="Date Placeholder 2"/>
          <p:cNvSpPr>
            <a:spLocks noGrp="1"/>
          </p:cNvSpPr>
          <p:nvPr>
            <p:ph type="dt" idx="1"/>
          </p:nvPr>
        </p:nvSpPr>
        <p:spPr>
          <a:xfrm>
            <a:off x="3970939" y="0"/>
            <a:ext cx="3037840" cy="466435"/>
          </a:xfrm>
          <a:prstGeom prst="rect">
            <a:avLst/>
          </a:prstGeom>
        </p:spPr>
        <p:txBody>
          <a:bodyPr vert="horz" lIns="93161" tIns="46581" rIns="93161" bIns="46581" rtlCol="0"/>
          <a:lstStyle>
            <a:lvl1pPr algn="r">
              <a:defRPr sz="1200"/>
            </a:lvl1pPr>
          </a:lstStyle>
          <a:p>
            <a:fld id="{2D3BF880-0D37-4882-A7DC-ACFC8094D060}" type="datetimeFigureOut">
              <a:rPr lang="en-US"/>
              <a:t>10/20/16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61" tIns="46581" rIns="93161" bIns="46581"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1" tIns="46581" rIns="93161" bIns="4658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61" tIns="46581" rIns="93161" bIns="46581"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6434"/>
          </a:xfrm>
          <a:prstGeom prst="rect">
            <a:avLst/>
          </a:prstGeom>
        </p:spPr>
        <p:txBody>
          <a:bodyPr vert="horz" lIns="93161" tIns="46581" rIns="93161" bIns="46581" rtlCol="0" anchor="b"/>
          <a:lstStyle>
            <a:lvl1pPr algn="r">
              <a:defRPr sz="1200"/>
            </a:lvl1pPr>
          </a:lstStyle>
          <a:p>
            <a:fld id="{5895BC70-7E7C-494F-89B4-FEF6BBE90B9F}" type="slidenum">
              <a:rPr lang="en-US"/>
              <a:t>‹#›</a:t>
            </a:fld>
            <a:endParaRPr lang="en-US"/>
          </a:p>
        </p:txBody>
      </p:sp>
    </p:spTree>
    <p:extLst>
      <p:ext uri="{BB962C8B-B14F-4D97-AF65-F5344CB8AC3E}">
        <p14:creationId xmlns:p14="http://schemas.microsoft.com/office/powerpoint/2010/main" val="351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D89381-32FB-4964-ACE3-CC5B9A5EFB52}"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3145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5A5B3-90F3-4885-8211-1890F5994304}"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604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C942C-CCAA-4546-AEBA-876D1EADF243}"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272180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cs typeface="Myriad Pro"/>
              </a:defRPr>
            </a:lvl1pPr>
          </a:lstStyle>
          <a:p>
            <a:r>
              <a:rPr lang="en-US" dirty="0" smtClean="0"/>
              <a:t>click to edit master title style</a:t>
            </a:r>
            <a:endParaRPr lang="en-US" dirty="0"/>
          </a:p>
        </p:txBody>
      </p:sp>
      <p:sp>
        <p:nvSpPr>
          <p:cNvPr id="19" name="Text Placeholder 2"/>
          <p:cNvSpPr>
            <a:spLocks noGrp="1"/>
          </p:cNvSpPr>
          <p:nvPr>
            <p:ph type="body" idx="28" hasCustomPrompt="1"/>
          </p:nvPr>
        </p:nvSpPr>
        <p:spPr>
          <a:xfrm>
            <a:off x="677863" y="691051"/>
            <a:ext cx="7780337" cy="451948"/>
          </a:xfrm>
        </p:spPr>
        <p:txBody>
          <a:bodyPr anchor="t"/>
          <a:lstStyle>
            <a:lvl1pPr marL="0" indent="0">
              <a:lnSpc>
                <a:spcPct val="85000"/>
              </a:lnSpc>
              <a:spcBef>
                <a:spcPts val="0"/>
              </a:spcBef>
              <a:spcAft>
                <a:spcPts val="0"/>
              </a:spcAft>
              <a:buNone/>
              <a:defRPr sz="1700" b="0">
                <a:solidFill>
                  <a:schemeClr val="accent3"/>
                </a:solidFill>
                <a:latin typeface="+mn-lt"/>
                <a:cs typeface="Myriad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Slide Number Placeholder 3"/>
          <p:cNvSpPr>
            <a:spLocks noGrp="1"/>
          </p:cNvSpPr>
          <p:nvPr>
            <p:ph type="sldNum" sz="quarter" idx="4"/>
          </p:nvPr>
        </p:nvSpPr>
        <p:spPr>
          <a:xfrm>
            <a:off x="8095836" y="6016752"/>
            <a:ext cx="356013" cy="155448"/>
          </a:xfrm>
          <a:prstGeom prst="rect">
            <a:avLst/>
          </a:prstGeom>
        </p:spPr>
        <p:txBody>
          <a:bodyPr vert="horz" lIns="91440" tIns="45720" rIns="91440" bIns="45720" rtlCol="0" anchor="ctr"/>
          <a:lstStyle>
            <a:lvl1pPr algn="r">
              <a:defRPr sz="800">
                <a:solidFill>
                  <a:schemeClr val="tx1">
                    <a:tint val="75000"/>
                  </a:schemeClr>
                </a:solidFill>
                <a:latin typeface="+mn-lt"/>
                <a:cs typeface="Myriad Pro"/>
              </a:defRPr>
            </a:lvl1pPr>
          </a:lstStyle>
          <a:p>
            <a:fld id="{60D4F70A-A669-3540-8175-CEEA6DC5730E}" type="slidenum">
              <a:rPr lang="en-US" smtClean="0"/>
              <a:pPr/>
              <a:t>‹#›</a:t>
            </a:fld>
            <a:endParaRPr lang="en-US" dirty="0"/>
          </a:p>
        </p:txBody>
      </p:sp>
      <p:sp>
        <p:nvSpPr>
          <p:cNvPr id="7" name="Text Placeholder 3"/>
          <p:cNvSpPr>
            <a:spLocks noGrp="1"/>
          </p:cNvSpPr>
          <p:nvPr>
            <p:ph type="body" sz="quarter" idx="29"/>
          </p:nvPr>
        </p:nvSpPr>
        <p:spPr>
          <a:xfrm>
            <a:off x="676376" y="6051946"/>
            <a:ext cx="4864100" cy="184150"/>
          </a:xfrm>
        </p:spPr>
        <p:txBody>
          <a:bodyPr/>
          <a:lstStyle>
            <a:lvl1pPr>
              <a:defRPr sz="800">
                <a:solidFill>
                  <a:schemeClr val="tx2">
                    <a:lumMod val="60000"/>
                    <a:lumOff val="4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08265580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03E48-C9BB-450F-865E-CFEC26407AA1}"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20765498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C196A-95CE-4B60-9576-6E12C5ABF6AD}"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093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70F3D3-5D6F-45CD-AFE8-65537A129E8A}"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9328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3F426-4D7B-4486-898A-FBFFFA16DF40}" type="datetime1">
              <a:rPr lang="en-US" smtClean="0"/>
              <a:t>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1957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34CECC-C1BC-406D-8C2E-4BA0244B3AF2}" type="datetime1">
              <a:rPr lang="en-US" smtClean="0"/>
              <a:t>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732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26CE4-69DD-489A-B1D8-6452F626FDF1}" type="datetime1">
              <a:rPr lang="en-US" smtClean="0"/>
              <a:t>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434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57405-2727-40AC-97AE-60934ECEBBAF}"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6081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3504B-6C4D-409B-AE5C-BD787E06933A}"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08156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375" y="274638"/>
            <a:ext cx="8229600" cy="51693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83226"/>
            <a:ext cx="8229600" cy="51429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88060" y="636218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D1ADD-6046-42D9-B84B-61B071BAD344}" type="datetime1">
              <a:rPr lang="en-US" smtClean="0"/>
              <a:t>10/20/16</a:t>
            </a:fld>
            <a:endParaRPr lang="en-US"/>
          </a:p>
        </p:txBody>
      </p:sp>
      <p:sp>
        <p:nvSpPr>
          <p:cNvPr id="5" name="Footer Placeholder 4"/>
          <p:cNvSpPr>
            <a:spLocks noGrp="1"/>
          </p:cNvSpPr>
          <p:nvPr>
            <p:ph type="ftr" sz="quarter" idx="3"/>
          </p:nvPr>
        </p:nvSpPr>
        <p:spPr>
          <a:xfrm>
            <a:off x="3124200" y="636218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userDrawn="1"/>
        </p:nvSpPr>
        <p:spPr>
          <a:xfrm>
            <a:off x="0" y="6317819"/>
            <a:ext cx="9144000" cy="540181"/>
          </a:xfrm>
          <a:prstGeom prst="rect">
            <a:avLst/>
          </a:prstGeom>
          <a:solidFill>
            <a:srgbClr val="4C4A49"/>
          </a:solidFill>
          <a:ln>
            <a:solidFill>
              <a:srgbClr val="4C4A49"/>
            </a:solidFill>
          </a:ln>
          <a:effectLst/>
        </p:spPr>
        <p:style>
          <a:lnRef idx="1">
            <a:schemeClr val="accent1"/>
          </a:lnRef>
          <a:fillRef idx="3">
            <a:schemeClr val="accent1"/>
          </a:fillRef>
          <a:effectRef idx="2">
            <a:schemeClr val="accent1"/>
          </a:effectRef>
          <a:fontRef idx="minor">
            <a:schemeClr val="lt1"/>
          </a:fontRef>
        </p:style>
        <p:txBody>
          <a:bodyPr lIns="91416" tIns="45709" rIns="91416" bIns="45709" anchor="ctr"/>
          <a:lstStyle/>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p:txBody>
      </p:sp>
      <p:sp>
        <p:nvSpPr>
          <p:cNvPr id="6" name="Slide Number Placeholder 5"/>
          <p:cNvSpPr>
            <a:spLocks noGrp="1"/>
          </p:cNvSpPr>
          <p:nvPr>
            <p:ph type="sldNum" sz="quarter" idx="4"/>
          </p:nvPr>
        </p:nvSpPr>
        <p:spPr>
          <a:xfrm>
            <a:off x="6553200" y="6362184"/>
            <a:ext cx="2133600" cy="365125"/>
          </a:xfrm>
          <a:prstGeom prst="rect">
            <a:avLst/>
          </a:prstGeom>
        </p:spPr>
        <p:txBody>
          <a:bodyPr vert="horz" lIns="91440" tIns="45720" rIns="91440" bIns="45720" rtlCol="0" anchor="ctr"/>
          <a:lstStyle>
            <a:lvl1pPr algn="r">
              <a:defRPr sz="1200">
                <a:solidFill>
                  <a:schemeClr val="bg1"/>
                </a:solidFill>
              </a:defRPr>
            </a:lvl1pPr>
          </a:lstStyle>
          <a:p>
            <a:fld id="{A46C3BD5-0BCA-734F-9F00-223B18BBED49}" type="slidenum">
              <a:rPr lang="en-US" smtClean="0"/>
              <a:pPr/>
              <a:t>‹#›</a:t>
            </a:fld>
            <a:endParaRPr lang="en-US"/>
          </a:p>
        </p:txBody>
      </p:sp>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8153" y="6432462"/>
            <a:ext cx="1828800" cy="326121"/>
          </a:xfrm>
          <a:prstGeom prst="rect">
            <a:avLst/>
          </a:prstGeom>
        </p:spPr>
      </p:pic>
    </p:spTree>
    <p:extLst>
      <p:ext uri="{BB962C8B-B14F-4D97-AF65-F5344CB8AC3E}">
        <p14:creationId xmlns:p14="http://schemas.microsoft.com/office/powerpoint/2010/main" val="404947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362199"/>
            <a:ext cx="7772400" cy="1905001"/>
          </a:xfrm>
        </p:spPr>
        <p:txBody>
          <a:bodyPr>
            <a:normAutofit/>
          </a:bodyPr>
          <a:lstStyle/>
          <a:p>
            <a:pPr algn="ctr"/>
            <a:r>
              <a:rPr lang="en-US" b="1" dirty="0" smtClean="0"/>
              <a:t>High Hit-</a:t>
            </a:r>
            <a:r>
              <a:rPr lang="en-US" b="1" dirty="0" smtClean="0"/>
              <a:t>R</a:t>
            </a:r>
            <a:r>
              <a:rPr lang="en-US" b="1" dirty="0" smtClean="0"/>
              <a:t>ate Hiring</a:t>
            </a:r>
            <a:r>
              <a:rPr lang="en-US" sz="3600" dirty="0" smtClean="0"/>
              <a:t/>
            </a:r>
            <a:br>
              <a:rPr lang="en-US" sz="3600" dirty="0" smtClean="0"/>
            </a:br>
            <a:r>
              <a:rPr lang="en-US" sz="3600" dirty="0" smtClean="0"/>
              <a:t>Tactical Lessons Learned</a:t>
            </a:r>
            <a:endParaRPr lang="en-US" sz="3600" dirty="0"/>
          </a:p>
        </p:txBody>
      </p:sp>
      <p:sp>
        <p:nvSpPr>
          <p:cNvPr id="3" name="Text Placeholder 2"/>
          <p:cNvSpPr>
            <a:spLocks noGrp="1"/>
          </p:cNvSpPr>
          <p:nvPr>
            <p:ph type="subTitle" idx="1"/>
          </p:nvPr>
        </p:nvSpPr>
        <p:spPr>
          <a:xfrm>
            <a:off x="1371600" y="4082902"/>
            <a:ext cx="6400800" cy="2063897"/>
          </a:xfrm>
        </p:spPr>
        <p:txBody>
          <a:bodyPr>
            <a:noAutofit/>
          </a:bodyPr>
          <a:lstStyle/>
          <a:p>
            <a:pPr>
              <a:spcBef>
                <a:spcPts val="0"/>
              </a:spcBef>
            </a:pPr>
            <a:endParaRPr lang="en-US" sz="1600" dirty="0" smtClean="0">
              <a:solidFill>
                <a:schemeClr val="bg1">
                  <a:lumMod val="50000"/>
                </a:schemeClr>
              </a:solidFill>
            </a:endParaRPr>
          </a:p>
          <a:p>
            <a:pPr>
              <a:spcBef>
                <a:spcPts val="0"/>
              </a:spcBef>
            </a:pPr>
            <a:r>
              <a:rPr lang="en-US" sz="1600" dirty="0" smtClean="0">
                <a:solidFill>
                  <a:schemeClr val="bg1">
                    <a:lumMod val="50000"/>
                  </a:schemeClr>
                </a:solidFill>
              </a:rPr>
              <a:t>Ilan Gur, PhD</a:t>
            </a:r>
          </a:p>
          <a:p>
            <a:pPr>
              <a:spcBef>
                <a:spcPts val="0"/>
              </a:spcBef>
            </a:pPr>
            <a:endParaRPr lang="en-US" sz="1600" dirty="0" smtClean="0">
              <a:solidFill>
                <a:schemeClr val="bg1">
                  <a:lumMod val="50000"/>
                </a:schemeClr>
              </a:solidFill>
            </a:endParaRPr>
          </a:p>
          <a:p>
            <a:pPr>
              <a:spcBef>
                <a:spcPts val="0"/>
              </a:spcBef>
            </a:pPr>
            <a:r>
              <a:rPr lang="en-US" sz="1600" dirty="0">
                <a:solidFill>
                  <a:schemeClr val="bg1">
                    <a:lumMod val="50000"/>
                  </a:schemeClr>
                </a:solidFill>
              </a:rPr>
              <a:t>October </a:t>
            </a:r>
            <a:r>
              <a:rPr lang="en-US" sz="1600" dirty="0" smtClean="0">
                <a:solidFill>
                  <a:schemeClr val="bg1">
                    <a:lumMod val="50000"/>
                  </a:schemeClr>
                </a:solidFill>
              </a:rPr>
              <a:t>20</a:t>
            </a:r>
            <a:r>
              <a:rPr lang="en-US" sz="1600" dirty="0" smtClean="0">
                <a:solidFill>
                  <a:schemeClr val="bg1">
                    <a:lumMod val="50000"/>
                  </a:schemeClr>
                </a:solidFill>
              </a:rPr>
              <a:t>, </a:t>
            </a:r>
            <a:r>
              <a:rPr lang="en-US" sz="1600" dirty="0" smtClean="0">
                <a:solidFill>
                  <a:schemeClr val="bg1">
                    <a:lumMod val="50000"/>
                  </a:schemeClr>
                </a:solidFill>
              </a:rPr>
              <a:t>2016</a:t>
            </a:r>
          </a:p>
          <a:p>
            <a:pPr>
              <a:spcBef>
                <a:spcPts val="0"/>
              </a:spcBef>
            </a:pPr>
            <a:endParaRPr lang="en-US" sz="1600" dirty="0" smtClean="0">
              <a:solidFill>
                <a:schemeClr val="bg1">
                  <a:lumMod val="50000"/>
                </a:schemeClr>
              </a:solidFill>
            </a:endParaRPr>
          </a:p>
          <a:p>
            <a:pPr>
              <a:spcBef>
                <a:spcPts val="0"/>
              </a:spcBef>
            </a:pPr>
            <a:r>
              <a:rPr lang="en-US" sz="1600" dirty="0" smtClean="0">
                <a:solidFill>
                  <a:schemeClr val="bg1">
                    <a:lumMod val="50000"/>
                  </a:schemeClr>
                </a:solidFill>
              </a:rPr>
              <a:t>Cyclotron Road Working Session</a:t>
            </a:r>
          </a:p>
          <a:p>
            <a:pPr>
              <a:spcBef>
                <a:spcPts val="0"/>
              </a:spcBef>
            </a:pPr>
            <a:endParaRPr lang="en-US" sz="1600" dirty="0" smtClean="0">
              <a:solidFill>
                <a:schemeClr val="bg1">
                  <a:lumMod val="50000"/>
                </a:schemeClr>
              </a:solidFill>
            </a:endParaRPr>
          </a:p>
          <a:p>
            <a:pPr>
              <a:spcBef>
                <a:spcPts val="0"/>
              </a:spcBef>
            </a:pPr>
            <a:endParaRPr lang="en-US" sz="1600" dirty="0" smtClean="0">
              <a:solidFill>
                <a:schemeClr val="bg1">
                  <a:lumMod val="50000"/>
                </a:schemeClr>
              </a:solidFill>
            </a:endParaRPr>
          </a:p>
        </p:txBody>
      </p:sp>
    </p:spTree>
    <p:extLst>
      <p:ext uri="{BB962C8B-B14F-4D97-AF65-F5344CB8AC3E}">
        <p14:creationId xmlns:p14="http://schemas.microsoft.com/office/powerpoint/2010/main" val="42327247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Staying on Point</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10</a:t>
            </a:fld>
            <a:endParaRPr lang="en-US"/>
          </a:p>
        </p:txBody>
      </p:sp>
      <p:pic>
        <p:nvPicPr>
          <p:cNvPr id="6" name="Content Placeholder 5"/>
          <p:cNvPicPr>
            <a:picLocks noGrp="1" noChangeAspect="1"/>
          </p:cNvPicPr>
          <p:nvPr>
            <p:ph idx="1"/>
          </p:nvPr>
        </p:nvPicPr>
        <p:blipFill>
          <a:blip r:embed="rId2"/>
          <a:srcRect t="331" b="331"/>
          <a:stretch>
            <a:fillRect/>
          </a:stretch>
        </p:blipFill>
        <p:spPr>
          <a:prstGeom prst="rect">
            <a:avLst/>
          </a:prstGeom>
          <a:ln>
            <a:solidFill>
              <a:srgbClr val="000000"/>
            </a:solidFill>
          </a:ln>
        </p:spPr>
      </p:pic>
    </p:spTree>
    <p:extLst>
      <p:ext uri="{BB962C8B-B14F-4D97-AF65-F5344CB8AC3E}">
        <p14:creationId xmlns:p14="http://schemas.microsoft.com/office/powerpoint/2010/main" val="19944849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Staying on Point</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11</a:t>
            </a:fld>
            <a:endParaRPr lang="en-US"/>
          </a:p>
        </p:txBody>
      </p:sp>
      <p:pic>
        <p:nvPicPr>
          <p:cNvPr id="6" name="Content Placeholder 5"/>
          <p:cNvPicPr>
            <a:picLocks noGrp="1" noChangeAspect="1"/>
          </p:cNvPicPr>
          <p:nvPr>
            <p:ph idx="1"/>
          </p:nvPr>
        </p:nvPicPr>
        <p:blipFill>
          <a:blip r:embed="rId2"/>
          <a:srcRect t="331" b="331"/>
          <a:stretch>
            <a:fillRect/>
          </a:stretch>
        </p:blipFill>
        <p:spPr>
          <a:prstGeom prst="rect">
            <a:avLst/>
          </a:prstGeom>
          <a:ln>
            <a:solidFill>
              <a:srgbClr val="000000"/>
            </a:solidFill>
          </a:ln>
        </p:spPr>
      </p:pic>
      <p:sp>
        <p:nvSpPr>
          <p:cNvPr id="5" name="TextBox 4"/>
          <p:cNvSpPr txBox="1"/>
          <p:nvPr/>
        </p:nvSpPr>
        <p:spPr>
          <a:xfrm>
            <a:off x="796606" y="1798688"/>
            <a:ext cx="7646735" cy="3108544"/>
          </a:xfrm>
          <a:prstGeom prst="rect">
            <a:avLst/>
          </a:prstGeom>
          <a:solidFill>
            <a:srgbClr val="FFFFFF"/>
          </a:solidFill>
          <a:ln>
            <a:solidFill>
              <a:srgbClr val="000000"/>
            </a:solidFill>
          </a:ln>
        </p:spPr>
        <p:txBody>
          <a:bodyPr wrap="square" rtlCol="0">
            <a:spAutoFit/>
          </a:bodyPr>
          <a:lstStyle/>
          <a:p>
            <a:pPr>
              <a:buFont typeface="Arial"/>
              <a:buChar char="•"/>
            </a:pPr>
            <a:r>
              <a:rPr lang="en-US" sz="2800" dirty="0" smtClean="0">
                <a:sym typeface="Wingdings"/>
              </a:rPr>
              <a:t> Put your resources where your risks are</a:t>
            </a:r>
            <a:r>
              <a:rPr lang="en-US" sz="2800" dirty="0" smtClean="0">
                <a:sym typeface="Wingdings"/>
              </a:rPr>
              <a:t>!</a:t>
            </a:r>
          </a:p>
          <a:p>
            <a:pPr>
              <a:buFont typeface="Arial"/>
              <a:buChar char="•"/>
            </a:pPr>
            <a:endParaRPr lang="en-US" sz="2800" dirty="0">
              <a:sym typeface="Wingdings"/>
            </a:endParaRPr>
          </a:p>
          <a:p>
            <a:pPr>
              <a:buFont typeface="Arial"/>
              <a:buChar char="•"/>
            </a:pPr>
            <a:r>
              <a:rPr lang="en-US" sz="2800" dirty="0" smtClean="0">
                <a:sym typeface="Wingdings"/>
              </a:rPr>
              <a:t> Match </a:t>
            </a:r>
            <a:r>
              <a:rPr lang="en-US" sz="2800" dirty="0" smtClean="0">
                <a:sym typeface="Wingdings"/>
              </a:rPr>
              <a:t>hiring needs to major risk areas, not arbitrary roles</a:t>
            </a:r>
          </a:p>
          <a:p>
            <a:pPr>
              <a:buFont typeface="Arial"/>
              <a:buChar char="•"/>
            </a:pPr>
            <a:endParaRPr lang="en-US" sz="2800" dirty="0" smtClean="0">
              <a:sym typeface="Wingdings"/>
            </a:endParaRPr>
          </a:p>
          <a:p>
            <a:pPr>
              <a:buFont typeface="Arial"/>
              <a:buChar char="•"/>
            </a:pPr>
            <a:r>
              <a:rPr lang="en-US" sz="2800" dirty="0" smtClean="0">
                <a:sym typeface="Wingdings"/>
              </a:rPr>
              <a:t> Review and adjust you hiring needs/goals on a regular basis</a:t>
            </a:r>
          </a:p>
        </p:txBody>
      </p:sp>
    </p:spTree>
    <p:extLst>
      <p:ext uri="{BB962C8B-B14F-4D97-AF65-F5344CB8AC3E}">
        <p14:creationId xmlns:p14="http://schemas.microsoft.com/office/powerpoint/2010/main" val="12808160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Courting Ritual</a:t>
            </a:r>
            <a:endParaRPr lang="en-US" sz="4000" dirty="0"/>
          </a:p>
        </p:txBody>
      </p:sp>
      <p:sp>
        <p:nvSpPr>
          <p:cNvPr id="3" name="Content Placeholder 2"/>
          <p:cNvSpPr>
            <a:spLocks noGrp="1"/>
          </p:cNvSpPr>
          <p:nvPr>
            <p:ph idx="1"/>
          </p:nvPr>
        </p:nvSpPr>
        <p:spPr>
          <a:xfrm>
            <a:off x="457200" y="1194910"/>
            <a:ext cx="8229600" cy="5142937"/>
          </a:xfrm>
        </p:spPr>
        <p:txBody>
          <a:bodyPr>
            <a:normAutofit/>
          </a:bodyPr>
          <a:lstStyle/>
          <a:p>
            <a:r>
              <a:rPr lang="en-US" sz="2400" dirty="0">
                <a:sym typeface="Wingdings"/>
              </a:rPr>
              <a:t> Attract first, decide later.  Evaluate the candidate, but always sell the company (both implicitly and explicitly).</a:t>
            </a:r>
          </a:p>
          <a:p>
            <a:endParaRPr lang="en-US" sz="2400" dirty="0">
              <a:sym typeface="Wingdings"/>
            </a:endParaRPr>
          </a:p>
          <a:p>
            <a:r>
              <a:rPr lang="en-US" sz="2400" dirty="0">
                <a:sym typeface="Wingdings"/>
              </a:rPr>
              <a:t> You want everyone who walks through the door to want more than anything to work with you.</a:t>
            </a:r>
          </a:p>
          <a:p>
            <a:endParaRPr lang="en-US" sz="2400" dirty="0">
              <a:sym typeface="Wingdings"/>
            </a:endParaRPr>
          </a:p>
          <a:p>
            <a:r>
              <a:rPr lang="en-US" sz="2400" dirty="0">
                <a:sym typeface="Wingdings"/>
              </a:rPr>
              <a:t> Communicate with the candidate – don’t assume you know what they are thinking or doing</a:t>
            </a:r>
          </a:p>
        </p:txBody>
      </p:sp>
      <p:sp>
        <p:nvSpPr>
          <p:cNvPr id="4" name="Slide Number Placeholder 3"/>
          <p:cNvSpPr>
            <a:spLocks noGrp="1"/>
          </p:cNvSpPr>
          <p:nvPr>
            <p:ph type="sldNum" sz="quarter" idx="12"/>
          </p:nvPr>
        </p:nvSpPr>
        <p:spPr/>
        <p:txBody>
          <a:bodyPr/>
          <a:lstStyle/>
          <a:p>
            <a:fld id="{A46C3BD5-0BCA-734F-9F00-223B18BBED49}" type="slidenum">
              <a:rPr lang="en-US" smtClean="0"/>
              <a:t>12</a:t>
            </a:fld>
            <a:endParaRPr lang="en-US"/>
          </a:p>
        </p:txBody>
      </p:sp>
    </p:spTree>
    <p:extLst>
      <p:ext uri="{BB962C8B-B14F-4D97-AF65-F5344CB8AC3E}">
        <p14:creationId xmlns:p14="http://schemas.microsoft.com/office/powerpoint/2010/main" val="34741822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Evaluating the Candidate</a:t>
            </a:r>
            <a:endParaRPr lang="en-US" sz="4000" dirty="0"/>
          </a:p>
        </p:txBody>
      </p:sp>
      <p:sp>
        <p:nvSpPr>
          <p:cNvPr id="3" name="Content Placeholder 2"/>
          <p:cNvSpPr>
            <a:spLocks noGrp="1"/>
          </p:cNvSpPr>
          <p:nvPr>
            <p:ph idx="1"/>
          </p:nvPr>
        </p:nvSpPr>
        <p:spPr>
          <a:xfrm>
            <a:off x="457200" y="1194910"/>
            <a:ext cx="8229600" cy="5142937"/>
          </a:xfrm>
        </p:spPr>
        <p:txBody>
          <a:bodyPr>
            <a:normAutofit lnSpcReduction="10000"/>
          </a:bodyPr>
          <a:lstStyle/>
          <a:p>
            <a:r>
              <a:rPr lang="en-US" sz="2400" dirty="0">
                <a:sym typeface="Wingdings"/>
              </a:rPr>
              <a:t> Never hire for experience over intrinsic ability, unless making that compromise is the only way to retire a key risk.</a:t>
            </a:r>
          </a:p>
          <a:p>
            <a:endParaRPr lang="en-US" sz="2400" dirty="0">
              <a:sym typeface="Wingdings"/>
            </a:endParaRPr>
          </a:p>
          <a:p>
            <a:r>
              <a:rPr lang="en-US" sz="2400" dirty="0">
                <a:sym typeface="Wingdings"/>
              </a:rPr>
              <a:t> Know whether you are hiring for an independent brain or dependent hands – generally a binary choice.</a:t>
            </a:r>
          </a:p>
          <a:p>
            <a:endParaRPr lang="en-US" sz="2400" dirty="0">
              <a:sym typeface="Wingdings"/>
            </a:endParaRPr>
          </a:p>
          <a:p>
            <a:r>
              <a:rPr lang="en-US" sz="2400" dirty="0">
                <a:sym typeface="Wingdings"/>
              </a:rPr>
              <a:t> Interview is like a first date – limited insight into long-term fit. Trusted network referrals are best indicator.</a:t>
            </a:r>
          </a:p>
          <a:p>
            <a:endParaRPr lang="en-US" sz="2400" dirty="0">
              <a:sym typeface="Wingdings"/>
            </a:endParaRPr>
          </a:p>
          <a:p>
            <a:r>
              <a:rPr lang="en-US" sz="2400" dirty="0">
                <a:sym typeface="Wingdings"/>
              </a:rPr>
              <a:t> Trust your gut and keep your standards high – a team with a vacancy is better than same team with B player – hard to keep standards under pressure to hire.</a:t>
            </a:r>
          </a:p>
        </p:txBody>
      </p:sp>
      <p:sp>
        <p:nvSpPr>
          <p:cNvPr id="4" name="Slide Number Placeholder 3"/>
          <p:cNvSpPr>
            <a:spLocks noGrp="1"/>
          </p:cNvSpPr>
          <p:nvPr>
            <p:ph type="sldNum" sz="quarter" idx="12"/>
          </p:nvPr>
        </p:nvSpPr>
        <p:spPr/>
        <p:txBody>
          <a:bodyPr/>
          <a:lstStyle/>
          <a:p>
            <a:fld id="{A46C3BD5-0BCA-734F-9F00-223B18BBED49}" type="slidenum">
              <a:rPr lang="en-US" smtClean="0"/>
              <a:t>13</a:t>
            </a:fld>
            <a:endParaRPr lang="en-US"/>
          </a:p>
        </p:txBody>
      </p:sp>
    </p:spTree>
    <p:extLst>
      <p:ext uri="{BB962C8B-B14F-4D97-AF65-F5344CB8AC3E}">
        <p14:creationId xmlns:p14="http://schemas.microsoft.com/office/powerpoint/2010/main" val="2909777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Typical Process</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14</a:t>
            </a:fld>
            <a:endParaRPr lang="en-US"/>
          </a:p>
        </p:txBody>
      </p:sp>
      <p:sp>
        <p:nvSpPr>
          <p:cNvPr id="6" name="Rectangle 5"/>
          <p:cNvSpPr/>
          <p:nvPr/>
        </p:nvSpPr>
        <p:spPr bwMode="auto">
          <a:xfrm>
            <a:off x="53477" y="1001027"/>
            <a:ext cx="8956843" cy="589546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kumimoji="0" lang="en-US" sz="1200" b="1" i="0" u="none" strike="noStrike" cap="none" normalizeH="0" baseline="0" dirty="0" smtClean="0">
                <a:ln>
                  <a:noFill/>
                </a:ln>
                <a:solidFill>
                  <a:schemeClr val="tx1"/>
                </a:solidFill>
                <a:effectLst/>
                <a:latin typeface="Arial" pitchFamily="-112" charset="0"/>
                <a:ea typeface="ＭＳ Ｐゴシック" pitchFamily="-112" charset="-128"/>
                <a:cs typeface="ＭＳ Ｐゴシック" pitchFamily="-112" charset="-128"/>
              </a:rPr>
              <a:t>Review application materials</a:t>
            </a:r>
            <a:endParaRPr lang="en-US" sz="1200" b="1" dirty="0" smtClean="0">
              <a:latin typeface="Arial" pitchFamily="-112" charset="0"/>
              <a:ea typeface="ＭＳ Ｐゴシック" pitchFamily="-112" charset="-128"/>
              <a:cs typeface="ＭＳ Ｐゴシック" pitchFamily="-112" charset="-128"/>
            </a:endParaRP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Were they referred/recommended by trusted source</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en-US" sz="1200" dirty="0" smtClean="0">
                <a:latin typeface="Arial" pitchFamily="-112" charset="0"/>
                <a:ea typeface="ＭＳ Ｐゴシック" pitchFamily="-112" charset="-128"/>
                <a:cs typeface="ＭＳ Ｐゴシック" pitchFamily="-112" charset="-128"/>
              </a:rPr>
              <a:t>Do they have experience we said we needed</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Worth a phone screen?</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en-US" sz="1200" dirty="0" smtClean="0">
                <a:latin typeface="Arial" pitchFamily="-112" charset="0"/>
                <a:ea typeface="ＭＳ Ｐゴシック" pitchFamily="-112" charset="-128"/>
                <a:cs typeface="ＭＳ Ｐゴシック" pitchFamily="-112" charset="-128"/>
              </a:rPr>
              <a:t>If yes, send template email to auto schedule 30 min phone screen</a:t>
            </a:r>
            <a:endParaRPr kumimoji="0" lang="en-US" sz="12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endParaRPr>
          </a:p>
          <a:p>
            <a:pPr marL="457200" marR="0" indent="-457200" algn="l" defTabSz="914400" rtl="0" eaLnBrk="0" fontAlgn="base" latinLnBrk="0" hangingPunct="0">
              <a:lnSpc>
                <a:spcPct val="100000"/>
              </a:lnSpc>
              <a:spcBef>
                <a:spcPct val="0"/>
              </a:spcBef>
              <a:spcAft>
                <a:spcPct val="0"/>
              </a:spcAft>
              <a:buClrTx/>
              <a:buSzTx/>
              <a:buFontTx/>
              <a:buAutoNum type="arabicPeriod"/>
              <a:tabLst/>
            </a:pPr>
            <a:endParaRPr lang="en-US" sz="1200" dirty="0">
              <a:latin typeface="Arial" pitchFamily="-112" charset="0"/>
              <a:ea typeface="ＭＳ Ｐゴシック" pitchFamily="-112" charset="-128"/>
              <a:cs typeface="ＭＳ Ｐゴシック" pitchFamily="-112" charset="-128"/>
            </a:endParaRPr>
          </a:p>
          <a:p>
            <a:pPr>
              <a:spcAft>
                <a:spcPts val="600"/>
              </a:spcAft>
            </a:pPr>
            <a:r>
              <a:rPr lang="en-US" sz="1200" b="1" dirty="0" smtClean="0">
                <a:latin typeface="Arial" pitchFamily="-112" charset="0"/>
                <a:ea typeface="ＭＳ Ｐゴシック" pitchFamily="-112" charset="-128"/>
                <a:cs typeface="ＭＳ Ｐゴシック" pitchFamily="-112" charset="-128"/>
              </a:rPr>
              <a:t>Phone screen</a:t>
            </a:r>
            <a:endParaRPr lang="en-US" sz="1200" b="1" dirty="0">
              <a:latin typeface="Arial" pitchFamily="-112" charset="0"/>
              <a:ea typeface="ＭＳ Ｐゴシック" pitchFamily="-112" charset="-128"/>
              <a:cs typeface="ＭＳ Ｐゴシック" pitchFamily="-112" charset="-128"/>
            </a:endParaRP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(8 </a:t>
            </a:r>
            <a:r>
              <a:rPr lang="en-US" sz="1200" dirty="0" err="1" smtClean="0">
                <a:latin typeface="Arial" pitchFamily="-112" charset="0"/>
                <a:ea typeface="ＭＳ Ｐゴシック" pitchFamily="-112" charset="-128"/>
                <a:cs typeface="ＭＳ Ｐゴシック" pitchFamily="-112" charset="-128"/>
              </a:rPr>
              <a:t>mins</a:t>
            </a:r>
            <a:r>
              <a:rPr lang="en-US" sz="1200" dirty="0">
                <a:latin typeface="Arial" pitchFamily="-112" charset="0"/>
                <a:ea typeface="ＭＳ Ｐゴシック" pitchFamily="-112" charset="-128"/>
                <a:cs typeface="ＭＳ Ｐゴシック" pitchFamily="-112" charset="-128"/>
              </a:rPr>
              <a:t>)</a:t>
            </a:r>
            <a:r>
              <a:rPr lang="en-US" sz="1200" dirty="0" smtClean="0">
                <a:latin typeface="Arial" pitchFamily="-112" charset="0"/>
                <a:ea typeface="ＭＳ Ｐゴシック" pitchFamily="-112" charset="-128"/>
                <a:cs typeface="ＭＳ Ｐゴシック" pitchFamily="-112" charset="-128"/>
              </a:rPr>
              <a:t> your pitch: background on company/opportunity and answer their key questions </a:t>
            </a: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(8 </a:t>
            </a:r>
            <a:r>
              <a:rPr lang="en-US" sz="1200" dirty="0" err="1" smtClean="0">
                <a:latin typeface="Arial" pitchFamily="-112" charset="0"/>
                <a:ea typeface="ＭＳ Ｐゴシック" pitchFamily="-112" charset="-128"/>
                <a:cs typeface="ＭＳ Ｐゴシック" pitchFamily="-112" charset="-128"/>
              </a:rPr>
              <a:t>mins</a:t>
            </a:r>
            <a:r>
              <a:rPr lang="en-US" sz="1200" dirty="0" smtClean="0">
                <a:latin typeface="Arial" pitchFamily="-112" charset="0"/>
                <a:ea typeface="ＭＳ Ｐゴシック" pitchFamily="-112" charset="-128"/>
                <a:cs typeface="ＭＳ Ｐゴシック" pitchFamily="-112" charset="-128"/>
              </a:rPr>
              <a:t>) their story: background, trajectory, and why they think this would be a fit</a:t>
            </a: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(8 </a:t>
            </a:r>
            <a:r>
              <a:rPr lang="en-US" sz="1200" dirty="0" err="1" smtClean="0">
                <a:latin typeface="Arial" pitchFamily="-112" charset="0"/>
                <a:ea typeface="ＭＳ Ｐゴシック" pitchFamily="-112" charset="-128"/>
                <a:cs typeface="ＭＳ Ｐゴシック" pitchFamily="-112" charset="-128"/>
              </a:rPr>
              <a:t>mins</a:t>
            </a:r>
            <a:r>
              <a:rPr lang="en-US" sz="1200" dirty="0" smtClean="0">
                <a:latin typeface="Arial" pitchFamily="-112" charset="0"/>
                <a:ea typeface="ＭＳ Ｐゴシック" pitchFamily="-112" charset="-128"/>
                <a:cs typeface="ＭＳ Ｐゴシック" pitchFamily="-112" charset="-128"/>
              </a:rPr>
              <a:t>) your critical questions: on their background, motivations, experience, expertise, etc.</a:t>
            </a: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(3 </a:t>
            </a:r>
            <a:r>
              <a:rPr lang="en-US" sz="1200" dirty="0" err="1" smtClean="0">
                <a:latin typeface="Arial" pitchFamily="-112" charset="0"/>
                <a:ea typeface="ＭＳ Ｐゴシック" pitchFamily="-112" charset="-128"/>
                <a:cs typeface="ＭＳ Ｐゴシック" pitchFamily="-112" charset="-128"/>
              </a:rPr>
              <a:t>mins</a:t>
            </a:r>
            <a:r>
              <a:rPr lang="en-US" sz="1200" dirty="0" smtClean="0">
                <a:latin typeface="Arial" pitchFamily="-112" charset="0"/>
                <a:ea typeface="ＭＳ Ｐゴシック" pitchFamily="-112" charset="-128"/>
                <a:cs typeface="ＭＳ Ｐゴシック" pitchFamily="-112" charset="-128"/>
              </a:rPr>
              <a:t>) discuss any key constraints: e.g. geography, visa, compensation.</a:t>
            </a: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(3 </a:t>
            </a:r>
            <a:r>
              <a:rPr lang="en-US" sz="1200" dirty="0" err="1" smtClean="0">
                <a:latin typeface="Arial" pitchFamily="-112" charset="0"/>
                <a:ea typeface="ＭＳ Ｐゴシック" pitchFamily="-112" charset="-128"/>
                <a:cs typeface="ＭＳ Ｐゴシック" pitchFamily="-112" charset="-128"/>
              </a:rPr>
              <a:t>mins</a:t>
            </a:r>
            <a:r>
              <a:rPr lang="en-US" sz="1200" dirty="0" smtClean="0">
                <a:latin typeface="Arial" pitchFamily="-112" charset="0"/>
                <a:ea typeface="ＭＳ Ｐゴシック" pitchFamily="-112" charset="-128"/>
                <a:cs typeface="ＭＳ Ｐゴシック" pitchFamily="-112" charset="-128"/>
              </a:rPr>
              <a:t>) wrap up: when possible, make real-time call on (A) not good fit, (B) invite for interview, (C) phone call w/ cofounder</a:t>
            </a:r>
          </a:p>
          <a:p>
            <a:pPr marL="457200" indent="-457200">
              <a:buFontTx/>
              <a:buAutoNum type="arabicPeriod"/>
            </a:pPr>
            <a:r>
              <a:rPr lang="en-US" sz="1200" dirty="0" smtClean="0">
                <a:latin typeface="Arial" pitchFamily="-112" charset="0"/>
                <a:ea typeface="ＭＳ Ｐゴシック" pitchFamily="-112" charset="-128"/>
                <a:cs typeface="ＭＳ Ｐゴシック" pitchFamily="-112" charset="-128"/>
              </a:rPr>
              <a:t>Take notes, especially on pros/cons &amp; anything you might want to probe further in future interactions</a:t>
            </a:r>
          </a:p>
          <a:p>
            <a:endParaRPr lang="en-US" sz="1200" dirty="0">
              <a:latin typeface="Arial" pitchFamily="-112" charset="0"/>
              <a:ea typeface="ＭＳ Ｐゴシック" pitchFamily="-112" charset="-128"/>
              <a:cs typeface="ＭＳ Ｐゴシック" pitchFamily="-112" charset="-128"/>
            </a:endParaRPr>
          </a:p>
          <a:p>
            <a:pPr>
              <a:spcAft>
                <a:spcPts val="600"/>
              </a:spcAft>
            </a:pPr>
            <a:r>
              <a:rPr lang="en-US" sz="1200" b="1" dirty="0" smtClean="0">
                <a:latin typeface="Arial" pitchFamily="-112" charset="0"/>
                <a:ea typeface="ＭＳ Ｐゴシック" pitchFamily="-112" charset="-128"/>
                <a:cs typeface="ＭＳ Ｐゴシック" pitchFamily="-112" charset="-128"/>
              </a:rPr>
              <a:t>Interview</a:t>
            </a:r>
            <a:endParaRPr lang="en-US" sz="1200" b="1" dirty="0">
              <a:latin typeface="Arial" pitchFamily="-112" charset="0"/>
              <a:ea typeface="ＭＳ Ｐゴシック" pitchFamily="-112" charset="-128"/>
              <a:cs typeface="ＭＳ Ｐゴシック" pitchFamily="-112" charset="-128"/>
            </a:endParaRPr>
          </a:p>
          <a:p>
            <a:pPr marL="342900" indent="-342900">
              <a:spcAft>
                <a:spcPts val="0"/>
              </a:spcAft>
              <a:buAutoNum type="arabicPeriod"/>
            </a:pPr>
            <a:r>
              <a:rPr lang="en-US" sz="1200" dirty="0" smtClean="0">
                <a:latin typeface="Arial" pitchFamily="-112" charset="0"/>
                <a:ea typeface="ＭＳ Ｐゴシック" pitchFamily="-112" charset="-128"/>
                <a:cs typeface="ＭＳ Ｐゴシック" pitchFamily="-112" charset="-128"/>
              </a:rPr>
              <a:t>Schedule interview, arrange travel for them, send agenda in advance </a:t>
            </a:r>
          </a:p>
          <a:p>
            <a:pPr marL="342900" indent="-342900">
              <a:spcAft>
                <a:spcPts val="0"/>
              </a:spcAft>
              <a:buAutoNum type="arabicPeriod"/>
            </a:pPr>
            <a:r>
              <a:rPr lang="en-US" sz="1200" dirty="0" smtClean="0">
                <a:latin typeface="Arial" pitchFamily="-112" charset="0"/>
                <a:ea typeface="ＭＳ Ｐゴシック" pitchFamily="-112" charset="-128"/>
                <a:cs typeface="ＭＳ Ｐゴシック" pitchFamily="-112" charset="-128"/>
              </a:rPr>
              <a:t>1:1 meetings with all founders &amp; key team members + some less formal interactions over lunch or dinner</a:t>
            </a:r>
          </a:p>
          <a:p>
            <a:pPr marL="342900" indent="-342900">
              <a:spcAft>
                <a:spcPts val="0"/>
              </a:spcAft>
              <a:buAutoNum type="arabicPeriod"/>
            </a:pPr>
            <a:r>
              <a:rPr lang="en-US" sz="1200" dirty="0" smtClean="0">
                <a:latin typeface="Arial" pitchFamily="-112" charset="0"/>
                <a:ea typeface="ＭＳ Ｐゴシック" pitchFamily="-112" charset="-128"/>
                <a:cs typeface="ＭＳ Ｐゴシック" pitchFamily="-112" charset="-128"/>
              </a:rPr>
              <a:t>Presentation by candidate when appropriate as an opportunity to test experience, thought process, etc.</a:t>
            </a:r>
          </a:p>
          <a:p>
            <a:pPr marL="342900" indent="-342900">
              <a:spcAft>
                <a:spcPts val="0"/>
              </a:spcAft>
              <a:buAutoNum type="arabicPeriod"/>
            </a:pPr>
            <a:r>
              <a:rPr lang="en-US" sz="1200" dirty="0" smtClean="0">
                <a:latin typeface="Arial" pitchFamily="-112" charset="0"/>
                <a:ea typeface="ＭＳ Ｐゴシック" pitchFamily="-112" charset="-128"/>
                <a:cs typeface="ＭＳ Ｐゴシック" pitchFamily="-112" charset="-128"/>
              </a:rPr>
              <a:t>Always be selling, try to portray natural culture/mode, ask for some work product if appropriate, tee up your team members in advance or in real time to probe specific characteristics of candidate, whenever possible make call in real time on (A) we’ll get back to you or (B), we think you’d be a great fit and would like to do some final diligence with your references and/or have you talk to our bad ass board member/advisor.</a:t>
            </a:r>
          </a:p>
          <a:p>
            <a:pPr marL="342900" indent="-342900">
              <a:spcAft>
                <a:spcPts val="0"/>
              </a:spcAft>
              <a:buAutoNum type="arabicPeriod"/>
            </a:pPr>
            <a:endParaRPr lang="en-US" sz="1200" b="1" dirty="0">
              <a:latin typeface="Arial" pitchFamily="-112" charset="0"/>
              <a:ea typeface="ＭＳ Ｐゴシック" pitchFamily="-112" charset="-128"/>
              <a:cs typeface="ＭＳ Ｐゴシック" pitchFamily="-112" charset="-128"/>
            </a:endParaRPr>
          </a:p>
          <a:p>
            <a:pPr>
              <a:spcAft>
                <a:spcPts val="0"/>
              </a:spcAft>
            </a:pPr>
            <a:r>
              <a:rPr lang="en-US" sz="1200" b="1" dirty="0" smtClean="0">
                <a:latin typeface="Arial" pitchFamily="-112" charset="0"/>
                <a:ea typeface="ＭＳ Ｐゴシック" pitchFamily="-112" charset="-128"/>
                <a:cs typeface="ＭＳ Ｐゴシック" pitchFamily="-112" charset="-128"/>
              </a:rPr>
              <a:t>Reference checks (ideally 360º)</a:t>
            </a:r>
          </a:p>
          <a:p>
            <a:pPr marL="342900" indent="-342900">
              <a:buAutoNum type="arabicPeriod"/>
            </a:pPr>
            <a:r>
              <a:rPr kumimoji="0" lang="en-US" sz="12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If they came through a trusted, experienced referral and </a:t>
            </a:r>
            <a:r>
              <a:rPr lang="en-US" sz="1200" dirty="0" smtClean="0">
                <a:latin typeface="Arial" pitchFamily="-112" charset="0"/>
                <a:ea typeface="ＭＳ Ｐゴシック" pitchFamily="-112" charset="-128"/>
                <a:cs typeface="ＭＳ Ｐゴシック" pitchFamily="-112" charset="-128"/>
              </a:rPr>
              <a:t>all other aspects were positive, then reference checks are primarily to gain additional knowledge on strengths/weaknesses before you hire them.</a:t>
            </a:r>
          </a:p>
          <a:p>
            <a:pPr marL="342900" indent="-342900">
              <a:buAutoNum type="arabicPeriod"/>
            </a:pPr>
            <a:r>
              <a:rPr kumimoji="0" lang="en-US" sz="12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If they did not come through a trusted referral, be sure to do both formal and backdoor checks.</a:t>
            </a:r>
          </a:p>
        </p:txBody>
      </p:sp>
    </p:spTree>
    <p:extLst>
      <p:ext uri="{BB962C8B-B14F-4D97-AF65-F5344CB8AC3E}">
        <p14:creationId xmlns:p14="http://schemas.microsoft.com/office/powerpoint/2010/main" val="3577042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Closing the Deal</a:t>
            </a:r>
            <a:endParaRPr lang="en-US" sz="4000" dirty="0"/>
          </a:p>
        </p:txBody>
      </p:sp>
      <p:sp>
        <p:nvSpPr>
          <p:cNvPr id="3" name="Content Placeholder 2"/>
          <p:cNvSpPr>
            <a:spLocks noGrp="1"/>
          </p:cNvSpPr>
          <p:nvPr>
            <p:ph idx="1"/>
          </p:nvPr>
        </p:nvSpPr>
        <p:spPr>
          <a:xfrm>
            <a:off x="457200" y="1194910"/>
            <a:ext cx="8229600" cy="5142937"/>
          </a:xfrm>
        </p:spPr>
        <p:txBody>
          <a:bodyPr>
            <a:normAutofit fontScale="92500" lnSpcReduction="20000"/>
          </a:bodyPr>
          <a:lstStyle/>
          <a:p>
            <a:r>
              <a:rPr lang="en-US" sz="2400" dirty="0" smtClean="0">
                <a:sym typeface="Wingdings"/>
              </a:rPr>
              <a:t>Ideally </a:t>
            </a:r>
            <a:r>
              <a:rPr lang="en-US" sz="2400" dirty="0">
                <a:sym typeface="Wingdings"/>
              </a:rPr>
              <a:t>you have a compensation range already pre-approved by board of directors (if needed) </a:t>
            </a:r>
          </a:p>
          <a:p>
            <a:endParaRPr lang="en-US" sz="2400" dirty="0">
              <a:sym typeface="Wingdings"/>
            </a:endParaRPr>
          </a:p>
          <a:p>
            <a:r>
              <a:rPr lang="en-US" sz="2400" dirty="0" smtClean="0">
                <a:sym typeface="Wingdings"/>
              </a:rPr>
              <a:t>As </a:t>
            </a:r>
            <a:r>
              <a:rPr lang="en-US" sz="2400" dirty="0">
                <a:sym typeface="Wingdings"/>
              </a:rPr>
              <a:t>with anything, you want to get to a win-win.</a:t>
            </a:r>
          </a:p>
          <a:p>
            <a:endParaRPr lang="en-US" sz="2400" dirty="0">
              <a:sym typeface="Wingdings"/>
            </a:endParaRPr>
          </a:p>
          <a:p>
            <a:r>
              <a:rPr lang="en-US" sz="2400" dirty="0" smtClean="0">
                <a:sym typeface="Wingdings"/>
              </a:rPr>
              <a:t>Remember </a:t>
            </a:r>
            <a:r>
              <a:rPr lang="en-US" sz="2400" dirty="0">
                <a:sym typeface="Wingdings"/>
              </a:rPr>
              <a:t>that value is set by the market and next-best alternative. That said, compensation is not necessarily the biggest driver for your candidate’s choice. That’s why you need to always be selling.</a:t>
            </a:r>
          </a:p>
          <a:p>
            <a:endParaRPr lang="en-US" sz="2400" dirty="0">
              <a:sym typeface="Wingdings"/>
            </a:endParaRPr>
          </a:p>
          <a:p>
            <a:r>
              <a:rPr lang="en-US" sz="2400" dirty="0" smtClean="0">
                <a:sym typeface="Wingdings"/>
              </a:rPr>
              <a:t>Psychology </a:t>
            </a:r>
            <a:r>
              <a:rPr lang="en-US" sz="2400" dirty="0">
                <a:sym typeface="Wingdings"/>
              </a:rPr>
              <a:t>and expectation-setting are key to making sure your candidate feels as good as possible about the offer</a:t>
            </a:r>
          </a:p>
          <a:p>
            <a:endParaRPr lang="en-US" sz="2400" dirty="0">
              <a:sym typeface="Wingdings"/>
            </a:endParaRPr>
          </a:p>
          <a:p>
            <a:r>
              <a:rPr lang="en-US" sz="2400" dirty="0" smtClean="0">
                <a:sym typeface="Wingdings"/>
              </a:rPr>
              <a:t>Recruitment </a:t>
            </a:r>
            <a:r>
              <a:rPr lang="en-US" sz="2400" dirty="0">
                <a:sym typeface="Wingdings"/>
              </a:rPr>
              <a:t>doesn’t stop at the offer: make sure they are excited on day one and beyond – small efforts make huge impact</a:t>
            </a:r>
          </a:p>
        </p:txBody>
      </p:sp>
      <p:sp>
        <p:nvSpPr>
          <p:cNvPr id="4" name="Slide Number Placeholder 3"/>
          <p:cNvSpPr>
            <a:spLocks noGrp="1"/>
          </p:cNvSpPr>
          <p:nvPr>
            <p:ph type="sldNum" sz="quarter" idx="12"/>
          </p:nvPr>
        </p:nvSpPr>
        <p:spPr/>
        <p:txBody>
          <a:bodyPr/>
          <a:lstStyle/>
          <a:p>
            <a:fld id="{A46C3BD5-0BCA-734F-9F00-223B18BBED49}" type="slidenum">
              <a:rPr lang="en-US" smtClean="0"/>
              <a:t>15</a:t>
            </a:fld>
            <a:endParaRPr lang="en-US"/>
          </a:p>
        </p:txBody>
      </p:sp>
    </p:spTree>
    <p:extLst>
      <p:ext uri="{BB962C8B-B14F-4D97-AF65-F5344CB8AC3E}">
        <p14:creationId xmlns:p14="http://schemas.microsoft.com/office/powerpoint/2010/main" val="29030608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Not done yet…</a:t>
            </a:r>
            <a:endParaRPr lang="en-US" sz="4000" dirty="0"/>
          </a:p>
        </p:txBody>
      </p:sp>
      <p:sp>
        <p:nvSpPr>
          <p:cNvPr id="3" name="Content Placeholder 2"/>
          <p:cNvSpPr>
            <a:spLocks noGrp="1"/>
          </p:cNvSpPr>
          <p:nvPr>
            <p:ph idx="1"/>
          </p:nvPr>
        </p:nvSpPr>
        <p:spPr>
          <a:xfrm>
            <a:off x="457200" y="1194910"/>
            <a:ext cx="8229600" cy="5142937"/>
          </a:xfrm>
        </p:spPr>
        <p:txBody>
          <a:bodyPr>
            <a:normAutofit/>
          </a:bodyPr>
          <a:lstStyle/>
          <a:p>
            <a:r>
              <a:rPr lang="en-US" sz="2400" dirty="0" smtClean="0">
                <a:sym typeface="Wingdings"/>
              </a:rPr>
              <a:t>Recognize </a:t>
            </a:r>
            <a:r>
              <a:rPr lang="en-US" sz="2400" dirty="0">
                <a:sym typeface="Wingdings"/>
              </a:rPr>
              <a:t>mistakes quickly, and immediately prepare to fix them…but give folks a chance.  </a:t>
            </a:r>
          </a:p>
          <a:p>
            <a:endParaRPr lang="en-US" sz="2400" dirty="0">
              <a:sym typeface="Wingdings"/>
            </a:endParaRPr>
          </a:p>
          <a:p>
            <a:r>
              <a:rPr lang="en-US" sz="2400" dirty="0" smtClean="0">
                <a:sym typeface="Wingdings"/>
              </a:rPr>
              <a:t>Listen </a:t>
            </a:r>
            <a:r>
              <a:rPr lang="en-US" sz="2400" dirty="0">
                <a:sym typeface="Wingdings"/>
              </a:rPr>
              <a:t>to your gut.  If it feels wrong, it probably is.</a:t>
            </a:r>
          </a:p>
          <a:p>
            <a:endParaRPr lang="en-US" sz="2400" dirty="0">
              <a:sym typeface="Wingdings"/>
            </a:endParaRPr>
          </a:p>
          <a:p>
            <a:r>
              <a:rPr lang="en-US" sz="2400" dirty="0" smtClean="0">
                <a:sym typeface="Wingdings"/>
              </a:rPr>
              <a:t>Celebrate </a:t>
            </a:r>
            <a:r>
              <a:rPr lang="en-US" sz="2400" dirty="0">
                <a:sym typeface="Wingdings"/>
              </a:rPr>
              <a:t>the team internally and externally – leverage it as an asset to your brand.</a:t>
            </a:r>
          </a:p>
        </p:txBody>
      </p:sp>
      <p:sp>
        <p:nvSpPr>
          <p:cNvPr id="4" name="Slide Number Placeholder 3"/>
          <p:cNvSpPr>
            <a:spLocks noGrp="1"/>
          </p:cNvSpPr>
          <p:nvPr>
            <p:ph type="sldNum" sz="quarter" idx="12"/>
          </p:nvPr>
        </p:nvSpPr>
        <p:spPr/>
        <p:txBody>
          <a:bodyPr/>
          <a:lstStyle/>
          <a:p>
            <a:fld id="{A46C3BD5-0BCA-734F-9F00-223B18BBED49}" type="slidenum">
              <a:rPr lang="en-US" smtClean="0"/>
              <a:t>16</a:t>
            </a:fld>
            <a:endParaRPr lang="en-US"/>
          </a:p>
        </p:txBody>
      </p:sp>
    </p:spTree>
    <p:extLst>
      <p:ext uri="{BB962C8B-B14F-4D97-AF65-F5344CB8AC3E}">
        <p14:creationId xmlns:p14="http://schemas.microsoft.com/office/powerpoint/2010/main" val="39102590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Working Session</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17</a:t>
            </a:fld>
            <a:endParaRPr lang="en-US"/>
          </a:p>
        </p:txBody>
      </p:sp>
      <p:sp>
        <p:nvSpPr>
          <p:cNvPr id="6" name="Rectangle 5"/>
          <p:cNvSpPr/>
          <p:nvPr/>
        </p:nvSpPr>
        <p:spPr bwMode="auto">
          <a:xfrm>
            <a:off x="80213" y="875861"/>
            <a:ext cx="8956843" cy="589546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kumimoji="0" lang="en-US" sz="1400" b="1" i="0" u="none" strike="noStrike" cap="none" normalizeH="0" baseline="0" dirty="0" smtClean="0">
                <a:ln>
                  <a:noFill/>
                </a:ln>
                <a:solidFill>
                  <a:schemeClr val="tx1"/>
                </a:solidFill>
                <a:effectLst/>
                <a:latin typeface="Arial" pitchFamily="-112" charset="0"/>
                <a:ea typeface="ＭＳ Ｐゴシック" pitchFamily="-112" charset="-128"/>
                <a:cs typeface="ＭＳ Ｐゴシック" pitchFamily="-112" charset="-128"/>
              </a:rPr>
              <a:t>Define</a:t>
            </a:r>
            <a:r>
              <a:rPr kumimoji="0" lang="en-US" sz="1400" b="1"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 the</a:t>
            </a:r>
            <a:r>
              <a:rPr kumimoji="0" lang="en-US" sz="1400" b="1" i="0" u="none" strike="noStrike" cap="none" normalizeH="0" baseline="0" dirty="0" smtClean="0">
                <a:ln>
                  <a:noFill/>
                </a:ln>
                <a:solidFill>
                  <a:schemeClr val="tx1"/>
                </a:solidFill>
                <a:effectLst/>
                <a:latin typeface="Arial" pitchFamily="-112" charset="0"/>
                <a:ea typeface="ＭＳ Ｐゴシック" pitchFamily="-112" charset="-128"/>
                <a:cs typeface="ＭＳ Ｐゴシック" pitchFamily="-112" charset="-128"/>
              </a:rPr>
              <a:t> need</a:t>
            </a:r>
            <a:endParaRPr lang="en-US" sz="1400" b="1" dirty="0" smtClean="0">
              <a:latin typeface="Arial" pitchFamily="-112" charset="0"/>
              <a:ea typeface="ＭＳ Ｐゴシック" pitchFamily="-112" charset="-128"/>
              <a:cs typeface="ＭＳ Ｐゴシック" pitchFamily="-112" charset="-128"/>
            </a:endParaRP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kumimoji="0" lang="en-US" sz="14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Key risk: what problem/risk do I need to solve?</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en-US" sz="1400" dirty="0" smtClean="0">
                <a:latin typeface="Arial" pitchFamily="-112" charset="0"/>
                <a:ea typeface="ＭＳ Ｐゴシック" pitchFamily="-112" charset="-128"/>
                <a:cs typeface="ＭＳ Ｐゴシック" pitchFamily="-112" charset="-128"/>
              </a:rPr>
              <a:t>Expertise needed: what expertise/experience is needed to address risk?</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en-US" sz="1400" dirty="0" smtClean="0">
                <a:latin typeface="Arial" pitchFamily="-112" charset="0"/>
                <a:ea typeface="ＭＳ Ｐゴシック" pitchFamily="-112" charset="-128"/>
                <a:cs typeface="ＭＳ Ｐゴシック" pitchFamily="-112" charset="-128"/>
              </a:rPr>
              <a:t>Network sources: who that I trust and respect might know this hire?</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en-US" sz="1400" dirty="0" smtClean="0">
                <a:latin typeface="Arial" pitchFamily="-112" charset="0"/>
                <a:ea typeface="ＭＳ Ｐゴシック" pitchFamily="-112" charset="-128"/>
                <a:cs typeface="ＭＳ Ｐゴシック" pitchFamily="-112" charset="-128"/>
              </a:rPr>
              <a:t>T</a:t>
            </a:r>
            <a:r>
              <a:rPr kumimoji="0" lang="en-US" sz="14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rPr>
              <a:t>alent pools: where might this hire have gained the expertise/experience?</a:t>
            </a:r>
          </a:p>
          <a:p>
            <a:pPr marL="457200" marR="0" indent="-457200" algn="l" defTabSz="914400" rtl="0" eaLnBrk="0" fontAlgn="base" latinLnBrk="0" hangingPunct="0">
              <a:lnSpc>
                <a:spcPct val="100000"/>
              </a:lnSpc>
              <a:spcBef>
                <a:spcPct val="0"/>
              </a:spcBef>
              <a:spcAft>
                <a:spcPct val="0"/>
              </a:spcAft>
              <a:buClrTx/>
              <a:buSzTx/>
              <a:buFontTx/>
              <a:buAutoNum type="arabicPeriod"/>
              <a:tabLst/>
            </a:pPr>
            <a:endParaRPr lang="en-US" sz="1400" dirty="0">
              <a:latin typeface="Arial" pitchFamily="-112" charset="0"/>
              <a:ea typeface="ＭＳ Ｐゴシック" pitchFamily="-112" charset="-128"/>
              <a:cs typeface="ＭＳ Ｐゴシック" pitchFamily="-112" charset="-128"/>
            </a:endParaRPr>
          </a:p>
          <a:p>
            <a:pPr>
              <a:spcAft>
                <a:spcPts val="600"/>
              </a:spcAft>
            </a:pPr>
            <a:r>
              <a:rPr lang="en-US" sz="1400" b="1" dirty="0">
                <a:latin typeface="Arial" pitchFamily="-112" charset="0"/>
                <a:ea typeface="ＭＳ Ｐゴシック" pitchFamily="-112" charset="-128"/>
                <a:cs typeface="ＭＳ Ｐゴシック" pitchFamily="-112" charset="-128"/>
              </a:rPr>
              <a:t>Craft the description</a:t>
            </a:r>
          </a:p>
          <a:p>
            <a:pPr marL="457200" indent="-457200">
              <a:buFontTx/>
              <a:buAutoNum type="arabicPeriod"/>
            </a:pPr>
            <a:r>
              <a:rPr lang="en-US" sz="1400" dirty="0">
                <a:latin typeface="Arial" pitchFamily="-112" charset="0"/>
                <a:ea typeface="ＭＳ Ｐゴシック" pitchFamily="-112" charset="-128"/>
                <a:cs typeface="ＭＳ Ｐゴシック" pitchFamily="-112" charset="-128"/>
              </a:rPr>
              <a:t>Generic template</a:t>
            </a:r>
          </a:p>
          <a:p>
            <a:pPr marL="457200" indent="-457200">
              <a:buFontTx/>
              <a:buAutoNum type="arabicPeriod"/>
            </a:pPr>
            <a:r>
              <a:rPr lang="en-US" sz="1400" dirty="0">
                <a:latin typeface="Arial" pitchFamily="-112" charset="0"/>
                <a:ea typeface="ＭＳ Ｐゴシック" pitchFamily="-112" charset="-128"/>
                <a:cs typeface="ＭＳ Ｐゴシック" pitchFamily="-112" charset="-128"/>
              </a:rPr>
              <a:t>One sentence definition of the role</a:t>
            </a:r>
          </a:p>
          <a:p>
            <a:pPr marL="457200" indent="-457200">
              <a:buFontTx/>
              <a:buAutoNum type="arabicPeriod"/>
            </a:pPr>
            <a:r>
              <a:rPr lang="en-US" sz="1400" dirty="0">
                <a:latin typeface="Arial" pitchFamily="-112" charset="0"/>
                <a:ea typeface="ＭＳ Ｐゴシック" pitchFamily="-112" charset="-128"/>
                <a:cs typeface="ＭＳ Ｐゴシック" pitchFamily="-112" charset="-128"/>
              </a:rPr>
              <a:t>Primary responsibilities bullet points</a:t>
            </a:r>
          </a:p>
          <a:p>
            <a:pPr marL="457200" indent="-457200">
              <a:buFontTx/>
              <a:buAutoNum type="arabicPeriod"/>
            </a:pPr>
            <a:r>
              <a:rPr lang="en-US" sz="1400" dirty="0">
                <a:latin typeface="Arial" pitchFamily="-112" charset="0"/>
                <a:ea typeface="ＭＳ Ｐゴシック" pitchFamily="-112" charset="-128"/>
                <a:cs typeface="ＭＳ Ｐゴシック" pitchFamily="-112" charset="-128"/>
              </a:rPr>
              <a:t>Requirements bullet </a:t>
            </a:r>
            <a:r>
              <a:rPr lang="en-US" sz="1400" dirty="0" smtClean="0">
                <a:latin typeface="Arial" pitchFamily="-112" charset="0"/>
                <a:ea typeface="ＭＳ Ｐゴシック" pitchFamily="-112" charset="-128"/>
                <a:cs typeface="ＭＳ Ｐゴシック" pitchFamily="-112" charset="-128"/>
              </a:rPr>
              <a:t>points</a:t>
            </a:r>
          </a:p>
          <a:p>
            <a:pPr marL="457200" indent="-457200">
              <a:buFontTx/>
              <a:buAutoNum type="arabicPeriod"/>
            </a:pPr>
            <a:endParaRPr lang="en-US" sz="1400" dirty="0">
              <a:latin typeface="Arial" pitchFamily="-112" charset="0"/>
              <a:ea typeface="ＭＳ Ｐゴシック" pitchFamily="-112" charset="-128"/>
              <a:cs typeface="ＭＳ Ｐゴシック" pitchFamily="-112" charset="-128"/>
            </a:endParaRPr>
          </a:p>
          <a:p>
            <a:pPr>
              <a:spcAft>
                <a:spcPts val="600"/>
              </a:spcAft>
            </a:pPr>
            <a:r>
              <a:rPr lang="en-US" sz="1400" b="1" dirty="0" smtClean="0">
                <a:latin typeface="Arial" pitchFamily="-112" charset="0"/>
                <a:ea typeface="ＭＳ Ｐゴシック" pitchFamily="-112" charset="-128"/>
                <a:cs typeface="ＭＳ Ｐゴシック" pitchFamily="-112" charset="-128"/>
              </a:rPr>
              <a:t>Build the tracker or set up app</a:t>
            </a:r>
            <a:endParaRPr lang="en-US" sz="1400" b="1" dirty="0">
              <a:latin typeface="Arial" pitchFamily="-112" charset="0"/>
              <a:ea typeface="ＭＳ Ｐゴシック" pitchFamily="-112" charset="-128"/>
              <a:cs typeface="ＭＳ Ｐゴシック" pitchFamily="-112" charset="-128"/>
            </a:endParaRPr>
          </a:p>
          <a:p>
            <a:pPr marL="342900" indent="-342900">
              <a:spcAft>
                <a:spcPts val="0"/>
              </a:spcAft>
              <a:buAutoNum type="arabicPeriod"/>
            </a:pPr>
            <a:r>
              <a:rPr lang="en-US" sz="1400" dirty="0" smtClean="0">
                <a:latin typeface="Arial" pitchFamily="-112" charset="0"/>
                <a:ea typeface="ＭＳ Ｐゴシック" pitchFamily="-112" charset="-128"/>
                <a:cs typeface="ＭＳ Ｐゴシック" pitchFamily="-112" charset="-128"/>
              </a:rPr>
              <a:t>Track who you’ve contacted to promote position</a:t>
            </a:r>
          </a:p>
          <a:p>
            <a:pPr marL="342900" indent="-342900">
              <a:spcAft>
                <a:spcPts val="0"/>
              </a:spcAft>
              <a:buAutoNum type="arabicPeriod"/>
            </a:pPr>
            <a:r>
              <a:rPr lang="en-US" sz="1400" dirty="0" smtClean="0">
                <a:latin typeface="Arial" pitchFamily="-112" charset="0"/>
                <a:ea typeface="ＭＳ Ｐゴシック" pitchFamily="-112" charset="-128"/>
                <a:cs typeface="ＭＳ Ｐゴシック" pitchFamily="-112" charset="-128"/>
              </a:rPr>
              <a:t>Track all candidates/applications</a:t>
            </a:r>
          </a:p>
          <a:p>
            <a:pPr marL="342900" indent="-342900">
              <a:spcAft>
                <a:spcPts val="0"/>
              </a:spcAft>
              <a:buAutoNum type="arabicPeriod"/>
            </a:pPr>
            <a:r>
              <a:rPr lang="en-US" sz="1400" dirty="0" smtClean="0">
                <a:latin typeface="Arial" pitchFamily="-112" charset="0"/>
                <a:ea typeface="ＭＳ Ｐゴシック" pitchFamily="-112" charset="-128"/>
                <a:cs typeface="ＭＳ Ｐゴシック" pitchFamily="-112" charset="-128"/>
              </a:rPr>
              <a:t>Notes on every key interaction/action, including reason for rejecting candidates at each stage</a:t>
            </a:r>
          </a:p>
          <a:p>
            <a:pPr>
              <a:spcAft>
                <a:spcPts val="600"/>
              </a:spcAft>
            </a:pPr>
            <a:endParaRPr lang="en-US" sz="1400" b="1" dirty="0" smtClean="0">
              <a:latin typeface="Arial" pitchFamily="-112" charset="0"/>
              <a:ea typeface="ＭＳ Ｐゴシック" pitchFamily="-112" charset="-128"/>
              <a:cs typeface="ＭＳ Ｐゴシック" pitchFamily="-112" charset="-128"/>
            </a:endParaRPr>
          </a:p>
          <a:p>
            <a:pPr>
              <a:spcAft>
                <a:spcPts val="600"/>
              </a:spcAft>
            </a:pPr>
            <a:r>
              <a:rPr lang="en-US" sz="1400" b="1" dirty="0" smtClean="0">
                <a:latin typeface="Arial" pitchFamily="-112" charset="0"/>
                <a:ea typeface="ＭＳ Ｐゴシック" pitchFamily="-112" charset="-128"/>
                <a:cs typeface="ＭＳ Ｐゴシック" pitchFamily="-112" charset="-128"/>
              </a:rPr>
              <a:t>Craft </a:t>
            </a:r>
            <a:r>
              <a:rPr lang="en-US" sz="1400" b="1" dirty="0">
                <a:latin typeface="Arial" pitchFamily="-112" charset="0"/>
                <a:ea typeface="ＭＳ Ｐゴシック" pitchFamily="-112" charset="-128"/>
                <a:cs typeface="ＭＳ Ｐゴシック" pitchFamily="-112" charset="-128"/>
              </a:rPr>
              <a:t>the </a:t>
            </a:r>
            <a:r>
              <a:rPr lang="en-US" sz="1400" b="1" dirty="0" smtClean="0">
                <a:latin typeface="Arial" pitchFamily="-112" charset="0"/>
                <a:ea typeface="ＭＳ Ｐゴシック" pitchFamily="-112" charset="-128"/>
                <a:cs typeface="ＭＳ Ｐゴシック" pitchFamily="-112" charset="-128"/>
              </a:rPr>
              <a:t>email</a:t>
            </a:r>
            <a:endParaRPr lang="en-US" sz="1400" b="1" dirty="0">
              <a:latin typeface="Arial" pitchFamily="-112" charset="0"/>
              <a:ea typeface="ＭＳ Ｐゴシック" pitchFamily="-112" charset="-128"/>
              <a:cs typeface="ＭＳ Ｐゴシック" pitchFamily="-112" charset="-128"/>
            </a:endParaRPr>
          </a:p>
          <a:p>
            <a:pPr marL="457200" indent="-457200">
              <a:buFontTx/>
              <a:buAutoNum type="arabicPeriod"/>
            </a:pPr>
            <a:r>
              <a:rPr lang="en-US" sz="1400" dirty="0" smtClean="0">
                <a:latin typeface="Arial" pitchFamily="-112" charset="0"/>
                <a:ea typeface="ＭＳ Ｐゴシック" pitchFamily="-112" charset="-128"/>
                <a:cs typeface="ＭＳ Ｐゴシック" pitchFamily="-112" charset="-128"/>
              </a:rPr>
              <a:t>1-2 short sentences on why your company is exciting/great</a:t>
            </a:r>
          </a:p>
          <a:p>
            <a:pPr marL="457200" indent="-457200">
              <a:buFontTx/>
              <a:buAutoNum type="arabicPeriod"/>
            </a:pPr>
            <a:r>
              <a:rPr lang="en-US" sz="1400" dirty="0" smtClean="0">
                <a:latin typeface="Arial" pitchFamily="-112" charset="0"/>
                <a:ea typeface="ＭＳ Ｐゴシック" pitchFamily="-112" charset="-128"/>
                <a:cs typeface="ＭＳ Ｐゴシック" pitchFamily="-112" charset="-128"/>
              </a:rPr>
              <a:t>1-2 short sentences on the job and specifically outlining key boundary conditions of the person you want to hire </a:t>
            </a:r>
          </a:p>
          <a:p>
            <a:pPr marL="457200" indent="-457200">
              <a:buFontTx/>
              <a:buAutoNum type="arabicPeriod"/>
            </a:pPr>
            <a:r>
              <a:rPr lang="en-US" sz="1400" dirty="0" smtClean="0">
                <a:latin typeface="Arial" pitchFamily="-112" charset="0"/>
                <a:ea typeface="ＭＳ Ｐゴシック" pitchFamily="-112" charset="-128"/>
                <a:cs typeface="ＭＳ Ｐゴシック" pitchFamily="-112" charset="-128"/>
              </a:rPr>
              <a:t>1-2 short sentences or bullets on why this is a great opportunity</a:t>
            </a:r>
          </a:p>
          <a:p>
            <a:pPr marL="457200" indent="-457200">
              <a:buFontTx/>
              <a:buAutoNum type="arabicPeriod"/>
            </a:pPr>
            <a:r>
              <a:rPr lang="en-US" sz="1400" dirty="0">
                <a:latin typeface="Arial" pitchFamily="-112" charset="0"/>
                <a:ea typeface="ＭＳ Ｐゴシック" pitchFamily="-112" charset="-128"/>
                <a:cs typeface="ＭＳ Ｐゴシック" pitchFamily="-112" charset="-128"/>
              </a:rPr>
              <a:t>K</a:t>
            </a:r>
            <a:r>
              <a:rPr lang="en-US" sz="1400" dirty="0" smtClean="0">
                <a:latin typeface="Arial" pitchFamily="-112" charset="0"/>
                <a:ea typeface="ＭＳ Ｐゴシック" pitchFamily="-112" charset="-128"/>
                <a:cs typeface="ＭＳ Ｐゴシック" pitchFamily="-112" charset="-128"/>
              </a:rPr>
              <a:t>ey info on how/when to apply and attach/link job description</a:t>
            </a:r>
          </a:p>
          <a:p>
            <a:pPr marL="457200" indent="-457200">
              <a:buFontTx/>
              <a:buAutoNum type="arabicPeriod"/>
            </a:pPr>
            <a:endParaRPr kumimoji="0" lang="en-US" sz="1400" b="0" i="0" u="none" strike="noStrike" cap="none" normalizeH="0" dirty="0">
              <a:ln>
                <a:noFill/>
              </a:ln>
              <a:solidFill>
                <a:schemeClr val="tx1"/>
              </a:solidFill>
              <a:effectLst/>
              <a:latin typeface="Arial" pitchFamily="-112" charset="0"/>
              <a:ea typeface="ＭＳ Ｐゴシック" pitchFamily="-112" charset="-128"/>
              <a:cs typeface="ＭＳ Ｐゴシック" pitchFamily="-112" charset="-128"/>
            </a:endParaRPr>
          </a:p>
          <a:p>
            <a:endParaRPr kumimoji="0" lang="en-US" sz="1400" b="0" i="0" u="none" strike="noStrike" cap="none" normalizeH="0" dirty="0" smtClean="0">
              <a:ln>
                <a:noFill/>
              </a:ln>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0270986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Agenda</a:t>
            </a:r>
            <a:endParaRPr lang="en-US" sz="4000" dirty="0"/>
          </a:p>
        </p:txBody>
      </p:sp>
      <p:sp>
        <p:nvSpPr>
          <p:cNvPr id="3" name="Content Placeholder 2"/>
          <p:cNvSpPr>
            <a:spLocks noGrp="1"/>
          </p:cNvSpPr>
          <p:nvPr>
            <p:ph idx="1"/>
          </p:nvPr>
        </p:nvSpPr>
        <p:spPr>
          <a:xfrm>
            <a:off x="457200" y="1194910"/>
            <a:ext cx="8229600" cy="5142937"/>
          </a:xfrm>
        </p:spPr>
        <p:txBody>
          <a:bodyPr>
            <a:normAutofit/>
          </a:bodyPr>
          <a:lstStyle/>
          <a:p>
            <a:pPr marL="514350" indent="-514350">
              <a:buFont typeface="+mj-lt"/>
              <a:buAutoNum type="arabicPeriod"/>
            </a:pPr>
            <a:r>
              <a:rPr lang="en-US" sz="2400" dirty="0"/>
              <a:t> Sourcing talent</a:t>
            </a:r>
          </a:p>
          <a:p>
            <a:pPr marL="514350" indent="-514350">
              <a:buFont typeface="+mj-lt"/>
              <a:buAutoNum type="arabicPeriod"/>
            </a:pPr>
            <a:r>
              <a:rPr lang="en-US" sz="2400" dirty="0"/>
              <a:t> Leveraging your network</a:t>
            </a:r>
          </a:p>
          <a:p>
            <a:pPr marL="514350" indent="-514350">
              <a:buFont typeface="+mj-lt"/>
              <a:buAutoNum type="arabicPeriod"/>
            </a:pPr>
            <a:r>
              <a:rPr lang="en-US" sz="2400" dirty="0"/>
              <a:t> Building a process</a:t>
            </a:r>
          </a:p>
          <a:p>
            <a:pPr marL="514350" indent="-514350">
              <a:buFont typeface="+mj-lt"/>
              <a:buAutoNum type="arabicPeriod"/>
            </a:pPr>
            <a:r>
              <a:rPr lang="en-US" sz="2400" dirty="0"/>
              <a:t> Staying focused</a:t>
            </a:r>
          </a:p>
          <a:p>
            <a:pPr marL="514350" indent="-514350">
              <a:buFont typeface="+mj-lt"/>
              <a:buAutoNum type="arabicPeriod"/>
            </a:pPr>
            <a:r>
              <a:rPr lang="en-US" sz="2400" dirty="0"/>
              <a:t> The courting process</a:t>
            </a:r>
          </a:p>
          <a:p>
            <a:pPr marL="514350" indent="-514350">
              <a:buFont typeface="+mj-lt"/>
              <a:buAutoNum type="arabicPeriod"/>
            </a:pPr>
            <a:r>
              <a:rPr lang="en-US" sz="2400" dirty="0"/>
              <a:t> Evaluating the candidate</a:t>
            </a:r>
          </a:p>
          <a:p>
            <a:pPr marL="514350" indent="-514350">
              <a:buFont typeface="+mj-lt"/>
              <a:buAutoNum type="arabicPeriod"/>
            </a:pPr>
            <a:r>
              <a:rPr lang="en-US" sz="2400" dirty="0"/>
              <a:t> Typical process</a:t>
            </a:r>
          </a:p>
          <a:p>
            <a:pPr marL="514350" indent="-514350">
              <a:buFont typeface="+mj-lt"/>
              <a:buAutoNum type="arabicPeriod"/>
            </a:pPr>
            <a:r>
              <a:rPr lang="en-US" sz="2400" dirty="0"/>
              <a:t> Closing the deal</a:t>
            </a:r>
          </a:p>
          <a:p>
            <a:pPr marL="514350" indent="-514350">
              <a:buFont typeface="+mj-lt"/>
              <a:buAutoNum type="arabicPeriod"/>
            </a:pPr>
            <a:r>
              <a:rPr lang="en-US" sz="2400" dirty="0"/>
              <a:t> After the close</a:t>
            </a:r>
          </a:p>
          <a:p>
            <a:pPr marL="514350" indent="-514350">
              <a:buFont typeface="+mj-lt"/>
              <a:buAutoNum type="arabicPeriod"/>
            </a:pPr>
            <a:r>
              <a:rPr lang="en-US" sz="2400" dirty="0"/>
              <a:t> Working session</a:t>
            </a:r>
          </a:p>
          <a:p>
            <a:pPr marL="0" indent="0">
              <a:buNone/>
            </a:pPr>
            <a:endParaRPr lang="en-US" sz="2400" dirty="0"/>
          </a:p>
        </p:txBody>
      </p:sp>
      <p:sp>
        <p:nvSpPr>
          <p:cNvPr id="4" name="Slide Number Placeholder 3"/>
          <p:cNvSpPr>
            <a:spLocks noGrp="1"/>
          </p:cNvSpPr>
          <p:nvPr>
            <p:ph type="sldNum" sz="quarter" idx="12"/>
          </p:nvPr>
        </p:nvSpPr>
        <p:spPr/>
        <p:txBody>
          <a:bodyPr/>
          <a:lstStyle/>
          <a:p>
            <a:fld id="{A46C3BD5-0BCA-734F-9F00-223B18BBED49}" type="slidenum">
              <a:rPr lang="en-US" smtClean="0"/>
              <a:t>2</a:t>
            </a:fld>
            <a:endParaRPr lang="en-US"/>
          </a:p>
        </p:txBody>
      </p:sp>
    </p:spTree>
    <p:extLst>
      <p:ext uri="{BB962C8B-B14F-4D97-AF65-F5344CB8AC3E}">
        <p14:creationId xmlns:p14="http://schemas.microsoft.com/office/powerpoint/2010/main" val="15228928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Hiring</a:t>
            </a:r>
            <a:endParaRPr lang="en-US" sz="4000" dirty="0"/>
          </a:p>
        </p:txBody>
      </p:sp>
      <p:sp>
        <p:nvSpPr>
          <p:cNvPr id="3" name="Content Placeholder 2"/>
          <p:cNvSpPr>
            <a:spLocks noGrp="1"/>
          </p:cNvSpPr>
          <p:nvPr>
            <p:ph idx="1"/>
          </p:nvPr>
        </p:nvSpPr>
        <p:spPr>
          <a:xfrm>
            <a:off x="457200" y="1194910"/>
            <a:ext cx="8229600" cy="5142937"/>
          </a:xfrm>
        </p:spPr>
        <p:txBody>
          <a:bodyPr>
            <a:noAutofit/>
          </a:bodyPr>
          <a:lstStyle/>
          <a:p>
            <a:r>
              <a:rPr lang="en-US" sz="2400" dirty="0" smtClean="0"/>
              <a:t>At </a:t>
            </a:r>
            <a:r>
              <a:rPr lang="en-US" sz="2400" dirty="0"/>
              <a:t>early stage, team is everything.  Once you have the resources, hiring is one of the biggest, hardest, and most important parts of your job as founder/executive</a:t>
            </a:r>
          </a:p>
          <a:p>
            <a:endParaRPr lang="en-US" sz="2400" dirty="0"/>
          </a:p>
          <a:p>
            <a:r>
              <a:rPr lang="en-US" sz="2400" dirty="0" smtClean="0"/>
              <a:t>Building </a:t>
            </a:r>
            <a:r>
              <a:rPr lang="en-US" sz="2400" dirty="0"/>
              <a:t>a top team is your responsibility – not just your direct reports but across the org chart</a:t>
            </a:r>
          </a:p>
          <a:p>
            <a:endParaRPr lang="en-US" sz="2400" dirty="0"/>
          </a:p>
          <a:p>
            <a:r>
              <a:rPr lang="en-US" sz="2400" dirty="0" smtClean="0"/>
              <a:t>Easy </a:t>
            </a:r>
            <a:r>
              <a:rPr lang="en-US" sz="2400" dirty="0"/>
              <a:t>to underestimate amount of effort required</a:t>
            </a:r>
          </a:p>
          <a:p>
            <a:endParaRPr lang="en-US" sz="2400" dirty="0"/>
          </a:p>
          <a:p>
            <a:r>
              <a:rPr lang="en-US" sz="2400" dirty="0" smtClean="0"/>
              <a:t>If </a:t>
            </a:r>
            <a:r>
              <a:rPr lang="en-US" sz="2400" dirty="0"/>
              <a:t>hiring lifts a bottleneck, prioritize over all else</a:t>
            </a:r>
          </a:p>
          <a:p>
            <a:endParaRPr lang="en-US" sz="2400" dirty="0"/>
          </a:p>
        </p:txBody>
      </p:sp>
      <p:sp>
        <p:nvSpPr>
          <p:cNvPr id="4" name="Slide Number Placeholder 3"/>
          <p:cNvSpPr>
            <a:spLocks noGrp="1"/>
          </p:cNvSpPr>
          <p:nvPr>
            <p:ph type="sldNum" sz="quarter" idx="12"/>
          </p:nvPr>
        </p:nvSpPr>
        <p:spPr/>
        <p:txBody>
          <a:bodyPr/>
          <a:lstStyle/>
          <a:p>
            <a:fld id="{A46C3BD5-0BCA-734F-9F00-223B18BBED49}" type="slidenum">
              <a:rPr lang="en-US" smtClean="0"/>
              <a:t>3</a:t>
            </a:fld>
            <a:endParaRPr lang="en-US"/>
          </a:p>
        </p:txBody>
      </p:sp>
    </p:spTree>
    <p:extLst>
      <p:ext uri="{BB962C8B-B14F-4D97-AF65-F5344CB8AC3E}">
        <p14:creationId xmlns:p14="http://schemas.microsoft.com/office/powerpoint/2010/main" val="1493951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Sourcing Talent</a:t>
            </a:r>
            <a:endParaRPr lang="en-US" sz="4000" dirty="0"/>
          </a:p>
        </p:txBody>
      </p:sp>
      <p:sp>
        <p:nvSpPr>
          <p:cNvPr id="3" name="Content Placeholder 2"/>
          <p:cNvSpPr>
            <a:spLocks noGrp="1"/>
          </p:cNvSpPr>
          <p:nvPr>
            <p:ph idx="1"/>
          </p:nvPr>
        </p:nvSpPr>
        <p:spPr>
          <a:xfrm>
            <a:off x="457200" y="1194910"/>
            <a:ext cx="8229600" cy="5142937"/>
          </a:xfrm>
        </p:spPr>
        <p:txBody>
          <a:bodyPr>
            <a:normAutofit/>
          </a:bodyPr>
          <a:lstStyle/>
          <a:p>
            <a:r>
              <a:rPr lang="en-US" sz="2400" dirty="0"/>
              <a:t> Vast majority of your hires at early stage will and should come from internal network</a:t>
            </a:r>
          </a:p>
          <a:p>
            <a:endParaRPr lang="en-US" sz="2400" dirty="0"/>
          </a:p>
          <a:p>
            <a:r>
              <a:rPr lang="en-US" sz="2400" dirty="0"/>
              <a:t> Create, compile, and cultivate your shared network – keep adding as you meet people you respect/like/trust</a:t>
            </a:r>
          </a:p>
          <a:p>
            <a:endParaRPr lang="en-US" sz="2400" dirty="0"/>
          </a:p>
          <a:p>
            <a:r>
              <a:rPr lang="en-US" sz="2400" dirty="0"/>
              <a:t> Identify, track, and constantly contact the top nodes (academic groups, industry experts, etc.</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A46C3BD5-0BCA-734F-9F00-223B18BBED49}" type="slidenum">
              <a:rPr lang="en-US" smtClean="0"/>
              <a:t>4</a:t>
            </a:fld>
            <a:endParaRPr lang="en-US"/>
          </a:p>
        </p:txBody>
      </p:sp>
    </p:spTree>
    <p:extLst>
      <p:ext uri="{BB962C8B-B14F-4D97-AF65-F5344CB8AC3E}">
        <p14:creationId xmlns:p14="http://schemas.microsoft.com/office/powerpoint/2010/main" val="35776241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Reaching Out to Your </a:t>
            </a:r>
            <a:r>
              <a:rPr lang="en-US" sz="4000" dirty="0"/>
              <a:t>N</a:t>
            </a:r>
            <a:r>
              <a:rPr lang="en-US" sz="4000" dirty="0" smtClean="0"/>
              <a:t>etwork</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5</a:t>
            </a:fld>
            <a:endParaRPr lang="en-US"/>
          </a:p>
        </p:txBody>
      </p:sp>
      <p:pic>
        <p:nvPicPr>
          <p:cNvPr id="6" name="Picture 5"/>
          <p:cNvPicPr>
            <a:picLocks noChangeAspect="1"/>
          </p:cNvPicPr>
          <p:nvPr/>
        </p:nvPicPr>
        <p:blipFill>
          <a:blip r:embed="rId2"/>
          <a:stretch>
            <a:fillRect/>
          </a:stretch>
        </p:blipFill>
        <p:spPr>
          <a:xfrm>
            <a:off x="106950" y="1210143"/>
            <a:ext cx="8922635" cy="4508740"/>
          </a:xfrm>
          <a:prstGeom prst="rect">
            <a:avLst/>
          </a:prstGeom>
          <a:ln>
            <a:solidFill>
              <a:schemeClr val="tx1"/>
            </a:solidFill>
          </a:ln>
        </p:spPr>
      </p:pic>
    </p:spTree>
    <p:extLst>
      <p:ext uri="{BB962C8B-B14F-4D97-AF65-F5344CB8AC3E}">
        <p14:creationId xmlns:p14="http://schemas.microsoft.com/office/powerpoint/2010/main" val="1062111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Reaching Out to Your </a:t>
            </a:r>
            <a:r>
              <a:rPr lang="en-US" sz="4000" dirty="0"/>
              <a:t>N</a:t>
            </a:r>
            <a:r>
              <a:rPr lang="en-US" sz="4000" dirty="0" smtClean="0"/>
              <a:t>etwork</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6</a:t>
            </a:fld>
            <a:endParaRPr lang="en-US"/>
          </a:p>
        </p:txBody>
      </p:sp>
      <p:pic>
        <p:nvPicPr>
          <p:cNvPr id="6" name="Picture 5"/>
          <p:cNvPicPr>
            <a:picLocks noChangeAspect="1"/>
          </p:cNvPicPr>
          <p:nvPr/>
        </p:nvPicPr>
        <p:blipFill>
          <a:blip r:embed="rId2"/>
          <a:stretch>
            <a:fillRect/>
          </a:stretch>
        </p:blipFill>
        <p:spPr>
          <a:xfrm>
            <a:off x="106950" y="1210143"/>
            <a:ext cx="8922635" cy="4508740"/>
          </a:xfrm>
          <a:prstGeom prst="rect">
            <a:avLst/>
          </a:prstGeom>
          <a:ln>
            <a:solidFill>
              <a:schemeClr val="tx1"/>
            </a:solidFill>
          </a:ln>
        </p:spPr>
      </p:pic>
      <p:sp>
        <p:nvSpPr>
          <p:cNvPr id="5" name="TextBox 4"/>
          <p:cNvSpPr txBox="1"/>
          <p:nvPr/>
        </p:nvSpPr>
        <p:spPr>
          <a:xfrm>
            <a:off x="628315" y="1726995"/>
            <a:ext cx="7700211" cy="4401205"/>
          </a:xfrm>
          <a:prstGeom prst="rect">
            <a:avLst/>
          </a:prstGeom>
          <a:solidFill>
            <a:srgbClr val="FFFFFF"/>
          </a:solidFill>
          <a:ln>
            <a:solidFill>
              <a:srgbClr val="000000"/>
            </a:solidFill>
          </a:ln>
        </p:spPr>
        <p:txBody>
          <a:bodyPr wrap="square" rtlCol="0">
            <a:spAutoFit/>
          </a:bodyPr>
          <a:lstStyle/>
          <a:p>
            <a:pPr>
              <a:buFont typeface="Arial"/>
              <a:buChar char="•"/>
            </a:pPr>
            <a:r>
              <a:rPr lang="en-US" sz="2800" dirty="0" smtClean="0"/>
              <a:t> Keep it short/clean </a:t>
            </a:r>
            <a:r>
              <a:rPr lang="en-US" sz="2800" dirty="0" err="1" smtClean="0">
                <a:sym typeface="Wingdings"/>
              </a:rPr>
              <a:t></a:t>
            </a:r>
            <a:r>
              <a:rPr lang="en-US" sz="2800" dirty="0" smtClean="0">
                <a:sym typeface="Wingdings"/>
              </a:rPr>
              <a:t> move details to link or attachment</a:t>
            </a:r>
          </a:p>
          <a:p>
            <a:pPr>
              <a:buFont typeface="Arial"/>
              <a:buChar char="•"/>
            </a:pPr>
            <a:endParaRPr lang="en-US" sz="2800" dirty="0" smtClean="0">
              <a:sym typeface="Wingdings"/>
            </a:endParaRPr>
          </a:p>
          <a:p>
            <a:pPr>
              <a:buFont typeface="Arial"/>
              <a:buChar char="•"/>
            </a:pPr>
            <a:r>
              <a:rPr lang="en-US" sz="2800" dirty="0" smtClean="0">
                <a:sym typeface="Wingdings"/>
              </a:rPr>
              <a:t> </a:t>
            </a:r>
            <a:r>
              <a:rPr lang="en-US" sz="2800" dirty="0" smtClean="0">
                <a:sym typeface="Wingdings"/>
              </a:rPr>
              <a:t>Highlight info that </a:t>
            </a:r>
            <a:r>
              <a:rPr lang="en-US" sz="2800" dirty="0" smtClean="0">
                <a:sym typeface="Wingdings"/>
              </a:rPr>
              <a:t>will entice </a:t>
            </a:r>
            <a:r>
              <a:rPr lang="en-US" sz="2800" dirty="0" smtClean="0">
                <a:sym typeface="Wingdings"/>
              </a:rPr>
              <a:t>the people you </a:t>
            </a:r>
            <a:r>
              <a:rPr lang="en-US" sz="2800" dirty="0" smtClean="0">
                <a:sym typeface="Wingdings"/>
              </a:rPr>
              <a:t>are targeting</a:t>
            </a:r>
          </a:p>
          <a:p>
            <a:endParaRPr lang="en-US" sz="2800" dirty="0" smtClean="0">
              <a:sym typeface="Wingdings"/>
            </a:endParaRPr>
          </a:p>
          <a:p>
            <a:pPr>
              <a:buFont typeface="Arial"/>
              <a:buChar char="•"/>
            </a:pPr>
            <a:r>
              <a:rPr lang="en-US" sz="2800" dirty="0" smtClean="0">
                <a:sym typeface="Wingdings"/>
              </a:rPr>
              <a:t> Ask for redistribution</a:t>
            </a:r>
          </a:p>
          <a:p>
            <a:pPr>
              <a:buFont typeface="Arial"/>
              <a:buChar char="•"/>
            </a:pPr>
            <a:endParaRPr lang="en-US" sz="2800" dirty="0" smtClean="0">
              <a:sym typeface="Wingdings"/>
            </a:endParaRPr>
          </a:p>
          <a:p>
            <a:pPr>
              <a:buFont typeface="Arial"/>
              <a:buChar char="•"/>
            </a:pPr>
            <a:r>
              <a:rPr lang="en-US" sz="2800" dirty="0" smtClean="0">
                <a:sym typeface="Wingdings"/>
              </a:rPr>
              <a:t> Referral bonuses are cheap and </a:t>
            </a:r>
            <a:r>
              <a:rPr lang="en-US" sz="2800" dirty="0" smtClean="0">
                <a:sym typeface="Wingdings"/>
              </a:rPr>
              <a:t>can increase </a:t>
            </a:r>
            <a:r>
              <a:rPr lang="en-US" sz="2800" dirty="0" smtClean="0">
                <a:sym typeface="Wingdings"/>
              </a:rPr>
              <a:t>good will among your network</a:t>
            </a:r>
          </a:p>
        </p:txBody>
      </p:sp>
    </p:spTree>
    <p:extLst>
      <p:ext uri="{BB962C8B-B14F-4D97-AF65-F5344CB8AC3E}">
        <p14:creationId xmlns:p14="http://schemas.microsoft.com/office/powerpoint/2010/main" val="13245619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Facilitating/Tracking the Process</a:t>
            </a:r>
            <a:endParaRPr lang="en-US" sz="4000" dirty="0"/>
          </a:p>
        </p:txBody>
      </p:sp>
      <p:sp>
        <p:nvSpPr>
          <p:cNvPr id="3" name="Content Placeholder 2"/>
          <p:cNvSpPr>
            <a:spLocks noGrp="1"/>
          </p:cNvSpPr>
          <p:nvPr>
            <p:ph idx="1"/>
          </p:nvPr>
        </p:nvSpPr>
        <p:spPr>
          <a:xfrm>
            <a:off x="457200" y="1194910"/>
            <a:ext cx="8229600" cy="5142937"/>
          </a:xfrm>
        </p:spPr>
        <p:txBody>
          <a:bodyPr>
            <a:normAutofit/>
          </a:bodyPr>
          <a:lstStyle/>
          <a:p>
            <a:r>
              <a:rPr lang="en-US" sz="2400" dirty="0"/>
              <a:t> Each lead represents an enormous amount of time and energy</a:t>
            </a:r>
          </a:p>
          <a:p>
            <a:endParaRPr lang="en-US" sz="2400" dirty="0"/>
          </a:p>
          <a:p>
            <a:r>
              <a:rPr lang="en-US" sz="2400" dirty="0"/>
              <a:t> When possible, create communication templates &amp; have someone else be you for initial interactions </a:t>
            </a:r>
          </a:p>
          <a:p>
            <a:endParaRPr lang="en-US" sz="2400" dirty="0"/>
          </a:p>
          <a:p>
            <a:r>
              <a:rPr lang="en-US" sz="2400" dirty="0"/>
              <a:t> Develop a process or use an app to facilitate, track, and stay focused</a:t>
            </a:r>
            <a:endParaRPr lang="en-US" sz="2400" dirty="0"/>
          </a:p>
        </p:txBody>
      </p:sp>
      <p:sp>
        <p:nvSpPr>
          <p:cNvPr id="4" name="Slide Number Placeholder 3"/>
          <p:cNvSpPr>
            <a:spLocks noGrp="1"/>
          </p:cNvSpPr>
          <p:nvPr>
            <p:ph type="sldNum" sz="quarter" idx="12"/>
          </p:nvPr>
        </p:nvSpPr>
        <p:spPr/>
        <p:txBody>
          <a:bodyPr/>
          <a:lstStyle/>
          <a:p>
            <a:fld id="{A46C3BD5-0BCA-734F-9F00-223B18BBED49}" type="slidenum">
              <a:rPr lang="en-US" smtClean="0"/>
              <a:t>7</a:t>
            </a:fld>
            <a:endParaRPr lang="en-US"/>
          </a:p>
        </p:txBody>
      </p:sp>
    </p:spTree>
    <p:extLst>
      <p:ext uri="{BB962C8B-B14F-4D97-AF65-F5344CB8AC3E}">
        <p14:creationId xmlns:p14="http://schemas.microsoft.com/office/powerpoint/2010/main" val="14913565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Facilitating/Tracking the Process</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8</a:t>
            </a:fld>
            <a:endParaRPr lang="en-US"/>
          </a:p>
        </p:txBody>
      </p:sp>
      <p:pic>
        <p:nvPicPr>
          <p:cNvPr id="6" name="Content Placeholder 5"/>
          <p:cNvPicPr>
            <a:picLocks noGrp="1" noChangeAspect="1"/>
          </p:cNvPicPr>
          <p:nvPr>
            <p:ph idx="1"/>
          </p:nvPr>
        </p:nvPicPr>
        <p:blipFill>
          <a:blip r:embed="rId2"/>
          <a:srcRect l="1232" r="1232"/>
          <a:stretch>
            <a:fillRect/>
          </a:stretch>
        </p:blipFill>
        <p:spPr>
          <a:prstGeom prst="rect">
            <a:avLst/>
          </a:prstGeom>
          <a:ln>
            <a:solidFill>
              <a:srgbClr val="000000"/>
            </a:solidFill>
          </a:ln>
        </p:spPr>
      </p:pic>
    </p:spTree>
    <p:extLst>
      <p:ext uri="{BB962C8B-B14F-4D97-AF65-F5344CB8AC3E}">
        <p14:creationId xmlns:p14="http://schemas.microsoft.com/office/powerpoint/2010/main" val="26851484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Facilitating/Tracking the Process</a:t>
            </a:r>
            <a:endParaRPr lang="en-US" sz="4000" dirty="0"/>
          </a:p>
        </p:txBody>
      </p:sp>
      <p:sp>
        <p:nvSpPr>
          <p:cNvPr id="4" name="Slide Number Placeholder 3"/>
          <p:cNvSpPr>
            <a:spLocks noGrp="1"/>
          </p:cNvSpPr>
          <p:nvPr>
            <p:ph type="sldNum" sz="quarter" idx="12"/>
          </p:nvPr>
        </p:nvSpPr>
        <p:spPr/>
        <p:txBody>
          <a:bodyPr/>
          <a:lstStyle/>
          <a:p>
            <a:fld id="{A46C3BD5-0BCA-734F-9F00-223B18BBED49}" type="slidenum">
              <a:rPr lang="en-US" smtClean="0"/>
              <a:t>9</a:t>
            </a:fld>
            <a:endParaRPr lang="en-US"/>
          </a:p>
        </p:txBody>
      </p:sp>
      <p:pic>
        <p:nvPicPr>
          <p:cNvPr id="6" name="Content Placeholder 5"/>
          <p:cNvPicPr>
            <a:picLocks noGrp="1" noChangeAspect="1"/>
          </p:cNvPicPr>
          <p:nvPr>
            <p:ph idx="1"/>
          </p:nvPr>
        </p:nvPicPr>
        <p:blipFill>
          <a:blip r:embed="rId2"/>
          <a:srcRect l="1232" r="1232"/>
          <a:stretch>
            <a:fillRect/>
          </a:stretch>
        </p:blipFill>
        <p:spPr>
          <a:prstGeom prst="rect">
            <a:avLst/>
          </a:prstGeom>
          <a:ln>
            <a:solidFill>
              <a:srgbClr val="000000"/>
            </a:solidFill>
          </a:ln>
        </p:spPr>
      </p:pic>
      <p:sp>
        <p:nvSpPr>
          <p:cNvPr id="5" name="TextBox 4"/>
          <p:cNvSpPr txBox="1"/>
          <p:nvPr/>
        </p:nvSpPr>
        <p:spPr>
          <a:xfrm>
            <a:off x="935163" y="1701874"/>
            <a:ext cx="7285789" cy="3539431"/>
          </a:xfrm>
          <a:prstGeom prst="rect">
            <a:avLst/>
          </a:prstGeom>
          <a:solidFill>
            <a:srgbClr val="FFFFFF"/>
          </a:solidFill>
          <a:ln>
            <a:solidFill>
              <a:srgbClr val="000000"/>
            </a:solidFill>
          </a:ln>
        </p:spPr>
        <p:txBody>
          <a:bodyPr wrap="square" rtlCol="0">
            <a:spAutoFit/>
          </a:bodyPr>
          <a:lstStyle/>
          <a:p>
            <a:pPr>
              <a:buFont typeface="Arial"/>
              <a:buChar char="•"/>
            </a:pPr>
            <a:r>
              <a:rPr lang="en-US" sz="2800" dirty="0" smtClean="0">
                <a:sym typeface="Wingdings"/>
              </a:rPr>
              <a:t> Make process as </a:t>
            </a:r>
            <a:r>
              <a:rPr lang="en-US" sz="2800" dirty="0" smtClean="0">
                <a:sym typeface="Wingdings"/>
              </a:rPr>
              <a:t>streamlined as possible</a:t>
            </a:r>
          </a:p>
          <a:p>
            <a:pPr>
              <a:buFont typeface="Arial"/>
              <a:buChar char="•"/>
            </a:pPr>
            <a:endParaRPr lang="en-US" sz="2800" dirty="0">
              <a:sym typeface="Wingdings"/>
            </a:endParaRPr>
          </a:p>
          <a:p>
            <a:pPr>
              <a:buFont typeface="Arial"/>
              <a:buChar char="•"/>
            </a:pPr>
            <a:r>
              <a:rPr lang="en-US" sz="2800" dirty="0">
                <a:sym typeface="Wingdings"/>
              </a:rPr>
              <a:t> Various apps out there to manage </a:t>
            </a:r>
            <a:r>
              <a:rPr lang="en-US" sz="2800" dirty="0" smtClean="0">
                <a:sym typeface="Wingdings"/>
              </a:rPr>
              <a:t>process</a:t>
            </a:r>
            <a:endParaRPr lang="en-US" sz="2800" dirty="0" smtClean="0">
              <a:sym typeface="Wingdings"/>
            </a:endParaRPr>
          </a:p>
          <a:p>
            <a:endParaRPr lang="en-US" sz="2800" dirty="0" smtClean="0">
              <a:sym typeface="Wingdings"/>
            </a:endParaRPr>
          </a:p>
          <a:p>
            <a:pPr>
              <a:buFont typeface="Arial"/>
              <a:buChar char="•"/>
            </a:pPr>
            <a:r>
              <a:rPr lang="en-US" sz="2800" dirty="0" smtClean="0">
                <a:sym typeface="Wingdings"/>
              </a:rPr>
              <a:t> </a:t>
            </a:r>
            <a:r>
              <a:rPr lang="en-US" sz="2800" dirty="0" smtClean="0">
                <a:sym typeface="Wingdings"/>
              </a:rPr>
              <a:t>Communications / recruitment hit </a:t>
            </a:r>
            <a:r>
              <a:rPr lang="en-US" sz="2800" dirty="0" smtClean="0">
                <a:sym typeface="Wingdings"/>
              </a:rPr>
              <a:t>list will be different for different positions</a:t>
            </a:r>
          </a:p>
          <a:p>
            <a:pPr>
              <a:buFont typeface="Arial"/>
              <a:buChar char="•"/>
            </a:pPr>
            <a:endParaRPr lang="en-US" sz="2800" dirty="0" smtClean="0">
              <a:sym typeface="Wingdings"/>
            </a:endParaRPr>
          </a:p>
          <a:p>
            <a:pPr>
              <a:buFont typeface="Arial"/>
              <a:buChar char="•"/>
            </a:pPr>
            <a:r>
              <a:rPr lang="en-US" sz="2800" dirty="0" smtClean="0">
                <a:sym typeface="Wingdings"/>
              </a:rPr>
              <a:t> Your board will appreciate stats on </a:t>
            </a:r>
            <a:r>
              <a:rPr lang="en-US" sz="2800" dirty="0" smtClean="0">
                <a:sym typeface="Wingdings"/>
              </a:rPr>
              <a:t>efforts</a:t>
            </a:r>
            <a:endParaRPr lang="en-US" sz="2800" dirty="0">
              <a:sym typeface="Wingdings"/>
            </a:endParaRPr>
          </a:p>
        </p:txBody>
      </p:sp>
    </p:spTree>
    <p:extLst>
      <p:ext uri="{BB962C8B-B14F-4D97-AF65-F5344CB8AC3E}">
        <p14:creationId xmlns:p14="http://schemas.microsoft.com/office/powerpoint/2010/main" val="42644700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1F497D"/>
      </a:dk2>
      <a:lt2>
        <a:srgbClr val="EEECE1"/>
      </a:lt2>
      <a:accent1>
        <a:srgbClr val="7F7F7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29356</TotalTime>
  <Words>1266</Words>
  <Application>Microsoft Macintosh PowerPoint</Application>
  <PresentationFormat>On-screen Show (4:3)</PresentationFormat>
  <Paragraphs>156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High Hit-Rate Hiring Tactical Lessons Learned</vt:lpstr>
      <vt:lpstr>Agenda</vt:lpstr>
      <vt:lpstr>Hiring</vt:lpstr>
      <vt:lpstr>Sourcing Talent</vt:lpstr>
      <vt:lpstr>Reaching Out to Your Network</vt:lpstr>
      <vt:lpstr>Reaching Out to Your Network</vt:lpstr>
      <vt:lpstr>Facilitating/Tracking the Process</vt:lpstr>
      <vt:lpstr>Facilitating/Tracking the Process</vt:lpstr>
      <vt:lpstr>Facilitating/Tracking the Process</vt:lpstr>
      <vt:lpstr>Staying on Point</vt:lpstr>
      <vt:lpstr>Staying on Point</vt:lpstr>
      <vt:lpstr>The Courting Ritual</vt:lpstr>
      <vt:lpstr>Evaluating the Candidate</vt:lpstr>
      <vt:lpstr>Typical Process</vt:lpstr>
      <vt:lpstr>Closing the Deal</vt:lpstr>
      <vt:lpstr>Not done yet…</vt:lpstr>
      <vt:lpstr>Working Session</vt:lpstr>
    </vt:vector>
  </TitlesOfParts>
  <Company>Berkeley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Gur</dc:creator>
  <cp:lastModifiedBy>Ilan Gur</cp:lastModifiedBy>
  <cp:revision>1349</cp:revision>
  <cp:lastPrinted>2016-10-16T17:33:02Z</cp:lastPrinted>
  <dcterms:created xsi:type="dcterms:W3CDTF">2014-11-16T05:54:12Z</dcterms:created>
  <dcterms:modified xsi:type="dcterms:W3CDTF">2016-10-20T06:01:14Z</dcterms:modified>
</cp:coreProperties>
</file>