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2" r:id="rId1"/>
    <p:sldMasterId id="2147484417" r:id="rId2"/>
  </p:sldMasterIdLst>
  <p:notesMasterIdLst>
    <p:notesMasterId r:id="rId27"/>
  </p:notesMasterIdLst>
  <p:handoutMasterIdLst>
    <p:handoutMasterId r:id="rId28"/>
  </p:handoutMasterIdLst>
  <p:sldIdLst>
    <p:sldId id="375" r:id="rId3"/>
    <p:sldId id="376" r:id="rId4"/>
    <p:sldId id="377" r:id="rId5"/>
    <p:sldId id="382" r:id="rId6"/>
    <p:sldId id="383" r:id="rId7"/>
    <p:sldId id="407" r:id="rId8"/>
    <p:sldId id="385" r:id="rId9"/>
    <p:sldId id="386" r:id="rId10"/>
    <p:sldId id="387" r:id="rId11"/>
    <p:sldId id="392" r:id="rId12"/>
    <p:sldId id="391" r:id="rId13"/>
    <p:sldId id="394" r:id="rId14"/>
    <p:sldId id="396" r:id="rId15"/>
    <p:sldId id="397" r:id="rId16"/>
    <p:sldId id="398" r:id="rId17"/>
    <p:sldId id="399" r:id="rId18"/>
    <p:sldId id="408" r:id="rId19"/>
    <p:sldId id="400" r:id="rId20"/>
    <p:sldId id="402" r:id="rId21"/>
    <p:sldId id="403" r:id="rId22"/>
    <p:sldId id="406" r:id="rId23"/>
    <p:sldId id="404" r:id="rId24"/>
    <p:sldId id="348" r:id="rId25"/>
    <p:sldId id="410"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A2A2"/>
    <a:srgbClr val="8C1515"/>
    <a:srgbClr val="B3995D"/>
    <a:srgbClr val="F2650E"/>
    <a:srgbClr val="D6A800"/>
    <a:srgbClr val="F48038"/>
    <a:srgbClr val="2E9FDF"/>
    <a:srgbClr val="D1D1D1"/>
    <a:srgbClr val="97C000"/>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11" autoAdjust="0"/>
  </p:normalViewPr>
  <p:slideViewPr>
    <p:cSldViewPr>
      <p:cViewPr>
        <p:scale>
          <a:sx n="109" d="100"/>
          <a:sy n="109" d="100"/>
        </p:scale>
        <p:origin x="-16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80"/>
    </p:cViewPr>
  </p:sorterViewPr>
  <p:notesViewPr>
    <p:cSldViewPr>
      <p:cViewPr varScale="1">
        <p:scale>
          <a:sx n="84" d="100"/>
          <a:sy n="84" d="100"/>
        </p:scale>
        <p:origin x="310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1"/>
              </a:solidFill>
            </c:spPr>
          </c:dPt>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2DE8020D-9C4C-4520-9A65-4CE924ECD8CC}" type="datetimeFigureOut">
              <a:rPr lang="en-US" altLang="en-US"/>
              <a:pPr>
                <a:defRPr/>
              </a:pPr>
              <a:t>4/18/2016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1510F7B-32A1-4E60-A547-FB48935A3FEA}" type="slidenum">
              <a:rPr lang="en-US" altLang="en-US"/>
              <a:pPr>
                <a:defRPr/>
              </a:pPr>
              <a:t>‹#›</a:t>
            </a:fld>
            <a:endParaRPr lang="en-US" altLang="en-US"/>
          </a:p>
        </p:txBody>
      </p:sp>
    </p:spTree>
    <p:extLst>
      <p:ext uri="{BB962C8B-B14F-4D97-AF65-F5344CB8AC3E}">
        <p14:creationId xmlns:p14="http://schemas.microsoft.com/office/powerpoint/2010/main" val="404161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A6F9757-ACDC-4D45-8064-D8A09510F9A8}" type="slidenum">
              <a:rPr lang="en-US" altLang="en-US"/>
              <a:pPr>
                <a:defRPr/>
              </a:pPr>
              <a:t>‹#›</a:t>
            </a:fld>
            <a:endParaRPr lang="en-US" altLang="en-US"/>
          </a:p>
        </p:txBody>
      </p:sp>
    </p:spTree>
    <p:extLst>
      <p:ext uri="{BB962C8B-B14F-4D97-AF65-F5344CB8AC3E}">
        <p14:creationId xmlns:p14="http://schemas.microsoft.com/office/powerpoint/2010/main" val="2508422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inc.com/magazine/20090501/the-zappos-way-of-managing.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inc.com/magazine/20090501/the-zappos-way-of-managing.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inc.com/magazine/20090501/the-zappos-way-of-managing.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altLang="en-US" dirty="0" smtClean="0">
                <a:latin typeface="Arial" panose="020B0604020202020204" pitchFamily="34" charset="0"/>
              </a:rPr>
              <a:t>What were the key take-</a:t>
            </a:r>
            <a:r>
              <a:rPr lang="en-US" altLang="en-US" dirty="0" err="1" smtClean="0">
                <a:latin typeface="Arial" panose="020B0604020202020204" pitchFamily="34" charset="0"/>
              </a:rPr>
              <a:t>aways</a:t>
            </a:r>
            <a:r>
              <a:rPr lang="en-US" altLang="en-US" dirty="0" smtClean="0">
                <a:latin typeface="Arial" panose="020B0604020202020204" pitchFamily="34" charset="0"/>
              </a:rPr>
              <a:t> from last</a:t>
            </a:r>
            <a:r>
              <a:rPr lang="en-US" altLang="en-US" baseline="0" dirty="0" smtClean="0">
                <a:latin typeface="Arial" panose="020B0604020202020204" pitchFamily="34" charset="0"/>
              </a:rPr>
              <a:t> class? What did you learn that you could apply to a start-up you are in or studying?</a:t>
            </a:r>
          </a:p>
          <a:p>
            <a:endParaRPr lang="en-US" altLang="en-US" baseline="0" dirty="0" smtClean="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https://www.youtube.com/watch?v=gKftzAbfcGU</a:t>
            </a:r>
          </a:p>
          <a:p>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9BA8D0D8-D910-4D10-93A0-3BC571602EC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75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8D0D8-D910-4D10-93A0-3BC571602ECD}" type="slidenum">
              <a:rPr lang="en-US" smtClean="0"/>
              <a:pPr/>
              <a:t>14</a:t>
            </a:fld>
            <a:endParaRPr lang="en-US"/>
          </a:p>
        </p:txBody>
      </p:sp>
    </p:spTree>
    <p:extLst>
      <p:ext uri="{BB962C8B-B14F-4D97-AF65-F5344CB8AC3E}">
        <p14:creationId xmlns:p14="http://schemas.microsoft.com/office/powerpoint/2010/main" val="403284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chemeClr val="tx2"/>
                </a:solidFill>
              </a:rPr>
              <a:t>http://www.health2con.com/tv/files/thumbnail_2_3d18a095_9_v1-405x229.jpg</a:t>
            </a:r>
            <a:endParaRPr lang="en-US" sz="3200" dirty="0" smtClean="0">
              <a:solidFill>
                <a:schemeClr val="tx2"/>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15</a:t>
            </a:fld>
            <a:endParaRPr lang="en-US" altLang="en-US"/>
          </a:p>
        </p:txBody>
      </p:sp>
    </p:spTree>
    <p:extLst>
      <p:ext uri="{BB962C8B-B14F-4D97-AF65-F5344CB8AC3E}">
        <p14:creationId xmlns:p14="http://schemas.microsoft.com/office/powerpoint/2010/main" val="1266675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8D0D8-D910-4D10-93A0-3BC571602ECD}" type="slidenum">
              <a:rPr lang="en-US" smtClean="0"/>
              <a:pPr/>
              <a:t>17</a:t>
            </a:fld>
            <a:endParaRPr lang="en-US"/>
          </a:p>
        </p:txBody>
      </p:sp>
    </p:spTree>
    <p:extLst>
      <p:ext uri="{BB962C8B-B14F-4D97-AF65-F5344CB8AC3E}">
        <p14:creationId xmlns:p14="http://schemas.microsoft.com/office/powerpoint/2010/main" val="4032849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S PGothic" panose="020B0600070205080204" pitchFamily="34" charset="-128"/>
                <a:cs typeface="ＭＳ Ｐゴシック" charset="0"/>
              </a:rPr>
              <a:t>Zappos is another onboarding standout. They devote a full month to new employee orientation, which includes cultural immersion, team building, and how to deliver Wow! service. At the end of the orientation period, new hires who feel they are not a good cultural fit are offered $2,000 to quit--an important indicator of how Zappos values people’s time and </a:t>
            </a:r>
            <a:r>
              <a:rPr lang="en-US" sz="1200" kern="1200" dirty="0" smtClean="0">
                <a:solidFill>
                  <a:schemeClr val="tx1"/>
                </a:solidFill>
                <a:latin typeface="Arial" charset="0"/>
                <a:ea typeface="MS PGothic" panose="020B0600070205080204" pitchFamily="34" charset="-128"/>
                <a:cs typeface="ＭＳ Ｐゴシック" charset="0"/>
                <a:hlinkClick r:id="rId3"/>
              </a:rPr>
              <a:t>protects the company culture.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18</a:t>
            </a:fld>
            <a:endParaRPr lang="en-US" altLang="en-US"/>
          </a:p>
        </p:txBody>
      </p:sp>
    </p:spTree>
    <p:extLst>
      <p:ext uri="{BB962C8B-B14F-4D97-AF65-F5344CB8AC3E}">
        <p14:creationId xmlns:p14="http://schemas.microsoft.com/office/powerpoint/2010/main" val="1378830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S PGothic" panose="020B0600070205080204" pitchFamily="34" charset="-128"/>
                <a:cs typeface="ＭＳ Ｐゴシック" charset="0"/>
              </a:rPr>
              <a:t>Zappos is another onboarding standout. They devote a full month to new employee orientation, which includes cultural immersion, team building, and how to deliver Wow! service. At the end of the orientation period, new hires who feel they are not a good cultural fit are offered $2,000 to quit--an important indicator of how Zappos values people’s time and </a:t>
            </a:r>
            <a:r>
              <a:rPr lang="en-US" sz="1200" kern="1200" dirty="0" smtClean="0">
                <a:solidFill>
                  <a:schemeClr val="tx1"/>
                </a:solidFill>
                <a:latin typeface="Arial" charset="0"/>
                <a:ea typeface="MS PGothic" panose="020B0600070205080204" pitchFamily="34" charset="-128"/>
                <a:cs typeface="ＭＳ Ｐゴシック" charset="0"/>
                <a:hlinkClick r:id="rId3"/>
              </a:rPr>
              <a:t>protects the company culture.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19</a:t>
            </a:fld>
            <a:endParaRPr lang="en-US" altLang="en-US"/>
          </a:p>
        </p:txBody>
      </p:sp>
    </p:spTree>
    <p:extLst>
      <p:ext uri="{BB962C8B-B14F-4D97-AF65-F5344CB8AC3E}">
        <p14:creationId xmlns:p14="http://schemas.microsoft.com/office/powerpoint/2010/main" val="438602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S PGothic" panose="020B0600070205080204" pitchFamily="34" charset="-128"/>
                <a:cs typeface="ＭＳ Ｐゴシック" charset="0"/>
              </a:rPr>
              <a:t>Zappos is another onboarding standout. They devote a full month to new employee orientation, which includes cultural immersion, team building, and how to deliver Wow! service. At the end of the orientation period, new hires who feel they are not a good cultural fit are offered $2,000 to quit--an important indicator of how Zappos values people’s time and </a:t>
            </a:r>
            <a:r>
              <a:rPr lang="en-US" sz="1200" kern="1200" dirty="0" smtClean="0">
                <a:solidFill>
                  <a:schemeClr val="tx1"/>
                </a:solidFill>
                <a:latin typeface="Arial" charset="0"/>
                <a:ea typeface="MS PGothic" panose="020B0600070205080204" pitchFamily="34" charset="-128"/>
                <a:cs typeface="ＭＳ Ｐゴシック" charset="0"/>
                <a:hlinkClick r:id="rId3"/>
              </a:rPr>
              <a:t>protects the company culture.</a:t>
            </a:r>
            <a:endParaRPr lang="en-US" dirty="0" smtClean="0"/>
          </a:p>
          <a:p>
            <a:endParaRPr lang="en-US" dirty="0" smtClean="0"/>
          </a:p>
          <a:p>
            <a:endParaRPr lang="en-US" dirty="0" smtClean="0"/>
          </a:p>
          <a:p>
            <a:r>
              <a:rPr lang="en-US" dirty="0" smtClean="0"/>
              <a:t>Set </a:t>
            </a:r>
            <a:r>
              <a:rPr lang="en-US" dirty="0" err="1" smtClean="0"/>
              <a:t>exepcations</a:t>
            </a:r>
            <a:r>
              <a:rPr lang="en-US" dirty="0" smtClean="0"/>
              <a:t>:</a:t>
            </a:r>
          </a:p>
          <a:p>
            <a:pPr marL="114300" lvl="1" indent="-114300" fontAlgn="auto">
              <a:spcAft>
                <a:spcPts val="0"/>
              </a:spcAft>
              <a:buSzPct val="70000"/>
              <a:buFont typeface="Math Font" pitchFamily="2" charset="0"/>
              <a:buChar char="+"/>
              <a:defRPr/>
            </a:pPr>
            <a:r>
              <a:rPr lang="en-US" altLang="en-US" sz="1200" dirty="0" smtClean="0">
                <a:solidFill>
                  <a:schemeClr val="tx1">
                    <a:lumMod val="90000"/>
                    <a:lumOff val="10000"/>
                  </a:schemeClr>
                </a:solidFill>
              </a:rPr>
              <a:t>Clarify role</a:t>
            </a:r>
          </a:p>
          <a:p>
            <a:pPr marL="114300" lvl="1" indent="-114300" fontAlgn="auto">
              <a:spcAft>
                <a:spcPts val="0"/>
              </a:spcAft>
              <a:buSzPct val="70000"/>
              <a:buFont typeface="Math Font" pitchFamily="2" charset="0"/>
              <a:buChar char="+"/>
              <a:defRPr/>
            </a:pPr>
            <a:r>
              <a:rPr lang="en-US" altLang="en-US" sz="1200" dirty="0" smtClean="0">
                <a:solidFill>
                  <a:schemeClr val="tx1">
                    <a:lumMod val="90000"/>
                    <a:lumOff val="10000"/>
                  </a:schemeClr>
                </a:solidFill>
              </a:rPr>
              <a:t>Establish job expectations</a:t>
            </a:r>
          </a:p>
          <a:p>
            <a:pPr marL="114300" lvl="1" indent="-114300" fontAlgn="auto">
              <a:spcAft>
                <a:spcPts val="0"/>
              </a:spcAft>
              <a:buSzPct val="70000"/>
              <a:buFont typeface="Math Font" pitchFamily="2" charset="0"/>
              <a:buChar char="+"/>
              <a:defRPr/>
            </a:pPr>
            <a:r>
              <a:rPr lang="en-US" altLang="en-US" sz="1200" dirty="0" smtClean="0">
                <a:solidFill>
                  <a:schemeClr val="tx1">
                    <a:lumMod val="90000"/>
                    <a:lumOff val="10000"/>
                  </a:schemeClr>
                </a:solidFill>
              </a:rPr>
              <a:t>Identify individual objectives</a:t>
            </a:r>
          </a:p>
          <a:p>
            <a:pPr marL="114300" lvl="1" indent="-114300" fontAlgn="auto">
              <a:spcAft>
                <a:spcPts val="0"/>
              </a:spcAft>
              <a:buSzPct val="70000"/>
              <a:buFont typeface="Math Font" pitchFamily="2" charset="0"/>
              <a:buChar char="+"/>
              <a:defRPr/>
            </a:pPr>
            <a:r>
              <a:rPr lang="en-US" altLang="en-US" sz="1200" dirty="0" smtClean="0">
                <a:solidFill>
                  <a:schemeClr val="tx1">
                    <a:lumMod val="90000"/>
                    <a:lumOff val="10000"/>
                  </a:schemeClr>
                </a:solidFill>
              </a:rPr>
              <a:t>Align employee and company goals</a:t>
            </a:r>
            <a:endParaRPr lang="en-US" sz="1200" dirty="0" smtClean="0">
              <a:solidFill>
                <a:schemeClr val="tx1">
                  <a:lumMod val="90000"/>
                  <a:lumOff val="10000"/>
                </a:schemeClr>
              </a:solidFill>
            </a:endParaRPr>
          </a:p>
          <a:p>
            <a:pPr fontAlgn="auto">
              <a:buNone/>
              <a:defRPr/>
            </a:pPr>
            <a:endParaRPr lang="en-US" sz="14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20</a:t>
            </a:fld>
            <a:endParaRPr lang="en-US" altLang="en-US"/>
          </a:p>
        </p:txBody>
      </p:sp>
    </p:spTree>
    <p:extLst>
      <p:ext uri="{BB962C8B-B14F-4D97-AF65-F5344CB8AC3E}">
        <p14:creationId xmlns:p14="http://schemas.microsoft.com/office/powerpoint/2010/main" val="163713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8D0D8-D910-4D10-93A0-3BC571602ECD}" type="slidenum">
              <a:rPr lang="en-US" smtClean="0"/>
              <a:pPr/>
              <a:t>21</a:t>
            </a:fld>
            <a:endParaRPr lang="en-US"/>
          </a:p>
        </p:txBody>
      </p:sp>
    </p:spTree>
    <p:extLst>
      <p:ext uri="{BB962C8B-B14F-4D97-AF65-F5344CB8AC3E}">
        <p14:creationId xmlns:p14="http://schemas.microsoft.com/office/powerpoint/2010/main" val="217829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When you start to form a team around you in your start-up, who</a:t>
            </a:r>
            <a:r>
              <a:rPr lang="en-US" baseline="0" dirty="0" smtClean="0"/>
              <a:t> should you choose to be in your team? Why?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2</a:t>
            </a:fld>
            <a:endParaRPr lang="en-US" altLang="en-US"/>
          </a:p>
        </p:txBody>
      </p:sp>
    </p:spTree>
    <p:extLst>
      <p:ext uri="{BB962C8B-B14F-4D97-AF65-F5344CB8AC3E}">
        <p14:creationId xmlns:p14="http://schemas.microsoft.com/office/powerpoint/2010/main" val="356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3</a:t>
            </a:fld>
            <a:endParaRPr lang="en-US" altLang="en-US"/>
          </a:p>
        </p:txBody>
      </p:sp>
    </p:spTree>
    <p:extLst>
      <p:ext uri="{BB962C8B-B14F-4D97-AF65-F5344CB8AC3E}">
        <p14:creationId xmlns:p14="http://schemas.microsoft.com/office/powerpoint/2010/main" val="43816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8D0D8-D910-4D10-93A0-3BC571602ECD}" type="slidenum">
              <a:rPr lang="en-US" smtClean="0"/>
              <a:pPr/>
              <a:t>4</a:t>
            </a:fld>
            <a:endParaRPr lang="en-US"/>
          </a:p>
        </p:txBody>
      </p:sp>
    </p:spTree>
    <p:extLst>
      <p:ext uri="{BB962C8B-B14F-4D97-AF65-F5344CB8AC3E}">
        <p14:creationId xmlns:p14="http://schemas.microsoft.com/office/powerpoint/2010/main" val="75007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altLang="en-US" dirty="0" smtClean="0">
              <a:latin typeface="Arial" panose="020B0604020202020204" pitchFamily="34" charset="0"/>
              <a:cs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9BA8D0D8-D910-4D10-93A0-3BC571602ECD}" type="slidenum">
              <a:rPr lang="en-US" smtClean="0"/>
              <a:pPr/>
              <a:t>5</a:t>
            </a:fld>
            <a:endParaRPr lang="en-US"/>
          </a:p>
        </p:txBody>
      </p:sp>
    </p:spTree>
    <p:extLst>
      <p:ext uri="{BB962C8B-B14F-4D97-AF65-F5344CB8AC3E}">
        <p14:creationId xmlns:p14="http://schemas.microsoft.com/office/powerpoint/2010/main" val="10349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Birds of a Feather Flock Together:</a:t>
            </a:r>
          </a:p>
          <a:p>
            <a:r>
              <a:rPr lang="en-US" sz="1200" dirty="0" smtClean="0">
                <a:solidFill>
                  <a:schemeClr val="tx2"/>
                </a:solidFill>
              </a:rPr>
              <a:t>When founders choose their team, they often chose members based on such heuristics as proximity, past experience, or social ties</a:t>
            </a:r>
          </a:p>
          <a:p>
            <a:r>
              <a:rPr lang="en-US" altLang="en-US" dirty="0" smtClean="0">
                <a:latin typeface="Arial" panose="020B0604020202020204" pitchFamily="34" charset="0"/>
                <a:cs typeface="MS PGothic" panose="020B0600070205080204" pitchFamily="34" charset="-128"/>
              </a:rPr>
              <a:t>3</a:t>
            </a:r>
            <a:r>
              <a:rPr lang="en-US" altLang="en-US" baseline="0" dirty="0" smtClean="0">
                <a:latin typeface="Arial" panose="020B0604020202020204" pitchFamily="34" charset="0"/>
                <a:cs typeface="MS PGothic" panose="020B0600070205080204" pitchFamily="34" charset="-128"/>
              </a:rPr>
              <a:t> REASONS WHY: EFFECIENCY, VALIDATION, FRIENDSHIP</a:t>
            </a:r>
            <a:endParaRPr lang="en-US" altLang="en-US" dirty="0" smtClean="0">
              <a:latin typeface="Arial" panose="020B0604020202020204" pitchFamily="34" charset="0"/>
              <a:cs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9BA8D0D8-D910-4D10-93A0-3BC571602ECD}" type="slidenum">
              <a:rPr lang="en-US" smtClean="0"/>
              <a:pPr/>
              <a:t>6</a:t>
            </a:fld>
            <a:endParaRPr lang="en-US"/>
          </a:p>
        </p:txBody>
      </p:sp>
    </p:spTree>
    <p:extLst>
      <p:ext uri="{BB962C8B-B14F-4D97-AF65-F5344CB8AC3E}">
        <p14:creationId xmlns:p14="http://schemas.microsoft.com/office/powerpoint/2010/main" val="83439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9</a:t>
            </a:fld>
            <a:endParaRPr lang="en-US" altLang="en-US"/>
          </a:p>
        </p:txBody>
      </p:sp>
    </p:spTree>
    <p:extLst>
      <p:ext uri="{BB962C8B-B14F-4D97-AF65-F5344CB8AC3E}">
        <p14:creationId xmlns:p14="http://schemas.microsoft.com/office/powerpoint/2010/main" val="299391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S PGothic" panose="020B0600070205080204" pitchFamily="34" charset="-128"/>
                <a:cs typeface="ＭＳ Ｐゴシック" charset="0"/>
              </a:rPr>
              <a:t>Beckman, Burton, and O’Reilly (2007) 161 young </a:t>
            </a:r>
            <a:r>
              <a:rPr lang="en-US" sz="1200" b="0" i="0" u="none" strike="noStrike" kern="1200" baseline="0" dirty="0" err="1" smtClean="0">
                <a:solidFill>
                  <a:schemeClr val="tx1"/>
                </a:solidFill>
                <a:latin typeface="Arial" charset="0"/>
                <a:ea typeface="MS PGothic" panose="020B0600070205080204" pitchFamily="34" charset="-128"/>
                <a:cs typeface="ＭＳ Ｐゴシック" charset="0"/>
              </a:rPr>
              <a:t>hightech</a:t>
            </a:r>
            <a:r>
              <a:rPr lang="en-US" sz="1200" b="0" i="0" u="none" strike="noStrike" kern="1200" baseline="0" dirty="0" smtClean="0">
                <a:solidFill>
                  <a:schemeClr val="tx1"/>
                </a:solidFill>
                <a:latin typeface="Arial" charset="0"/>
                <a:ea typeface="MS PGothic" panose="020B0600070205080204" pitchFamily="34" charset="-128"/>
                <a:cs typeface="ＭＳ Ｐゴシック" charset="0"/>
              </a:rPr>
              <a:t> firms. Team functional heterogeneity, prior management experience, prior affiliation diversity, and new member entrances help firms gain VC and complete IPOs.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6F9757-ACDC-4D45-8064-D8A09510F9A8}" type="slidenum">
              <a:rPr lang="en-US" altLang="en-US" smtClean="0"/>
              <a:pPr>
                <a:defRPr/>
              </a:pPr>
              <a:t>12</a:t>
            </a:fld>
            <a:endParaRPr lang="en-US" altLang="en-US"/>
          </a:p>
        </p:txBody>
      </p:sp>
    </p:spTree>
    <p:extLst>
      <p:ext uri="{BB962C8B-B14F-4D97-AF65-F5344CB8AC3E}">
        <p14:creationId xmlns:p14="http://schemas.microsoft.com/office/powerpoint/2010/main" val="14734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altLang="en-US" dirty="0" smtClean="0">
              <a:latin typeface="Arial" panose="020B0604020202020204" pitchFamily="34" charset="0"/>
              <a:cs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9BA8D0D8-D910-4D10-93A0-3BC571602ECD}" type="slidenum">
              <a:rPr lang="en-US" smtClean="0"/>
              <a:pPr/>
              <a:t>13</a:t>
            </a:fld>
            <a:endParaRPr lang="en-US"/>
          </a:p>
        </p:txBody>
      </p:sp>
    </p:spTree>
    <p:extLst>
      <p:ext uri="{BB962C8B-B14F-4D97-AF65-F5344CB8AC3E}">
        <p14:creationId xmlns:p14="http://schemas.microsoft.com/office/powerpoint/2010/main" val="1425801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ection Dividers">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0" y="76200"/>
            <a:ext cx="8990888" cy="6705600"/>
          </a:xfrm>
          <a:prstGeom prst="rect">
            <a:avLst/>
          </a:prstGeom>
        </p:spPr>
      </p:pic>
      <p:sp>
        <p:nvSpPr>
          <p:cNvPr id="5" name="Freeform 7"/>
          <p:cNvSpPr>
            <a:spLocks noChangeAspect="1" noEditPoints="1"/>
          </p:cNvSpPr>
          <p:nvPr userDrawn="1"/>
        </p:nvSpPr>
        <p:spPr bwMode="white">
          <a:xfrm>
            <a:off x="0" y="0"/>
            <a:ext cx="9144000" cy="6858000"/>
          </a:xfrm>
          <a:custGeom>
            <a:avLst/>
            <a:gdLst>
              <a:gd name="T0" fmla="*/ 0 w 6803"/>
              <a:gd name="T1" fmla="*/ 0 h 5102"/>
              <a:gd name="T2" fmla="*/ 0 w 6803"/>
              <a:gd name="T3" fmla="*/ 2147483647 h 5102"/>
              <a:gd name="T4" fmla="*/ 2147483647 w 6803"/>
              <a:gd name="T5" fmla="*/ 2147483647 h 5102"/>
              <a:gd name="T6" fmla="*/ 2147483647 w 6803"/>
              <a:gd name="T7" fmla="*/ 0 h 5102"/>
              <a:gd name="T8" fmla="*/ 0 w 6803"/>
              <a:gd name="T9" fmla="*/ 0 h 5102"/>
              <a:gd name="T10" fmla="*/ 2147483647 w 6803"/>
              <a:gd name="T11" fmla="*/ 2147483647 h 5102"/>
              <a:gd name="T12" fmla="*/ 2147483647 w 6803"/>
              <a:gd name="T13" fmla="*/ 2147483647 h 5102"/>
              <a:gd name="T14" fmla="*/ 2147483647 w 6803"/>
              <a:gd name="T15" fmla="*/ 2147483647 h 5102"/>
              <a:gd name="T16" fmla="*/ 2147483647 w 6803"/>
              <a:gd name="T17" fmla="*/ 2147483647 h 5102"/>
              <a:gd name="T18" fmla="*/ 2147483647 w 6803"/>
              <a:gd name="T19" fmla="*/ 2147483647 h 5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2D2D2A"/>
              </a:solidFill>
            </a:endParaRPr>
          </a:p>
        </p:txBody>
      </p:sp>
      <p:cxnSp>
        <p:nvCxnSpPr>
          <p:cNvPr id="6" name="Straight Connector 5"/>
          <p:cNvCxnSpPr/>
          <p:nvPr userDrawn="1"/>
        </p:nvCxnSpPr>
        <p:spPr>
          <a:xfrm flipH="1">
            <a:off x="457200" y="4030663"/>
            <a:ext cx="82280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731" y="454006"/>
            <a:ext cx="8226689" cy="3255751"/>
          </a:xfrm>
        </p:spPr>
        <p:txBody>
          <a:bodyPr/>
          <a:lstStyle>
            <a:lvl1pPr>
              <a:lnSpc>
                <a:spcPct val="90000"/>
              </a:lnSpc>
              <a:spcAft>
                <a:spcPts val="600"/>
              </a:spcAft>
              <a:defRPr sz="6600" cap="none" baseline="0">
                <a:solidFill>
                  <a:schemeClr val="bg1"/>
                </a:solidFill>
                <a:latin typeface="+mj-lt"/>
              </a:defRPr>
            </a:lvl1pPr>
          </a:lstStyle>
          <a:p>
            <a:r>
              <a:rPr lang="en-US" dirty="0" smtClean="0"/>
              <a:t>Click to edit Master title style</a:t>
            </a:r>
            <a:endParaRPr lang="en-US" dirty="0"/>
          </a:p>
        </p:txBody>
      </p:sp>
      <p:sp>
        <p:nvSpPr>
          <p:cNvPr id="7" name="Text Placeholder 6"/>
          <p:cNvSpPr>
            <a:spLocks noGrp="1"/>
          </p:cNvSpPr>
          <p:nvPr>
            <p:ph type="body" sz="quarter" idx="14"/>
          </p:nvPr>
        </p:nvSpPr>
        <p:spPr>
          <a:xfrm>
            <a:off x="458788" y="4320518"/>
            <a:ext cx="5438508" cy="2087240"/>
          </a:xfrm>
        </p:spPr>
        <p:txBody>
          <a:bodyPr>
            <a:noAutofit/>
          </a:bodyPr>
          <a:lstStyle>
            <a:lvl1pPr marL="171450" indent="-171450">
              <a:lnSpc>
                <a:spcPct val="110000"/>
              </a:lnSpc>
              <a:spcBef>
                <a:spcPts val="1000"/>
              </a:spcBef>
              <a:spcAft>
                <a:spcPts val="0"/>
              </a:spcAft>
              <a:buClr>
                <a:schemeClr val="bg1"/>
              </a:buClr>
              <a:buFontTx/>
              <a:buChar char="+"/>
              <a:defRPr sz="1600" i="1">
                <a:solidFill>
                  <a:schemeClr val="bg1"/>
                </a:solidFill>
                <a:latin typeface="+mn-lt"/>
              </a:defRPr>
            </a:lvl1pPr>
            <a:lvl2pPr marL="171450" indent="-171450">
              <a:lnSpc>
                <a:spcPct val="110000"/>
              </a:lnSpc>
              <a:spcBef>
                <a:spcPts val="1000"/>
              </a:spcBef>
              <a:spcAft>
                <a:spcPts val="0"/>
              </a:spcAft>
              <a:buClr>
                <a:schemeClr val="bg1"/>
              </a:buClr>
              <a:buFontTx/>
              <a:buChar char="+"/>
              <a:defRPr sz="1600" i="1">
                <a:solidFill>
                  <a:schemeClr val="bg1"/>
                </a:solidFill>
                <a:latin typeface="+mn-lt"/>
              </a:defRPr>
            </a:lvl2pPr>
            <a:lvl3pPr marL="171450" indent="-171450">
              <a:lnSpc>
                <a:spcPct val="110000"/>
              </a:lnSpc>
              <a:spcBef>
                <a:spcPts val="1000"/>
              </a:spcBef>
              <a:spcAft>
                <a:spcPts val="0"/>
              </a:spcAft>
              <a:buClr>
                <a:schemeClr val="bg1"/>
              </a:buClr>
              <a:buFontTx/>
              <a:buChar char="+"/>
              <a:defRPr sz="1600" i="1">
                <a:solidFill>
                  <a:schemeClr val="bg1"/>
                </a:solidFill>
                <a:latin typeface="+mn-lt"/>
              </a:defRPr>
            </a:lvl3pPr>
            <a:lvl4pPr marL="171450" indent="-171450">
              <a:lnSpc>
                <a:spcPct val="110000"/>
              </a:lnSpc>
              <a:spcBef>
                <a:spcPts val="1000"/>
              </a:spcBef>
              <a:spcAft>
                <a:spcPts val="0"/>
              </a:spcAft>
              <a:buClr>
                <a:schemeClr val="bg1"/>
              </a:buClr>
              <a:buFontTx/>
              <a:buChar char="+"/>
              <a:defRPr sz="1600" i="1">
                <a:solidFill>
                  <a:schemeClr val="bg1"/>
                </a:solidFill>
                <a:latin typeface="+mn-lt"/>
              </a:defRPr>
            </a:lvl4pPr>
            <a:lvl5pPr marL="171450" indent="-171450">
              <a:lnSpc>
                <a:spcPct val="110000"/>
              </a:lnSpc>
              <a:spcBef>
                <a:spcPts val="1000"/>
              </a:spcBef>
              <a:spcAft>
                <a:spcPts val="0"/>
              </a:spcAft>
              <a:buClr>
                <a:schemeClr val="bg1"/>
              </a:buClr>
              <a:buFontTx/>
              <a:buChar char="+"/>
              <a:defRPr sz="1600" i="1">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p:nvPr>
        </p:nvSpPr>
        <p:spPr>
          <a:xfrm>
            <a:off x="6043787" y="4183401"/>
            <a:ext cx="2640634" cy="2215810"/>
          </a:xfrm>
        </p:spPr>
        <p:txBody>
          <a:bodyPr anchor="ctr">
            <a:noAutofit/>
          </a:bodyPr>
          <a:lstStyle>
            <a:lvl1pPr algn="r">
              <a:buFontTx/>
              <a:buNone/>
              <a:defRPr sz="13300" b="1" i="0">
                <a:solidFill>
                  <a:schemeClr val="bg1"/>
                </a:solidFill>
                <a:latin typeface="Arial Narrow" panose="020B0606020202030204" pitchFamily="34" charset="0"/>
              </a:defRPr>
            </a:lvl1pPr>
            <a:lvl2pPr algn="r">
              <a:buFontTx/>
              <a:buNone/>
              <a:defRPr sz="13300">
                <a:solidFill>
                  <a:schemeClr val="bg1"/>
                </a:solidFill>
                <a:latin typeface="Arial Narrow" panose="020B0606020202030204" pitchFamily="34" charset="0"/>
              </a:defRPr>
            </a:lvl2pPr>
            <a:lvl3pPr algn="r">
              <a:buFontTx/>
              <a:buNone/>
              <a:defRPr sz="13300">
                <a:solidFill>
                  <a:schemeClr val="bg1"/>
                </a:solidFill>
                <a:latin typeface="Arial Narrow" panose="020B0606020202030204" pitchFamily="34" charset="0"/>
              </a:defRPr>
            </a:lvl3pPr>
            <a:lvl4pPr algn="r">
              <a:buFontTx/>
              <a:buNone/>
              <a:defRPr sz="13300">
                <a:solidFill>
                  <a:schemeClr val="bg1"/>
                </a:solidFill>
                <a:latin typeface="Arial Narrow" panose="020B0606020202030204" pitchFamily="34" charset="0"/>
              </a:defRPr>
            </a:lvl4pPr>
            <a:lvl5pPr algn="r">
              <a:buFontTx/>
              <a:buNone/>
              <a:defRPr sz="13300">
                <a:solidFill>
                  <a:schemeClr val="bg1"/>
                </a:solidFill>
                <a:latin typeface="Arial Narrow" panose="020B060602020203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8307520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pPr marL="130255" indent="-130255" defTabSz="130255"/>
            <a:r>
              <a:rPr lang="en-US" smtClean="0">
                <a:solidFill>
                  <a:srgbClr val="424450"/>
                </a:solidFill>
              </a:rPr>
              <a:t>Source information</a:t>
            </a:r>
            <a:endParaRPr lang="en-US">
              <a:solidFill>
                <a:srgbClr val="424450"/>
              </a:solidFill>
            </a:endParaRPr>
          </a:p>
        </p:txBody>
      </p:sp>
      <p:sp>
        <p:nvSpPr>
          <p:cNvPr id="7" name="Text Placeholder 239"/>
          <p:cNvSpPr>
            <a:spLocks noGrp="1"/>
          </p:cNvSpPr>
          <p:nvPr>
            <p:ph type="body" sz="quarter" idx="15" hasCustomPrompt="1"/>
          </p:nvPr>
        </p:nvSpPr>
        <p:spPr>
          <a:xfrm>
            <a:off x="336485" y="1190280"/>
            <a:ext cx="8471031" cy="333720"/>
          </a:xfrm>
        </p:spPr>
        <p:txBody>
          <a:bodyPr/>
          <a:lstStyle>
            <a:lvl1pPr marL="0" indent="0">
              <a:buNone/>
              <a:defRPr sz="2165">
                <a:solidFill>
                  <a:schemeClr val="accent1"/>
                </a:solidFill>
              </a:defRPr>
            </a:lvl1pPr>
          </a:lstStyle>
          <a:p>
            <a:pPr lvl="0"/>
            <a:r>
              <a:rPr lang="en-US" dirty="0" smtClean="0"/>
              <a:t>Click to edit subtitle</a:t>
            </a:r>
            <a:endParaRPr lang="en-US" dirty="0"/>
          </a:p>
        </p:txBody>
      </p:sp>
    </p:spTree>
    <p:extLst>
      <p:ext uri="{BB962C8B-B14F-4D97-AF65-F5344CB8AC3E}">
        <p14:creationId xmlns:p14="http://schemas.microsoft.com/office/powerpoint/2010/main" val="100843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smtClean="0">
                <a:solidFill>
                  <a:srgbClr val="424450"/>
                </a:solidFill>
              </a:rPr>
              <a:t>Source information</a:t>
            </a:r>
            <a:endParaRPr>
              <a:solidFill>
                <a:srgbClr val="424450"/>
              </a:solidFill>
            </a:endParaRPr>
          </a:p>
        </p:txBody>
      </p:sp>
    </p:spTree>
    <p:extLst>
      <p:ext uri="{BB962C8B-B14F-4D97-AF65-F5344CB8AC3E}">
        <p14:creationId xmlns:p14="http://schemas.microsoft.com/office/powerpoint/2010/main" val="755528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732" y="1816101"/>
            <a:ext cx="2640628" cy="45831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2" name="Text Placeholder 2"/>
          <p:cNvSpPr>
            <a:spLocks noGrp="1"/>
          </p:cNvSpPr>
          <p:nvPr>
            <p:ph type="body" idx="10"/>
          </p:nvPr>
        </p:nvSpPr>
        <p:spPr>
          <a:xfrm>
            <a:off x="459580" y="1134599"/>
            <a:ext cx="8227220" cy="536519"/>
          </a:xfrm>
        </p:spPr>
        <p:txBody>
          <a:bodyPr>
            <a:noAutofit/>
          </a:bodyPr>
          <a:lstStyle>
            <a:lvl1pPr marL="0" indent="0">
              <a:buNone/>
              <a:defRPr sz="1536" b="0"/>
            </a:lvl1pPr>
            <a:lvl2pPr marL="457156" indent="0">
              <a:buNone/>
              <a:defRPr sz="1988" b="1"/>
            </a:lvl2pPr>
            <a:lvl3pPr marL="914311" indent="0">
              <a:buNone/>
              <a:defRPr sz="1807" b="1"/>
            </a:lvl3pPr>
            <a:lvl4pPr marL="1371468" indent="0">
              <a:buNone/>
              <a:defRPr sz="1626" b="1"/>
            </a:lvl4pPr>
            <a:lvl5pPr marL="1828623" indent="0">
              <a:buNone/>
              <a:defRPr sz="1626" b="1"/>
            </a:lvl5pPr>
            <a:lvl6pPr marL="2285779" indent="0">
              <a:buNone/>
              <a:defRPr sz="1626" b="1"/>
            </a:lvl6pPr>
            <a:lvl7pPr marL="2742935" indent="0">
              <a:buNone/>
              <a:defRPr sz="1626" b="1"/>
            </a:lvl7pPr>
            <a:lvl8pPr marL="3200091" indent="0">
              <a:buNone/>
              <a:defRPr sz="1626" b="1"/>
            </a:lvl8pPr>
            <a:lvl9pPr marL="3657247" indent="0">
              <a:buNone/>
              <a:defRPr sz="1626" b="1"/>
            </a:lvl9pPr>
          </a:lstStyle>
          <a:p>
            <a:pPr lvl="0"/>
            <a:r>
              <a:rPr lang="en-US" dirty="0" smtClean="0"/>
              <a:t>Click to edit Master text styles</a:t>
            </a:r>
          </a:p>
        </p:txBody>
      </p:sp>
      <p:sp>
        <p:nvSpPr>
          <p:cNvPr id="151" name="Content Placeholder 2"/>
          <p:cNvSpPr>
            <a:spLocks noGrp="1"/>
          </p:cNvSpPr>
          <p:nvPr>
            <p:ph idx="11"/>
          </p:nvPr>
        </p:nvSpPr>
        <p:spPr>
          <a:xfrm>
            <a:off x="3256668" y="1816101"/>
            <a:ext cx="2640628" cy="45831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3" name="Content Placeholder 2"/>
          <p:cNvSpPr>
            <a:spLocks noGrp="1"/>
          </p:cNvSpPr>
          <p:nvPr>
            <p:ph idx="12"/>
          </p:nvPr>
        </p:nvSpPr>
        <p:spPr>
          <a:xfrm>
            <a:off x="6043787" y="1816101"/>
            <a:ext cx="2640628" cy="45831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2376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732" y="1816101"/>
            <a:ext cx="2640628" cy="45831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2" name="Text Placeholder 2"/>
          <p:cNvSpPr>
            <a:spLocks noGrp="1"/>
          </p:cNvSpPr>
          <p:nvPr>
            <p:ph type="body" idx="10"/>
          </p:nvPr>
        </p:nvSpPr>
        <p:spPr>
          <a:xfrm>
            <a:off x="459580" y="1134599"/>
            <a:ext cx="8227220" cy="536519"/>
          </a:xfrm>
        </p:spPr>
        <p:txBody>
          <a:bodyPr>
            <a:noAutofit/>
          </a:bodyPr>
          <a:lstStyle>
            <a:lvl1pPr marL="0" indent="0">
              <a:buNone/>
              <a:defRPr sz="1536" b="0"/>
            </a:lvl1pPr>
            <a:lvl2pPr marL="457156" indent="0">
              <a:buNone/>
              <a:defRPr sz="1988" b="1"/>
            </a:lvl2pPr>
            <a:lvl3pPr marL="914311" indent="0">
              <a:buNone/>
              <a:defRPr sz="1807" b="1"/>
            </a:lvl3pPr>
            <a:lvl4pPr marL="1371468" indent="0">
              <a:buNone/>
              <a:defRPr sz="1626" b="1"/>
            </a:lvl4pPr>
            <a:lvl5pPr marL="1828623" indent="0">
              <a:buNone/>
              <a:defRPr sz="1626" b="1"/>
            </a:lvl5pPr>
            <a:lvl6pPr marL="2285779" indent="0">
              <a:buNone/>
              <a:defRPr sz="1626" b="1"/>
            </a:lvl6pPr>
            <a:lvl7pPr marL="2742935" indent="0">
              <a:buNone/>
              <a:defRPr sz="1626" b="1"/>
            </a:lvl7pPr>
            <a:lvl8pPr marL="3200091" indent="0">
              <a:buNone/>
              <a:defRPr sz="1626" b="1"/>
            </a:lvl8pPr>
            <a:lvl9pPr marL="3657247" indent="0">
              <a:buNone/>
              <a:defRPr sz="1626" b="1"/>
            </a:lvl9pPr>
          </a:lstStyle>
          <a:p>
            <a:pPr lvl="0"/>
            <a:r>
              <a:rPr lang="en-US" dirty="0" smtClean="0"/>
              <a:t>Click to edit Master text styles</a:t>
            </a:r>
          </a:p>
        </p:txBody>
      </p:sp>
      <p:sp>
        <p:nvSpPr>
          <p:cNvPr id="151" name="Content Placeholder 2"/>
          <p:cNvSpPr>
            <a:spLocks noGrp="1"/>
          </p:cNvSpPr>
          <p:nvPr>
            <p:ph idx="11"/>
          </p:nvPr>
        </p:nvSpPr>
        <p:spPr>
          <a:xfrm>
            <a:off x="3256668" y="1816101"/>
            <a:ext cx="2640628" cy="45831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3" name="Content Placeholder 2"/>
          <p:cNvSpPr>
            <a:spLocks noGrp="1"/>
          </p:cNvSpPr>
          <p:nvPr>
            <p:ph idx="12"/>
          </p:nvPr>
        </p:nvSpPr>
        <p:spPr>
          <a:xfrm>
            <a:off x="6043787" y="1816101"/>
            <a:ext cx="2640628" cy="45831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700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Dividers">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 name="Picture 7"/>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5720" y="52277"/>
            <a:ext cx="9052560" cy="6753447"/>
          </a:xfrm>
          <a:prstGeom prst="rect">
            <a:avLst/>
          </a:prstGeom>
        </p:spPr>
      </p:pic>
      <p:sp>
        <p:nvSpPr>
          <p:cNvPr id="5" name="Freeform 7"/>
          <p:cNvSpPr>
            <a:spLocks noChangeAspect="1" noEditPoints="1"/>
          </p:cNvSpPr>
          <p:nvPr userDrawn="1"/>
        </p:nvSpPr>
        <p:spPr bwMode="white">
          <a:xfrm>
            <a:off x="0" y="0"/>
            <a:ext cx="9144000" cy="6858000"/>
          </a:xfrm>
          <a:custGeom>
            <a:avLst/>
            <a:gdLst>
              <a:gd name="T0" fmla="*/ 0 w 6803"/>
              <a:gd name="T1" fmla="*/ 0 h 5102"/>
              <a:gd name="T2" fmla="*/ 0 w 6803"/>
              <a:gd name="T3" fmla="*/ 2147483647 h 5102"/>
              <a:gd name="T4" fmla="*/ 2147483647 w 6803"/>
              <a:gd name="T5" fmla="*/ 2147483647 h 5102"/>
              <a:gd name="T6" fmla="*/ 2147483647 w 6803"/>
              <a:gd name="T7" fmla="*/ 0 h 5102"/>
              <a:gd name="T8" fmla="*/ 0 w 6803"/>
              <a:gd name="T9" fmla="*/ 0 h 5102"/>
              <a:gd name="T10" fmla="*/ 2147483647 w 6803"/>
              <a:gd name="T11" fmla="*/ 2147483647 h 5102"/>
              <a:gd name="T12" fmla="*/ 2147483647 w 6803"/>
              <a:gd name="T13" fmla="*/ 2147483647 h 5102"/>
              <a:gd name="T14" fmla="*/ 2147483647 w 6803"/>
              <a:gd name="T15" fmla="*/ 2147483647 h 5102"/>
              <a:gd name="T16" fmla="*/ 2147483647 w 6803"/>
              <a:gd name="T17" fmla="*/ 2147483647 h 5102"/>
              <a:gd name="T18" fmla="*/ 2147483647 w 6803"/>
              <a:gd name="T19" fmla="*/ 2147483647 h 5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2D2D2A"/>
              </a:solidFill>
            </a:endParaRPr>
          </a:p>
        </p:txBody>
      </p:sp>
      <p:sp>
        <p:nvSpPr>
          <p:cNvPr id="2" name="Title 1"/>
          <p:cNvSpPr>
            <a:spLocks noGrp="1"/>
          </p:cNvSpPr>
          <p:nvPr>
            <p:ph type="title"/>
          </p:nvPr>
        </p:nvSpPr>
        <p:spPr>
          <a:xfrm>
            <a:off x="457731" y="454006"/>
            <a:ext cx="8226689" cy="3255751"/>
          </a:xfrm>
        </p:spPr>
        <p:txBody>
          <a:bodyPr/>
          <a:lstStyle>
            <a:lvl1pPr>
              <a:lnSpc>
                <a:spcPct val="90000"/>
              </a:lnSpc>
              <a:spcAft>
                <a:spcPts val="600"/>
              </a:spcAft>
              <a:defRPr sz="6600" cap="none" baseline="0">
                <a:solidFill>
                  <a:schemeClr val="bg1"/>
                </a:solidFill>
                <a:latin typeface="+mj-lt"/>
              </a:defRPr>
            </a:lvl1pPr>
          </a:lstStyle>
          <a:p>
            <a:r>
              <a:rPr lang="en-US" dirty="0" smtClean="0"/>
              <a:t>Click to edit Master title style</a:t>
            </a:r>
            <a:endParaRPr lang="en-US" dirty="0"/>
          </a:p>
        </p:txBody>
      </p:sp>
      <p:sp>
        <p:nvSpPr>
          <p:cNvPr id="7" name="Text Placeholder 6"/>
          <p:cNvSpPr>
            <a:spLocks noGrp="1"/>
          </p:cNvSpPr>
          <p:nvPr>
            <p:ph type="body" sz="quarter" idx="14"/>
          </p:nvPr>
        </p:nvSpPr>
        <p:spPr>
          <a:xfrm>
            <a:off x="458788" y="4320518"/>
            <a:ext cx="5438508" cy="2087240"/>
          </a:xfrm>
        </p:spPr>
        <p:txBody>
          <a:bodyPr>
            <a:noAutofit/>
          </a:bodyPr>
          <a:lstStyle>
            <a:lvl1pPr marL="171450" indent="-171450">
              <a:lnSpc>
                <a:spcPct val="110000"/>
              </a:lnSpc>
              <a:spcBef>
                <a:spcPts val="1000"/>
              </a:spcBef>
              <a:spcAft>
                <a:spcPts val="0"/>
              </a:spcAft>
              <a:buClr>
                <a:schemeClr val="bg1"/>
              </a:buClr>
              <a:buFontTx/>
              <a:buChar char="+"/>
              <a:defRPr sz="1600" i="1">
                <a:solidFill>
                  <a:schemeClr val="bg1"/>
                </a:solidFill>
                <a:latin typeface="+mn-lt"/>
              </a:defRPr>
            </a:lvl1pPr>
            <a:lvl2pPr marL="171450" indent="-171450">
              <a:lnSpc>
                <a:spcPct val="110000"/>
              </a:lnSpc>
              <a:spcBef>
                <a:spcPts val="1000"/>
              </a:spcBef>
              <a:spcAft>
                <a:spcPts val="0"/>
              </a:spcAft>
              <a:buClr>
                <a:schemeClr val="bg1"/>
              </a:buClr>
              <a:buFontTx/>
              <a:buChar char="+"/>
              <a:defRPr sz="1600" i="1">
                <a:solidFill>
                  <a:schemeClr val="bg1"/>
                </a:solidFill>
                <a:latin typeface="+mn-lt"/>
              </a:defRPr>
            </a:lvl2pPr>
            <a:lvl3pPr marL="171450" indent="-171450">
              <a:lnSpc>
                <a:spcPct val="110000"/>
              </a:lnSpc>
              <a:spcBef>
                <a:spcPts val="1000"/>
              </a:spcBef>
              <a:spcAft>
                <a:spcPts val="0"/>
              </a:spcAft>
              <a:buClr>
                <a:schemeClr val="bg1"/>
              </a:buClr>
              <a:buFontTx/>
              <a:buChar char="+"/>
              <a:defRPr sz="1600" i="1">
                <a:solidFill>
                  <a:schemeClr val="bg1"/>
                </a:solidFill>
                <a:latin typeface="+mn-lt"/>
              </a:defRPr>
            </a:lvl3pPr>
            <a:lvl4pPr marL="171450" indent="-171450">
              <a:lnSpc>
                <a:spcPct val="110000"/>
              </a:lnSpc>
              <a:spcBef>
                <a:spcPts val="1000"/>
              </a:spcBef>
              <a:spcAft>
                <a:spcPts val="0"/>
              </a:spcAft>
              <a:buClr>
                <a:schemeClr val="bg1"/>
              </a:buClr>
              <a:buFontTx/>
              <a:buChar char="+"/>
              <a:defRPr sz="1600" i="1">
                <a:solidFill>
                  <a:schemeClr val="bg1"/>
                </a:solidFill>
                <a:latin typeface="+mn-lt"/>
              </a:defRPr>
            </a:lvl4pPr>
            <a:lvl5pPr marL="171450" indent="-171450">
              <a:lnSpc>
                <a:spcPct val="110000"/>
              </a:lnSpc>
              <a:spcBef>
                <a:spcPts val="1000"/>
              </a:spcBef>
              <a:spcAft>
                <a:spcPts val="0"/>
              </a:spcAft>
              <a:buClr>
                <a:schemeClr val="bg1"/>
              </a:buClr>
              <a:buFontTx/>
              <a:buChar char="+"/>
              <a:defRPr sz="1600" i="1">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p:nvPr>
        </p:nvSpPr>
        <p:spPr>
          <a:xfrm>
            <a:off x="6043787" y="4183401"/>
            <a:ext cx="2640634" cy="2215810"/>
          </a:xfrm>
        </p:spPr>
        <p:txBody>
          <a:bodyPr anchor="ctr">
            <a:noAutofit/>
          </a:bodyPr>
          <a:lstStyle>
            <a:lvl1pPr algn="r">
              <a:buFontTx/>
              <a:buNone/>
              <a:defRPr sz="13300" b="1" i="0">
                <a:solidFill>
                  <a:schemeClr val="bg1"/>
                </a:solidFill>
                <a:latin typeface="Arial Narrow" panose="020B0606020202030204" pitchFamily="34" charset="0"/>
              </a:defRPr>
            </a:lvl1pPr>
            <a:lvl2pPr algn="r">
              <a:buFontTx/>
              <a:buNone/>
              <a:defRPr sz="13300">
                <a:solidFill>
                  <a:schemeClr val="bg1"/>
                </a:solidFill>
                <a:latin typeface="Arial Narrow" panose="020B0606020202030204" pitchFamily="34" charset="0"/>
              </a:defRPr>
            </a:lvl2pPr>
            <a:lvl3pPr algn="r">
              <a:buFontTx/>
              <a:buNone/>
              <a:defRPr sz="13300">
                <a:solidFill>
                  <a:schemeClr val="bg1"/>
                </a:solidFill>
                <a:latin typeface="Arial Narrow" panose="020B0606020202030204" pitchFamily="34" charset="0"/>
              </a:defRPr>
            </a:lvl3pPr>
            <a:lvl4pPr algn="r">
              <a:buFontTx/>
              <a:buNone/>
              <a:defRPr sz="13300">
                <a:solidFill>
                  <a:schemeClr val="bg1"/>
                </a:solidFill>
                <a:latin typeface="Arial Narrow" panose="020B0606020202030204" pitchFamily="34" charset="0"/>
              </a:defRPr>
            </a:lvl4pPr>
            <a:lvl5pPr algn="r">
              <a:buFontTx/>
              <a:buNone/>
              <a:defRPr sz="13300">
                <a:solidFill>
                  <a:schemeClr val="bg1"/>
                </a:solidFill>
                <a:latin typeface="Arial Narrow" panose="020B0606020202030204" pitchFamily="34" charset="0"/>
              </a:defRPr>
            </a:lvl5pPr>
          </a:lstStyle>
          <a:p>
            <a:pPr lvl="0"/>
            <a:r>
              <a:rPr lang="en-US" dirty="0" smtClean="0"/>
              <a:t>Click to edit Master text styles</a:t>
            </a:r>
          </a:p>
        </p:txBody>
      </p:sp>
    </p:spTree>
    <p:extLst>
      <p:ext uri="{BB962C8B-B14F-4D97-AF65-F5344CB8AC3E}">
        <p14:creationId xmlns:p14="http://schemas.microsoft.com/office/powerpoint/2010/main" val="211519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Section Dividers">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 name="Picture 7"/>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69702" y="52277"/>
            <a:ext cx="9004596" cy="6753447"/>
          </a:xfrm>
          <a:prstGeom prst="rect">
            <a:avLst/>
          </a:prstGeom>
        </p:spPr>
      </p:pic>
      <p:sp>
        <p:nvSpPr>
          <p:cNvPr id="5" name="Freeform 7"/>
          <p:cNvSpPr>
            <a:spLocks noChangeAspect="1" noEditPoints="1"/>
          </p:cNvSpPr>
          <p:nvPr userDrawn="1"/>
        </p:nvSpPr>
        <p:spPr bwMode="white">
          <a:xfrm>
            <a:off x="0" y="0"/>
            <a:ext cx="9144000" cy="6858000"/>
          </a:xfrm>
          <a:custGeom>
            <a:avLst/>
            <a:gdLst>
              <a:gd name="T0" fmla="*/ 0 w 6803"/>
              <a:gd name="T1" fmla="*/ 0 h 5102"/>
              <a:gd name="T2" fmla="*/ 0 w 6803"/>
              <a:gd name="T3" fmla="*/ 2147483647 h 5102"/>
              <a:gd name="T4" fmla="*/ 2147483647 w 6803"/>
              <a:gd name="T5" fmla="*/ 2147483647 h 5102"/>
              <a:gd name="T6" fmla="*/ 2147483647 w 6803"/>
              <a:gd name="T7" fmla="*/ 0 h 5102"/>
              <a:gd name="T8" fmla="*/ 0 w 6803"/>
              <a:gd name="T9" fmla="*/ 0 h 5102"/>
              <a:gd name="T10" fmla="*/ 2147483647 w 6803"/>
              <a:gd name="T11" fmla="*/ 2147483647 h 5102"/>
              <a:gd name="T12" fmla="*/ 2147483647 w 6803"/>
              <a:gd name="T13" fmla="*/ 2147483647 h 5102"/>
              <a:gd name="T14" fmla="*/ 2147483647 w 6803"/>
              <a:gd name="T15" fmla="*/ 2147483647 h 5102"/>
              <a:gd name="T16" fmla="*/ 2147483647 w 6803"/>
              <a:gd name="T17" fmla="*/ 2147483647 h 5102"/>
              <a:gd name="T18" fmla="*/ 2147483647 w 6803"/>
              <a:gd name="T19" fmla="*/ 2147483647 h 5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2D2D2A"/>
              </a:solidFill>
            </a:endParaRPr>
          </a:p>
        </p:txBody>
      </p:sp>
      <p:sp>
        <p:nvSpPr>
          <p:cNvPr id="2" name="Title 1"/>
          <p:cNvSpPr>
            <a:spLocks noGrp="1"/>
          </p:cNvSpPr>
          <p:nvPr>
            <p:ph type="title"/>
          </p:nvPr>
        </p:nvSpPr>
        <p:spPr>
          <a:xfrm>
            <a:off x="457731" y="454006"/>
            <a:ext cx="8226689" cy="3255751"/>
          </a:xfrm>
        </p:spPr>
        <p:txBody>
          <a:bodyPr/>
          <a:lstStyle>
            <a:lvl1pPr>
              <a:lnSpc>
                <a:spcPct val="90000"/>
              </a:lnSpc>
              <a:spcAft>
                <a:spcPts val="600"/>
              </a:spcAft>
              <a:defRPr sz="6600" cap="none" baseline="0">
                <a:solidFill>
                  <a:schemeClr val="bg1"/>
                </a:solidFill>
                <a:latin typeface="+mj-lt"/>
              </a:defRPr>
            </a:lvl1pPr>
          </a:lstStyle>
          <a:p>
            <a:r>
              <a:rPr lang="en-US" dirty="0" smtClean="0"/>
              <a:t>Click to edit Master title style</a:t>
            </a:r>
            <a:endParaRPr lang="en-US" dirty="0"/>
          </a:p>
        </p:txBody>
      </p:sp>
      <p:sp>
        <p:nvSpPr>
          <p:cNvPr id="7" name="Text Placeholder 6"/>
          <p:cNvSpPr>
            <a:spLocks noGrp="1"/>
          </p:cNvSpPr>
          <p:nvPr>
            <p:ph type="body" sz="quarter" idx="14"/>
          </p:nvPr>
        </p:nvSpPr>
        <p:spPr>
          <a:xfrm>
            <a:off x="458788" y="4320518"/>
            <a:ext cx="5438508" cy="2087240"/>
          </a:xfrm>
        </p:spPr>
        <p:txBody>
          <a:bodyPr>
            <a:noAutofit/>
          </a:bodyPr>
          <a:lstStyle>
            <a:lvl1pPr marL="171450" indent="-171450">
              <a:lnSpc>
                <a:spcPct val="110000"/>
              </a:lnSpc>
              <a:spcBef>
                <a:spcPts val="1000"/>
              </a:spcBef>
              <a:spcAft>
                <a:spcPts val="0"/>
              </a:spcAft>
              <a:buClr>
                <a:schemeClr val="bg1"/>
              </a:buClr>
              <a:buFontTx/>
              <a:buChar char="+"/>
              <a:defRPr sz="1600" i="1">
                <a:solidFill>
                  <a:schemeClr val="bg1"/>
                </a:solidFill>
                <a:latin typeface="+mn-lt"/>
              </a:defRPr>
            </a:lvl1pPr>
            <a:lvl2pPr marL="171450" indent="-171450">
              <a:lnSpc>
                <a:spcPct val="110000"/>
              </a:lnSpc>
              <a:spcBef>
                <a:spcPts val="1000"/>
              </a:spcBef>
              <a:spcAft>
                <a:spcPts val="0"/>
              </a:spcAft>
              <a:buClr>
                <a:schemeClr val="bg1"/>
              </a:buClr>
              <a:buFontTx/>
              <a:buChar char="+"/>
              <a:defRPr sz="1600" i="1">
                <a:solidFill>
                  <a:schemeClr val="bg1"/>
                </a:solidFill>
                <a:latin typeface="+mn-lt"/>
              </a:defRPr>
            </a:lvl2pPr>
            <a:lvl3pPr marL="171450" indent="-171450">
              <a:lnSpc>
                <a:spcPct val="110000"/>
              </a:lnSpc>
              <a:spcBef>
                <a:spcPts val="1000"/>
              </a:spcBef>
              <a:spcAft>
                <a:spcPts val="0"/>
              </a:spcAft>
              <a:buClr>
                <a:schemeClr val="bg1"/>
              </a:buClr>
              <a:buFontTx/>
              <a:buChar char="+"/>
              <a:defRPr sz="1600" i="1">
                <a:solidFill>
                  <a:schemeClr val="bg1"/>
                </a:solidFill>
                <a:latin typeface="+mn-lt"/>
              </a:defRPr>
            </a:lvl3pPr>
            <a:lvl4pPr marL="171450" indent="-171450">
              <a:lnSpc>
                <a:spcPct val="110000"/>
              </a:lnSpc>
              <a:spcBef>
                <a:spcPts val="1000"/>
              </a:spcBef>
              <a:spcAft>
                <a:spcPts val="0"/>
              </a:spcAft>
              <a:buClr>
                <a:schemeClr val="bg1"/>
              </a:buClr>
              <a:buFontTx/>
              <a:buChar char="+"/>
              <a:defRPr sz="1600" i="1">
                <a:solidFill>
                  <a:schemeClr val="bg1"/>
                </a:solidFill>
                <a:latin typeface="+mn-lt"/>
              </a:defRPr>
            </a:lvl4pPr>
            <a:lvl5pPr marL="171450" indent="-171450">
              <a:lnSpc>
                <a:spcPct val="110000"/>
              </a:lnSpc>
              <a:spcBef>
                <a:spcPts val="1000"/>
              </a:spcBef>
              <a:spcAft>
                <a:spcPts val="0"/>
              </a:spcAft>
              <a:buClr>
                <a:schemeClr val="bg1"/>
              </a:buClr>
              <a:buFontTx/>
              <a:buChar char="+"/>
              <a:defRPr sz="1600" i="1">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p:nvPr>
        </p:nvSpPr>
        <p:spPr>
          <a:xfrm>
            <a:off x="6043787" y="4183401"/>
            <a:ext cx="2640634" cy="2215810"/>
          </a:xfrm>
        </p:spPr>
        <p:txBody>
          <a:bodyPr anchor="ctr">
            <a:noAutofit/>
          </a:bodyPr>
          <a:lstStyle>
            <a:lvl1pPr algn="r">
              <a:buFontTx/>
              <a:buNone/>
              <a:defRPr sz="13300" b="1" i="0">
                <a:solidFill>
                  <a:schemeClr val="bg1"/>
                </a:solidFill>
                <a:latin typeface="Arial Narrow" panose="020B0606020202030204" pitchFamily="34" charset="0"/>
              </a:defRPr>
            </a:lvl1pPr>
            <a:lvl2pPr algn="r">
              <a:buFontTx/>
              <a:buNone/>
              <a:defRPr sz="13300">
                <a:solidFill>
                  <a:schemeClr val="bg1"/>
                </a:solidFill>
                <a:latin typeface="Arial Narrow" panose="020B0606020202030204" pitchFamily="34" charset="0"/>
              </a:defRPr>
            </a:lvl2pPr>
            <a:lvl3pPr algn="r">
              <a:buFontTx/>
              <a:buNone/>
              <a:defRPr sz="13300">
                <a:solidFill>
                  <a:schemeClr val="bg1"/>
                </a:solidFill>
                <a:latin typeface="Arial Narrow" panose="020B0606020202030204" pitchFamily="34" charset="0"/>
              </a:defRPr>
            </a:lvl3pPr>
            <a:lvl4pPr algn="r">
              <a:buFontTx/>
              <a:buNone/>
              <a:defRPr sz="13300">
                <a:solidFill>
                  <a:schemeClr val="bg1"/>
                </a:solidFill>
                <a:latin typeface="Arial Narrow" panose="020B0606020202030204" pitchFamily="34" charset="0"/>
              </a:defRPr>
            </a:lvl4pPr>
            <a:lvl5pPr algn="r">
              <a:buFontTx/>
              <a:buNone/>
              <a:defRPr sz="13300">
                <a:solidFill>
                  <a:schemeClr val="bg1"/>
                </a:solidFill>
                <a:latin typeface="Arial Narrow" panose="020B0606020202030204" pitchFamily="34" charset="0"/>
              </a:defRPr>
            </a:lvl5pPr>
          </a:lstStyle>
          <a:p>
            <a:pPr lvl="0"/>
            <a:r>
              <a:rPr lang="en-US" dirty="0" smtClean="0"/>
              <a:t>Click to edit Master text styles</a:t>
            </a:r>
          </a:p>
        </p:txBody>
      </p:sp>
    </p:spTree>
    <p:extLst>
      <p:ext uri="{BB962C8B-B14F-4D97-AF65-F5344CB8AC3E}">
        <p14:creationId xmlns:p14="http://schemas.microsoft.com/office/powerpoint/2010/main" val="51905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Dividers">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0" y="76200"/>
            <a:ext cx="8965844" cy="6705600"/>
          </a:xfrm>
          <a:prstGeom prst="rect">
            <a:avLst/>
          </a:prstGeom>
        </p:spPr>
      </p:pic>
      <p:sp>
        <p:nvSpPr>
          <p:cNvPr id="5" name="Freeform 7"/>
          <p:cNvSpPr>
            <a:spLocks noChangeAspect="1" noEditPoints="1"/>
          </p:cNvSpPr>
          <p:nvPr userDrawn="1"/>
        </p:nvSpPr>
        <p:spPr bwMode="white">
          <a:xfrm>
            <a:off x="0" y="0"/>
            <a:ext cx="9144000" cy="6858000"/>
          </a:xfrm>
          <a:custGeom>
            <a:avLst/>
            <a:gdLst>
              <a:gd name="T0" fmla="*/ 0 w 6803"/>
              <a:gd name="T1" fmla="*/ 0 h 5102"/>
              <a:gd name="T2" fmla="*/ 0 w 6803"/>
              <a:gd name="T3" fmla="*/ 2147483647 h 5102"/>
              <a:gd name="T4" fmla="*/ 2147483647 w 6803"/>
              <a:gd name="T5" fmla="*/ 2147483647 h 5102"/>
              <a:gd name="T6" fmla="*/ 2147483647 w 6803"/>
              <a:gd name="T7" fmla="*/ 0 h 5102"/>
              <a:gd name="T8" fmla="*/ 0 w 6803"/>
              <a:gd name="T9" fmla="*/ 0 h 5102"/>
              <a:gd name="T10" fmla="*/ 2147483647 w 6803"/>
              <a:gd name="T11" fmla="*/ 2147483647 h 5102"/>
              <a:gd name="T12" fmla="*/ 2147483647 w 6803"/>
              <a:gd name="T13" fmla="*/ 2147483647 h 5102"/>
              <a:gd name="T14" fmla="*/ 2147483647 w 6803"/>
              <a:gd name="T15" fmla="*/ 2147483647 h 5102"/>
              <a:gd name="T16" fmla="*/ 2147483647 w 6803"/>
              <a:gd name="T17" fmla="*/ 2147483647 h 5102"/>
              <a:gd name="T18" fmla="*/ 2147483647 w 6803"/>
              <a:gd name="T19" fmla="*/ 2147483647 h 5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2D2D2A"/>
              </a:solidFill>
            </a:endParaRPr>
          </a:p>
        </p:txBody>
      </p:sp>
      <p:sp>
        <p:nvSpPr>
          <p:cNvPr id="2" name="Title 1"/>
          <p:cNvSpPr>
            <a:spLocks noGrp="1"/>
          </p:cNvSpPr>
          <p:nvPr>
            <p:ph type="title"/>
          </p:nvPr>
        </p:nvSpPr>
        <p:spPr>
          <a:xfrm>
            <a:off x="457731" y="454006"/>
            <a:ext cx="8226689" cy="3255751"/>
          </a:xfrm>
        </p:spPr>
        <p:txBody>
          <a:bodyPr/>
          <a:lstStyle>
            <a:lvl1pPr>
              <a:lnSpc>
                <a:spcPct val="90000"/>
              </a:lnSpc>
              <a:spcAft>
                <a:spcPts val="600"/>
              </a:spcAft>
              <a:defRPr sz="6600" cap="none" baseline="0">
                <a:solidFill>
                  <a:schemeClr val="bg1"/>
                </a:solidFill>
                <a:latin typeface="+mj-lt"/>
              </a:defRPr>
            </a:lvl1pPr>
          </a:lstStyle>
          <a:p>
            <a:r>
              <a:rPr lang="en-US" dirty="0" smtClean="0"/>
              <a:t>Click to edit Master title style</a:t>
            </a:r>
            <a:endParaRPr lang="en-US" dirty="0"/>
          </a:p>
        </p:txBody>
      </p:sp>
      <p:sp>
        <p:nvSpPr>
          <p:cNvPr id="7" name="Text Placeholder 6"/>
          <p:cNvSpPr>
            <a:spLocks noGrp="1"/>
          </p:cNvSpPr>
          <p:nvPr>
            <p:ph type="body" sz="quarter" idx="14"/>
          </p:nvPr>
        </p:nvSpPr>
        <p:spPr>
          <a:xfrm>
            <a:off x="458788" y="4320518"/>
            <a:ext cx="5438508" cy="2087240"/>
          </a:xfrm>
        </p:spPr>
        <p:txBody>
          <a:bodyPr>
            <a:noAutofit/>
          </a:bodyPr>
          <a:lstStyle>
            <a:lvl1pPr marL="171450" indent="-171450">
              <a:lnSpc>
                <a:spcPct val="110000"/>
              </a:lnSpc>
              <a:spcBef>
                <a:spcPts val="1000"/>
              </a:spcBef>
              <a:spcAft>
                <a:spcPts val="0"/>
              </a:spcAft>
              <a:buClr>
                <a:schemeClr val="bg1"/>
              </a:buClr>
              <a:buFontTx/>
              <a:buChar char="+"/>
              <a:defRPr sz="1600" i="1">
                <a:solidFill>
                  <a:schemeClr val="bg1"/>
                </a:solidFill>
                <a:latin typeface="+mn-lt"/>
              </a:defRPr>
            </a:lvl1pPr>
            <a:lvl2pPr marL="171450" indent="-171450">
              <a:lnSpc>
                <a:spcPct val="110000"/>
              </a:lnSpc>
              <a:spcBef>
                <a:spcPts val="1000"/>
              </a:spcBef>
              <a:spcAft>
                <a:spcPts val="0"/>
              </a:spcAft>
              <a:buClr>
                <a:schemeClr val="bg1"/>
              </a:buClr>
              <a:buFontTx/>
              <a:buChar char="+"/>
              <a:defRPr sz="1600" i="1">
                <a:solidFill>
                  <a:schemeClr val="bg1"/>
                </a:solidFill>
                <a:latin typeface="+mn-lt"/>
              </a:defRPr>
            </a:lvl2pPr>
            <a:lvl3pPr marL="171450" indent="-171450">
              <a:lnSpc>
                <a:spcPct val="110000"/>
              </a:lnSpc>
              <a:spcBef>
                <a:spcPts val="1000"/>
              </a:spcBef>
              <a:spcAft>
                <a:spcPts val="0"/>
              </a:spcAft>
              <a:buClr>
                <a:schemeClr val="bg1"/>
              </a:buClr>
              <a:buFontTx/>
              <a:buChar char="+"/>
              <a:defRPr sz="1600" i="1">
                <a:solidFill>
                  <a:schemeClr val="bg1"/>
                </a:solidFill>
                <a:latin typeface="+mn-lt"/>
              </a:defRPr>
            </a:lvl3pPr>
            <a:lvl4pPr marL="171450" indent="-171450">
              <a:lnSpc>
                <a:spcPct val="110000"/>
              </a:lnSpc>
              <a:spcBef>
                <a:spcPts val="1000"/>
              </a:spcBef>
              <a:spcAft>
                <a:spcPts val="0"/>
              </a:spcAft>
              <a:buClr>
                <a:schemeClr val="bg1"/>
              </a:buClr>
              <a:buFontTx/>
              <a:buChar char="+"/>
              <a:defRPr sz="1600" i="1">
                <a:solidFill>
                  <a:schemeClr val="bg1"/>
                </a:solidFill>
                <a:latin typeface="+mn-lt"/>
              </a:defRPr>
            </a:lvl4pPr>
            <a:lvl5pPr marL="171450" indent="-171450">
              <a:lnSpc>
                <a:spcPct val="110000"/>
              </a:lnSpc>
              <a:spcBef>
                <a:spcPts val="1000"/>
              </a:spcBef>
              <a:spcAft>
                <a:spcPts val="0"/>
              </a:spcAft>
              <a:buClr>
                <a:schemeClr val="bg1"/>
              </a:buClr>
              <a:buFontTx/>
              <a:buChar char="+"/>
              <a:defRPr sz="1600" i="1">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p:nvPr>
        </p:nvSpPr>
        <p:spPr>
          <a:xfrm>
            <a:off x="6043787" y="4183401"/>
            <a:ext cx="2640634" cy="2215810"/>
          </a:xfrm>
        </p:spPr>
        <p:txBody>
          <a:bodyPr anchor="ctr">
            <a:noAutofit/>
          </a:bodyPr>
          <a:lstStyle>
            <a:lvl1pPr algn="r">
              <a:buFontTx/>
              <a:buNone/>
              <a:defRPr sz="13300" b="1" i="0">
                <a:solidFill>
                  <a:schemeClr val="bg1"/>
                </a:solidFill>
                <a:latin typeface="Arial Narrow" panose="020B0606020202030204" pitchFamily="34" charset="0"/>
              </a:defRPr>
            </a:lvl1pPr>
            <a:lvl2pPr algn="r">
              <a:buFontTx/>
              <a:buNone/>
              <a:defRPr sz="13300">
                <a:solidFill>
                  <a:schemeClr val="bg1"/>
                </a:solidFill>
                <a:latin typeface="Arial Narrow" panose="020B0606020202030204" pitchFamily="34" charset="0"/>
              </a:defRPr>
            </a:lvl2pPr>
            <a:lvl3pPr algn="r">
              <a:buFontTx/>
              <a:buNone/>
              <a:defRPr sz="13300">
                <a:solidFill>
                  <a:schemeClr val="bg1"/>
                </a:solidFill>
                <a:latin typeface="Arial Narrow" panose="020B0606020202030204" pitchFamily="34" charset="0"/>
              </a:defRPr>
            </a:lvl3pPr>
            <a:lvl4pPr algn="r">
              <a:buFontTx/>
              <a:buNone/>
              <a:defRPr sz="13300">
                <a:solidFill>
                  <a:schemeClr val="bg1"/>
                </a:solidFill>
                <a:latin typeface="Arial Narrow" panose="020B0606020202030204" pitchFamily="34" charset="0"/>
              </a:defRPr>
            </a:lvl4pPr>
            <a:lvl5pPr algn="r">
              <a:buFontTx/>
              <a:buNone/>
              <a:defRPr sz="13300">
                <a:solidFill>
                  <a:schemeClr val="bg1"/>
                </a:solidFill>
                <a:latin typeface="Arial Narrow" panose="020B060602020203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297344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6487" y="557780"/>
            <a:ext cx="8471026" cy="3110987"/>
          </a:xfrm>
        </p:spPr>
        <p:txBody>
          <a:bodyPr anchor="b"/>
          <a:lstStyle>
            <a:lvl1pPr algn="l">
              <a:lnSpc>
                <a:spcPct val="80000"/>
              </a:lnSpc>
              <a:defRPr sz="6154" b="1"/>
            </a:lvl1pPr>
          </a:lstStyle>
          <a:p>
            <a:r>
              <a:rPr lang="en-US" dirty="0" smtClean="0"/>
              <a:t>Title goes right here</a:t>
            </a:r>
            <a:endParaRPr lang="en-US" dirty="0"/>
          </a:p>
        </p:txBody>
      </p:sp>
      <p:cxnSp>
        <p:nvCxnSpPr>
          <p:cNvPr id="7" name="Straight Connector 6"/>
          <p:cNvCxnSpPr/>
          <p:nvPr userDrawn="1"/>
        </p:nvCxnSpPr>
        <p:spPr>
          <a:xfrm>
            <a:off x="336486" y="253546"/>
            <a:ext cx="847102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7" name="Subtitle 2"/>
          <p:cNvSpPr txBox="1">
            <a:spLocks/>
          </p:cNvSpPr>
          <p:nvPr userDrawn="1"/>
        </p:nvSpPr>
        <p:spPr>
          <a:xfrm>
            <a:off x="6085436" y="5048273"/>
            <a:ext cx="2722076" cy="424831"/>
          </a:xfrm>
          <a:prstGeom prst="rect">
            <a:avLst/>
          </a:prstGeom>
        </p:spPr>
        <p:txBody>
          <a:bodyPr vert="horz" wrap="square" lIns="0" tIns="0" rIns="0" bIns="0" rtlCol="0" anchor="t">
            <a:noAutofit/>
          </a:bodyPr>
          <a:lstStyle>
            <a:lvl1pPr marL="0" indent="0" algn="r" defTabSz="1044976" rtl="0" eaLnBrk="1" latinLnBrk="0" hangingPunct="1">
              <a:lnSpc>
                <a:spcPct val="120000"/>
              </a:lnSpc>
              <a:spcBef>
                <a:spcPts val="0"/>
              </a:spcBef>
              <a:spcAft>
                <a:spcPts val="850"/>
              </a:spcAft>
              <a:buFont typeface="HelveticaNeueLT Std Cn" pitchFamily="34" charset="0"/>
              <a:buNone/>
              <a:defRPr sz="1600" i="1" kern="1200">
                <a:solidFill>
                  <a:schemeClr val="accent2"/>
                </a:solidFill>
                <a:latin typeface="+mj-lt"/>
                <a:ea typeface="+mn-ea"/>
                <a:cs typeface="+mn-cs"/>
              </a:defRPr>
            </a:lvl1pPr>
            <a:lvl2pPr marL="522488" indent="0" algn="ctr" defTabSz="1044976" rtl="0" eaLnBrk="1" latinLnBrk="0" hangingPunct="1">
              <a:lnSpc>
                <a:spcPct val="120000"/>
              </a:lnSpc>
              <a:spcBef>
                <a:spcPts val="0"/>
              </a:spcBef>
              <a:spcAft>
                <a:spcPts val="850"/>
              </a:spcAft>
              <a:buFont typeface="HelveticaNeueLT Std" pitchFamily="34" charset="0"/>
              <a:buNone/>
              <a:defRPr sz="1100" b="1" i="0" kern="1200">
                <a:solidFill>
                  <a:schemeClr val="tx1">
                    <a:tint val="75000"/>
                  </a:schemeClr>
                </a:solidFill>
                <a:latin typeface="+mj-lt"/>
                <a:ea typeface="+mn-ea"/>
                <a:cs typeface="+mn-cs"/>
              </a:defRPr>
            </a:lvl2pPr>
            <a:lvl3pPr marL="1044976" indent="0" algn="ctr" defTabSz="1044976" rtl="0" eaLnBrk="1" latinLnBrk="0" hangingPunct="1">
              <a:lnSpc>
                <a:spcPct val="120000"/>
              </a:lnSpc>
              <a:spcBef>
                <a:spcPts val="0"/>
              </a:spcBef>
              <a:spcAft>
                <a:spcPts val="1300"/>
              </a:spcAft>
              <a:buFont typeface="HelveticaNeueLT Std Cn" pitchFamily="34" charset="0"/>
              <a:buNone/>
              <a:defRPr sz="1600" i="1" kern="1200">
                <a:solidFill>
                  <a:schemeClr val="tx1">
                    <a:tint val="75000"/>
                  </a:schemeClr>
                </a:solidFill>
                <a:latin typeface="+mj-lt"/>
                <a:ea typeface="+mn-ea"/>
                <a:cs typeface="+mn-cs"/>
              </a:defRPr>
            </a:lvl3pPr>
            <a:lvl4pPr marL="1567464" indent="0" algn="ctr" defTabSz="1044976" rtl="0" eaLnBrk="1" latinLnBrk="0" hangingPunct="1">
              <a:lnSpc>
                <a:spcPct val="110000"/>
              </a:lnSpc>
              <a:spcBef>
                <a:spcPts val="0"/>
              </a:spcBef>
              <a:spcAft>
                <a:spcPts val="1300"/>
              </a:spcAft>
              <a:buFont typeface="HelveticaNeueLT Std Cn" pitchFamily="34" charset="0"/>
              <a:buNone/>
              <a:defRPr sz="1600" kern="1200">
                <a:solidFill>
                  <a:schemeClr val="tx1">
                    <a:tint val="75000"/>
                  </a:schemeClr>
                </a:solidFill>
                <a:latin typeface="+mj-lt"/>
                <a:ea typeface="+mn-ea"/>
                <a:cs typeface="+mn-cs"/>
              </a:defRPr>
            </a:lvl4pPr>
            <a:lvl5pPr marL="2089953" indent="0" algn="ctr" defTabSz="1044976" rtl="0" eaLnBrk="1" latinLnBrk="0" hangingPunct="1">
              <a:lnSpc>
                <a:spcPct val="110000"/>
              </a:lnSpc>
              <a:spcBef>
                <a:spcPts val="0"/>
              </a:spcBef>
              <a:spcAft>
                <a:spcPts val="400"/>
              </a:spcAft>
              <a:buFont typeface="HelveticaNeueLT Std Cn" pitchFamily="34" charset="0"/>
              <a:buNone/>
              <a:defRPr sz="900" b="1" kern="1200" cap="all" baseline="0">
                <a:solidFill>
                  <a:schemeClr val="tx1">
                    <a:tint val="75000"/>
                  </a:schemeClr>
                </a:solidFill>
                <a:latin typeface="+mn-lt"/>
                <a:ea typeface="+mn-ea"/>
                <a:cs typeface="+mn-cs"/>
              </a:defRPr>
            </a:lvl5pPr>
            <a:lvl6pPr marL="2612441" indent="0" algn="ctr" defTabSz="1044976" rtl="0" eaLnBrk="1" latinLnBrk="0" hangingPunct="1">
              <a:spcBef>
                <a:spcPct val="20000"/>
              </a:spcBef>
              <a:buFont typeface="HelveticaNeueLT Std Cn" pitchFamily="34" charset="0"/>
              <a:buNone/>
              <a:defRPr sz="2000" kern="1200" baseline="0">
                <a:solidFill>
                  <a:schemeClr val="tx1">
                    <a:tint val="75000"/>
                  </a:schemeClr>
                </a:solidFill>
                <a:latin typeface="+mj-lt"/>
                <a:ea typeface="+mn-ea"/>
                <a:cs typeface="+mn-cs"/>
              </a:defRPr>
            </a:lvl6pPr>
            <a:lvl7pPr marL="3134929" indent="0" algn="ctr" defTabSz="1044976"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7417" indent="0" algn="ctr" defTabSz="1044976"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9905" indent="0" algn="ctr" defTabSz="1044976"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fontAlgn="auto"/>
            <a:r>
              <a:rPr lang="en-US" sz="1253" b="1" i="0" cap="all" smtClean="0">
                <a:solidFill>
                  <a:prstClr val="white"/>
                </a:solidFill>
                <a:latin typeface="HelveticaNeueLT Std Cn"/>
              </a:rPr>
              <a:t>February 2014</a:t>
            </a:r>
            <a:br>
              <a:rPr lang="en-US" sz="1253" b="1" i="0" cap="all" smtClean="0">
                <a:solidFill>
                  <a:prstClr val="white"/>
                </a:solidFill>
                <a:latin typeface="HelveticaNeueLT Std Cn"/>
              </a:rPr>
            </a:br>
            <a:r>
              <a:rPr lang="en-US" sz="1253" b="1" i="0" cap="all" smtClean="0">
                <a:solidFill>
                  <a:prstClr val="white"/>
                </a:solidFill>
                <a:latin typeface="HelveticaNeueLT Std Cn"/>
              </a:rPr>
              <a:t>PRIVATE AND Confidential</a:t>
            </a:r>
          </a:p>
        </p:txBody>
      </p:sp>
      <p:pic>
        <p:nvPicPr>
          <p:cNvPr id="21"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29184" y="5806565"/>
            <a:ext cx="2514963" cy="55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336487" y="5473104"/>
            <a:ext cx="847102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1379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108012" y="106121"/>
            <a:ext cx="8913727" cy="6564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2" name="Title 1"/>
          <p:cNvSpPr>
            <a:spLocks noGrp="1"/>
          </p:cNvSpPr>
          <p:nvPr>
            <p:ph type="title"/>
          </p:nvPr>
        </p:nvSpPr>
        <p:spPr>
          <a:xfrm>
            <a:off x="336486" y="1411914"/>
            <a:ext cx="8471029" cy="3952777"/>
          </a:xfrm>
        </p:spPr>
        <p:txBody>
          <a:bodyPr bIns="0" anchor="b"/>
          <a:lstStyle>
            <a:lvl1pPr algn="l" defTabSz="1190838" rtl="0" eaLnBrk="1" latinLnBrk="0" hangingPunct="1">
              <a:lnSpc>
                <a:spcPct val="80000"/>
              </a:lnSpc>
              <a:spcBef>
                <a:spcPct val="0"/>
              </a:spcBef>
              <a:buNone/>
              <a:defRPr lang="en-US" sz="5421" b="1" kern="1200" cap="all" baseline="0" dirty="0">
                <a:solidFill>
                  <a:schemeClr val="bg1"/>
                </a:solidFill>
                <a:latin typeface="+mj-lt"/>
                <a:ea typeface="+mj-ea"/>
                <a:cs typeface="+mj-cs"/>
              </a:defRPr>
            </a:lvl1pPr>
          </a:lstStyle>
          <a:p>
            <a:r>
              <a:rPr lang="en-US" dirty="0" smtClean="0"/>
              <a:t>Click to edit Master title style</a:t>
            </a:r>
            <a:endParaRPr lang="en-US" dirty="0"/>
          </a:p>
        </p:txBody>
      </p:sp>
      <p:sp>
        <p:nvSpPr>
          <p:cNvPr id="5" name="Rectangle 4"/>
          <p:cNvSpPr/>
          <p:nvPr userDrawn="1"/>
        </p:nvSpPr>
        <p:spPr>
          <a:xfrm>
            <a:off x="1" y="1"/>
            <a:ext cx="10801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6" name="Rectangle 5"/>
          <p:cNvSpPr/>
          <p:nvPr userDrawn="1"/>
        </p:nvSpPr>
        <p:spPr>
          <a:xfrm>
            <a:off x="9035990" y="1"/>
            <a:ext cx="10801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8" name="Rectangle 7"/>
          <p:cNvSpPr/>
          <p:nvPr userDrawn="1"/>
        </p:nvSpPr>
        <p:spPr>
          <a:xfrm rot="5400000">
            <a:off x="4499990" y="-4499990"/>
            <a:ext cx="144022" cy="9144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9" name="Rectangle 8"/>
          <p:cNvSpPr/>
          <p:nvPr userDrawn="1"/>
        </p:nvSpPr>
        <p:spPr>
          <a:xfrm rot="5400000">
            <a:off x="4499990" y="2213988"/>
            <a:ext cx="144022" cy="9144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13" name="Text Placeholder 12"/>
          <p:cNvSpPr>
            <a:spLocks noGrp="1"/>
          </p:cNvSpPr>
          <p:nvPr>
            <p:ph type="body" sz="quarter" idx="10"/>
          </p:nvPr>
        </p:nvSpPr>
        <p:spPr>
          <a:xfrm>
            <a:off x="336486" y="5387432"/>
            <a:ext cx="8471028" cy="569298"/>
          </a:xfrm>
        </p:spPr>
        <p:txBody>
          <a:bodyPr/>
          <a:lstStyle>
            <a:lvl1pPr marL="0" indent="0" algn="l" defTabSz="1190838" rtl="0" eaLnBrk="1" latinLnBrk="0" hangingPunct="1">
              <a:lnSpc>
                <a:spcPct val="80000"/>
              </a:lnSpc>
              <a:spcBef>
                <a:spcPct val="0"/>
              </a:spcBef>
              <a:buNone/>
              <a:defRPr lang="en-US" sz="1807" b="0" kern="1200" cap="all" baseline="0" dirty="0" smtClean="0">
                <a:solidFill>
                  <a:schemeClr val="bg1"/>
                </a:solidFill>
                <a:latin typeface="+mj-lt"/>
                <a:ea typeface="+mj-ea"/>
                <a:cs typeface="+mj-cs"/>
              </a:defRPr>
            </a:lvl1pPr>
          </a:lstStyle>
          <a:p>
            <a:pPr lvl="0"/>
            <a:r>
              <a:rPr lang="en-US" dirty="0" smtClean="0"/>
              <a:t>Edit Master text styles</a:t>
            </a:r>
          </a:p>
        </p:txBody>
      </p:sp>
      <p:pic>
        <p:nvPicPr>
          <p:cNvPr id="10"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36485" y="6132863"/>
            <a:ext cx="1721607" cy="35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489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p:nvPr userDrawn="1"/>
        </p:nvSpPr>
        <p:spPr>
          <a:xfrm>
            <a:off x="108012" y="106121"/>
            <a:ext cx="8913727" cy="6564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2" name="Title 1"/>
          <p:cNvSpPr>
            <a:spLocks noGrp="1"/>
          </p:cNvSpPr>
          <p:nvPr>
            <p:ph type="title"/>
          </p:nvPr>
        </p:nvSpPr>
        <p:spPr>
          <a:xfrm>
            <a:off x="336486" y="1411914"/>
            <a:ext cx="8471029" cy="3952777"/>
          </a:xfrm>
        </p:spPr>
        <p:txBody>
          <a:bodyPr bIns="0" anchor="b"/>
          <a:lstStyle>
            <a:lvl1pPr algn="l" defTabSz="1190838" rtl="0" eaLnBrk="1" latinLnBrk="0" hangingPunct="1">
              <a:lnSpc>
                <a:spcPct val="80000"/>
              </a:lnSpc>
              <a:spcBef>
                <a:spcPct val="0"/>
              </a:spcBef>
              <a:buNone/>
              <a:defRPr lang="en-US" sz="5421" b="1" kern="1200" cap="all" baseline="0" dirty="0">
                <a:solidFill>
                  <a:schemeClr val="bg1"/>
                </a:solidFill>
                <a:latin typeface="+mj-lt"/>
                <a:ea typeface="+mj-ea"/>
                <a:cs typeface="+mj-cs"/>
              </a:defRPr>
            </a:lvl1pPr>
          </a:lstStyle>
          <a:p>
            <a:r>
              <a:rPr lang="en-US" dirty="0" smtClean="0"/>
              <a:t>Click to edit Master title style</a:t>
            </a:r>
            <a:endParaRPr lang="en-US" dirty="0"/>
          </a:p>
        </p:txBody>
      </p:sp>
      <p:sp>
        <p:nvSpPr>
          <p:cNvPr id="5" name="Rectangle 4"/>
          <p:cNvSpPr/>
          <p:nvPr userDrawn="1"/>
        </p:nvSpPr>
        <p:spPr>
          <a:xfrm>
            <a:off x="1" y="1"/>
            <a:ext cx="10801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6" name="Rectangle 5"/>
          <p:cNvSpPr/>
          <p:nvPr userDrawn="1"/>
        </p:nvSpPr>
        <p:spPr>
          <a:xfrm>
            <a:off x="9035990" y="1"/>
            <a:ext cx="10801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8" name="Rectangle 7"/>
          <p:cNvSpPr/>
          <p:nvPr userDrawn="1"/>
        </p:nvSpPr>
        <p:spPr>
          <a:xfrm rot="5400000">
            <a:off x="4499990" y="-4499990"/>
            <a:ext cx="144022" cy="9144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9" name="Rectangle 8"/>
          <p:cNvSpPr/>
          <p:nvPr userDrawn="1"/>
        </p:nvSpPr>
        <p:spPr>
          <a:xfrm rot="5400000">
            <a:off x="4499990" y="2213988"/>
            <a:ext cx="144022" cy="9144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4136" eaLnBrk="1" fontAlgn="auto" hangingPunct="1">
              <a:spcBef>
                <a:spcPts val="0"/>
              </a:spcBef>
              <a:spcAft>
                <a:spcPts val="0"/>
              </a:spcAft>
            </a:pPr>
            <a:endParaRPr lang="en-US" sz="1897">
              <a:solidFill>
                <a:prstClr val="white"/>
              </a:solidFill>
            </a:endParaRPr>
          </a:p>
        </p:txBody>
      </p:sp>
      <p:sp>
        <p:nvSpPr>
          <p:cNvPr id="13" name="Text Placeholder 12"/>
          <p:cNvSpPr>
            <a:spLocks noGrp="1"/>
          </p:cNvSpPr>
          <p:nvPr>
            <p:ph type="body" sz="quarter" idx="10"/>
          </p:nvPr>
        </p:nvSpPr>
        <p:spPr>
          <a:xfrm>
            <a:off x="336486" y="5387432"/>
            <a:ext cx="8471028" cy="569298"/>
          </a:xfrm>
        </p:spPr>
        <p:txBody>
          <a:bodyPr/>
          <a:lstStyle>
            <a:lvl1pPr marL="0" indent="0" algn="l" defTabSz="1190838" rtl="0" eaLnBrk="1" latinLnBrk="0" hangingPunct="1">
              <a:lnSpc>
                <a:spcPct val="80000"/>
              </a:lnSpc>
              <a:spcBef>
                <a:spcPct val="0"/>
              </a:spcBef>
              <a:buNone/>
              <a:defRPr lang="en-US" sz="1807" b="0" kern="1200" cap="all" baseline="0" dirty="0" smtClean="0">
                <a:solidFill>
                  <a:schemeClr val="bg1"/>
                </a:solidFill>
                <a:latin typeface="+mj-lt"/>
                <a:ea typeface="+mj-ea"/>
                <a:cs typeface="+mj-cs"/>
              </a:defRPr>
            </a:lvl1pPr>
          </a:lstStyle>
          <a:p>
            <a:pPr lvl="0"/>
            <a:r>
              <a:rPr lang="en-US" dirty="0" smtClean="0"/>
              <a:t>Edit Master text styles</a:t>
            </a:r>
          </a:p>
        </p:txBody>
      </p:sp>
      <p:pic>
        <p:nvPicPr>
          <p:cNvPr id="14"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36485" y="6132863"/>
            <a:ext cx="1721607" cy="35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9070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smtClean="0">
                <a:solidFill>
                  <a:srgbClr val="424450"/>
                </a:solidFill>
              </a:rPr>
              <a:t>Source information</a:t>
            </a:r>
            <a:endParaRPr>
              <a:solidFill>
                <a:srgbClr val="424450"/>
              </a:solidFill>
            </a:endParaRPr>
          </a:p>
        </p:txBody>
      </p:sp>
      <p:sp>
        <p:nvSpPr>
          <p:cNvPr id="240" name="Text Placeholder 239"/>
          <p:cNvSpPr>
            <a:spLocks noGrp="1"/>
          </p:cNvSpPr>
          <p:nvPr>
            <p:ph type="body" sz="quarter" idx="15" hasCustomPrompt="1"/>
          </p:nvPr>
        </p:nvSpPr>
        <p:spPr>
          <a:xfrm>
            <a:off x="336485" y="797488"/>
            <a:ext cx="8471031" cy="333720"/>
          </a:xfrm>
        </p:spPr>
        <p:txBody>
          <a:bodyPr/>
          <a:lstStyle>
            <a:lvl1pPr marL="0" indent="0">
              <a:buNone/>
              <a:defRPr sz="2165">
                <a:solidFill>
                  <a:schemeClr val="accent1"/>
                </a:solidFill>
              </a:defRPr>
            </a:lvl1pPr>
          </a:lstStyle>
          <a:p>
            <a:pPr lvl="0"/>
            <a:r>
              <a:rPr lang="en-US" dirty="0" smtClean="0"/>
              <a:t>Click to edit subtitle</a:t>
            </a:r>
            <a:endParaRPr lang="en-US" dirty="0"/>
          </a:p>
        </p:txBody>
      </p:sp>
      <p:sp>
        <p:nvSpPr>
          <p:cNvPr id="241" name="Title 240"/>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1794606"/>
      </p:ext>
    </p:extLst>
  </p:cSld>
  <p:clrMapOvr>
    <a:masterClrMapping/>
  </p:clrMapOvr>
  <p:extLst mod="1">
    <p:ext uri="{DCECCB84-F9BA-43D5-87BE-67443E8EF086}">
      <p15:sldGuideLst xmlns="" xmlns:p15="http://schemas.microsoft.com/office/powerpoint/2012/main">
        <p15:guide id="1" orient="horz" pos="239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6487" y="1726090"/>
            <a:ext cx="4159313" cy="4610870"/>
          </a:xfrm>
        </p:spPr>
        <p:txBody>
          <a:bodyPr vert="horz" wrap="square" lIns="0" tIns="0" rIns="0" bIns="0" rtlCol="0">
            <a:no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55821" y="1726090"/>
            <a:ext cx="4251693" cy="4610870"/>
          </a:xfrm>
        </p:spPr>
        <p:txBody>
          <a:bodyPr vert="horz" wrap="square" lIns="0" tIns="0" rIns="0" bIns="0" rtlCol="0">
            <a:no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r>
              <a:rPr smtClean="0">
                <a:solidFill>
                  <a:srgbClr val="424450"/>
                </a:solidFill>
              </a:rPr>
              <a:t>Source information</a:t>
            </a:r>
            <a:endParaRPr>
              <a:solidFill>
                <a:srgbClr val="424450"/>
              </a:solidFill>
            </a:endParaRPr>
          </a:p>
        </p:txBody>
      </p:sp>
      <p:sp>
        <p:nvSpPr>
          <p:cNvPr id="9" name="Text Placeholder 239"/>
          <p:cNvSpPr>
            <a:spLocks noGrp="1"/>
          </p:cNvSpPr>
          <p:nvPr>
            <p:ph type="body" sz="quarter" idx="15" hasCustomPrompt="1"/>
          </p:nvPr>
        </p:nvSpPr>
        <p:spPr>
          <a:xfrm>
            <a:off x="336485" y="797488"/>
            <a:ext cx="8471031" cy="333720"/>
          </a:xfrm>
        </p:spPr>
        <p:txBody>
          <a:bodyPr/>
          <a:lstStyle>
            <a:lvl1pPr marL="0" indent="0">
              <a:buNone/>
              <a:defRPr sz="2165">
                <a:solidFill>
                  <a:schemeClr val="accent1"/>
                </a:solidFill>
              </a:defRPr>
            </a:lvl1pPr>
          </a:lstStyle>
          <a:p>
            <a:pPr lvl="0"/>
            <a:r>
              <a:rPr lang="en-US" dirty="0" smtClean="0"/>
              <a:t>Click to edit subtitle</a:t>
            </a:r>
            <a:endParaRPr lang="en-US" dirty="0"/>
          </a:p>
        </p:txBody>
      </p:sp>
    </p:spTree>
    <p:extLst>
      <p:ext uri="{BB962C8B-B14F-4D97-AF65-F5344CB8AC3E}">
        <p14:creationId xmlns:p14="http://schemas.microsoft.com/office/powerpoint/2010/main" val="4812945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8013" cy="525463"/>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11267" name="Text Placeholder 2"/>
          <p:cNvSpPr>
            <a:spLocks noGrp="1"/>
          </p:cNvSpPr>
          <p:nvPr>
            <p:ph type="body" idx="1"/>
          </p:nvPr>
        </p:nvSpPr>
        <p:spPr bwMode="auto">
          <a:xfrm>
            <a:off x="457200" y="1816100"/>
            <a:ext cx="8228013"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2853353594"/>
      </p:ext>
    </p:extLst>
  </p:cSld>
  <p:clrMap bg1="lt1" tx1="dk1" bg2="lt2" tx2="dk2" accent1="accent1" accent2="accent2" accent3="accent3" accent4="accent4" accent5="accent5" accent6="accent6" hlink="hlink" folHlink="folHlink"/>
  <p:sldLayoutIdLst>
    <p:sldLayoutId id="2147484413" r:id="rId1"/>
    <p:sldLayoutId id="2147484414" r:id="rId2"/>
    <p:sldLayoutId id="2147484415" r:id="rId3"/>
    <p:sldLayoutId id="2147484416" r:id="rId4"/>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200" kern="1200" cap="all">
          <a:solidFill>
            <a:srgbClr val="64645D"/>
          </a:solidFill>
          <a:latin typeface="Arial Narrow" panose="020B0606020202030204" pitchFamily="34" charset="0"/>
          <a:ea typeface="MS PGothic" panose="020B0600070205080204" pitchFamily="34" charset="-128"/>
          <a:cs typeface="ＭＳ Ｐゴシック" charset="0"/>
        </a:defRPr>
      </a:lvl1pPr>
      <a:lvl2pPr algn="l" rtl="0" eaLnBrk="0" fontAlgn="base" hangingPunct="0">
        <a:lnSpc>
          <a:spcPct val="90000"/>
        </a:lnSpc>
        <a:spcBef>
          <a:spcPct val="0"/>
        </a:spcBef>
        <a:spcAft>
          <a:spcPct val="0"/>
        </a:spcAft>
        <a:defRPr sz="2200">
          <a:solidFill>
            <a:srgbClr val="64645D"/>
          </a:solidFill>
          <a:latin typeface="Arial Narrow" panose="020B0606020202030204" pitchFamily="34" charset="0"/>
          <a:ea typeface="MS PGothic" panose="020B0600070205080204" pitchFamily="34" charset="-128"/>
          <a:cs typeface="ＭＳ Ｐゴシック" charset="0"/>
        </a:defRPr>
      </a:lvl2pPr>
      <a:lvl3pPr algn="l" rtl="0" eaLnBrk="0" fontAlgn="base" hangingPunct="0">
        <a:lnSpc>
          <a:spcPct val="90000"/>
        </a:lnSpc>
        <a:spcBef>
          <a:spcPct val="0"/>
        </a:spcBef>
        <a:spcAft>
          <a:spcPct val="0"/>
        </a:spcAft>
        <a:defRPr sz="2200">
          <a:solidFill>
            <a:srgbClr val="64645D"/>
          </a:solidFill>
          <a:latin typeface="Arial Narrow" panose="020B0606020202030204" pitchFamily="34" charset="0"/>
          <a:ea typeface="MS PGothic" panose="020B0600070205080204" pitchFamily="34" charset="-128"/>
          <a:cs typeface="ＭＳ Ｐゴシック" charset="0"/>
        </a:defRPr>
      </a:lvl3pPr>
      <a:lvl4pPr algn="l" rtl="0" eaLnBrk="0" fontAlgn="base" hangingPunct="0">
        <a:lnSpc>
          <a:spcPct val="90000"/>
        </a:lnSpc>
        <a:spcBef>
          <a:spcPct val="0"/>
        </a:spcBef>
        <a:spcAft>
          <a:spcPct val="0"/>
        </a:spcAft>
        <a:defRPr sz="2200">
          <a:solidFill>
            <a:srgbClr val="64645D"/>
          </a:solidFill>
          <a:latin typeface="Arial Narrow" panose="020B0606020202030204" pitchFamily="34" charset="0"/>
          <a:ea typeface="MS PGothic" panose="020B0600070205080204" pitchFamily="34" charset="-128"/>
          <a:cs typeface="ＭＳ Ｐゴシック" charset="0"/>
        </a:defRPr>
      </a:lvl4pPr>
      <a:lvl5pPr algn="l" rtl="0" eaLnBrk="0" fontAlgn="base" hangingPunct="0">
        <a:lnSpc>
          <a:spcPct val="90000"/>
        </a:lnSpc>
        <a:spcBef>
          <a:spcPct val="0"/>
        </a:spcBef>
        <a:spcAft>
          <a:spcPct val="0"/>
        </a:spcAft>
        <a:defRPr sz="2200">
          <a:solidFill>
            <a:srgbClr val="64645D"/>
          </a:solidFill>
          <a:latin typeface="Arial Narrow" panose="020B0606020202030204" pitchFamily="34" charset="0"/>
          <a:ea typeface="MS PGothic" panose="020B0600070205080204" pitchFamily="34" charset="-128"/>
          <a:cs typeface="ＭＳ Ｐゴシック" charset="0"/>
        </a:defRPr>
      </a:lvl5pPr>
      <a:lvl6pPr marL="457200" algn="l" rtl="0" fontAlgn="base">
        <a:lnSpc>
          <a:spcPct val="90000"/>
        </a:lnSpc>
        <a:spcBef>
          <a:spcPct val="0"/>
        </a:spcBef>
        <a:spcAft>
          <a:spcPct val="0"/>
        </a:spcAft>
        <a:defRPr sz="2200">
          <a:solidFill>
            <a:srgbClr val="64645D"/>
          </a:solidFill>
          <a:latin typeface="Arial Narrow" panose="020B0606020202030204" pitchFamily="34" charset="0"/>
        </a:defRPr>
      </a:lvl6pPr>
      <a:lvl7pPr marL="914400" algn="l" rtl="0" fontAlgn="base">
        <a:lnSpc>
          <a:spcPct val="90000"/>
        </a:lnSpc>
        <a:spcBef>
          <a:spcPct val="0"/>
        </a:spcBef>
        <a:spcAft>
          <a:spcPct val="0"/>
        </a:spcAft>
        <a:defRPr sz="2200">
          <a:solidFill>
            <a:srgbClr val="64645D"/>
          </a:solidFill>
          <a:latin typeface="Arial Narrow" panose="020B0606020202030204" pitchFamily="34" charset="0"/>
        </a:defRPr>
      </a:lvl7pPr>
      <a:lvl8pPr marL="1371600" algn="l" rtl="0" fontAlgn="base">
        <a:lnSpc>
          <a:spcPct val="90000"/>
        </a:lnSpc>
        <a:spcBef>
          <a:spcPct val="0"/>
        </a:spcBef>
        <a:spcAft>
          <a:spcPct val="0"/>
        </a:spcAft>
        <a:defRPr sz="2200">
          <a:solidFill>
            <a:srgbClr val="64645D"/>
          </a:solidFill>
          <a:latin typeface="Arial Narrow" panose="020B0606020202030204" pitchFamily="34" charset="0"/>
        </a:defRPr>
      </a:lvl8pPr>
      <a:lvl9pPr marL="1828800" algn="l" rtl="0" fontAlgn="base">
        <a:lnSpc>
          <a:spcPct val="90000"/>
        </a:lnSpc>
        <a:spcBef>
          <a:spcPct val="0"/>
        </a:spcBef>
        <a:spcAft>
          <a:spcPct val="0"/>
        </a:spcAft>
        <a:defRPr sz="2200">
          <a:solidFill>
            <a:srgbClr val="64645D"/>
          </a:solidFill>
          <a:latin typeface="Arial Narrow" panose="020B0606020202030204" pitchFamily="34" charset="0"/>
        </a:defRPr>
      </a:lvl9pPr>
    </p:titleStyle>
    <p:bodyStyle>
      <a:lvl1pPr marL="342900" indent="-342900" algn="l" rtl="0" eaLnBrk="0" fontAlgn="base" hangingPunct="0">
        <a:lnSpc>
          <a:spcPct val="120000"/>
        </a:lnSpc>
        <a:spcBef>
          <a:spcPts val="600"/>
        </a:spcBef>
        <a:spcAft>
          <a:spcPts val="1200"/>
        </a:spcAft>
        <a:buFont typeface="Calibri" panose="020F0502020204030204" pitchFamily="34" charset="0"/>
        <a:buChar char="​"/>
        <a:defRPr sz="1500" i="1" kern="1200">
          <a:solidFill>
            <a:srgbClr val="00AFBB"/>
          </a:solidFill>
          <a:latin typeface="+mn-lt"/>
          <a:ea typeface="MS PGothic" panose="020B0600070205080204" pitchFamily="34" charset="-128"/>
          <a:cs typeface="ＭＳ Ｐゴシック" charset="0"/>
        </a:defRPr>
      </a:lvl1pPr>
      <a:lvl2pPr marL="742950" indent="-285750" algn="l" rtl="0" eaLnBrk="0" fontAlgn="base" hangingPunct="0">
        <a:spcBef>
          <a:spcPct val="0"/>
        </a:spcBef>
        <a:spcAft>
          <a:spcPts val="600"/>
        </a:spcAft>
        <a:buFont typeface="Calibri" panose="020F0502020204030204" pitchFamily="34" charset="0"/>
        <a:buChar char="​"/>
        <a:defRPr sz="1500" i="1" kern="1200">
          <a:solidFill>
            <a:schemeClr val="tx2"/>
          </a:solidFill>
          <a:latin typeface="+mn-lt"/>
          <a:ea typeface="MS PGothic" panose="020B0600070205080204" pitchFamily="34" charset="-128"/>
          <a:cs typeface="+mn-cs"/>
        </a:defRPr>
      </a:lvl2pPr>
      <a:lvl3pPr marL="1143000" indent="-228600" algn="l" rtl="0" eaLnBrk="0" fontAlgn="base" hangingPunct="0">
        <a:lnSpc>
          <a:spcPct val="120000"/>
        </a:lnSpc>
        <a:spcBef>
          <a:spcPts val="600"/>
        </a:spcBef>
        <a:spcAft>
          <a:spcPts val="600"/>
        </a:spcAft>
        <a:buFont typeface="Calibri" panose="020F0502020204030204" pitchFamily="34" charset="0"/>
        <a:buChar char="​"/>
        <a:defRPr sz="1100" kern="1200">
          <a:solidFill>
            <a:schemeClr val="tx2"/>
          </a:solidFill>
          <a:latin typeface="+mj-lt"/>
          <a:ea typeface="MS PGothic" panose="020B0600070205080204" pitchFamily="34" charset="-128"/>
          <a:cs typeface="+mn-cs"/>
        </a:defRPr>
      </a:lvl3pPr>
      <a:lvl4pPr marL="1600200" indent="-228600" algn="l" rtl="0" eaLnBrk="0" fontAlgn="base" hangingPunct="0">
        <a:lnSpc>
          <a:spcPct val="110000"/>
        </a:lnSpc>
        <a:spcBef>
          <a:spcPct val="0"/>
        </a:spcBef>
        <a:spcAft>
          <a:spcPct val="0"/>
        </a:spcAft>
        <a:buFont typeface="Calibri" panose="020F0502020204030204" pitchFamily="34" charset="0"/>
        <a:buChar char="​"/>
        <a:defRPr sz="1100" i="1" kern="1200">
          <a:solidFill>
            <a:schemeClr val="accent2"/>
          </a:solidFill>
          <a:latin typeface="+mn-lt"/>
          <a:ea typeface="MS PGothic" panose="020B0600070205080204" pitchFamily="34" charset="-128"/>
          <a:cs typeface="+mn-cs"/>
        </a:defRPr>
      </a:lvl4pPr>
      <a:lvl5pPr marL="2057400" indent="-228600" algn="l" rtl="0" eaLnBrk="0" fontAlgn="base" hangingPunct="0">
        <a:lnSpc>
          <a:spcPct val="150000"/>
        </a:lnSpc>
        <a:spcBef>
          <a:spcPct val="0"/>
        </a:spcBef>
        <a:spcAft>
          <a:spcPct val="0"/>
        </a:spcAft>
        <a:buFont typeface="Calibri" panose="020F0502020204030204" pitchFamily="34" charset="0"/>
        <a:buChar char="​"/>
        <a:defRPr sz="700" kern="1200">
          <a:solidFill>
            <a:schemeClr val="tx2"/>
          </a:solidFill>
          <a:latin typeface="+mj-lt"/>
          <a:ea typeface="MS PGothic" panose="020B060007020508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484" y="314992"/>
            <a:ext cx="8471029" cy="403684"/>
          </a:xfrm>
          <a:prstGeom prst="rect">
            <a:avLst/>
          </a:prstGeom>
        </p:spPr>
        <p:txBody>
          <a:bodyPr vert="horz" lIns="0" tIns="52249" rIns="0" bIns="52249"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6484" y="1354720"/>
            <a:ext cx="8471030" cy="4935052"/>
          </a:xfrm>
          <a:prstGeom prst="rect">
            <a:avLst/>
          </a:prstGeom>
        </p:spPr>
        <p:txBody>
          <a:bodyPr vert="horz" wrap="square"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336485" y="6514294"/>
            <a:ext cx="6530674" cy="122791"/>
          </a:xfrm>
          <a:prstGeom prst="rect">
            <a:avLst/>
          </a:prstGeom>
          <a:noFill/>
        </p:spPr>
        <p:txBody>
          <a:bodyPr vert="horz" wrap="square" lIns="0" tIns="0" rIns="0" bIns="0" rtlCol="0" anchor="t">
            <a:spAutoFit/>
          </a:bodyPr>
          <a:lstStyle>
            <a:lvl1pPr marL="195382" indent="-195382" algn="l">
              <a:spcAft>
                <a:spcPts val="228"/>
              </a:spcAft>
              <a:defRPr lang="en-US" sz="798" b="0" cap="none" baseline="0" dirty="0">
                <a:solidFill>
                  <a:schemeClr val="tx2"/>
                </a:solidFill>
              </a:defRPr>
            </a:lvl1pPr>
          </a:lstStyle>
          <a:p>
            <a:pPr defTabSz="195382" eaLnBrk="1" fontAlgn="auto" hangingPunct="1">
              <a:spcBef>
                <a:spcPts val="0"/>
              </a:spcBef>
            </a:pPr>
            <a:r>
              <a:rPr lang="en-US" smtClean="0">
                <a:solidFill>
                  <a:srgbClr val="424450"/>
                </a:solidFill>
                <a:latin typeface="HelveticaNeueLT Std Cn"/>
                <a:ea typeface="+mn-ea"/>
              </a:rPr>
              <a:t>Source information</a:t>
            </a:r>
            <a:endParaRPr lang="en-US">
              <a:solidFill>
                <a:srgbClr val="424450"/>
              </a:solidFill>
              <a:latin typeface="HelveticaNeueLT Std Cn"/>
              <a:ea typeface="+mn-ea"/>
            </a:endParaRPr>
          </a:p>
        </p:txBody>
      </p:sp>
      <p:cxnSp>
        <p:nvCxnSpPr>
          <p:cNvPr id="86" name="Straight Connector 85"/>
          <p:cNvCxnSpPr/>
          <p:nvPr/>
        </p:nvCxnSpPr>
        <p:spPr>
          <a:xfrm>
            <a:off x="336486" y="253546"/>
            <a:ext cx="847102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36486" y="6458568"/>
            <a:ext cx="8471030" cy="0"/>
          </a:xfrm>
          <a:prstGeom prst="line">
            <a:avLst/>
          </a:prstGeom>
          <a:ln w="3175">
            <a:solidFill>
              <a:srgbClr val="4D4A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828452"/>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7" r:id="rId9"/>
  </p:sldLayoutIdLst>
  <p:hf sldNum="0" hdr="0" ftr="0" dt="0"/>
  <p:txStyles>
    <p:titleStyle>
      <a:lvl1pPr algn="l" defTabSz="1190838" rtl="0" eaLnBrk="1" latinLnBrk="0" hangingPunct="1">
        <a:spcBef>
          <a:spcPct val="0"/>
        </a:spcBef>
        <a:buNone/>
        <a:defRPr sz="4400" kern="1200" cap="all" baseline="0">
          <a:solidFill>
            <a:schemeClr val="tx1"/>
          </a:solidFill>
          <a:latin typeface="+mj-lt"/>
          <a:ea typeface="+mj-ea"/>
          <a:cs typeface="+mj-cs"/>
        </a:defRPr>
      </a:lvl1pPr>
    </p:titleStyle>
    <p:body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p:bodyStyle>
    <p:otherStyle>
      <a:defPPr>
        <a:defRPr lang="en-US"/>
      </a:defPPr>
      <a:lvl1pPr marL="0" algn="l" defTabSz="1190838" rtl="0" eaLnBrk="1" latinLnBrk="0" hangingPunct="1">
        <a:defRPr sz="2393" kern="1200">
          <a:solidFill>
            <a:schemeClr val="tx1"/>
          </a:solidFill>
          <a:latin typeface="+mn-lt"/>
          <a:ea typeface="+mn-ea"/>
          <a:cs typeface="+mn-cs"/>
        </a:defRPr>
      </a:lvl1pPr>
      <a:lvl2pPr marL="595419" algn="l" defTabSz="1190838" rtl="0" eaLnBrk="1" latinLnBrk="0" hangingPunct="1">
        <a:defRPr sz="2393" kern="1200">
          <a:solidFill>
            <a:schemeClr val="tx1"/>
          </a:solidFill>
          <a:latin typeface="+mn-lt"/>
          <a:ea typeface="+mn-ea"/>
          <a:cs typeface="+mn-cs"/>
        </a:defRPr>
      </a:lvl2pPr>
      <a:lvl3pPr marL="1190838" algn="l" defTabSz="1190838" rtl="0" eaLnBrk="1" latinLnBrk="0" hangingPunct="1">
        <a:defRPr sz="2393" kern="1200">
          <a:solidFill>
            <a:schemeClr val="tx1"/>
          </a:solidFill>
          <a:latin typeface="+mn-lt"/>
          <a:ea typeface="+mn-ea"/>
          <a:cs typeface="+mn-cs"/>
        </a:defRPr>
      </a:lvl3pPr>
      <a:lvl4pPr marL="1786257" algn="l" defTabSz="1190838" rtl="0" eaLnBrk="1" latinLnBrk="0" hangingPunct="1">
        <a:defRPr sz="2393" kern="1200">
          <a:solidFill>
            <a:schemeClr val="tx1"/>
          </a:solidFill>
          <a:latin typeface="+mn-lt"/>
          <a:ea typeface="+mn-ea"/>
          <a:cs typeface="+mn-cs"/>
        </a:defRPr>
      </a:lvl4pPr>
      <a:lvl5pPr marL="2381678" algn="l" defTabSz="1190838" rtl="0" eaLnBrk="1" latinLnBrk="0" hangingPunct="1">
        <a:defRPr sz="2393" kern="1200">
          <a:solidFill>
            <a:schemeClr val="tx1"/>
          </a:solidFill>
          <a:latin typeface="+mn-lt"/>
          <a:ea typeface="+mn-ea"/>
          <a:cs typeface="+mn-cs"/>
        </a:defRPr>
      </a:lvl5pPr>
      <a:lvl6pPr marL="2977098" algn="l" defTabSz="1190838" rtl="0" eaLnBrk="1" latinLnBrk="0" hangingPunct="1">
        <a:defRPr sz="2393" kern="1200">
          <a:solidFill>
            <a:schemeClr val="tx1"/>
          </a:solidFill>
          <a:latin typeface="+mn-lt"/>
          <a:ea typeface="+mn-ea"/>
          <a:cs typeface="+mn-cs"/>
        </a:defRPr>
      </a:lvl6pPr>
      <a:lvl7pPr marL="3572517" algn="l" defTabSz="1190838" rtl="0" eaLnBrk="1" latinLnBrk="0" hangingPunct="1">
        <a:defRPr sz="2393" kern="1200">
          <a:solidFill>
            <a:schemeClr val="tx1"/>
          </a:solidFill>
          <a:latin typeface="+mn-lt"/>
          <a:ea typeface="+mn-ea"/>
          <a:cs typeface="+mn-cs"/>
        </a:defRPr>
      </a:lvl7pPr>
      <a:lvl8pPr marL="4167936" algn="l" defTabSz="1190838" rtl="0" eaLnBrk="1" latinLnBrk="0" hangingPunct="1">
        <a:defRPr sz="2393" kern="1200">
          <a:solidFill>
            <a:schemeClr val="tx1"/>
          </a:solidFill>
          <a:latin typeface="+mn-lt"/>
          <a:ea typeface="+mn-ea"/>
          <a:cs typeface="+mn-cs"/>
        </a:defRPr>
      </a:lvl8pPr>
      <a:lvl9pPr marL="4763355" algn="l" defTabSz="1190838" rtl="0" eaLnBrk="1" latinLnBrk="0" hangingPunct="1">
        <a:defRPr sz="23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487" y="-111515"/>
            <a:ext cx="8668063" cy="3110825"/>
          </a:xfrm>
        </p:spPr>
        <p:txBody>
          <a:bodyPr/>
          <a:lstStyle/>
          <a:p>
            <a:r>
              <a:rPr lang="en-US" sz="6505" dirty="0"/>
              <a:t>The Psychology of Start-up Teams</a:t>
            </a:r>
          </a:p>
        </p:txBody>
      </p:sp>
      <p:sp>
        <p:nvSpPr>
          <p:cNvPr id="4" name="Subtitle 2"/>
          <p:cNvSpPr txBox="1">
            <a:spLocks/>
          </p:cNvSpPr>
          <p:nvPr/>
        </p:nvSpPr>
        <p:spPr>
          <a:xfrm>
            <a:off x="336487" y="3668756"/>
            <a:ext cx="8502714" cy="535817"/>
          </a:xfrm>
          <a:prstGeom prst="rect">
            <a:avLst/>
          </a:prstGeom>
        </p:spPr>
        <p:txBody>
          <a:bodyPr vert="horz" wrap="square" lIns="0" tIns="0" rIns="0" bIns="0" rtlCol="0" anchor="t">
            <a:noAutofit/>
          </a:bodyPr>
          <a:lstStyle>
            <a:lvl1pPr marL="0" indent="0" algn="r" defTabSz="1044976" rtl="0" eaLnBrk="1" latinLnBrk="0" hangingPunct="1">
              <a:lnSpc>
                <a:spcPct val="120000"/>
              </a:lnSpc>
              <a:spcBef>
                <a:spcPts val="0"/>
              </a:spcBef>
              <a:spcAft>
                <a:spcPts val="850"/>
              </a:spcAft>
              <a:buFont typeface="HelveticaNeueLT Std Cn" pitchFamily="34" charset="0"/>
              <a:buNone/>
              <a:defRPr sz="1600" i="1" kern="1200">
                <a:solidFill>
                  <a:schemeClr val="accent2"/>
                </a:solidFill>
                <a:latin typeface="+mj-lt"/>
                <a:ea typeface="+mn-ea"/>
                <a:cs typeface="+mn-cs"/>
              </a:defRPr>
            </a:lvl1pPr>
            <a:lvl2pPr marL="522488" indent="0" algn="ctr" defTabSz="1044976" rtl="0" eaLnBrk="1" latinLnBrk="0" hangingPunct="1">
              <a:lnSpc>
                <a:spcPct val="120000"/>
              </a:lnSpc>
              <a:spcBef>
                <a:spcPts val="0"/>
              </a:spcBef>
              <a:spcAft>
                <a:spcPts val="850"/>
              </a:spcAft>
              <a:buFont typeface="HelveticaNeueLT Std" pitchFamily="34" charset="0"/>
              <a:buNone/>
              <a:defRPr sz="1100" b="1" i="0" kern="1200">
                <a:solidFill>
                  <a:schemeClr val="tx1">
                    <a:tint val="75000"/>
                  </a:schemeClr>
                </a:solidFill>
                <a:latin typeface="+mj-lt"/>
                <a:ea typeface="+mn-ea"/>
                <a:cs typeface="+mn-cs"/>
              </a:defRPr>
            </a:lvl2pPr>
            <a:lvl3pPr marL="1044976" indent="0" algn="ctr" defTabSz="1044976" rtl="0" eaLnBrk="1" latinLnBrk="0" hangingPunct="1">
              <a:lnSpc>
                <a:spcPct val="120000"/>
              </a:lnSpc>
              <a:spcBef>
                <a:spcPts val="0"/>
              </a:spcBef>
              <a:spcAft>
                <a:spcPts val="1300"/>
              </a:spcAft>
              <a:buFont typeface="HelveticaNeueLT Std Cn" pitchFamily="34" charset="0"/>
              <a:buNone/>
              <a:defRPr sz="1600" i="1" kern="1200">
                <a:solidFill>
                  <a:schemeClr val="tx1">
                    <a:tint val="75000"/>
                  </a:schemeClr>
                </a:solidFill>
                <a:latin typeface="+mj-lt"/>
                <a:ea typeface="+mn-ea"/>
                <a:cs typeface="+mn-cs"/>
              </a:defRPr>
            </a:lvl3pPr>
            <a:lvl4pPr marL="1567464" indent="0" algn="ctr" defTabSz="1044976" rtl="0" eaLnBrk="1" latinLnBrk="0" hangingPunct="1">
              <a:lnSpc>
                <a:spcPct val="110000"/>
              </a:lnSpc>
              <a:spcBef>
                <a:spcPts val="0"/>
              </a:spcBef>
              <a:spcAft>
                <a:spcPts val="1300"/>
              </a:spcAft>
              <a:buFont typeface="HelveticaNeueLT Std Cn" pitchFamily="34" charset="0"/>
              <a:buNone/>
              <a:defRPr sz="1600" kern="1200">
                <a:solidFill>
                  <a:schemeClr val="tx1">
                    <a:tint val="75000"/>
                  </a:schemeClr>
                </a:solidFill>
                <a:latin typeface="+mj-lt"/>
                <a:ea typeface="+mn-ea"/>
                <a:cs typeface="+mn-cs"/>
              </a:defRPr>
            </a:lvl4pPr>
            <a:lvl5pPr marL="2089953" indent="0" algn="ctr" defTabSz="1044976" rtl="0" eaLnBrk="1" latinLnBrk="0" hangingPunct="1">
              <a:lnSpc>
                <a:spcPct val="110000"/>
              </a:lnSpc>
              <a:spcBef>
                <a:spcPts val="0"/>
              </a:spcBef>
              <a:spcAft>
                <a:spcPts val="400"/>
              </a:spcAft>
              <a:buFont typeface="HelveticaNeueLT Std Cn" pitchFamily="34" charset="0"/>
              <a:buNone/>
              <a:defRPr sz="900" b="1" kern="1200" cap="all" baseline="0">
                <a:solidFill>
                  <a:schemeClr val="tx1">
                    <a:tint val="75000"/>
                  </a:schemeClr>
                </a:solidFill>
                <a:latin typeface="+mn-lt"/>
                <a:ea typeface="+mn-ea"/>
                <a:cs typeface="+mn-cs"/>
              </a:defRPr>
            </a:lvl5pPr>
            <a:lvl6pPr marL="2612441" indent="0" algn="ctr" defTabSz="1044976" rtl="0" eaLnBrk="1" latinLnBrk="0" hangingPunct="1">
              <a:spcBef>
                <a:spcPct val="20000"/>
              </a:spcBef>
              <a:buFont typeface="HelveticaNeueLT Std Cn" pitchFamily="34" charset="0"/>
              <a:buNone/>
              <a:defRPr sz="2000" kern="1200" baseline="0">
                <a:solidFill>
                  <a:schemeClr val="tx1">
                    <a:tint val="75000"/>
                  </a:schemeClr>
                </a:solidFill>
                <a:latin typeface="+mj-lt"/>
                <a:ea typeface="+mn-ea"/>
                <a:cs typeface="+mn-cs"/>
              </a:defRPr>
            </a:lvl6pPr>
            <a:lvl7pPr marL="3134929" indent="0" algn="ctr" defTabSz="1044976"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7417" indent="0" algn="ctr" defTabSz="1044976"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9905" indent="0" algn="ctr" defTabSz="1044976"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l" fontAlgn="auto"/>
            <a:r>
              <a:rPr lang="en-US" sz="2530" b="1" i="0" cap="all" dirty="0" smtClean="0">
                <a:solidFill>
                  <a:srgbClr val="8C1515"/>
                </a:solidFill>
                <a:latin typeface="HelveticaNeueLT Std Cn"/>
              </a:rPr>
              <a:t>Composing Start-up </a:t>
            </a:r>
            <a:r>
              <a:rPr lang="en-US" sz="2530" b="1" i="0" cap="all" dirty="0">
                <a:solidFill>
                  <a:srgbClr val="8C1515"/>
                </a:solidFill>
                <a:latin typeface="HelveticaNeueLT Std Cn"/>
              </a:rPr>
              <a:t>Teams</a:t>
            </a:r>
          </a:p>
          <a:p>
            <a:pPr algn="l" fontAlgn="auto"/>
            <a:r>
              <a:rPr lang="en-US" sz="2530" b="1" i="0" cap="all" dirty="0" smtClean="0">
                <a:solidFill>
                  <a:prstClr val="black"/>
                </a:solidFill>
                <a:latin typeface="HelveticaNeueLT Std Cn"/>
              </a:rPr>
              <a:t>Professor </a:t>
            </a:r>
            <a:r>
              <a:rPr lang="en-US" sz="2530" b="1" i="0" cap="all" dirty="0">
                <a:solidFill>
                  <a:prstClr val="black"/>
                </a:solidFill>
                <a:latin typeface="HelveticaNeueLT Std Cn"/>
              </a:rPr>
              <a:t>Lindred L. Greer</a:t>
            </a:r>
            <a:r>
              <a:rPr lang="en-US" sz="2530" b="1" i="0" cap="all" dirty="0">
                <a:solidFill>
                  <a:srgbClr val="9F8849"/>
                </a:solidFill>
                <a:latin typeface="HelveticaNeueLT Std Cn"/>
              </a:rPr>
              <a:t/>
            </a:r>
            <a:br>
              <a:rPr lang="en-US" sz="2530" b="1" i="0" cap="all" dirty="0">
                <a:solidFill>
                  <a:srgbClr val="9F8849"/>
                </a:solidFill>
                <a:latin typeface="HelveticaNeueLT Std Cn"/>
              </a:rPr>
            </a:br>
            <a:r>
              <a:rPr lang="en-US" sz="2168" b="1" i="0" cap="all" dirty="0">
                <a:solidFill>
                  <a:srgbClr val="9F8849"/>
                </a:solidFill>
                <a:latin typeface="HelveticaNeueLT Std Cn"/>
              </a:rPr>
              <a:t>April </a:t>
            </a:r>
            <a:r>
              <a:rPr lang="en-US" sz="2168" b="1" i="0" cap="all" dirty="0" smtClean="0">
                <a:solidFill>
                  <a:srgbClr val="9F8849"/>
                </a:solidFill>
                <a:latin typeface="HelveticaNeueLT Std Cn"/>
              </a:rPr>
              <a:t>18, </a:t>
            </a:r>
            <a:r>
              <a:rPr lang="en-US" sz="2168" b="1" i="0" cap="all" dirty="0">
                <a:solidFill>
                  <a:srgbClr val="9F8849"/>
                </a:solidFill>
                <a:latin typeface="HelveticaNeueLT Std Cn"/>
              </a:rPr>
              <a:t>2016</a:t>
            </a:r>
            <a:endParaRPr lang="en-US" sz="2168" b="1" i="0" cap="all" dirty="0">
              <a:solidFill>
                <a:srgbClr val="424450"/>
              </a:solidFill>
              <a:latin typeface="HelveticaNeueLT Std Cn"/>
            </a:endParaRPr>
          </a:p>
        </p:txBody>
      </p:sp>
    </p:spTree>
    <p:extLst>
      <p:ext uri="{BB962C8B-B14F-4D97-AF65-F5344CB8AC3E}">
        <p14:creationId xmlns:p14="http://schemas.microsoft.com/office/powerpoint/2010/main" val="554666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DIVERSITY HELPS Start-ups</a:t>
            </a:r>
          </a:p>
        </p:txBody>
      </p:sp>
      <p:sp>
        <p:nvSpPr>
          <p:cNvPr id="3" name="Text Placeholder 2"/>
          <p:cNvSpPr>
            <a:spLocks noGrp="1"/>
          </p:cNvSpPr>
          <p:nvPr>
            <p:ph type="body" sz="quarter" idx="15"/>
          </p:nvPr>
        </p:nvSpPr>
        <p:spPr>
          <a:xfrm>
            <a:off x="336485" y="1737360"/>
            <a:ext cx="8471031" cy="333720"/>
          </a:xfrm>
        </p:spPr>
        <p:txBody>
          <a:bodyPr/>
          <a:lstStyle/>
          <a:p>
            <a:r>
              <a:rPr lang="en-US" dirty="0"/>
              <a:t>Multiple meta-analyses have now shown that the effects of team diversity are contextually </a:t>
            </a:r>
            <a:r>
              <a:rPr lang="en-US" dirty="0" smtClean="0"/>
              <a:t>driven</a:t>
            </a:r>
            <a:endParaRPr lang="en-US" dirty="0"/>
          </a:p>
        </p:txBody>
      </p:sp>
      <p:sp>
        <p:nvSpPr>
          <p:cNvPr id="4" name="Content Placeholder 7"/>
          <p:cNvSpPr txBox="1">
            <a:spLocks/>
          </p:cNvSpPr>
          <p:nvPr/>
        </p:nvSpPr>
        <p:spPr>
          <a:xfrm>
            <a:off x="331410" y="2743200"/>
            <a:ext cx="4495800" cy="3124200"/>
          </a:xfrm>
          <a:prstGeom prst="rect">
            <a:avLst/>
          </a:prstGeom>
        </p:spPr>
        <p:txBody>
          <a:bodyPr lIns="0"/>
          <a:lst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a:lstStyle>
          <a:p>
            <a:pPr marL="0" lvl="1" indent="0" fontAlgn="auto">
              <a:buNone/>
            </a:pPr>
            <a:r>
              <a:rPr lang="en-US" sz="2000" b="1" cap="all" dirty="0" smtClean="0">
                <a:latin typeface="+mj-lt"/>
                <a:ea typeface="ＭＳ Ｐゴシック" charset="0"/>
                <a:cs typeface="ＭＳ Ｐゴシック" charset="0"/>
              </a:rPr>
              <a:t>Diversity helps when:</a:t>
            </a:r>
            <a:endParaRPr lang="en-US" sz="2000" b="1" cap="all" dirty="0" smtClean="0">
              <a:latin typeface="+mj-lt"/>
            </a:endParaRPr>
          </a:p>
          <a:p>
            <a:pPr marL="285750" lvl="1" indent="-285750" fontAlgn="auto">
              <a:lnSpc>
                <a:spcPct val="110000"/>
              </a:lnSpc>
              <a:spcBef>
                <a:spcPts val="1000"/>
              </a:spcBef>
              <a:buClr>
                <a:schemeClr val="tx1">
                  <a:lumMod val="90000"/>
                  <a:lumOff val="10000"/>
                </a:schemeClr>
              </a:buClr>
              <a:buSzPct val="70000"/>
              <a:buFontTx/>
              <a:buChar char="+"/>
              <a:defRPr/>
            </a:pPr>
            <a:r>
              <a:rPr lang="en-US" sz="2000" dirty="0" smtClean="0">
                <a:latin typeface="+mj-lt"/>
              </a:rPr>
              <a:t>The differences are complementary and bring unique perspectives on the task</a:t>
            </a:r>
          </a:p>
          <a:p>
            <a:pPr marL="285750" lvl="1" indent="-285750" fontAlgn="auto">
              <a:lnSpc>
                <a:spcPct val="110000"/>
              </a:lnSpc>
              <a:spcBef>
                <a:spcPts val="1000"/>
              </a:spcBef>
              <a:buClr>
                <a:schemeClr val="tx1">
                  <a:lumMod val="90000"/>
                  <a:lumOff val="10000"/>
                </a:schemeClr>
              </a:buClr>
              <a:buSzPct val="70000"/>
              <a:buFontTx/>
              <a:buChar char="+"/>
              <a:defRPr/>
            </a:pPr>
            <a:r>
              <a:rPr lang="en-US" sz="2000" dirty="0" smtClean="0">
                <a:latin typeface="+mj-lt"/>
              </a:rPr>
              <a:t>There is an overarching common goal and identity and shared set of values</a:t>
            </a:r>
          </a:p>
          <a:p>
            <a:pPr marL="285750" lvl="1" indent="-285750" fontAlgn="auto">
              <a:lnSpc>
                <a:spcPct val="110000"/>
              </a:lnSpc>
              <a:spcBef>
                <a:spcPts val="1000"/>
              </a:spcBef>
              <a:buClr>
                <a:schemeClr val="tx1">
                  <a:lumMod val="90000"/>
                  <a:lumOff val="10000"/>
                </a:schemeClr>
              </a:buClr>
              <a:buSzPct val="70000"/>
              <a:buFontTx/>
              <a:buChar char="+"/>
              <a:defRPr/>
            </a:pPr>
            <a:r>
              <a:rPr lang="en-US" sz="2000" dirty="0" smtClean="0">
                <a:latin typeface="+mj-lt"/>
              </a:rPr>
              <a:t> The team is willing to believe in the value of diversity</a:t>
            </a:r>
          </a:p>
          <a:p>
            <a:pPr lvl="1" fontAlgn="auto"/>
            <a:endParaRPr lang="en-US" sz="1400" dirty="0">
              <a:latin typeface="+mj-lt"/>
            </a:endParaRPr>
          </a:p>
        </p:txBody>
      </p:sp>
      <p:grpSp>
        <p:nvGrpSpPr>
          <p:cNvPr id="5" name="Group 4"/>
          <p:cNvGrpSpPr>
            <a:grpSpLocks noChangeAspect="1"/>
          </p:cNvGrpSpPr>
          <p:nvPr/>
        </p:nvGrpSpPr>
        <p:grpSpPr>
          <a:xfrm>
            <a:off x="5410200" y="3100348"/>
            <a:ext cx="3028947" cy="2019298"/>
            <a:chOff x="5638800" y="3429000"/>
            <a:chExt cx="2743200" cy="1828800"/>
          </a:xfrm>
        </p:grpSpPr>
        <p:grpSp>
          <p:nvGrpSpPr>
            <p:cNvPr id="6" name="Group 5"/>
            <p:cNvGrpSpPr/>
            <p:nvPr/>
          </p:nvGrpSpPr>
          <p:grpSpPr>
            <a:xfrm>
              <a:off x="5638800" y="3429000"/>
              <a:ext cx="2743200" cy="1828800"/>
              <a:chOff x="5638800" y="3429000"/>
              <a:chExt cx="2743200" cy="1828800"/>
            </a:xfrm>
          </p:grpSpPr>
          <p:sp>
            <p:nvSpPr>
              <p:cNvPr id="14" name="Rectangle 13"/>
              <p:cNvSpPr/>
              <p:nvPr/>
            </p:nvSpPr>
            <p:spPr>
              <a:xfrm>
                <a:off x="5638800" y="34290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15" name="Rectangle 14"/>
              <p:cNvSpPr/>
              <p:nvPr/>
            </p:nvSpPr>
            <p:spPr>
              <a:xfrm>
                <a:off x="6096000" y="34290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16" name="Rectangle 15"/>
              <p:cNvSpPr/>
              <p:nvPr/>
            </p:nvSpPr>
            <p:spPr>
              <a:xfrm>
                <a:off x="6553200" y="34290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17" name="Rectangle 16"/>
              <p:cNvSpPr/>
              <p:nvPr/>
            </p:nvSpPr>
            <p:spPr>
              <a:xfrm>
                <a:off x="7010400" y="34290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18" name="Rectangle 17"/>
              <p:cNvSpPr/>
              <p:nvPr/>
            </p:nvSpPr>
            <p:spPr>
              <a:xfrm>
                <a:off x="7467600" y="34290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19" name="Rectangle 18"/>
              <p:cNvSpPr/>
              <p:nvPr/>
            </p:nvSpPr>
            <p:spPr>
              <a:xfrm>
                <a:off x="7924800" y="34290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0" name="Rectangle 19"/>
              <p:cNvSpPr/>
              <p:nvPr/>
            </p:nvSpPr>
            <p:spPr>
              <a:xfrm>
                <a:off x="5638800" y="38862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1" name="Rectangle 20"/>
              <p:cNvSpPr/>
              <p:nvPr/>
            </p:nvSpPr>
            <p:spPr>
              <a:xfrm>
                <a:off x="6096000" y="38862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2" name="Rectangle 21"/>
              <p:cNvSpPr/>
              <p:nvPr/>
            </p:nvSpPr>
            <p:spPr>
              <a:xfrm>
                <a:off x="6553200" y="38862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3" name="Rectangle 22"/>
              <p:cNvSpPr/>
              <p:nvPr/>
            </p:nvSpPr>
            <p:spPr>
              <a:xfrm>
                <a:off x="7010400" y="38862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4" name="Rectangle 23"/>
              <p:cNvSpPr/>
              <p:nvPr/>
            </p:nvSpPr>
            <p:spPr>
              <a:xfrm>
                <a:off x="7467600" y="38862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5" name="Rectangle 24"/>
              <p:cNvSpPr/>
              <p:nvPr/>
            </p:nvSpPr>
            <p:spPr>
              <a:xfrm>
                <a:off x="7924800" y="38862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6" name="Rectangle 25"/>
              <p:cNvSpPr/>
              <p:nvPr/>
            </p:nvSpPr>
            <p:spPr>
              <a:xfrm>
                <a:off x="5638800" y="43434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7" name="Rectangle 26"/>
              <p:cNvSpPr/>
              <p:nvPr/>
            </p:nvSpPr>
            <p:spPr>
              <a:xfrm>
                <a:off x="6096000" y="43434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8" name="Rectangle 27"/>
              <p:cNvSpPr/>
              <p:nvPr/>
            </p:nvSpPr>
            <p:spPr>
              <a:xfrm>
                <a:off x="6553200" y="43434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29" name="Rectangle 28"/>
              <p:cNvSpPr/>
              <p:nvPr/>
            </p:nvSpPr>
            <p:spPr>
              <a:xfrm>
                <a:off x="7010400" y="43434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0" name="Rectangle 29"/>
              <p:cNvSpPr/>
              <p:nvPr/>
            </p:nvSpPr>
            <p:spPr>
              <a:xfrm>
                <a:off x="7467600" y="43434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1" name="Rectangle 30"/>
              <p:cNvSpPr/>
              <p:nvPr/>
            </p:nvSpPr>
            <p:spPr>
              <a:xfrm>
                <a:off x="7924800" y="43434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2" name="Rectangle 31"/>
              <p:cNvSpPr/>
              <p:nvPr/>
            </p:nvSpPr>
            <p:spPr>
              <a:xfrm>
                <a:off x="5638800" y="48006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3" name="Rectangle 32"/>
              <p:cNvSpPr/>
              <p:nvPr/>
            </p:nvSpPr>
            <p:spPr>
              <a:xfrm>
                <a:off x="6096000" y="48006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4" name="Rectangle 33"/>
              <p:cNvSpPr/>
              <p:nvPr/>
            </p:nvSpPr>
            <p:spPr>
              <a:xfrm>
                <a:off x="6553200" y="48006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5" name="Rectangle 34"/>
              <p:cNvSpPr/>
              <p:nvPr/>
            </p:nvSpPr>
            <p:spPr>
              <a:xfrm>
                <a:off x="7010400" y="48006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6" name="Rectangle 35"/>
              <p:cNvSpPr/>
              <p:nvPr/>
            </p:nvSpPr>
            <p:spPr>
              <a:xfrm>
                <a:off x="7467600" y="48006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
            <p:nvSpPr>
              <p:cNvPr id="37" name="Rectangle 36"/>
              <p:cNvSpPr/>
              <p:nvPr/>
            </p:nvSpPr>
            <p:spPr>
              <a:xfrm>
                <a:off x="7924800" y="4800600"/>
                <a:ext cx="457200" cy="45720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grpSp>
        <p:cxnSp>
          <p:nvCxnSpPr>
            <p:cNvPr id="7" name="Straight Connector 6"/>
            <p:cNvCxnSpPr/>
            <p:nvPr/>
          </p:nvCxnSpPr>
          <p:spPr>
            <a:xfrm flipV="1">
              <a:off x="5729272" y="4572000"/>
              <a:ext cx="457200" cy="4572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76946" y="4572000"/>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396020" y="4114800"/>
              <a:ext cx="533400" cy="6858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19902" y="4114802"/>
              <a:ext cx="457200" cy="4572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67576" y="3886202"/>
              <a:ext cx="457200" cy="6858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15250" y="3886202"/>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034324" y="3886202"/>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9785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DIVERSITY BACKFIRES in </a:t>
            </a:r>
            <a:r>
              <a:rPr lang="en-US" dirty="0" smtClean="0"/>
              <a:t>STARTUPS</a:t>
            </a:r>
            <a:endParaRPr lang="en-US" dirty="0"/>
          </a:p>
        </p:txBody>
      </p:sp>
      <p:sp>
        <p:nvSpPr>
          <p:cNvPr id="3" name="Text Placeholder 2"/>
          <p:cNvSpPr>
            <a:spLocks noGrp="1"/>
          </p:cNvSpPr>
          <p:nvPr>
            <p:ph type="body" sz="quarter" idx="15"/>
          </p:nvPr>
        </p:nvSpPr>
        <p:spPr>
          <a:xfrm>
            <a:off x="336485" y="1737360"/>
            <a:ext cx="8471031" cy="333720"/>
          </a:xfrm>
        </p:spPr>
        <p:txBody>
          <a:bodyPr/>
          <a:lstStyle/>
          <a:p>
            <a:r>
              <a:rPr lang="en-US" dirty="0"/>
              <a:t>Demographic </a:t>
            </a:r>
            <a:r>
              <a:rPr lang="en-US" dirty="0" err="1"/>
              <a:t>Faultlines</a:t>
            </a:r>
            <a:r>
              <a:rPr lang="en-US" dirty="0"/>
              <a:t>: </a:t>
            </a:r>
          </a:p>
          <a:p>
            <a:r>
              <a:rPr lang="en-US" sz="1600" dirty="0">
                <a:solidFill>
                  <a:schemeClr val="tx2"/>
                </a:solidFill>
              </a:rPr>
              <a:t>Hypothetical dividing lines that may split a team into subgroups </a:t>
            </a:r>
            <a:endParaRPr lang="en-US" sz="1600" dirty="0" smtClean="0">
              <a:solidFill>
                <a:schemeClr val="tx2"/>
              </a:solidFill>
            </a:endParaRPr>
          </a:p>
          <a:p>
            <a:endParaRPr lang="en-US" sz="1600" b="1" dirty="0" smtClean="0"/>
          </a:p>
          <a:p>
            <a:r>
              <a:rPr lang="en-US" sz="1600" b="1" dirty="0" smtClean="0"/>
              <a:t>Bottom </a:t>
            </a:r>
            <a:r>
              <a:rPr lang="en-US" sz="1600" b="1" dirty="0"/>
              <a:t>line: </a:t>
            </a:r>
            <a:r>
              <a:rPr lang="en-US" sz="1600" dirty="0">
                <a:solidFill>
                  <a:schemeClr val="tx2"/>
                </a:solidFill>
              </a:rPr>
              <a:t>Faultlines hurt collaboration in </a:t>
            </a:r>
            <a:r>
              <a:rPr lang="en-US" sz="1600" dirty="0" smtClean="0">
                <a:solidFill>
                  <a:schemeClr val="tx2"/>
                </a:solidFill>
              </a:rPr>
              <a:t>teams!</a:t>
            </a:r>
            <a:endParaRPr lang="en-US" sz="1600" dirty="0">
              <a:solidFill>
                <a:schemeClr val="tx2"/>
              </a:solidFill>
            </a:endParaRPr>
          </a:p>
        </p:txBody>
      </p:sp>
      <p:sp>
        <p:nvSpPr>
          <p:cNvPr id="4" name="TextBox 3"/>
          <p:cNvSpPr txBox="1"/>
          <p:nvPr/>
        </p:nvSpPr>
        <p:spPr>
          <a:xfrm>
            <a:off x="685800" y="3659420"/>
            <a:ext cx="1600200" cy="430887"/>
          </a:xfrm>
          <a:prstGeom prst="rect">
            <a:avLst/>
          </a:prstGeom>
          <a:noFill/>
        </p:spPr>
        <p:txBody>
          <a:bodyPr wrap="square" lIns="0" tIns="0" rIns="0" bIns="0" rtlCol="0">
            <a:spAutoFit/>
          </a:bodyPr>
          <a:lstStyle/>
          <a:p>
            <a:pPr algn="r"/>
            <a:r>
              <a:rPr lang="en-US" sz="1400" cap="all" dirty="0" smtClean="0">
                <a:solidFill>
                  <a:schemeClr val="tx2"/>
                </a:solidFill>
                <a:latin typeface="+mj-lt"/>
              </a:rPr>
              <a:t>Female,</a:t>
            </a:r>
          </a:p>
          <a:p>
            <a:pPr algn="r"/>
            <a:r>
              <a:rPr lang="en-US" sz="1400" cap="all" dirty="0" smtClean="0">
                <a:solidFill>
                  <a:schemeClr val="tx2"/>
                </a:solidFill>
                <a:latin typeface="+mj-lt"/>
              </a:rPr>
              <a:t>marketing</a:t>
            </a:r>
          </a:p>
        </p:txBody>
      </p:sp>
      <p:sp>
        <p:nvSpPr>
          <p:cNvPr id="5" name="TextBox 4"/>
          <p:cNvSpPr txBox="1"/>
          <p:nvPr/>
        </p:nvSpPr>
        <p:spPr>
          <a:xfrm>
            <a:off x="685800" y="6015162"/>
            <a:ext cx="1600200" cy="430887"/>
          </a:xfrm>
          <a:prstGeom prst="rect">
            <a:avLst/>
          </a:prstGeom>
          <a:noFill/>
        </p:spPr>
        <p:txBody>
          <a:bodyPr wrap="square" lIns="0" tIns="0" rIns="0" bIns="0" rtlCol="0">
            <a:spAutoFit/>
          </a:bodyPr>
          <a:lstStyle/>
          <a:p>
            <a:pPr algn="r"/>
            <a:r>
              <a:rPr lang="en-US" sz="1400" cap="all" dirty="0" smtClean="0">
                <a:solidFill>
                  <a:schemeClr val="tx2"/>
                </a:solidFill>
                <a:latin typeface="+mj-lt"/>
              </a:rPr>
              <a:t>Male,</a:t>
            </a:r>
          </a:p>
          <a:p>
            <a:pPr algn="r"/>
            <a:r>
              <a:rPr lang="en-US" sz="1400" cap="all" dirty="0" smtClean="0">
                <a:solidFill>
                  <a:schemeClr val="tx2"/>
                </a:solidFill>
                <a:latin typeface="+mj-lt"/>
              </a:rPr>
              <a:t>marketing</a:t>
            </a:r>
          </a:p>
        </p:txBody>
      </p:sp>
      <p:sp>
        <p:nvSpPr>
          <p:cNvPr id="6" name="TextBox 5"/>
          <p:cNvSpPr txBox="1"/>
          <p:nvPr/>
        </p:nvSpPr>
        <p:spPr>
          <a:xfrm>
            <a:off x="2819400" y="3671751"/>
            <a:ext cx="1600200" cy="430887"/>
          </a:xfrm>
          <a:prstGeom prst="rect">
            <a:avLst/>
          </a:prstGeom>
          <a:noFill/>
        </p:spPr>
        <p:txBody>
          <a:bodyPr wrap="square" lIns="0" tIns="0" rIns="0" bIns="0" rtlCol="0">
            <a:spAutoFit/>
          </a:bodyPr>
          <a:lstStyle/>
          <a:p>
            <a:r>
              <a:rPr lang="en-US" sz="1400" cap="all" dirty="0" smtClean="0">
                <a:solidFill>
                  <a:schemeClr val="tx2"/>
                </a:solidFill>
                <a:latin typeface="+mj-lt"/>
              </a:rPr>
              <a:t>Female,</a:t>
            </a:r>
          </a:p>
          <a:p>
            <a:r>
              <a:rPr lang="en-US" sz="1400" cap="all" dirty="0" smtClean="0">
                <a:solidFill>
                  <a:schemeClr val="tx2"/>
                </a:solidFill>
                <a:latin typeface="+mj-lt"/>
              </a:rPr>
              <a:t>engineering</a:t>
            </a:r>
          </a:p>
        </p:txBody>
      </p:sp>
      <p:sp>
        <p:nvSpPr>
          <p:cNvPr id="7" name="TextBox 6"/>
          <p:cNvSpPr txBox="1"/>
          <p:nvPr/>
        </p:nvSpPr>
        <p:spPr>
          <a:xfrm>
            <a:off x="2819400" y="6015162"/>
            <a:ext cx="1600200" cy="430887"/>
          </a:xfrm>
          <a:prstGeom prst="rect">
            <a:avLst/>
          </a:prstGeom>
          <a:noFill/>
        </p:spPr>
        <p:txBody>
          <a:bodyPr wrap="square" lIns="0" tIns="0" rIns="0" bIns="0" rtlCol="0">
            <a:spAutoFit/>
          </a:bodyPr>
          <a:lstStyle/>
          <a:p>
            <a:r>
              <a:rPr lang="en-US" sz="1400" cap="all" dirty="0" smtClean="0">
                <a:solidFill>
                  <a:schemeClr val="tx2"/>
                </a:solidFill>
                <a:latin typeface="+mj-lt"/>
              </a:rPr>
              <a:t>Male,</a:t>
            </a:r>
          </a:p>
          <a:p>
            <a:r>
              <a:rPr lang="en-US" sz="1400" cap="all" dirty="0">
                <a:solidFill>
                  <a:schemeClr val="tx2"/>
                </a:solidFill>
                <a:latin typeface="+mj-lt"/>
              </a:rPr>
              <a:t>engineering</a:t>
            </a:r>
          </a:p>
        </p:txBody>
      </p:sp>
      <p:grpSp>
        <p:nvGrpSpPr>
          <p:cNvPr id="8" name="Group 7"/>
          <p:cNvGrpSpPr>
            <a:grpSpLocks noChangeAspect="1"/>
          </p:cNvGrpSpPr>
          <p:nvPr/>
        </p:nvGrpSpPr>
        <p:grpSpPr>
          <a:xfrm>
            <a:off x="1619906" y="4164696"/>
            <a:ext cx="1835116" cy="1728448"/>
            <a:chOff x="1447799" y="4672352"/>
            <a:chExt cx="2220583" cy="2091509"/>
          </a:xfrm>
        </p:grpSpPr>
        <p:sp>
          <p:nvSpPr>
            <p:cNvPr id="9" name="Teardrop 8"/>
            <p:cNvSpPr>
              <a:spLocks noChangeAspect="1"/>
            </p:cNvSpPr>
            <p:nvPr/>
          </p:nvSpPr>
          <p:spPr>
            <a:xfrm>
              <a:off x="1447799" y="5940901"/>
              <a:ext cx="822960" cy="822960"/>
            </a:xfrm>
            <a:prstGeom prst="teardrop">
              <a:avLst>
                <a:gd name="adj" fmla="val 1332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0" name="Teardrop 9"/>
            <p:cNvSpPr>
              <a:spLocks/>
            </p:cNvSpPr>
            <p:nvPr/>
          </p:nvSpPr>
          <p:spPr>
            <a:xfrm flipV="1">
              <a:off x="1447799" y="4672352"/>
              <a:ext cx="822960" cy="822960"/>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1" name="Teardrop 10"/>
            <p:cNvSpPr>
              <a:spLocks noChangeAspect="1"/>
            </p:cNvSpPr>
            <p:nvPr/>
          </p:nvSpPr>
          <p:spPr>
            <a:xfrm flipH="1" flipV="1">
              <a:off x="2845422" y="4672352"/>
              <a:ext cx="822960" cy="822960"/>
            </a:xfrm>
            <a:prstGeom prst="teardrop">
              <a:avLst>
                <a:gd name="adj" fmla="val 133218"/>
              </a:avLst>
            </a:prstGeom>
            <a:solidFill>
              <a:schemeClr val="accent3">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12" name="Teardrop 11"/>
            <p:cNvSpPr>
              <a:spLocks noChangeAspect="1"/>
            </p:cNvSpPr>
            <p:nvPr/>
          </p:nvSpPr>
          <p:spPr>
            <a:xfrm flipH="1">
              <a:off x="2845422" y="5940901"/>
              <a:ext cx="822960" cy="822960"/>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sp>
        <p:nvSpPr>
          <p:cNvPr id="13" name="TextBox 12"/>
          <p:cNvSpPr txBox="1"/>
          <p:nvPr/>
        </p:nvSpPr>
        <p:spPr>
          <a:xfrm>
            <a:off x="4114800" y="3984033"/>
            <a:ext cx="1600200" cy="430887"/>
          </a:xfrm>
          <a:prstGeom prst="rect">
            <a:avLst/>
          </a:prstGeom>
          <a:noFill/>
        </p:spPr>
        <p:txBody>
          <a:bodyPr wrap="square" lIns="0" tIns="0" rIns="0" bIns="0" rtlCol="0">
            <a:spAutoFit/>
          </a:bodyPr>
          <a:lstStyle/>
          <a:p>
            <a:pPr algn="r"/>
            <a:r>
              <a:rPr lang="en-US" sz="1400" cap="all" dirty="0" smtClean="0">
                <a:solidFill>
                  <a:schemeClr val="tx2"/>
                </a:solidFill>
                <a:latin typeface="+mj-lt"/>
              </a:rPr>
              <a:t>Female,</a:t>
            </a:r>
          </a:p>
          <a:p>
            <a:pPr algn="r"/>
            <a:r>
              <a:rPr lang="en-US" sz="1400" cap="all" dirty="0" smtClean="0">
                <a:solidFill>
                  <a:schemeClr val="tx2"/>
                </a:solidFill>
                <a:latin typeface="+mj-lt"/>
              </a:rPr>
              <a:t>marketing</a:t>
            </a:r>
          </a:p>
        </p:txBody>
      </p:sp>
      <p:sp>
        <p:nvSpPr>
          <p:cNvPr id="14" name="TextBox 13"/>
          <p:cNvSpPr txBox="1"/>
          <p:nvPr/>
        </p:nvSpPr>
        <p:spPr>
          <a:xfrm>
            <a:off x="4114800" y="5688550"/>
            <a:ext cx="1600200" cy="430887"/>
          </a:xfrm>
          <a:prstGeom prst="rect">
            <a:avLst/>
          </a:prstGeom>
          <a:noFill/>
        </p:spPr>
        <p:txBody>
          <a:bodyPr wrap="square" lIns="0" tIns="0" rIns="0" bIns="0" rtlCol="0">
            <a:spAutoFit/>
          </a:bodyPr>
          <a:lstStyle/>
          <a:p>
            <a:pPr algn="r"/>
            <a:r>
              <a:rPr lang="en-US" sz="1400" cap="all" dirty="0" smtClean="0">
                <a:solidFill>
                  <a:schemeClr val="tx2"/>
                </a:solidFill>
                <a:latin typeface="+mj-lt"/>
              </a:rPr>
              <a:t>Male,</a:t>
            </a:r>
          </a:p>
          <a:p>
            <a:pPr algn="r"/>
            <a:r>
              <a:rPr lang="en-US" sz="1400" cap="all" dirty="0" smtClean="0">
                <a:solidFill>
                  <a:schemeClr val="tx2"/>
                </a:solidFill>
                <a:latin typeface="+mj-lt"/>
              </a:rPr>
              <a:t>marketing</a:t>
            </a:r>
          </a:p>
        </p:txBody>
      </p:sp>
      <p:sp>
        <p:nvSpPr>
          <p:cNvPr id="15" name="TextBox 14"/>
          <p:cNvSpPr txBox="1"/>
          <p:nvPr/>
        </p:nvSpPr>
        <p:spPr>
          <a:xfrm>
            <a:off x="7044071" y="3996364"/>
            <a:ext cx="1600200" cy="430887"/>
          </a:xfrm>
          <a:prstGeom prst="rect">
            <a:avLst/>
          </a:prstGeom>
          <a:noFill/>
        </p:spPr>
        <p:txBody>
          <a:bodyPr wrap="square" lIns="0" tIns="0" rIns="0" bIns="0" rtlCol="0">
            <a:spAutoFit/>
          </a:bodyPr>
          <a:lstStyle/>
          <a:p>
            <a:r>
              <a:rPr lang="en-US" sz="1400" cap="all" dirty="0" smtClean="0">
                <a:solidFill>
                  <a:schemeClr val="tx2"/>
                </a:solidFill>
                <a:latin typeface="+mj-lt"/>
              </a:rPr>
              <a:t>Female,</a:t>
            </a:r>
          </a:p>
          <a:p>
            <a:r>
              <a:rPr lang="en-US" sz="1400" cap="all" dirty="0" smtClean="0">
                <a:solidFill>
                  <a:schemeClr val="tx2"/>
                </a:solidFill>
                <a:latin typeface="+mj-lt"/>
              </a:rPr>
              <a:t>engineering</a:t>
            </a:r>
          </a:p>
        </p:txBody>
      </p:sp>
      <p:sp>
        <p:nvSpPr>
          <p:cNvPr id="16" name="TextBox 15"/>
          <p:cNvSpPr txBox="1"/>
          <p:nvPr/>
        </p:nvSpPr>
        <p:spPr>
          <a:xfrm>
            <a:off x="7044071" y="5688550"/>
            <a:ext cx="1600200" cy="430887"/>
          </a:xfrm>
          <a:prstGeom prst="rect">
            <a:avLst/>
          </a:prstGeom>
          <a:noFill/>
        </p:spPr>
        <p:txBody>
          <a:bodyPr wrap="square" lIns="0" tIns="0" rIns="0" bIns="0" rtlCol="0">
            <a:spAutoFit/>
          </a:bodyPr>
          <a:lstStyle/>
          <a:p>
            <a:r>
              <a:rPr lang="en-US" sz="1400" cap="all" dirty="0" smtClean="0">
                <a:solidFill>
                  <a:schemeClr val="tx2"/>
                </a:solidFill>
                <a:latin typeface="+mj-lt"/>
              </a:rPr>
              <a:t>Male,</a:t>
            </a:r>
          </a:p>
          <a:p>
            <a:r>
              <a:rPr lang="en-US" sz="1400" cap="all" dirty="0">
                <a:solidFill>
                  <a:schemeClr val="tx2"/>
                </a:solidFill>
                <a:latin typeface="+mj-lt"/>
              </a:rPr>
              <a:t>engineering</a:t>
            </a:r>
          </a:p>
        </p:txBody>
      </p:sp>
      <p:sp>
        <p:nvSpPr>
          <p:cNvPr id="17" name="Teardrop 16"/>
          <p:cNvSpPr>
            <a:spLocks noChangeAspect="1"/>
          </p:cNvSpPr>
          <p:nvPr/>
        </p:nvSpPr>
        <p:spPr>
          <a:xfrm rot="2478635">
            <a:off x="5048906" y="4886428"/>
            <a:ext cx="680104" cy="680104"/>
          </a:xfrm>
          <a:prstGeom prst="teardrop">
            <a:avLst>
              <a:gd name="adj" fmla="val 1332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8" name="Teardrop 17"/>
          <p:cNvSpPr>
            <a:spLocks/>
          </p:cNvSpPr>
          <p:nvPr/>
        </p:nvSpPr>
        <p:spPr>
          <a:xfrm rot="18855934" flipV="1">
            <a:off x="5048906" y="4489309"/>
            <a:ext cx="680104" cy="680104"/>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9" name="Teardrop 18"/>
          <p:cNvSpPr>
            <a:spLocks noChangeAspect="1"/>
          </p:cNvSpPr>
          <p:nvPr/>
        </p:nvSpPr>
        <p:spPr>
          <a:xfrm rot="19050285" flipH="1">
            <a:off x="6999589" y="4886428"/>
            <a:ext cx="680104" cy="680104"/>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0" name="Teardrop 19"/>
          <p:cNvSpPr>
            <a:spLocks noChangeAspect="1"/>
          </p:cNvSpPr>
          <p:nvPr/>
        </p:nvSpPr>
        <p:spPr>
          <a:xfrm rot="2774407" flipH="1" flipV="1">
            <a:off x="6999589" y="4489309"/>
            <a:ext cx="680104" cy="680104"/>
          </a:xfrm>
          <a:prstGeom prst="teardrop">
            <a:avLst>
              <a:gd name="adj" fmla="val 133218"/>
            </a:avLst>
          </a:prstGeom>
          <a:solidFill>
            <a:schemeClr val="accent3">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21" name="TextBox 20"/>
          <p:cNvSpPr txBox="1"/>
          <p:nvPr/>
        </p:nvSpPr>
        <p:spPr>
          <a:xfrm rot="16200000">
            <a:off x="4954599" y="4806435"/>
            <a:ext cx="2819400" cy="369332"/>
          </a:xfrm>
          <a:prstGeom prst="rect">
            <a:avLst/>
          </a:prstGeom>
          <a:noFill/>
        </p:spPr>
        <p:txBody>
          <a:bodyPr wrap="square" lIns="0" tIns="0" rIns="0" bIns="0" rtlCol="0">
            <a:spAutoFit/>
          </a:bodyPr>
          <a:lstStyle/>
          <a:p>
            <a:pPr algn="ctr"/>
            <a:r>
              <a:rPr lang="en-US" sz="2400" cap="all" spc="1000" dirty="0" smtClean="0">
                <a:solidFill>
                  <a:schemeClr val="tx2"/>
                </a:solidFill>
                <a:latin typeface="+mj-lt"/>
              </a:rPr>
              <a:t>Faultline</a:t>
            </a:r>
          </a:p>
        </p:txBody>
      </p:sp>
    </p:spTree>
    <p:extLst>
      <p:ext uri="{BB962C8B-B14F-4D97-AF65-F5344CB8AC3E}">
        <p14:creationId xmlns:p14="http://schemas.microsoft.com/office/powerpoint/2010/main" val="4041005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3" grpId="0"/>
      <p:bldP spid="14" grpId="0"/>
      <p:bldP spid="15" grpId="0"/>
      <p:bldP spid="16" grpId="0"/>
      <p:bldP spid="17" grpId="0" animBg="1"/>
      <p:bldP spid="18" grpId="0" animBg="1"/>
      <p:bldP spid="19" grpId="0" animBg="1"/>
      <p:bldP spid="20"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t>
            </a:r>
            <a:r>
              <a:rPr lang="en-US" dirty="0" err="1"/>
              <a:t>aways</a:t>
            </a:r>
            <a:r>
              <a:rPr lang="en-US" dirty="0"/>
              <a:t>: Who to hire for your start-up</a:t>
            </a:r>
          </a:p>
        </p:txBody>
      </p:sp>
      <p:sp>
        <p:nvSpPr>
          <p:cNvPr id="3" name="Text Placeholder 2"/>
          <p:cNvSpPr>
            <a:spLocks noGrp="1"/>
          </p:cNvSpPr>
          <p:nvPr>
            <p:ph type="body" sz="quarter" idx="15"/>
          </p:nvPr>
        </p:nvSpPr>
        <p:spPr>
          <a:xfrm>
            <a:off x="336485" y="1799880"/>
            <a:ext cx="8471031" cy="333720"/>
          </a:xfrm>
        </p:spPr>
        <p:txBody>
          <a:bodyPr/>
          <a:lstStyle/>
          <a:p>
            <a:pPr>
              <a:spcAft>
                <a:spcPts val="300"/>
              </a:spcAft>
            </a:pPr>
            <a:r>
              <a:rPr lang="en-US" sz="2000" dirty="0"/>
              <a:t>Functional diversity is good for performance</a:t>
            </a:r>
          </a:p>
          <a:p>
            <a:pPr>
              <a:spcAft>
                <a:spcPts val="1200"/>
              </a:spcAft>
            </a:pPr>
            <a:r>
              <a:rPr lang="en-US" sz="1600" dirty="0" smtClean="0">
                <a:solidFill>
                  <a:schemeClr val="tx2"/>
                </a:solidFill>
              </a:rPr>
              <a:t>Beckman</a:t>
            </a:r>
            <a:r>
              <a:rPr lang="en-US" sz="1600" dirty="0">
                <a:solidFill>
                  <a:schemeClr val="tx2"/>
                </a:solidFill>
              </a:rPr>
              <a:t>, Burton, and O’Reilly (2007) found that functional diversity helped </a:t>
            </a:r>
            <a:r>
              <a:rPr lang="en-US" sz="1600" dirty="0" smtClean="0">
                <a:solidFill>
                  <a:schemeClr val="tx2"/>
                </a:solidFill>
              </a:rPr>
              <a:t>young high-tech firms (N=161) </a:t>
            </a:r>
            <a:r>
              <a:rPr lang="en-US" sz="1600" dirty="0">
                <a:solidFill>
                  <a:schemeClr val="tx2"/>
                </a:solidFill>
              </a:rPr>
              <a:t>get funding and complete IPOs</a:t>
            </a:r>
          </a:p>
          <a:p>
            <a:pPr>
              <a:spcAft>
                <a:spcPts val="300"/>
              </a:spcAft>
            </a:pPr>
            <a:r>
              <a:rPr lang="en-US" sz="2000" dirty="0"/>
              <a:t>But look beyond expertise fit; also consider personality and value  fit</a:t>
            </a:r>
          </a:p>
          <a:p>
            <a:r>
              <a:rPr lang="en-US" sz="1600" dirty="0">
                <a:solidFill>
                  <a:schemeClr val="tx2"/>
                </a:solidFill>
              </a:rPr>
              <a:t>Every team needs stars </a:t>
            </a:r>
            <a:r>
              <a:rPr lang="en-US" sz="1600" u="sng" dirty="0">
                <a:solidFill>
                  <a:schemeClr val="tx2"/>
                </a:solidFill>
              </a:rPr>
              <a:t>AND team players</a:t>
            </a:r>
          </a:p>
        </p:txBody>
      </p:sp>
      <p:sp>
        <p:nvSpPr>
          <p:cNvPr id="4" name="Content Placeholder 2"/>
          <p:cNvSpPr txBox="1">
            <a:spLocks/>
          </p:cNvSpPr>
          <p:nvPr/>
        </p:nvSpPr>
        <p:spPr>
          <a:xfrm>
            <a:off x="336485" y="3581399"/>
            <a:ext cx="5439564" cy="533400"/>
          </a:xfrm>
          <a:prstGeom prst="rect">
            <a:avLst/>
          </a:prstGeom>
        </p:spPr>
        <p:txBody>
          <a:bodyPr lIns="0"/>
          <a:lst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a:lstStyle>
          <a:p>
            <a:pPr marL="0" indent="0" fontAlgn="auto">
              <a:buNone/>
            </a:pPr>
            <a:r>
              <a:rPr lang="en-US" sz="1600" b="1" dirty="0" smtClean="0">
                <a:latin typeface="+mj-lt"/>
              </a:rPr>
              <a:t>Helpful individual traits in start-ups:</a:t>
            </a:r>
            <a:endParaRPr lang="en-US" sz="1600" dirty="0" smtClean="0">
              <a:latin typeface="+mj-lt"/>
            </a:endParaRPr>
          </a:p>
          <a:p>
            <a:pPr fontAlgn="auto"/>
            <a:endParaRPr lang="en-US" sz="1600" dirty="0">
              <a:latin typeface="+mj-lt"/>
            </a:endParaRPr>
          </a:p>
        </p:txBody>
      </p:sp>
      <p:sp>
        <p:nvSpPr>
          <p:cNvPr id="5" name="Content Placeholder 4"/>
          <p:cNvSpPr txBox="1">
            <a:spLocks/>
          </p:cNvSpPr>
          <p:nvPr/>
        </p:nvSpPr>
        <p:spPr>
          <a:xfrm>
            <a:off x="3256668" y="3962399"/>
            <a:ext cx="2640628" cy="1138453"/>
          </a:xfrm>
          <a:prstGeom prst="rect">
            <a:avLst/>
          </a:prstGeom>
          <a:noFill/>
        </p:spPr>
        <p:txBody>
          <a:bodyPr vert="horz" wrap="square" lIns="0" tIns="0" rIns="0" bIns="0" rtlCol="0" anchor="t">
            <a:spAutoFit/>
          </a:bodyPr>
          <a:lstStyle>
            <a:defPPr>
              <a:defRPr lang="en-US"/>
            </a:defPPr>
            <a:lvl1pPr marL="195382" indent="-195382" algn="l" rtl="0" eaLnBrk="0" fontAlgn="base" hangingPunct="0">
              <a:spcBef>
                <a:spcPct val="0"/>
              </a:spcBef>
              <a:spcAft>
                <a:spcPts val="228"/>
              </a:spcAft>
              <a:defRPr lang="en-US" sz="798" b="0" kern="1200" cap="none" baseline="0" dirty="0">
                <a:solidFill>
                  <a:schemeClr val="tx2"/>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spcAft>
                <a:spcPts val="300"/>
              </a:spcAft>
            </a:pPr>
            <a:r>
              <a:rPr lang="en-US" sz="1400" dirty="0" smtClean="0">
                <a:latin typeface="+mj-lt"/>
              </a:rPr>
              <a:t>Resilience</a:t>
            </a:r>
          </a:p>
          <a:p>
            <a:pPr>
              <a:spcAft>
                <a:spcPts val="300"/>
              </a:spcAft>
            </a:pPr>
            <a:r>
              <a:rPr lang="en-US" sz="1400" dirty="0" smtClean="0">
                <a:latin typeface="+mj-lt"/>
              </a:rPr>
              <a:t>Commitment to hard work</a:t>
            </a:r>
          </a:p>
          <a:p>
            <a:pPr>
              <a:spcAft>
                <a:spcPts val="300"/>
              </a:spcAft>
            </a:pPr>
            <a:r>
              <a:rPr lang="en-US" sz="1400" dirty="0" smtClean="0">
                <a:latin typeface="+mj-lt"/>
              </a:rPr>
              <a:t>Self-starting</a:t>
            </a:r>
          </a:p>
          <a:p>
            <a:pPr>
              <a:spcAft>
                <a:spcPts val="300"/>
              </a:spcAft>
            </a:pPr>
            <a:r>
              <a:rPr lang="en-US" sz="1400" dirty="0" smtClean="0">
                <a:latin typeface="+mj-lt"/>
              </a:rPr>
              <a:t>Passion for your business</a:t>
            </a:r>
          </a:p>
          <a:p>
            <a:pPr>
              <a:spcAft>
                <a:spcPts val="300"/>
              </a:spcAft>
            </a:pPr>
            <a:endParaRPr lang="en-US" dirty="0">
              <a:latin typeface="+mj-lt"/>
            </a:endParaRPr>
          </a:p>
        </p:txBody>
      </p:sp>
      <p:sp>
        <p:nvSpPr>
          <p:cNvPr id="6" name="Content Placeholder 2"/>
          <p:cNvSpPr txBox="1">
            <a:spLocks/>
          </p:cNvSpPr>
          <p:nvPr/>
        </p:nvSpPr>
        <p:spPr bwMode="auto">
          <a:xfrm>
            <a:off x="336485" y="3962399"/>
            <a:ext cx="2640628" cy="190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120000"/>
              </a:lnSpc>
              <a:spcBef>
                <a:spcPts val="600"/>
              </a:spcBef>
              <a:spcAft>
                <a:spcPts val="1200"/>
              </a:spcAft>
              <a:buFont typeface="Calibri" panose="020F0502020204030204" pitchFamily="34" charset="0"/>
              <a:buChar char="​"/>
              <a:defRPr sz="1500" i="1" kern="1200">
                <a:solidFill>
                  <a:srgbClr val="00AFBB"/>
                </a:solidFill>
                <a:latin typeface="+mn-lt"/>
                <a:ea typeface="+mn-ea"/>
                <a:cs typeface="+mn-cs"/>
              </a:defRPr>
            </a:lvl1pPr>
            <a:lvl2pPr algn="l" rtl="0" eaLnBrk="0" fontAlgn="base" hangingPunct="0">
              <a:spcBef>
                <a:spcPct val="0"/>
              </a:spcBef>
              <a:spcAft>
                <a:spcPts val="600"/>
              </a:spcAft>
              <a:buFont typeface="Calibri" panose="020F0502020204030204" pitchFamily="34" charset="0"/>
              <a:buChar char="​"/>
              <a:defRPr sz="1500" i="1" kern="1200">
                <a:solidFill>
                  <a:schemeClr val="tx2"/>
                </a:solidFill>
                <a:latin typeface="+mn-lt"/>
                <a:ea typeface="+mn-ea"/>
                <a:cs typeface="+mn-cs"/>
              </a:defRPr>
            </a:lvl2pPr>
            <a:lvl3pPr algn="l" rtl="0" eaLnBrk="0" fontAlgn="base" hangingPunct="0">
              <a:lnSpc>
                <a:spcPct val="120000"/>
              </a:lnSpc>
              <a:spcBef>
                <a:spcPts val="600"/>
              </a:spcBef>
              <a:spcAft>
                <a:spcPts val="600"/>
              </a:spcAft>
              <a:buFont typeface="Calibri" panose="020F0502020204030204" pitchFamily="34" charset="0"/>
              <a:buChar char="​"/>
              <a:defRPr sz="1100" kern="1200">
                <a:solidFill>
                  <a:schemeClr val="tx2"/>
                </a:solidFill>
                <a:latin typeface="+mj-lt"/>
                <a:ea typeface="+mn-ea"/>
                <a:cs typeface="+mn-cs"/>
              </a:defRPr>
            </a:lvl3pPr>
            <a:lvl4pPr algn="l" rtl="0" eaLnBrk="0" fontAlgn="base" hangingPunct="0">
              <a:lnSpc>
                <a:spcPct val="110000"/>
              </a:lnSpc>
              <a:spcBef>
                <a:spcPct val="0"/>
              </a:spcBef>
              <a:spcAft>
                <a:spcPct val="0"/>
              </a:spcAft>
              <a:buFont typeface="Calibri" panose="020F0502020204030204" pitchFamily="34" charset="0"/>
              <a:buChar char="​"/>
              <a:defRPr sz="1100" i="1" kern="1200">
                <a:solidFill>
                  <a:schemeClr val="accent2"/>
                </a:solidFill>
                <a:latin typeface="+mn-lt"/>
                <a:ea typeface="+mn-ea"/>
                <a:cs typeface="+mn-cs"/>
              </a:defRPr>
            </a:lvl4pPr>
            <a:lvl5pPr algn="l" rtl="0" eaLnBrk="0" fontAlgn="base" hangingPunct="0">
              <a:lnSpc>
                <a:spcPct val="150000"/>
              </a:lnSpc>
              <a:spcBef>
                <a:spcPct val="0"/>
              </a:spcBef>
              <a:spcAft>
                <a:spcPct val="0"/>
              </a:spcAft>
              <a:buFont typeface="Calibri" panose="020F0502020204030204" pitchFamily="34" charset="0"/>
              <a:buChar char="​"/>
              <a:defRPr sz="700" kern="1200">
                <a:solidFill>
                  <a:schemeClr val="tx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300"/>
              </a:spcAft>
            </a:pPr>
            <a:r>
              <a:rPr lang="en-US" sz="1400" i="0" dirty="0">
                <a:solidFill>
                  <a:schemeClr val="tx2"/>
                </a:solidFill>
                <a:latin typeface="+mj-lt"/>
              </a:rPr>
              <a:t>Experience</a:t>
            </a:r>
          </a:p>
          <a:p>
            <a:pPr>
              <a:spcAft>
                <a:spcPts val="300"/>
              </a:spcAft>
            </a:pPr>
            <a:r>
              <a:rPr lang="en-US" sz="1400" i="0" dirty="0">
                <a:solidFill>
                  <a:schemeClr val="tx2"/>
                </a:solidFill>
                <a:latin typeface="+mj-lt"/>
              </a:rPr>
              <a:t>Flexibility and tolerance for ambiguity</a:t>
            </a:r>
          </a:p>
          <a:p>
            <a:pPr>
              <a:spcAft>
                <a:spcPts val="300"/>
              </a:spcAft>
            </a:pPr>
            <a:r>
              <a:rPr lang="en-US" sz="1400" i="0" dirty="0">
                <a:solidFill>
                  <a:schemeClr val="tx2"/>
                </a:solidFill>
                <a:latin typeface="+mj-lt"/>
              </a:rPr>
              <a:t>Risk-tolerance </a:t>
            </a:r>
          </a:p>
          <a:p>
            <a:pPr>
              <a:spcAft>
                <a:spcPts val="300"/>
              </a:spcAft>
            </a:pPr>
            <a:r>
              <a:rPr lang="en-US" sz="1400" i="0" dirty="0">
                <a:solidFill>
                  <a:schemeClr val="tx2"/>
                </a:solidFill>
                <a:latin typeface="+mj-lt"/>
              </a:rPr>
              <a:t>Willingness to mentor and be a team </a:t>
            </a:r>
            <a:r>
              <a:rPr lang="en-US" sz="1400" i="0" dirty="0" smtClean="0">
                <a:solidFill>
                  <a:schemeClr val="tx2"/>
                </a:solidFill>
                <a:latin typeface="+mj-lt"/>
              </a:rPr>
              <a:t>player</a:t>
            </a:r>
            <a:endParaRPr lang="en-US" sz="1400" i="0" dirty="0">
              <a:solidFill>
                <a:schemeClr val="tx2"/>
              </a:solidFill>
              <a:latin typeface="+mj-lt"/>
            </a:endParaRPr>
          </a:p>
        </p:txBody>
      </p:sp>
      <p:sp>
        <p:nvSpPr>
          <p:cNvPr id="7" name="Content Placeholder 2"/>
          <p:cNvSpPr txBox="1">
            <a:spLocks/>
          </p:cNvSpPr>
          <p:nvPr/>
        </p:nvSpPr>
        <p:spPr bwMode="auto">
          <a:xfrm>
            <a:off x="336485" y="6096000"/>
            <a:ext cx="847102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120000"/>
              </a:lnSpc>
              <a:spcBef>
                <a:spcPts val="600"/>
              </a:spcBef>
              <a:spcAft>
                <a:spcPts val="1200"/>
              </a:spcAft>
              <a:buFont typeface="Calibri" panose="020F0502020204030204" pitchFamily="34" charset="0"/>
              <a:buChar char="​"/>
              <a:defRPr sz="1500" i="1" kern="1200">
                <a:solidFill>
                  <a:srgbClr val="00AFBB"/>
                </a:solidFill>
                <a:latin typeface="+mn-lt"/>
                <a:ea typeface="+mn-ea"/>
                <a:cs typeface="+mn-cs"/>
              </a:defRPr>
            </a:lvl1pPr>
            <a:lvl2pPr algn="l" rtl="0" eaLnBrk="0" fontAlgn="base" hangingPunct="0">
              <a:spcBef>
                <a:spcPct val="0"/>
              </a:spcBef>
              <a:spcAft>
                <a:spcPts val="600"/>
              </a:spcAft>
              <a:buFont typeface="Calibri" panose="020F0502020204030204" pitchFamily="34" charset="0"/>
              <a:buChar char="​"/>
              <a:defRPr sz="1500" i="1" kern="1200">
                <a:solidFill>
                  <a:schemeClr val="tx2"/>
                </a:solidFill>
                <a:latin typeface="+mn-lt"/>
                <a:ea typeface="+mn-ea"/>
                <a:cs typeface="+mn-cs"/>
              </a:defRPr>
            </a:lvl2pPr>
            <a:lvl3pPr algn="l" rtl="0" eaLnBrk="0" fontAlgn="base" hangingPunct="0">
              <a:lnSpc>
                <a:spcPct val="120000"/>
              </a:lnSpc>
              <a:spcBef>
                <a:spcPts val="600"/>
              </a:spcBef>
              <a:spcAft>
                <a:spcPts val="600"/>
              </a:spcAft>
              <a:buFont typeface="Calibri" panose="020F0502020204030204" pitchFamily="34" charset="0"/>
              <a:buChar char="​"/>
              <a:defRPr sz="1100" kern="1200">
                <a:solidFill>
                  <a:schemeClr val="tx2"/>
                </a:solidFill>
                <a:latin typeface="+mj-lt"/>
                <a:ea typeface="+mn-ea"/>
                <a:cs typeface="+mn-cs"/>
              </a:defRPr>
            </a:lvl3pPr>
            <a:lvl4pPr algn="l" rtl="0" eaLnBrk="0" fontAlgn="base" hangingPunct="0">
              <a:lnSpc>
                <a:spcPct val="110000"/>
              </a:lnSpc>
              <a:spcBef>
                <a:spcPct val="0"/>
              </a:spcBef>
              <a:spcAft>
                <a:spcPct val="0"/>
              </a:spcAft>
              <a:buFont typeface="Calibri" panose="020F0502020204030204" pitchFamily="34" charset="0"/>
              <a:buChar char="​"/>
              <a:defRPr sz="1100" i="1" kern="1200">
                <a:solidFill>
                  <a:schemeClr val="accent2"/>
                </a:solidFill>
                <a:latin typeface="+mn-lt"/>
                <a:ea typeface="+mn-ea"/>
                <a:cs typeface="+mn-cs"/>
              </a:defRPr>
            </a:lvl4pPr>
            <a:lvl5pPr algn="l" rtl="0" eaLnBrk="0" fontAlgn="base" hangingPunct="0">
              <a:lnSpc>
                <a:spcPct val="150000"/>
              </a:lnSpc>
              <a:spcBef>
                <a:spcPct val="0"/>
              </a:spcBef>
              <a:spcAft>
                <a:spcPct val="0"/>
              </a:spcAft>
              <a:buFont typeface="Calibri" panose="020F0502020204030204" pitchFamily="34" charset="0"/>
              <a:buChar char="​"/>
              <a:defRPr sz="700" kern="1200">
                <a:solidFill>
                  <a:schemeClr val="tx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400" i="0" dirty="0" smtClean="0">
                <a:solidFill>
                  <a:schemeClr val="accent1"/>
                </a:solidFill>
                <a:latin typeface="+mj-lt"/>
              </a:rPr>
              <a:t>...</a:t>
            </a:r>
            <a:r>
              <a:rPr lang="en-US" sz="1400" i="0" dirty="0">
                <a:solidFill>
                  <a:schemeClr val="accent1"/>
                </a:solidFill>
                <a:latin typeface="+mj-lt"/>
              </a:rPr>
              <a:t>and according to recent research, don’t shy away from pessimism! Start-ups are often over-confident</a:t>
            </a:r>
            <a:r>
              <a:rPr lang="en-US" sz="1400" i="0" dirty="0" smtClean="0">
                <a:solidFill>
                  <a:schemeClr val="accent1"/>
                </a:solidFill>
                <a:latin typeface="+mj-lt"/>
              </a:rPr>
              <a:t>!</a:t>
            </a:r>
            <a:endParaRPr lang="en-US" sz="1400" i="0" dirty="0">
              <a:solidFill>
                <a:schemeClr val="accent1"/>
              </a:solidFill>
              <a:latin typeface="+mj-lt"/>
            </a:endParaRPr>
          </a:p>
        </p:txBody>
      </p:sp>
      <p:grpSp>
        <p:nvGrpSpPr>
          <p:cNvPr id="29" name="Group 28"/>
          <p:cNvGrpSpPr>
            <a:grpSpLocks noChangeAspect="1"/>
          </p:cNvGrpSpPr>
          <p:nvPr/>
        </p:nvGrpSpPr>
        <p:grpSpPr>
          <a:xfrm>
            <a:off x="6106433" y="3657600"/>
            <a:ext cx="2328036" cy="2213736"/>
            <a:chOff x="6106432" y="3429000"/>
            <a:chExt cx="2568439" cy="2442336"/>
          </a:xfrm>
        </p:grpSpPr>
        <p:grpSp>
          <p:nvGrpSpPr>
            <p:cNvPr id="8" name="Group 7"/>
            <p:cNvGrpSpPr/>
            <p:nvPr/>
          </p:nvGrpSpPr>
          <p:grpSpPr>
            <a:xfrm>
              <a:off x="6335401" y="4611107"/>
              <a:ext cx="2057399" cy="305087"/>
              <a:chOff x="6563999" y="4800600"/>
              <a:chExt cx="1600203" cy="305087"/>
            </a:xfrm>
          </p:grpSpPr>
          <p:grpSp>
            <p:nvGrpSpPr>
              <p:cNvPr id="9" name="Group 8"/>
              <p:cNvGrpSpPr/>
              <p:nvPr/>
            </p:nvGrpSpPr>
            <p:grpSpPr>
              <a:xfrm>
                <a:off x="6563999" y="4800600"/>
                <a:ext cx="1600203" cy="305087"/>
                <a:chOff x="6569744" y="3951079"/>
                <a:chExt cx="1600203" cy="305087"/>
              </a:xfrm>
            </p:grpSpPr>
            <p:sp>
              <p:nvSpPr>
                <p:cNvPr id="14" name="Left Bracket 13"/>
                <p:cNvSpPr/>
                <p:nvPr/>
              </p:nvSpPr>
              <p:spPr>
                <a:xfrm rot="16200000">
                  <a:off x="7293646" y="3227177"/>
                  <a:ext cx="152400" cy="1600203"/>
                </a:xfrm>
                <a:prstGeom prst="leftBracket">
                  <a:avLst>
                    <a:gd name="adj" fmla="val 0"/>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Connector 14"/>
                <p:cNvCxnSpPr/>
                <p:nvPr/>
              </p:nvCxnSpPr>
              <p:spPr>
                <a:xfrm>
                  <a:off x="7369846" y="4100916"/>
                  <a:ext cx="0" cy="155250"/>
                </a:xfrm>
                <a:prstGeom prst="line">
                  <a:avLst/>
                </a:prstGeom>
                <a:ln>
                  <a:solidFill>
                    <a:schemeClr val="accent1"/>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flipV="1">
                <a:off x="6883784" y="4801211"/>
                <a:ext cx="0" cy="155250"/>
              </a:xfrm>
              <a:prstGeom prst="line">
                <a:avLst/>
              </a:prstGeom>
              <a:ln>
                <a:solidFill>
                  <a:schemeClr val="accent1"/>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843139" y="4801211"/>
                <a:ext cx="0" cy="155250"/>
              </a:xfrm>
              <a:prstGeom prst="line">
                <a:avLst/>
              </a:prstGeom>
              <a:ln>
                <a:solidFill>
                  <a:schemeClr val="accent1"/>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203569" y="4801211"/>
                <a:ext cx="0" cy="155250"/>
              </a:xfrm>
              <a:prstGeom prst="line">
                <a:avLst/>
              </a:prstGeom>
              <a:ln>
                <a:solidFill>
                  <a:schemeClr val="accent1"/>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523354" y="4801211"/>
                <a:ext cx="0" cy="155250"/>
              </a:xfrm>
              <a:prstGeom prst="line">
                <a:avLst/>
              </a:prstGeom>
              <a:ln>
                <a:solidFill>
                  <a:schemeClr val="accent1"/>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9274" y="3460976"/>
              <a:ext cx="455597" cy="109728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6833" y="3526733"/>
              <a:ext cx="299437" cy="100584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077" y="3429000"/>
              <a:ext cx="402907" cy="1097280"/>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65998" y="3554895"/>
              <a:ext cx="428016" cy="100584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66791" y="3460976"/>
              <a:ext cx="417817" cy="1071597"/>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06432" y="3448134"/>
              <a:ext cx="344342" cy="1097280"/>
            </a:xfrm>
            <a:prstGeom prst="rect">
              <a:avLst/>
            </a:prstGeom>
          </p:spPr>
        </p:pic>
        <p:grpSp>
          <p:nvGrpSpPr>
            <p:cNvPr id="22" name="Group 21"/>
            <p:cNvGrpSpPr>
              <a:grpSpLocks noChangeAspect="1"/>
            </p:cNvGrpSpPr>
            <p:nvPr/>
          </p:nvGrpSpPr>
          <p:grpSpPr>
            <a:xfrm>
              <a:off x="6834026" y="5066032"/>
              <a:ext cx="1060150" cy="805304"/>
              <a:chOff x="6239183" y="4912056"/>
              <a:chExt cx="1478334" cy="1122962"/>
            </a:xfrm>
          </p:grpSpPr>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61920" y="4912056"/>
                <a:ext cx="455597" cy="1097280"/>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68235" y="4924897"/>
                <a:ext cx="402907" cy="1097280"/>
              </a:xfrm>
              <a:prstGeom prst="rect">
                <a:avLst/>
              </a:prstGeom>
            </p:spPr>
          </p:pic>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43795" y="4912056"/>
                <a:ext cx="417817" cy="1071597"/>
              </a:xfrm>
              <a:prstGeom prst="rect">
                <a:avLst/>
              </a:prstGeom>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39183" y="4937738"/>
                <a:ext cx="344342" cy="1097280"/>
              </a:xfrm>
              <a:prstGeom prst="rect">
                <a:avLst/>
              </a:prstGeom>
            </p:spPr>
          </p:pic>
          <p:pic>
            <p:nvPicPr>
              <p:cNvPr id="27" name="Picture 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73004" y="4996300"/>
                <a:ext cx="299437" cy="1005840"/>
              </a:xfrm>
              <a:prstGeom prst="rect">
                <a:avLst/>
              </a:prstGeom>
            </p:spPr>
          </p:pic>
          <p:pic>
            <p:nvPicPr>
              <p:cNvPr id="28" name="Picture 2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41579" y="5029178"/>
                <a:ext cx="428016" cy="1005840"/>
              </a:xfrm>
              <a:prstGeom prst="rect">
                <a:avLst/>
              </a:prstGeom>
            </p:spPr>
          </p:pic>
        </p:grpSp>
      </p:grpSp>
    </p:spTree>
    <p:extLst>
      <p:ext uri="{BB962C8B-B14F-4D97-AF65-F5344CB8AC3E}">
        <p14:creationId xmlns:p14="http://schemas.microsoft.com/office/powerpoint/2010/main" val="2572146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5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25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25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25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25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25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fade">
                                      <p:cBhvr>
                                        <p:cTn id="43" dur="250"/>
                                        <p:tgtEl>
                                          <p:spTgt spid="5">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 end="1"/>
                                            </p:txEl>
                                          </p:spTgt>
                                        </p:tgtEl>
                                        <p:attrNameLst>
                                          <p:attrName>style.visibility</p:attrName>
                                        </p:attrNameLst>
                                      </p:cBhvr>
                                      <p:to>
                                        <p:strVal val="visible"/>
                                      </p:to>
                                    </p:set>
                                    <p:animEffect transition="in" filter="fade">
                                      <p:cBhvr>
                                        <p:cTn id="48" dur="250"/>
                                        <p:tgtEl>
                                          <p:spTgt spid="5">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25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fade">
                                      <p:cBhvr>
                                        <p:cTn id="58" dur="25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975" dirty="0"/>
              <a:t>Diversity: Describe Your Start-up</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1079" y="2306748"/>
            <a:ext cx="811041" cy="811041"/>
          </a:xfrm>
          <a:prstGeom prst="rect">
            <a:avLst/>
          </a:prstGeom>
        </p:spPr>
      </p:pic>
      <p:sp>
        <p:nvSpPr>
          <p:cNvPr id="26" name="Rectangle 25"/>
          <p:cNvSpPr/>
          <p:nvPr/>
        </p:nvSpPr>
        <p:spPr>
          <a:xfrm>
            <a:off x="685800" y="3974756"/>
            <a:ext cx="1737360" cy="667405"/>
          </a:xfrm>
          <a:prstGeom prst="rect">
            <a:avLst/>
          </a:prstGeom>
        </p:spPr>
        <p:txBody>
          <a:bodyPr wrap="square">
            <a:noAutofit/>
          </a:bodyPr>
          <a:lstStyle/>
          <a:p>
            <a:pPr marL="0" lvl="1" algn="ctr">
              <a:spcAft>
                <a:spcPts val="542"/>
              </a:spcAft>
              <a:buSzPct val="100000"/>
            </a:pPr>
            <a:r>
              <a:rPr lang="en-US" dirty="0">
                <a:solidFill>
                  <a:schemeClr val="tx2"/>
                </a:solidFill>
              </a:rPr>
              <a:t>What are the most visible forms of diversity </a:t>
            </a:r>
            <a:r>
              <a:rPr lang="en-US" dirty="0" smtClean="0">
                <a:solidFill>
                  <a:schemeClr val="tx2"/>
                </a:solidFill>
              </a:rPr>
              <a:t>(or similarity) </a:t>
            </a:r>
            <a:r>
              <a:rPr lang="en-US" dirty="0">
                <a:solidFill>
                  <a:schemeClr val="tx2"/>
                </a:solidFill>
              </a:rPr>
              <a:t>in the start-up?</a:t>
            </a:r>
          </a:p>
        </p:txBody>
      </p:sp>
      <p:sp>
        <p:nvSpPr>
          <p:cNvPr id="27" name="Rectangle 26"/>
          <p:cNvSpPr/>
          <p:nvPr/>
        </p:nvSpPr>
        <p:spPr>
          <a:xfrm>
            <a:off x="2690149" y="3974756"/>
            <a:ext cx="1737360" cy="667405"/>
          </a:xfrm>
          <a:prstGeom prst="rect">
            <a:avLst/>
          </a:prstGeom>
        </p:spPr>
        <p:txBody>
          <a:bodyPr wrap="square">
            <a:noAutofit/>
          </a:bodyPr>
          <a:lstStyle/>
          <a:p>
            <a:pPr marL="0" lvl="1" algn="ctr">
              <a:spcAft>
                <a:spcPts val="542"/>
              </a:spcAft>
              <a:buSzPct val="100000"/>
            </a:pPr>
            <a:r>
              <a:rPr lang="en-US" dirty="0">
                <a:solidFill>
                  <a:schemeClr val="tx2"/>
                </a:solidFill>
              </a:rPr>
              <a:t>Are there fault </a:t>
            </a:r>
            <a:r>
              <a:rPr lang="en-US" dirty="0" smtClean="0">
                <a:solidFill>
                  <a:schemeClr val="tx2"/>
                </a:solidFill>
              </a:rPr>
              <a:t>lines?</a:t>
            </a:r>
            <a:endParaRPr lang="en-US" dirty="0">
              <a:solidFill>
                <a:schemeClr val="tx2"/>
              </a:solidFill>
            </a:endParaRPr>
          </a:p>
        </p:txBody>
      </p:sp>
      <p:sp>
        <p:nvSpPr>
          <p:cNvPr id="28" name="Rectangle 27"/>
          <p:cNvSpPr/>
          <p:nvPr/>
        </p:nvSpPr>
        <p:spPr>
          <a:xfrm>
            <a:off x="4705499" y="3974756"/>
            <a:ext cx="1737360" cy="667405"/>
          </a:xfrm>
          <a:prstGeom prst="rect">
            <a:avLst/>
          </a:prstGeom>
        </p:spPr>
        <p:txBody>
          <a:bodyPr wrap="square">
            <a:noAutofit/>
          </a:bodyPr>
          <a:lstStyle/>
          <a:p>
            <a:pPr marL="0" lvl="1" algn="ctr">
              <a:spcAft>
                <a:spcPts val="542"/>
              </a:spcAft>
              <a:buSzPct val="100000"/>
            </a:pPr>
            <a:r>
              <a:rPr lang="en-US" dirty="0">
                <a:solidFill>
                  <a:schemeClr val="tx2"/>
                </a:solidFill>
              </a:rPr>
              <a:t>How is the team composition influencing interactions in the start-up?</a:t>
            </a:r>
          </a:p>
        </p:txBody>
      </p:sp>
      <p:sp>
        <p:nvSpPr>
          <p:cNvPr id="42" name="Rectangle 41"/>
          <p:cNvSpPr/>
          <p:nvPr/>
        </p:nvSpPr>
        <p:spPr>
          <a:xfrm>
            <a:off x="6720840" y="3980795"/>
            <a:ext cx="1737360" cy="667405"/>
          </a:xfrm>
          <a:prstGeom prst="rect">
            <a:avLst/>
          </a:prstGeom>
        </p:spPr>
        <p:txBody>
          <a:bodyPr wrap="square">
            <a:noAutofit/>
          </a:bodyPr>
          <a:lstStyle/>
          <a:p>
            <a:pPr marL="0" lvl="1" algn="ctr">
              <a:spcAft>
                <a:spcPts val="542"/>
              </a:spcAft>
              <a:buSzPct val="100000"/>
            </a:pPr>
            <a:r>
              <a:rPr lang="en-US" dirty="0">
                <a:solidFill>
                  <a:schemeClr val="tx2"/>
                </a:solidFill>
              </a:rPr>
              <a:t>What can the start-up do in order to improve its composition or the culture around it?</a:t>
            </a:r>
          </a:p>
        </p:txBody>
      </p:sp>
      <p:grpSp>
        <p:nvGrpSpPr>
          <p:cNvPr id="9" name="Group 8"/>
          <p:cNvGrpSpPr>
            <a:grpSpLocks noChangeAspect="1"/>
          </p:cNvGrpSpPr>
          <p:nvPr/>
        </p:nvGrpSpPr>
        <p:grpSpPr>
          <a:xfrm>
            <a:off x="1558738" y="3356973"/>
            <a:ext cx="6019800" cy="457200"/>
            <a:chOff x="1558738" y="3356973"/>
            <a:chExt cx="6019800" cy="457200"/>
          </a:xfrm>
        </p:grpSpPr>
        <p:cxnSp>
          <p:nvCxnSpPr>
            <p:cNvPr id="45" name="Straight Connector 44"/>
            <p:cNvCxnSpPr/>
            <p:nvPr/>
          </p:nvCxnSpPr>
          <p:spPr>
            <a:xfrm flipV="1">
              <a:off x="1558738" y="3585573"/>
              <a:ext cx="6019800" cy="0"/>
            </a:xfrm>
            <a:prstGeom prst="line">
              <a:avLst/>
            </a:prstGeom>
            <a:ln w="22225">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455771" y="3699873"/>
              <a:ext cx="228600" cy="0"/>
            </a:xfrm>
            <a:prstGeom prst="line">
              <a:avLst/>
            </a:prstGeom>
            <a:ln w="22225">
              <a:solidFill>
                <a:schemeClr val="tx2">
                  <a:lumMod val="60000"/>
                  <a:lumOff val="4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1452905" y="3699873"/>
              <a:ext cx="228600" cy="0"/>
            </a:xfrm>
            <a:prstGeom prst="line">
              <a:avLst/>
            </a:prstGeom>
            <a:ln w="22225">
              <a:solidFill>
                <a:schemeClr val="tx2">
                  <a:lumMod val="60000"/>
                  <a:lumOff val="4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451038" y="3699873"/>
              <a:ext cx="228600" cy="0"/>
            </a:xfrm>
            <a:prstGeom prst="line">
              <a:avLst/>
            </a:prstGeom>
            <a:ln w="22225">
              <a:solidFill>
                <a:schemeClr val="tx2">
                  <a:lumMod val="60000"/>
                  <a:lumOff val="4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457638" y="3699873"/>
              <a:ext cx="228600" cy="0"/>
            </a:xfrm>
            <a:prstGeom prst="line">
              <a:avLst/>
            </a:prstGeom>
            <a:ln w="22225">
              <a:solidFill>
                <a:schemeClr val="tx2">
                  <a:lumMod val="60000"/>
                  <a:lumOff val="4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V="1">
              <a:off x="4454338" y="3471273"/>
              <a:ext cx="228600" cy="0"/>
            </a:xfrm>
            <a:prstGeom prst="line">
              <a:avLst/>
            </a:prstGeom>
            <a:ln w="22225">
              <a:solidFill>
                <a:schemeClr val="tx2">
                  <a:lumMod val="60000"/>
                  <a:lumOff val="40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2" name="Group 51"/>
          <p:cNvGrpSpPr>
            <a:grpSpLocks noChangeAspect="1"/>
          </p:cNvGrpSpPr>
          <p:nvPr/>
        </p:nvGrpSpPr>
        <p:grpSpPr>
          <a:xfrm>
            <a:off x="3949644" y="1841156"/>
            <a:ext cx="1237988" cy="1166029"/>
            <a:chOff x="1447799" y="4672352"/>
            <a:chExt cx="2220583" cy="2091509"/>
          </a:xfrm>
        </p:grpSpPr>
        <p:sp>
          <p:nvSpPr>
            <p:cNvPr id="53" name="Teardrop 52"/>
            <p:cNvSpPr>
              <a:spLocks noChangeAspect="1"/>
            </p:cNvSpPr>
            <p:nvPr/>
          </p:nvSpPr>
          <p:spPr>
            <a:xfrm>
              <a:off x="1447799" y="5940901"/>
              <a:ext cx="822960" cy="822960"/>
            </a:xfrm>
            <a:prstGeom prst="teardrop">
              <a:avLst>
                <a:gd name="adj" fmla="val 1332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54" name="Teardrop 53"/>
            <p:cNvSpPr>
              <a:spLocks/>
            </p:cNvSpPr>
            <p:nvPr/>
          </p:nvSpPr>
          <p:spPr>
            <a:xfrm flipV="1">
              <a:off x="1447799" y="4672352"/>
              <a:ext cx="822960" cy="822960"/>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55" name="Teardrop 54"/>
            <p:cNvSpPr>
              <a:spLocks noChangeAspect="1"/>
            </p:cNvSpPr>
            <p:nvPr/>
          </p:nvSpPr>
          <p:spPr>
            <a:xfrm flipH="1" flipV="1">
              <a:off x="2845422" y="4672352"/>
              <a:ext cx="822960" cy="822960"/>
            </a:xfrm>
            <a:prstGeom prst="teardrop">
              <a:avLst>
                <a:gd name="adj" fmla="val 133218"/>
              </a:avLst>
            </a:prstGeom>
            <a:solidFill>
              <a:schemeClr val="accent3">
                <a:lumMod val="60000"/>
                <a:lumOff val="40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56" name="Teardrop 55"/>
            <p:cNvSpPr>
              <a:spLocks noChangeAspect="1"/>
            </p:cNvSpPr>
            <p:nvPr/>
          </p:nvSpPr>
          <p:spPr>
            <a:xfrm flipH="1">
              <a:off x="2845422" y="5940901"/>
              <a:ext cx="822960" cy="822960"/>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sp>
        <p:nvSpPr>
          <p:cNvPr id="57" name="Oval 56"/>
          <p:cNvSpPr/>
          <p:nvPr/>
        </p:nvSpPr>
        <p:spPr>
          <a:xfrm>
            <a:off x="4156405" y="2012690"/>
            <a:ext cx="824467" cy="822960"/>
          </a:xfrm>
          <a:prstGeom prst="ellipse">
            <a:avLst/>
          </a:prstGeom>
          <a:noFill/>
          <a:ln w="76200">
            <a:solidFill>
              <a:schemeClr val="tx1">
                <a:lumMod val="50000"/>
                <a:lumOff val="50000"/>
                <a:alpha val="47843"/>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spTree>
    <p:extLst>
      <p:ext uri="{BB962C8B-B14F-4D97-AF65-F5344CB8AC3E}">
        <p14:creationId xmlns:p14="http://schemas.microsoft.com/office/powerpoint/2010/main" val="510944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25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25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14" y="1412020"/>
            <a:ext cx="8487701" cy="3952571"/>
          </a:xfrm>
        </p:spPr>
        <p:txBody>
          <a:bodyPr/>
          <a:lstStyle/>
          <a:p>
            <a:pPr>
              <a:lnSpc>
                <a:spcPct val="100000"/>
              </a:lnSpc>
              <a:spcBef>
                <a:spcPts val="2400"/>
              </a:spcBef>
            </a:pPr>
            <a:r>
              <a:rPr lang="en-US" dirty="0" smtClean="0">
                <a:solidFill>
                  <a:schemeClr val="accent2"/>
                </a:solidFill>
              </a:rPr>
              <a:t>02</a:t>
            </a:r>
            <a:br>
              <a:rPr lang="en-US" dirty="0" smtClean="0">
                <a:solidFill>
                  <a:schemeClr val="accent2"/>
                </a:solidFill>
              </a:rPr>
            </a:br>
            <a:r>
              <a:rPr lang="en-US" dirty="0" smtClean="0"/>
              <a:t>Hiring in </a:t>
            </a:r>
            <a:r>
              <a:rPr lang="en-US" dirty="0"/>
              <a:t/>
            </a:r>
            <a:br>
              <a:rPr lang="en-US" dirty="0"/>
            </a:br>
            <a:r>
              <a:rPr lang="en-US" dirty="0"/>
              <a:t>Start-up Teams</a:t>
            </a:r>
            <a:endParaRPr lang="en-US" sz="2000" dirty="0">
              <a:solidFill>
                <a:prstClr val="white"/>
              </a:solidFill>
              <a:latin typeface="HelveticaNeueLT Std"/>
            </a:endParaRPr>
          </a:p>
        </p:txBody>
      </p:sp>
    </p:spTree>
    <p:extLst>
      <p:ext uri="{BB962C8B-B14F-4D97-AF65-F5344CB8AC3E}">
        <p14:creationId xmlns:p14="http://schemas.microsoft.com/office/powerpoint/2010/main" val="895652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6484" y="2133600"/>
            <a:ext cx="4540316" cy="4156172"/>
          </a:xfrm>
        </p:spPr>
        <p:txBody>
          <a:bodyPr/>
          <a:lstStyle/>
          <a:p>
            <a:pPr marL="0" indent="0">
              <a:lnSpc>
                <a:spcPct val="110000"/>
              </a:lnSpc>
              <a:buNone/>
            </a:pPr>
            <a:r>
              <a:rPr lang="en-US" sz="1800" dirty="0"/>
              <a:t>“Many entrepreneurs describe recruiting as the most difficult, most important thing they do. Their stories typically involve unicorn chases, the quest for candidates worthy of their company. </a:t>
            </a:r>
            <a:endParaRPr lang="en-US" sz="1800" dirty="0" smtClean="0"/>
          </a:p>
          <a:p>
            <a:pPr marL="0" indent="0">
              <a:lnSpc>
                <a:spcPct val="110000"/>
              </a:lnSpc>
              <a:buNone/>
            </a:pPr>
            <a:r>
              <a:rPr lang="en-US" sz="1800" dirty="0" smtClean="0"/>
              <a:t>But </a:t>
            </a:r>
            <a:r>
              <a:rPr lang="en-US" sz="1800" dirty="0"/>
              <a:t>few admit to the other side of that equation: how hard it is to persuade the best prospects to stake their careers on your idea</a:t>
            </a:r>
            <a:r>
              <a:rPr lang="en-US" sz="1800" dirty="0" smtClean="0"/>
              <a:t>.</a:t>
            </a:r>
          </a:p>
          <a:p>
            <a:pPr marL="0" indent="0">
              <a:lnSpc>
                <a:spcPct val="110000"/>
              </a:lnSpc>
              <a:buNone/>
            </a:pPr>
            <a:r>
              <a:rPr lang="en-US" sz="1800" dirty="0" smtClean="0"/>
              <a:t> </a:t>
            </a:r>
            <a:r>
              <a:rPr lang="en-US" sz="1800" u="sng" dirty="0">
                <a:solidFill>
                  <a:schemeClr val="accent1"/>
                </a:solidFill>
              </a:rPr>
              <a:t>In other words, it's one thing to find those unicorns. But it's quite another to talk them into following you into the thicket.”</a:t>
            </a:r>
          </a:p>
          <a:p>
            <a:pPr marL="0" indent="0">
              <a:lnSpc>
                <a:spcPct val="110000"/>
              </a:lnSpc>
              <a:buNone/>
            </a:pPr>
            <a:endParaRPr lang="en-US" sz="1800" dirty="0"/>
          </a:p>
        </p:txBody>
      </p:sp>
      <p:sp>
        <p:nvSpPr>
          <p:cNvPr id="3" name="Text Placeholder 2"/>
          <p:cNvSpPr>
            <a:spLocks noGrp="1"/>
          </p:cNvSpPr>
          <p:nvPr>
            <p:ph type="body" sz="quarter" idx="15"/>
          </p:nvPr>
        </p:nvSpPr>
        <p:spPr>
          <a:xfrm>
            <a:off x="336485" y="1188720"/>
            <a:ext cx="8471031" cy="333720"/>
          </a:xfrm>
        </p:spPr>
        <p:txBody>
          <a:bodyPr/>
          <a:lstStyle/>
          <a:p>
            <a:r>
              <a:rPr lang="en-US" dirty="0"/>
              <a:t>Thomas Goetz, CEO and Co-founder, </a:t>
            </a:r>
            <a:r>
              <a:rPr lang="en-US" dirty="0" smtClean="0"/>
              <a:t>Iodine</a:t>
            </a:r>
            <a:endParaRPr lang="en-US" dirty="0"/>
          </a:p>
        </p:txBody>
      </p:sp>
      <p:sp>
        <p:nvSpPr>
          <p:cNvPr id="4" name="Title 3"/>
          <p:cNvSpPr>
            <a:spLocks noGrp="1"/>
          </p:cNvSpPr>
          <p:nvPr>
            <p:ph type="title"/>
          </p:nvPr>
        </p:nvSpPr>
        <p:spPr/>
        <p:txBody>
          <a:bodyPr/>
          <a:lstStyle/>
          <a:p>
            <a:r>
              <a:rPr lang="en-US" dirty="0"/>
              <a:t>Hiring the dream team</a:t>
            </a:r>
          </a:p>
        </p:txBody>
      </p:sp>
      <p:pic>
        <p:nvPicPr>
          <p:cNvPr id="5"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9" y="779694"/>
            <a:ext cx="3786779" cy="5680169"/>
          </a:xfrm>
          <a:prstGeom prst="rect">
            <a:avLst/>
          </a:prstGeom>
        </p:spPr>
      </p:pic>
    </p:spTree>
    <p:extLst>
      <p:ext uri="{BB962C8B-B14F-4D97-AF65-F5344CB8AC3E}">
        <p14:creationId xmlns:p14="http://schemas.microsoft.com/office/powerpoint/2010/main" val="3803724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p:cNvSpPr>
            <a:spLocks noGrp="1"/>
          </p:cNvSpPr>
          <p:nvPr>
            <p:ph type="title"/>
          </p:nvPr>
        </p:nvSpPr>
        <p:spPr/>
        <p:txBody>
          <a:bodyPr/>
          <a:lstStyle/>
          <a:p>
            <a:r>
              <a:rPr lang="en-US" sz="3975" dirty="0"/>
              <a:t>Hiring the dream team for your start-up</a:t>
            </a:r>
          </a:p>
        </p:txBody>
      </p:sp>
      <p:sp>
        <p:nvSpPr>
          <p:cNvPr id="47" name="Text Placeholder 2"/>
          <p:cNvSpPr>
            <a:spLocks noGrp="1"/>
          </p:cNvSpPr>
          <p:nvPr>
            <p:ph type="body" sz="quarter" idx="15"/>
          </p:nvPr>
        </p:nvSpPr>
        <p:spPr>
          <a:xfrm>
            <a:off x="336486" y="1737360"/>
            <a:ext cx="8471029" cy="333702"/>
          </a:xfrm>
        </p:spPr>
        <p:txBody>
          <a:bodyPr/>
          <a:lstStyle/>
          <a:p>
            <a:r>
              <a:rPr lang="en-US" b="1" dirty="0"/>
              <a:t>Tips and Best Practices to Lure Unicorns:</a:t>
            </a:r>
          </a:p>
        </p:txBody>
      </p:sp>
      <p:sp>
        <p:nvSpPr>
          <p:cNvPr id="4" name="Oval 3"/>
          <p:cNvSpPr/>
          <p:nvPr/>
        </p:nvSpPr>
        <p:spPr>
          <a:xfrm>
            <a:off x="3275303" y="2362200"/>
            <a:ext cx="2612756" cy="2612756"/>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grpSp>
        <p:nvGrpSpPr>
          <p:cNvPr id="42" name="Group 41"/>
          <p:cNvGrpSpPr/>
          <p:nvPr/>
        </p:nvGrpSpPr>
        <p:grpSpPr>
          <a:xfrm>
            <a:off x="228600" y="2630355"/>
            <a:ext cx="3608287" cy="1066843"/>
            <a:chOff x="228600" y="2630355"/>
            <a:chExt cx="3608287" cy="1066843"/>
          </a:xfrm>
        </p:grpSpPr>
        <p:grpSp>
          <p:nvGrpSpPr>
            <p:cNvPr id="59" name="Group 58"/>
            <p:cNvGrpSpPr/>
            <p:nvPr/>
          </p:nvGrpSpPr>
          <p:grpSpPr>
            <a:xfrm>
              <a:off x="3088196" y="2630355"/>
              <a:ext cx="748691" cy="748691"/>
              <a:chOff x="5846238" y="1937856"/>
              <a:chExt cx="1801276" cy="1801276"/>
            </a:xfrm>
          </p:grpSpPr>
          <p:sp>
            <p:nvSpPr>
              <p:cNvPr id="60" name="Oval 59"/>
              <p:cNvSpPr/>
              <p:nvPr/>
            </p:nvSpPr>
            <p:spPr>
              <a:xfrm>
                <a:off x="5846238" y="1937856"/>
                <a:ext cx="1801276" cy="1801276"/>
              </a:xfrm>
              <a:prstGeom prst="ellipse">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sp>
            <p:nvSpPr>
              <p:cNvPr id="61" name="Oval 60"/>
              <p:cNvSpPr/>
              <p:nvPr/>
            </p:nvSpPr>
            <p:spPr>
              <a:xfrm>
                <a:off x="5915661" y="2007280"/>
                <a:ext cx="1662430" cy="1662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smtClean="0"/>
                  <a:t>01</a:t>
                </a:r>
                <a:endParaRPr lang="en-US" sz="2000" b="1" dirty="0"/>
              </a:p>
            </p:txBody>
          </p:sp>
        </p:grpSp>
        <p:sp>
          <p:nvSpPr>
            <p:cNvPr id="65" name="Rectangle 64"/>
            <p:cNvSpPr/>
            <p:nvPr/>
          </p:nvSpPr>
          <p:spPr>
            <a:xfrm>
              <a:off x="228600" y="2681535"/>
              <a:ext cx="2818501" cy="1015663"/>
            </a:xfrm>
            <a:prstGeom prst="rect">
              <a:avLst/>
            </a:prstGeom>
          </p:spPr>
          <p:txBody>
            <a:bodyPr wrap="square" anchor="t" anchorCtr="0">
              <a:spAutoFit/>
            </a:bodyPr>
            <a:lstStyle/>
            <a:p>
              <a:pPr marL="0" lvl="1" algn="r">
                <a:spcAft>
                  <a:spcPts val="542"/>
                </a:spcAft>
                <a:buSzPct val="100000"/>
              </a:pPr>
              <a:r>
                <a:rPr lang="en-US" sz="2000" dirty="0">
                  <a:solidFill>
                    <a:schemeClr val="accent1"/>
                  </a:solidFill>
                </a:rPr>
                <a:t>Sell your mission (your passion!) and why it </a:t>
              </a:r>
              <a:r>
                <a:rPr lang="en-US" sz="2000" dirty="0" smtClean="0">
                  <a:solidFill>
                    <a:schemeClr val="accent1"/>
                  </a:solidFill>
                </a:rPr>
                <a:t>matters</a:t>
              </a:r>
              <a:endParaRPr lang="en-US" sz="2000" dirty="0">
                <a:solidFill>
                  <a:schemeClr val="accent1"/>
                </a:solidFill>
              </a:endParaRPr>
            </a:p>
          </p:txBody>
        </p:sp>
      </p:grpSp>
      <p:grpSp>
        <p:nvGrpSpPr>
          <p:cNvPr id="48" name="Group 47"/>
          <p:cNvGrpSpPr/>
          <p:nvPr/>
        </p:nvGrpSpPr>
        <p:grpSpPr>
          <a:xfrm>
            <a:off x="381000" y="3911988"/>
            <a:ext cx="3455882" cy="897566"/>
            <a:chOff x="381000" y="3911988"/>
            <a:chExt cx="3455882" cy="897566"/>
          </a:xfrm>
        </p:grpSpPr>
        <p:sp>
          <p:nvSpPr>
            <p:cNvPr id="68" name="Oval 67"/>
            <p:cNvSpPr/>
            <p:nvPr/>
          </p:nvSpPr>
          <p:spPr>
            <a:xfrm>
              <a:off x="3088191" y="3911988"/>
              <a:ext cx="748691" cy="748691"/>
            </a:xfrm>
            <a:prstGeom prst="ellipse">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sp>
          <p:nvSpPr>
            <p:cNvPr id="69" name="Oval 68"/>
            <p:cNvSpPr/>
            <p:nvPr/>
          </p:nvSpPr>
          <p:spPr>
            <a:xfrm>
              <a:off x="3117046" y="3940844"/>
              <a:ext cx="690981" cy="6909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t>02</a:t>
              </a:r>
            </a:p>
          </p:txBody>
        </p:sp>
        <p:sp>
          <p:nvSpPr>
            <p:cNvPr id="71" name="Rectangle 70"/>
            <p:cNvSpPr/>
            <p:nvPr/>
          </p:nvSpPr>
          <p:spPr>
            <a:xfrm>
              <a:off x="381000" y="4101668"/>
              <a:ext cx="2666096" cy="707886"/>
            </a:xfrm>
            <a:prstGeom prst="rect">
              <a:avLst/>
            </a:prstGeom>
          </p:spPr>
          <p:txBody>
            <a:bodyPr wrap="square" anchor="t" anchorCtr="0">
              <a:spAutoFit/>
            </a:bodyPr>
            <a:lstStyle/>
            <a:p>
              <a:pPr marL="0" lvl="1" algn="r">
                <a:spcAft>
                  <a:spcPts val="542"/>
                </a:spcAft>
                <a:buSzPct val="100000"/>
              </a:pPr>
              <a:r>
                <a:rPr lang="en-US" sz="2000" dirty="0">
                  <a:solidFill>
                    <a:schemeClr val="accent1"/>
                  </a:solidFill>
                </a:rPr>
                <a:t>Make the most of the start-up </a:t>
              </a:r>
              <a:r>
                <a:rPr lang="en-US" sz="2000" dirty="0" smtClean="0">
                  <a:solidFill>
                    <a:schemeClr val="accent1"/>
                  </a:solidFill>
                </a:rPr>
                <a:t>culture</a:t>
              </a:r>
              <a:endParaRPr lang="en-US" sz="2000" dirty="0">
                <a:solidFill>
                  <a:schemeClr val="accent1"/>
                </a:solidFill>
              </a:endParaRPr>
            </a:p>
          </p:txBody>
        </p:sp>
      </p:grpSp>
      <p:grpSp>
        <p:nvGrpSpPr>
          <p:cNvPr id="62" name="Group 61"/>
          <p:cNvGrpSpPr/>
          <p:nvPr/>
        </p:nvGrpSpPr>
        <p:grpSpPr>
          <a:xfrm>
            <a:off x="5308216" y="2630355"/>
            <a:ext cx="3499297" cy="1066843"/>
            <a:chOff x="5308216" y="2630355"/>
            <a:chExt cx="3499297" cy="1066843"/>
          </a:xfrm>
        </p:grpSpPr>
        <p:sp>
          <p:nvSpPr>
            <p:cNvPr id="50" name="Oval 49"/>
            <p:cNvSpPr/>
            <p:nvPr/>
          </p:nvSpPr>
          <p:spPr>
            <a:xfrm>
              <a:off x="5308216" y="2630355"/>
              <a:ext cx="748692" cy="748691"/>
            </a:xfrm>
            <a:prstGeom prst="ellipse">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sp>
          <p:nvSpPr>
            <p:cNvPr id="51" name="Oval 50"/>
            <p:cNvSpPr/>
            <p:nvPr/>
          </p:nvSpPr>
          <p:spPr>
            <a:xfrm>
              <a:off x="5337071" y="2659211"/>
              <a:ext cx="690981" cy="6909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t>05</a:t>
              </a:r>
            </a:p>
          </p:txBody>
        </p:sp>
        <p:sp>
          <p:nvSpPr>
            <p:cNvPr id="53" name="Rectangle 52"/>
            <p:cNvSpPr/>
            <p:nvPr/>
          </p:nvSpPr>
          <p:spPr>
            <a:xfrm>
              <a:off x="6113399" y="2681535"/>
              <a:ext cx="2694114" cy="1015663"/>
            </a:xfrm>
            <a:prstGeom prst="rect">
              <a:avLst/>
            </a:prstGeom>
          </p:spPr>
          <p:txBody>
            <a:bodyPr wrap="square" anchor="t" anchorCtr="0">
              <a:spAutoFit/>
            </a:bodyPr>
            <a:lstStyle/>
            <a:p>
              <a:pPr marL="0" lvl="1">
                <a:spcAft>
                  <a:spcPts val="542"/>
                </a:spcAft>
                <a:buSzPct val="100000"/>
              </a:pPr>
              <a:r>
                <a:rPr lang="en-US" sz="2000" dirty="0">
                  <a:solidFill>
                    <a:schemeClr val="accent1"/>
                  </a:solidFill>
                </a:rPr>
                <a:t>Offer incentives – money, prestige, </a:t>
              </a:r>
              <a:r>
                <a:rPr lang="en-US" sz="2000" dirty="0" smtClean="0">
                  <a:solidFill>
                    <a:schemeClr val="accent1"/>
                  </a:solidFill>
                </a:rPr>
                <a:t>flex work, </a:t>
              </a:r>
              <a:r>
                <a:rPr lang="en-US" sz="2000" dirty="0" err="1" smtClean="0">
                  <a:solidFill>
                    <a:schemeClr val="accent1"/>
                  </a:solidFill>
                </a:rPr>
                <a:t>etc</a:t>
              </a:r>
              <a:endParaRPr lang="en-US" sz="2000" dirty="0">
                <a:solidFill>
                  <a:schemeClr val="accent1"/>
                </a:solidFill>
              </a:endParaRPr>
            </a:p>
          </p:txBody>
        </p:sp>
      </p:grpSp>
      <p:grpSp>
        <p:nvGrpSpPr>
          <p:cNvPr id="52" name="Group 51"/>
          <p:cNvGrpSpPr/>
          <p:nvPr/>
        </p:nvGrpSpPr>
        <p:grpSpPr>
          <a:xfrm>
            <a:off x="2971800" y="4545529"/>
            <a:ext cx="3124200" cy="1811118"/>
            <a:chOff x="2971800" y="4545529"/>
            <a:chExt cx="3124200" cy="1811118"/>
          </a:xfrm>
        </p:grpSpPr>
        <p:sp>
          <p:nvSpPr>
            <p:cNvPr id="26" name="Oval 25"/>
            <p:cNvSpPr/>
            <p:nvPr/>
          </p:nvSpPr>
          <p:spPr>
            <a:xfrm>
              <a:off x="4195319" y="4545529"/>
              <a:ext cx="748691" cy="748691"/>
            </a:xfrm>
            <a:prstGeom prst="ellipse">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4224174" y="4574385"/>
              <a:ext cx="690980" cy="6909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t>03</a:t>
              </a:r>
            </a:p>
          </p:txBody>
        </p:sp>
        <p:sp>
          <p:nvSpPr>
            <p:cNvPr id="43" name="Rectangle 42"/>
            <p:cNvSpPr/>
            <p:nvPr/>
          </p:nvSpPr>
          <p:spPr>
            <a:xfrm>
              <a:off x="2971800" y="5340984"/>
              <a:ext cx="3124200" cy="1015663"/>
            </a:xfrm>
            <a:prstGeom prst="rect">
              <a:avLst/>
            </a:prstGeom>
          </p:spPr>
          <p:txBody>
            <a:bodyPr wrap="square" anchor="t" anchorCtr="0">
              <a:spAutoFit/>
            </a:bodyPr>
            <a:lstStyle/>
            <a:p>
              <a:pPr marL="0" lvl="1" algn="ctr">
                <a:spcAft>
                  <a:spcPts val="542"/>
                </a:spcAft>
                <a:buSzPct val="100000"/>
              </a:pPr>
              <a:r>
                <a:rPr lang="en-US" sz="2000" dirty="0">
                  <a:solidFill>
                    <a:schemeClr val="accent1"/>
                  </a:solidFill>
                </a:rPr>
                <a:t>Promote the ability to define and </a:t>
              </a:r>
              <a:r>
                <a:rPr lang="en-US" sz="2000" dirty="0" smtClean="0">
                  <a:solidFill>
                    <a:schemeClr val="accent1"/>
                  </a:solidFill>
                </a:rPr>
                <a:t>craft role </a:t>
              </a:r>
              <a:r>
                <a:rPr lang="en-US" sz="2000" dirty="0">
                  <a:solidFill>
                    <a:schemeClr val="accent1"/>
                  </a:solidFill>
                </a:rPr>
                <a:t>and to grow with the company</a:t>
              </a:r>
            </a:p>
          </p:txBody>
        </p:sp>
      </p:grpSp>
      <p:grpSp>
        <p:nvGrpSpPr>
          <p:cNvPr id="54" name="Group 53"/>
          <p:cNvGrpSpPr/>
          <p:nvPr/>
        </p:nvGrpSpPr>
        <p:grpSpPr>
          <a:xfrm>
            <a:off x="5302447" y="3911988"/>
            <a:ext cx="3505066" cy="897566"/>
            <a:chOff x="5302447" y="3911988"/>
            <a:chExt cx="3505066" cy="897566"/>
          </a:xfrm>
        </p:grpSpPr>
        <p:sp>
          <p:nvSpPr>
            <p:cNvPr id="55" name="Oval 54"/>
            <p:cNvSpPr/>
            <p:nvPr/>
          </p:nvSpPr>
          <p:spPr>
            <a:xfrm>
              <a:off x="5302447" y="3911988"/>
              <a:ext cx="748692" cy="748691"/>
            </a:xfrm>
            <a:prstGeom prst="ellipse">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sp>
          <p:nvSpPr>
            <p:cNvPr id="56" name="Oval 55"/>
            <p:cNvSpPr/>
            <p:nvPr/>
          </p:nvSpPr>
          <p:spPr>
            <a:xfrm>
              <a:off x="5331302" y="3940844"/>
              <a:ext cx="690981" cy="6909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t>04</a:t>
              </a:r>
            </a:p>
          </p:txBody>
        </p:sp>
        <p:sp>
          <p:nvSpPr>
            <p:cNvPr id="58" name="Rectangle 57"/>
            <p:cNvSpPr/>
            <p:nvPr/>
          </p:nvSpPr>
          <p:spPr>
            <a:xfrm>
              <a:off x="6107630" y="4101668"/>
              <a:ext cx="2699883" cy="707886"/>
            </a:xfrm>
            <a:prstGeom prst="rect">
              <a:avLst/>
            </a:prstGeom>
          </p:spPr>
          <p:txBody>
            <a:bodyPr wrap="square" anchor="t" anchorCtr="0">
              <a:spAutoFit/>
            </a:bodyPr>
            <a:lstStyle/>
            <a:p>
              <a:pPr marL="0" lvl="1">
                <a:spcAft>
                  <a:spcPts val="542"/>
                </a:spcAft>
                <a:buSzPct val="100000"/>
              </a:pPr>
              <a:r>
                <a:rPr lang="en-US" sz="2000" dirty="0">
                  <a:solidFill>
                    <a:schemeClr val="accent1"/>
                  </a:solidFill>
                </a:rPr>
                <a:t>Facilitate personal development </a:t>
              </a:r>
            </a:p>
          </p:txBody>
        </p:sp>
      </p:gr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3373" y="2734951"/>
            <a:ext cx="1521600" cy="1521600"/>
          </a:xfrm>
          <a:prstGeom prst="rect">
            <a:avLst/>
          </a:prstGeom>
        </p:spPr>
      </p:pic>
    </p:spTree>
    <p:extLst>
      <p:ext uri="{BB962C8B-B14F-4D97-AF65-F5344CB8AC3E}">
        <p14:creationId xmlns:p14="http://schemas.microsoft.com/office/powerpoint/2010/main" val="1683598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5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25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25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25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14" y="1412020"/>
            <a:ext cx="8487701" cy="3952571"/>
          </a:xfrm>
        </p:spPr>
        <p:txBody>
          <a:bodyPr/>
          <a:lstStyle/>
          <a:p>
            <a:pPr>
              <a:lnSpc>
                <a:spcPct val="100000"/>
              </a:lnSpc>
              <a:spcBef>
                <a:spcPts val="2400"/>
              </a:spcBef>
            </a:pPr>
            <a:r>
              <a:rPr lang="en-US" dirty="0" smtClean="0">
                <a:solidFill>
                  <a:schemeClr val="accent2"/>
                </a:solidFill>
              </a:rPr>
              <a:t>03</a:t>
            </a:r>
            <a:br>
              <a:rPr lang="en-US" dirty="0" smtClean="0">
                <a:solidFill>
                  <a:schemeClr val="accent2"/>
                </a:solidFill>
              </a:rPr>
            </a:br>
            <a:r>
              <a:rPr lang="en-US" dirty="0" smtClean="0"/>
              <a:t>onboarding in </a:t>
            </a:r>
            <a:r>
              <a:rPr lang="en-US" dirty="0"/>
              <a:t/>
            </a:r>
            <a:br>
              <a:rPr lang="en-US" dirty="0"/>
            </a:br>
            <a:r>
              <a:rPr lang="en-US" dirty="0"/>
              <a:t>Start-up Teams</a:t>
            </a:r>
            <a:endParaRPr lang="en-US" sz="2000" dirty="0">
              <a:solidFill>
                <a:prstClr val="white"/>
              </a:solidFill>
              <a:latin typeface="HelveticaNeueLT Std"/>
            </a:endParaRPr>
          </a:p>
        </p:txBody>
      </p:sp>
    </p:spTree>
    <p:extLst>
      <p:ext uri="{BB962C8B-B14F-4D97-AF65-F5344CB8AC3E}">
        <p14:creationId xmlns:p14="http://schemas.microsoft.com/office/powerpoint/2010/main" val="1494265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185" y="3832296"/>
            <a:ext cx="1371600" cy="1371600"/>
          </a:xfrm>
          <a:prstGeom prst="rect">
            <a:avLst/>
          </a:prstGeom>
        </p:spPr>
      </p:pic>
      <p:sp>
        <p:nvSpPr>
          <p:cNvPr id="2" name="Title 1"/>
          <p:cNvSpPr>
            <a:spLocks noGrp="1"/>
          </p:cNvSpPr>
          <p:nvPr>
            <p:ph type="title"/>
          </p:nvPr>
        </p:nvSpPr>
        <p:spPr/>
        <p:txBody>
          <a:bodyPr/>
          <a:lstStyle/>
          <a:p>
            <a:r>
              <a:rPr lang="en-US" dirty="0"/>
              <a:t>Now you have them: </a:t>
            </a:r>
            <a:r>
              <a:rPr lang="en-US" dirty="0" smtClean="0"/>
              <a:t/>
            </a:r>
            <a:br>
              <a:rPr lang="en-US" dirty="0" smtClean="0"/>
            </a:br>
            <a:r>
              <a:rPr lang="en-US" dirty="0" smtClean="0"/>
              <a:t>What </a:t>
            </a:r>
            <a:r>
              <a:rPr lang="en-US" dirty="0"/>
              <a:t>then</a:t>
            </a:r>
            <a:r>
              <a:rPr lang="en-US" dirty="0" smtClean="0"/>
              <a:t>? Onboarding </a:t>
            </a:r>
            <a:r>
              <a:rPr lang="en-US" dirty="0"/>
              <a:t>new people into your  start-up</a:t>
            </a:r>
          </a:p>
        </p:txBody>
      </p:sp>
      <p:sp>
        <p:nvSpPr>
          <p:cNvPr id="3" name="Text Placeholder 2"/>
          <p:cNvSpPr>
            <a:spLocks noGrp="1"/>
          </p:cNvSpPr>
          <p:nvPr>
            <p:ph type="body" sz="quarter" idx="15"/>
          </p:nvPr>
        </p:nvSpPr>
        <p:spPr>
          <a:xfrm>
            <a:off x="336485" y="3200400"/>
            <a:ext cx="8471031" cy="775586"/>
          </a:xfrm>
        </p:spPr>
        <p:txBody>
          <a:bodyPr/>
          <a:lstStyle/>
          <a:p>
            <a:r>
              <a:rPr lang="en-US" sz="4400" dirty="0"/>
              <a:t>1</a:t>
            </a:r>
            <a:r>
              <a:rPr lang="en-US" dirty="0"/>
              <a:t> in </a:t>
            </a:r>
            <a:r>
              <a:rPr lang="en-US" sz="4400" dirty="0"/>
              <a:t>6</a:t>
            </a:r>
            <a:r>
              <a:rPr lang="en-US" dirty="0"/>
              <a:t> </a:t>
            </a:r>
            <a:r>
              <a:rPr lang="en-US" dirty="0">
                <a:solidFill>
                  <a:schemeClr val="tx2"/>
                </a:solidFill>
              </a:rPr>
              <a:t>people quit or consider quitting due to ineffective onboarding</a:t>
            </a:r>
          </a:p>
        </p:txBody>
      </p:sp>
      <p:sp>
        <p:nvSpPr>
          <p:cNvPr id="17" name="TextBox 16"/>
          <p:cNvSpPr txBox="1"/>
          <p:nvPr/>
        </p:nvSpPr>
        <p:spPr>
          <a:xfrm>
            <a:off x="2696395" y="4075300"/>
            <a:ext cx="1057180" cy="685800"/>
          </a:xfrm>
          <a:prstGeom prst="rect">
            <a:avLst/>
          </a:prstGeom>
          <a:noFill/>
        </p:spPr>
        <p:txBody>
          <a:bodyPr wrap="square" lIns="0" tIns="0" rIns="0" bIns="0" rtlCol="0" anchor="ctr" anchorCtr="0">
            <a:noAutofit/>
          </a:bodyPr>
          <a:lstStyle/>
          <a:p>
            <a:pPr algn="ctr"/>
            <a:r>
              <a:rPr lang="en-US" sz="1600" dirty="0" smtClean="0">
                <a:solidFill>
                  <a:schemeClr val="bg1"/>
                </a:solidFill>
                <a:latin typeface="+mj-lt"/>
              </a:rPr>
              <a:t>Should I stay or go?</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5508" y="4860415"/>
            <a:ext cx="1523624" cy="1523624"/>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5575" y="4936427"/>
            <a:ext cx="1371600" cy="1371600"/>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5282" y="4936427"/>
            <a:ext cx="1371600" cy="1371600"/>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63491" y="5060206"/>
            <a:ext cx="1217923" cy="1124042"/>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53385" y="4936427"/>
            <a:ext cx="1371600" cy="1371600"/>
          </a:xfrm>
          <a:prstGeom prst="rect">
            <a:avLst/>
          </a:prstGeom>
        </p:spPr>
      </p:pic>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8639" y="4936427"/>
            <a:ext cx="1371600" cy="1371600"/>
          </a:xfrm>
          <a:prstGeom prst="rect">
            <a:avLst/>
          </a:prstGeom>
        </p:spPr>
      </p:pic>
    </p:spTree>
    <p:extLst>
      <p:ext uri="{BB962C8B-B14F-4D97-AF65-F5344CB8AC3E}">
        <p14:creationId xmlns:p14="http://schemas.microsoft.com/office/powerpoint/2010/main" val="2128084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36482" y="4155732"/>
            <a:ext cx="8471031" cy="224506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Onboarding new people into your start-up</a:t>
            </a:r>
          </a:p>
        </p:txBody>
      </p:sp>
      <p:sp>
        <p:nvSpPr>
          <p:cNvPr id="3" name="Text Placeholder 2"/>
          <p:cNvSpPr>
            <a:spLocks noGrp="1"/>
          </p:cNvSpPr>
          <p:nvPr>
            <p:ph type="body" sz="quarter" idx="15"/>
          </p:nvPr>
        </p:nvSpPr>
        <p:spPr>
          <a:xfrm>
            <a:off x="336485" y="1828800"/>
            <a:ext cx="8471031" cy="333720"/>
          </a:xfrm>
        </p:spPr>
        <p:txBody>
          <a:bodyPr/>
          <a:lstStyle/>
          <a:p>
            <a:r>
              <a:rPr lang="en-US" sz="2400" dirty="0"/>
              <a:t>Common </a:t>
            </a:r>
            <a:r>
              <a:rPr lang="en-US" sz="2400" dirty="0" smtClean="0"/>
              <a:t>Mistakes</a:t>
            </a:r>
            <a:endParaRPr lang="en-US" sz="2400" dirty="0"/>
          </a:p>
        </p:txBody>
      </p:sp>
      <p:sp>
        <p:nvSpPr>
          <p:cNvPr id="4" name="Content Placeholder 2"/>
          <p:cNvSpPr txBox="1">
            <a:spLocks/>
          </p:cNvSpPr>
          <p:nvPr/>
        </p:nvSpPr>
        <p:spPr>
          <a:xfrm>
            <a:off x="336483" y="2501900"/>
            <a:ext cx="4483928" cy="1079500"/>
          </a:xfrm>
          <a:prstGeom prst="rect">
            <a:avLst/>
          </a:prstGeom>
        </p:spPr>
        <p:txBody>
          <a:bodyPr lIns="91440"/>
          <a:lst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a:lstStyle>
          <a:p>
            <a:pPr marL="0" indent="0" fontAlgn="auto">
              <a:spcAft>
                <a:spcPts val="1200"/>
              </a:spcAft>
              <a:buNone/>
            </a:pPr>
            <a:r>
              <a:rPr lang="en-US" sz="2000" b="1" dirty="0">
                <a:latin typeface="+mj-lt"/>
              </a:rPr>
              <a:t>Mistake #1</a:t>
            </a:r>
          </a:p>
          <a:p>
            <a:pPr marL="0" indent="0" fontAlgn="auto">
              <a:spcAft>
                <a:spcPts val="1200"/>
              </a:spcAft>
              <a:buNone/>
            </a:pPr>
            <a:r>
              <a:rPr lang="en-US" sz="1600" dirty="0" smtClean="0">
                <a:latin typeface="+mj-lt"/>
              </a:rPr>
              <a:t>Not investing in onboarding!  35% of companies spend $0 on onboarding! </a:t>
            </a:r>
            <a:endParaRPr lang="en-US" sz="1050" dirty="0" smtClean="0">
              <a:latin typeface="+mj-lt"/>
            </a:endParaRPr>
          </a:p>
          <a:p>
            <a:pPr marL="0" indent="0" fontAlgn="auto">
              <a:buNone/>
            </a:pPr>
            <a:endParaRPr lang="en-US" sz="2000" dirty="0">
              <a:latin typeface="+mj-lt"/>
            </a:endParaRPr>
          </a:p>
        </p:txBody>
      </p:sp>
      <p:sp>
        <p:nvSpPr>
          <p:cNvPr id="5" name="Footer Placeholder 32"/>
          <p:cNvSpPr>
            <a:spLocks noGrp="1"/>
          </p:cNvSpPr>
          <p:nvPr>
            <p:ph type="ftr" sz="quarter" idx="11"/>
          </p:nvPr>
        </p:nvSpPr>
        <p:spPr>
          <a:xfrm>
            <a:off x="336484" y="6525741"/>
            <a:ext cx="8471029" cy="122791"/>
          </a:xfrm>
        </p:spPr>
        <p:txBody>
          <a:bodyPr/>
          <a:lstStyle/>
          <a:p>
            <a:pPr marL="0" indent="0" defTabSz="144167"/>
            <a:r>
              <a:rPr lang="en-US" dirty="0" smtClean="0">
                <a:solidFill>
                  <a:srgbClr val="424450"/>
                </a:solidFill>
              </a:rPr>
              <a:t>Source</a:t>
            </a:r>
            <a:r>
              <a:rPr lang="en-US" dirty="0">
                <a:solidFill>
                  <a:srgbClr val="424450"/>
                </a:solidFill>
              </a:rPr>
              <a:t>: Allied HRIQ, 2012 Allied Workforce Mobility survey</a:t>
            </a:r>
          </a:p>
        </p:txBody>
      </p:sp>
      <p:grpSp>
        <p:nvGrpSpPr>
          <p:cNvPr id="19" name="Group 18"/>
          <p:cNvGrpSpPr>
            <a:grpSpLocks noChangeAspect="1"/>
          </p:cNvGrpSpPr>
          <p:nvPr/>
        </p:nvGrpSpPr>
        <p:grpSpPr>
          <a:xfrm>
            <a:off x="4572000" y="1905000"/>
            <a:ext cx="3429000" cy="2186544"/>
            <a:chOff x="4038600" y="3822573"/>
            <a:chExt cx="4028114" cy="2568576"/>
          </a:xfrm>
        </p:grpSpPr>
        <p:sp>
          <p:nvSpPr>
            <p:cNvPr id="14" name="Donut 13"/>
            <p:cNvSpPr>
              <a:spLocks noChangeAspect="1"/>
            </p:cNvSpPr>
            <p:nvPr/>
          </p:nvSpPr>
          <p:spPr>
            <a:xfrm>
              <a:off x="4545648" y="4329621"/>
              <a:ext cx="1554480" cy="1554480"/>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aphicFrame>
          <p:nvGraphicFramePr>
            <p:cNvPr id="15" name="Chart 14"/>
            <p:cNvGraphicFramePr/>
            <p:nvPr>
              <p:extLst>
                <p:ext uri="{D42A27DB-BD31-4B8C-83A1-F6EECF244321}">
                  <p14:modId xmlns:p14="http://schemas.microsoft.com/office/powerpoint/2010/main" val="2665007672"/>
                </p:ext>
              </p:extLst>
            </p:nvPr>
          </p:nvGraphicFramePr>
          <p:xfrm>
            <a:off x="4038600" y="3822573"/>
            <a:ext cx="2568576" cy="256857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4779694" y="4672998"/>
              <a:ext cx="1086387" cy="867723"/>
            </a:xfrm>
            <a:prstGeom prst="rect">
              <a:avLst/>
            </a:prstGeom>
            <a:noFill/>
            <a:ln>
              <a:noFill/>
            </a:ln>
          </p:spPr>
          <p:txBody>
            <a:bodyPr wrap="none" tIns="0" rIns="0" bIns="0" rtlCol="0" anchor="ctr">
              <a:spAutoFit/>
            </a:bodyPr>
            <a:lstStyle/>
            <a:p>
              <a:pPr algn="ctr"/>
              <a:r>
                <a:rPr lang="en-US" sz="4800" spc="-200" dirty="0" smtClean="0">
                  <a:solidFill>
                    <a:schemeClr val="tx2"/>
                  </a:solidFill>
                  <a:latin typeface="Franklin Gothic Demi Cond" panose="020B0706030402020204" pitchFamily="34" charset="0"/>
                </a:rPr>
                <a:t>35</a:t>
              </a:r>
              <a:r>
                <a:rPr lang="en-US" sz="4400" spc="-200" baseline="30000" dirty="0" smtClean="0">
                  <a:solidFill>
                    <a:schemeClr val="tx2"/>
                  </a:solidFill>
                  <a:latin typeface="Franklin Gothic Demi Cond" panose="020B0706030402020204" pitchFamily="34" charset="0"/>
                </a:rPr>
                <a:t>%</a:t>
              </a:r>
              <a:endParaRPr lang="en-US" sz="4400" spc="-200" baseline="30000" dirty="0">
                <a:solidFill>
                  <a:schemeClr val="tx2"/>
                </a:solidFill>
                <a:latin typeface="Franklin Gothic Demi Cond" panose="020B0706030402020204" pitchFamily="34" charset="0"/>
              </a:endParaRPr>
            </a:p>
          </p:txBody>
        </p:sp>
        <p:sp>
          <p:nvSpPr>
            <p:cNvPr id="17" name="TextBox 16"/>
            <p:cNvSpPr txBox="1"/>
            <p:nvPr/>
          </p:nvSpPr>
          <p:spPr>
            <a:xfrm>
              <a:off x="6607176" y="4035127"/>
              <a:ext cx="1459538" cy="596559"/>
            </a:xfrm>
            <a:prstGeom prst="rect">
              <a:avLst/>
            </a:prstGeom>
            <a:noFill/>
          </p:spPr>
          <p:txBody>
            <a:bodyPr wrap="square" lIns="0" tIns="0" rIns="0" bIns="0" rtlCol="0" anchor="ctr">
              <a:spAutoFit/>
            </a:bodyPr>
            <a:lstStyle/>
            <a:p>
              <a:pPr lvl="0"/>
              <a:r>
                <a:rPr lang="en-US" sz="1400" b="1" dirty="0" smtClean="0">
                  <a:solidFill>
                    <a:schemeClr val="accent2"/>
                  </a:solidFill>
                  <a:latin typeface="+mj-lt"/>
                </a:rPr>
                <a:t>Companies</a:t>
              </a:r>
              <a:r>
                <a:rPr lang="en-US" sz="1400" dirty="0">
                  <a:solidFill>
                    <a:srgbClr val="7D6A55"/>
                  </a:solidFill>
                  <a:latin typeface="+mj-lt"/>
                </a:rPr>
                <a:t/>
              </a:r>
              <a:br>
                <a:rPr lang="en-US" sz="1400" dirty="0">
                  <a:solidFill>
                    <a:srgbClr val="7D6A55"/>
                  </a:solidFill>
                  <a:latin typeface="+mj-lt"/>
                </a:rPr>
              </a:br>
              <a:endParaRPr lang="en-US" sz="800" dirty="0">
                <a:solidFill>
                  <a:srgbClr val="7D6A55"/>
                </a:solidFill>
                <a:latin typeface="+mj-lt"/>
              </a:endParaRPr>
            </a:p>
            <a:p>
              <a:pPr lvl="0"/>
              <a:r>
                <a:rPr lang="en-US" sz="1100" spc="-10" dirty="0" smtClean="0">
                  <a:solidFill>
                    <a:schemeClr val="tx2"/>
                  </a:solidFill>
                  <a:latin typeface="+mj-lt"/>
                </a:rPr>
                <a:t>$0 on onboarding</a:t>
              </a:r>
              <a:endParaRPr lang="en-US" sz="1100" spc="-10" dirty="0">
                <a:solidFill>
                  <a:schemeClr val="tx2"/>
                </a:solidFill>
                <a:latin typeface="+mj-lt"/>
              </a:endParaRPr>
            </a:p>
          </p:txBody>
        </p:sp>
        <p:sp>
          <p:nvSpPr>
            <p:cNvPr id="18" name="Freeform 6"/>
            <p:cNvSpPr>
              <a:spLocks/>
            </p:cNvSpPr>
            <p:nvPr/>
          </p:nvSpPr>
          <p:spPr bwMode="auto">
            <a:xfrm>
              <a:off x="6023319" y="4343035"/>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grpSp>
      <p:sp>
        <p:nvSpPr>
          <p:cNvPr id="20" name="TextBox 19"/>
          <p:cNvSpPr txBox="1"/>
          <p:nvPr/>
        </p:nvSpPr>
        <p:spPr>
          <a:xfrm>
            <a:off x="336483" y="4247108"/>
            <a:ext cx="4235517" cy="2077492"/>
          </a:xfrm>
          <a:prstGeom prst="rect">
            <a:avLst/>
          </a:prstGeom>
          <a:noFill/>
        </p:spPr>
        <p:txBody>
          <a:bodyPr wrap="square" lIns="91440" tIns="0" rIns="0" bIns="0" rtlCol="0">
            <a:spAutoFit/>
          </a:bodyPr>
          <a:lstStyle/>
          <a:p>
            <a:pPr defTabSz="1190838" eaLnBrk="1" fontAlgn="auto" hangingPunct="1">
              <a:lnSpc>
                <a:spcPct val="95000"/>
              </a:lnSpc>
              <a:spcBef>
                <a:spcPts val="0"/>
              </a:spcBef>
              <a:spcAft>
                <a:spcPts val="1200"/>
              </a:spcAft>
            </a:pPr>
            <a:r>
              <a:rPr lang="en-US" sz="2000" b="1" dirty="0">
                <a:solidFill>
                  <a:schemeClr val="tx2"/>
                </a:solidFill>
                <a:latin typeface="+mj-lt"/>
                <a:ea typeface="+mn-ea"/>
              </a:rPr>
              <a:t>Other mistakes</a:t>
            </a:r>
          </a:p>
          <a:p>
            <a:pPr defTabSz="1190838" eaLnBrk="1" fontAlgn="auto" hangingPunct="1">
              <a:lnSpc>
                <a:spcPct val="95000"/>
              </a:lnSpc>
              <a:spcBef>
                <a:spcPts val="0"/>
              </a:spcBef>
              <a:spcAft>
                <a:spcPts val="1200"/>
              </a:spcAft>
            </a:pPr>
            <a:r>
              <a:rPr lang="en-US" sz="1600" dirty="0">
                <a:solidFill>
                  <a:schemeClr val="tx2"/>
                </a:solidFill>
                <a:latin typeface="+mj-lt"/>
                <a:ea typeface="+mn-ea"/>
              </a:rPr>
              <a:t>Not structuring the onboarding process</a:t>
            </a:r>
          </a:p>
          <a:p>
            <a:pPr defTabSz="1190838" eaLnBrk="1" fontAlgn="auto" hangingPunct="1">
              <a:lnSpc>
                <a:spcPct val="95000"/>
              </a:lnSpc>
              <a:spcBef>
                <a:spcPts val="0"/>
              </a:spcBef>
              <a:spcAft>
                <a:spcPts val="1200"/>
              </a:spcAft>
            </a:pPr>
            <a:r>
              <a:rPr lang="en-US" sz="1600" dirty="0">
                <a:solidFill>
                  <a:schemeClr val="tx2"/>
                </a:solidFill>
                <a:latin typeface="+mj-lt"/>
                <a:ea typeface="+mn-ea"/>
              </a:rPr>
              <a:t>Introducing job without introducing </a:t>
            </a:r>
            <a:r>
              <a:rPr lang="en-US" sz="1600" dirty="0" smtClean="0">
                <a:solidFill>
                  <a:schemeClr val="tx2"/>
                </a:solidFill>
                <a:latin typeface="+mj-lt"/>
                <a:ea typeface="+mn-ea"/>
              </a:rPr>
              <a:t/>
            </a:r>
            <a:br>
              <a:rPr lang="en-US" sz="1600" dirty="0" smtClean="0">
                <a:solidFill>
                  <a:schemeClr val="tx2"/>
                </a:solidFill>
                <a:latin typeface="+mj-lt"/>
                <a:ea typeface="+mn-ea"/>
              </a:rPr>
            </a:br>
            <a:r>
              <a:rPr lang="en-US" sz="1600" dirty="0" smtClean="0">
                <a:solidFill>
                  <a:schemeClr val="tx2"/>
                </a:solidFill>
                <a:latin typeface="+mj-lt"/>
                <a:ea typeface="+mn-ea"/>
              </a:rPr>
              <a:t>company </a:t>
            </a:r>
            <a:r>
              <a:rPr lang="en-US" sz="1600" dirty="0">
                <a:solidFill>
                  <a:schemeClr val="tx2"/>
                </a:solidFill>
                <a:latin typeface="+mj-lt"/>
                <a:ea typeface="+mn-ea"/>
              </a:rPr>
              <a:t>culture</a:t>
            </a:r>
          </a:p>
          <a:p>
            <a:pPr defTabSz="1190838" eaLnBrk="1" fontAlgn="auto" hangingPunct="1">
              <a:lnSpc>
                <a:spcPct val="95000"/>
              </a:lnSpc>
              <a:spcBef>
                <a:spcPts val="0"/>
              </a:spcBef>
              <a:spcAft>
                <a:spcPts val="1200"/>
              </a:spcAft>
            </a:pPr>
            <a:r>
              <a:rPr lang="en-US" sz="1600" dirty="0">
                <a:solidFill>
                  <a:schemeClr val="tx2"/>
                </a:solidFill>
                <a:latin typeface="+mj-lt"/>
                <a:ea typeface="+mn-ea"/>
              </a:rPr>
              <a:t>Overpromising</a:t>
            </a:r>
          </a:p>
          <a:p>
            <a:pPr defTabSz="1190838" eaLnBrk="1" fontAlgn="auto" hangingPunct="1">
              <a:lnSpc>
                <a:spcPct val="95000"/>
              </a:lnSpc>
              <a:spcBef>
                <a:spcPts val="0"/>
              </a:spcBef>
              <a:spcAft>
                <a:spcPts val="1200"/>
              </a:spcAft>
            </a:pPr>
            <a:r>
              <a:rPr lang="en-US" sz="1600" dirty="0">
                <a:solidFill>
                  <a:schemeClr val="tx2"/>
                </a:solidFill>
                <a:latin typeface="+mj-lt"/>
                <a:ea typeface="+mn-ea"/>
              </a:rPr>
              <a:t>Setting unrealistic </a:t>
            </a:r>
            <a:r>
              <a:rPr lang="en-US" sz="1600" dirty="0" smtClean="0">
                <a:solidFill>
                  <a:schemeClr val="tx2"/>
                </a:solidFill>
                <a:latin typeface="+mj-lt"/>
                <a:ea typeface="+mn-ea"/>
              </a:rPr>
              <a:t>expectations</a:t>
            </a:r>
            <a:endParaRPr lang="en-US" sz="1600" dirty="0">
              <a:solidFill>
                <a:schemeClr val="tx2"/>
              </a:solidFill>
              <a:latin typeface="+mj-lt"/>
              <a:ea typeface="+mn-ea"/>
            </a:endParaRPr>
          </a:p>
        </p:txBody>
      </p:sp>
      <p:sp>
        <p:nvSpPr>
          <p:cNvPr id="21" name="TextBox 20"/>
          <p:cNvSpPr txBox="1"/>
          <p:nvPr/>
        </p:nvSpPr>
        <p:spPr>
          <a:xfrm>
            <a:off x="4572000" y="4247108"/>
            <a:ext cx="4235513" cy="1689693"/>
          </a:xfrm>
          <a:prstGeom prst="rect">
            <a:avLst/>
          </a:prstGeom>
          <a:noFill/>
        </p:spPr>
        <p:txBody>
          <a:bodyPr wrap="square" lIns="91440" tIns="0" rIns="0" bIns="0" rtlCol="0">
            <a:spAutoFit/>
          </a:bodyPr>
          <a:lstStyle/>
          <a:p>
            <a:pPr defTabSz="1190838" eaLnBrk="1" fontAlgn="auto" hangingPunct="1">
              <a:lnSpc>
                <a:spcPct val="95000"/>
              </a:lnSpc>
              <a:spcBef>
                <a:spcPts val="0"/>
              </a:spcBef>
              <a:spcAft>
                <a:spcPts val="1200"/>
              </a:spcAft>
            </a:pPr>
            <a:r>
              <a:rPr lang="en-US" sz="2000" dirty="0" smtClean="0">
                <a:solidFill>
                  <a:schemeClr val="accent2"/>
                </a:solidFill>
                <a:latin typeface="+mj-lt"/>
                <a:ea typeface="+mn-ea"/>
              </a:rPr>
              <a:t> </a:t>
            </a:r>
            <a:endParaRPr lang="en-US" sz="2000" dirty="0">
              <a:solidFill>
                <a:schemeClr val="accent2"/>
              </a:solidFill>
              <a:latin typeface="+mj-lt"/>
              <a:ea typeface="+mn-ea"/>
            </a:endParaRPr>
          </a:p>
          <a:p>
            <a:pPr defTabSz="1190838" eaLnBrk="1" fontAlgn="auto" hangingPunct="1">
              <a:lnSpc>
                <a:spcPct val="95000"/>
              </a:lnSpc>
              <a:spcBef>
                <a:spcPts val="0"/>
              </a:spcBef>
              <a:spcAft>
                <a:spcPts val="1200"/>
              </a:spcAft>
            </a:pPr>
            <a:r>
              <a:rPr lang="en-US" sz="1600" dirty="0" smtClean="0">
                <a:solidFill>
                  <a:schemeClr val="tx2"/>
                </a:solidFill>
                <a:latin typeface="+mj-lt"/>
                <a:ea typeface="+mn-ea"/>
              </a:rPr>
              <a:t>Failure </a:t>
            </a:r>
            <a:r>
              <a:rPr lang="en-US" sz="1600" dirty="0">
                <a:solidFill>
                  <a:schemeClr val="tx2"/>
                </a:solidFill>
                <a:latin typeface="+mj-lt"/>
                <a:ea typeface="+mn-ea"/>
              </a:rPr>
              <a:t>to communicate</a:t>
            </a:r>
          </a:p>
          <a:p>
            <a:pPr defTabSz="1190838" eaLnBrk="1" fontAlgn="auto" hangingPunct="1">
              <a:lnSpc>
                <a:spcPct val="95000"/>
              </a:lnSpc>
              <a:spcBef>
                <a:spcPts val="0"/>
              </a:spcBef>
              <a:spcAft>
                <a:spcPts val="1200"/>
              </a:spcAft>
            </a:pPr>
            <a:r>
              <a:rPr lang="en-US" sz="1600" dirty="0">
                <a:solidFill>
                  <a:schemeClr val="tx2"/>
                </a:solidFill>
                <a:latin typeface="+mj-lt"/>
                <a:ea typeface="+mn-ea"/>
              </a:rPr>
              <a:t>Being vague</a:t>
            </a:r>
          </a:p>
          <a:p>
            <a:pPr defTabSz="1190838" eaLnBrk="1" fontAlgn="auto" hangingPunct="1">
              <a:lnSpc>
                <a:spcPct val="95000"/>
              </a:lnSpc>
              <a:spcBef>
                <a:spcPts val="0"/>
              </a:spcBef>
              <a:spcAft>
                <a:spcPts val="1200"/>
              </a:spcAft>
            </a:pPr>
            <a:r>
              <a:rPr lang="en-US" sz="1600" dirty="0">
                <a:solidFill>
                  <a:schemeClr val="tx2"/>
                </a:solidFill>
                <a:latin typeface="+mj-lt"/>
                <a:ea typeface="+mn-ea"/>
              </a:rPr>
              <a:t>Not setting times to check back in and communicating important milestones</a:t>
            </a:r>
          </a:p>
        </p:txBody>
      </p:sp>
    </p:spTree>
    <p:extLst>
      <p:ext uri="{BB962C8B-B14F-4D97-AF65-F5344CB8AC3E}">
        <p14:creationId xmlns:p14="http://schemas.microsoft.com/office/powerpoint/2010/main" val="1277604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fade">
                                      <p:cBhvr>
                                        <p:cTn id="18" dur="250"/>
                                        <p:tgtEl>
                                          <p:spTgt spid="2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animEffect transition="in" filter="fade">
                                      <p:cBhvr>
                                        <p:cTn id="23" dur="250"/>
                                        <p:tgtEl>
                                          <p:spTgt spid="2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xEl>
                                              <p:pRg st="2" end="2"/>
                                            </p:txEl>
                                          </p:spTgt>
                                        </p:tgtEl>
                                        <p:attrNameLst>
                                          <p:attrName>style.visibility</p:attrName>
                                        </p:attrNameLst>
                                      </p:cBhvr>
                                      <p:to>
                                        <p:strVal val="visible"/>
                                      </p:to>
                                    </p:set>
                                    <p:animEffect transition="in" filter="fade">
                                      <p:cBhvr>
                                        <p:cTn id="28" dur="250"/>
                                        <p:tgtEl>
                                          <p:spTgt spid="2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xEl>
                                              <p:pRg st="3" end="3"/>
                                            </p:txEl>
                                          </p:spTgt>
                                        </p:tgtEl>
                                        <p:attrNameLst>
                                          <p:attrName>style.visibility</p:attrName>
                                        </p:attrNameLst>
                                      </p:cBhvr>
                                      <p:to>
                                        <p:strVal val="visible"/>
                                      </p:to>
                                    </p:set>
                                    <p:animEffect transition="in" filter="fade">
                                      <p:cBhvr>
                                        <p:cTn id="33" dur="250"/>
                                        <p:tgtEl>
                                          <p:spTgt spid="20">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xEl>
                                              <p:pRg st="4" end="4"/>
                                            </p:txEl>
                                          </p:spTgt>
                                        </p:tgtEl>
                                        <p:attrNameLst>
                                          <p:attrName>style.visibility</p:attrName>
                                        </p:attrNameLst>
                                      </p:cBhvr>
                                      <p:to>
                                        <p:strVal val="visible"/>
                                      </p:to>
                                    </p:set>
                                    <p:animEffect transition="in" filter="fade">
                                      <p:cBhvr>
                                        <p:cTn id="38" dur="250"/>
                                        <p:tgtEl>
                                          <p:spTgt spid="20">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animEffect transition="in" filter="fade">
                                      <p:cBhvr>
                                        <p:cTn id="43" dur="250"/>
                                        <p:tgtEl>
                                          <p:spTgt spid="21">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
                                            <p:txEl>
                                              <p:pRg st="2" end="2"/>
                                            </p:txEl>
                                          </p:spTgt>
                                        </p:tgtEl>
                                        <p:attrNameLst>
                                          <p:attrName>style.visibility</p:attrName>
                                        </p:attrNameLst>
                                      </p:cBhvr>
                                      <p:to>
                                        <p:strVal val="visible"/>
                                      </p:to>
                                    </p:set>
                                    <p:animEffect transition="in" filter="fade">
                                      <p:cBhvr>
                                        <p:cTn id="48" dur="250"/>
                                        <p:tgtEl>
                                          <p:spTgt spid="21">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
                                            <p:txEl>
                                              <p:pRg st="3" end="3"/>
                                            </p:txEl>
                                          </p:spTgt>
                                        </p:tgtEl>
                                        <p:attrNameLst>
                                          <p:attrName>style.visibility</p:attrName>
                                        </p:attrNameLst>
                                      </p:cBhvr>
                                      <p:to>
                                        <p:strVal val="visible"/>
                                      </p:to>
                                    </p:set>
                                    <p:animEffect transition="in" filter="fade">
                                      <p:cBhvr>
                                        <p:cTn id="53" dur="25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differences in Start-up teams</a:t>
            </a:r>
          </a:p>
        </p:txBody>
      </p:sp>
      <p:grpSp>
        <p:nvGrpSpPr>
          <p:cNvPr id="50" name="Group 49"/>
          <p:cNvGrpSpPr/>
          <p:nvPr/>
        </p:nvGrpSpPr>
        <p:grpSpPr>
          <a:xfrm>
            <a:off x="1756610" y="2209800"/>
            <a:ext cx="5630780" cy="4114800"/>
            <a:chOff x="1125538" y="1287463"/>
            <a:chExt cx="6892925" cy="5037137"/>
          </a:xfrm>
        </p:grpSpPr>
        <p:sp>
          <p:nvSpPr>
            <p:cNvPr id="4" name="Teardrop 3"/>
            <p:cNvSpPr>
              <a:spLocks noChangeAspect="1"/>
            </p:cNvSpPr>
            <p:nvPr/>
          </p:nvSpPr>
          <p:spPr>
            <a:xfrm rot="4459276" flipV="1">
              <a:off x="3821906" y="3710782"/>
              <a:ext cx="365125" cy="366712"/>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5" name="Teardrop 4"/>
            <p:cNvSpPr>
              <a:spLocks noChangeAspect="1"/>
            </p:cNvSpPr>
            <p:nvPr/>
          </p:nvSpPr>
          <p:spPr>
            <a:xfrm rot="2796651" flipV="1">
              <a:off x="4633913" y="3824288"/>
              <a:ext cx="365125" cy="365125"/>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nvGrpSpPr>
            <p:cNvPr id="6" name="Group 48"/>
            <p:cNvGrpSpPr>
              <a:grpSpLocks/>
            </p:cNvGrpSpPr>
            <p:nvPr/>
          </p:nvGrpSpPr>
          <p:grpSpPr bwMode="auto">
            <a:xfrm>
              <a:off x="3703638" y="3979863"/>
              <a:ext cx="1736725" cy="1354137"/>
              <a:chOff x="3455634" y="3733800"/>
              <a:chExt cx="1736533" cy="1354244"/>
            </a:xfrm>
          </p:grpSpPr>
          <p:grpSp>
            <p:nvGrpSpPr>
              <p:cNvPr id="7" name="Group 4"/>
              <p:cNvGrpSpPr>
                <a:grpSpLocks/>
              </p:cNvGrpSpPr>
              <p:nvPr/>
            </p:nvGrpSpPr>
            <p:grpSpPr bwMode="auto">
              <a:xfrm>
                <a:off x="3455634" y="3733800"/>
                <a:ext cx="1736533" cy="1354244"/>
                <a:chOff x="3455634" y="3733800"/>
                <a:chExt cx="1736533" cy="1652662"/>
              </a:xfrm>
            </p:grpSpPr>
            <p:sp>
              <p:nvSpPr>
                <p:cNvPr id="9" name="Rectangle 8"/>
                <p:cNvSpPr/>
                <p:nvPr/>
              </p:nvSpPr>
              <p:spPr>
                <a:xfrm>
                  <a:off x="3455634" y="3733800"/>
                  <a:ext cx="1736533" cy="1067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0" name="Isosceles Triangle 9"/>
                <p:cNvSpPr/>
                <p:nvPr/>
              </p:nvSpPr>
              <p:spPr>
                <a:xfrm rot="10800000">
                  <a:off x="3473094" y="4801346"/>
                  <a:ext cx="1719073" cy="5851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sp>
            <p:nvSpPr>
              <p:cNvPr id="8" name="Title 1"/>
              <p:cNvSpPr txBox="1">
                <a:spLocks/>
              </p:cNvSpPr>
              <p:nvPr/>
            </p:nvSpPr>
            <p:spPr>
              <a:xfrm>
                <a:off x="3484471" y="3733800"/>
                <a:ext cx="1678860" cy="1038307"/>
              </a:xfrm>
              <a:prstGeom prst="rect">
                <a:avLst/>
              </a:prstGeom>
            </p:spPr>
            <p:txBody>
              <a:bodyPr lIns="0" tIns="0" rIns="0" bIns="0" anchor="ctr"/>
              <a:lstStyle>
                <a:lvl1pPr algn="l" defTabSz="914400" rtl="0" eaLnBrk="1" latinLnBrk="0" hangingPunct="1">
                  <a:lnSpc>
                    <a:spcPct val="85000"/>
                  </a:lnSpc>
                  <a:spcBef>
                    <a:spcPct val="0"/>
                  </a:spcBef>
                  <a:buNone/>
                  <a:defRPr lang="en-US" sz="2200" b="0" i="0" kern="1200" cap="all" spc="0" baseline="0">
                    <a:solidFill>
                      <a:schemeClr val="tx1">
                        <a:lumMod val="75000"/>
                        <a:lumOff val="25000"/>
                      </a:schemeClr>
                    </a:solidFill>
                    <a:latin typeface="Arial Narrow" panose="020B0606020202030204" pitchFamily="34" charset="0"/>
                    <a:ea typeface="+mj-ea"/>
                    <a:cs typeface="Arial" pitchFamily="34" charset="0"/>
                  </a:defRPr>
                </a:lvl1pPr>
              </a:lstStyle>
              <a:p>
                <a:pPr marL="0" lvl="1" algn="ctr" eaLnBrk="1" fontAlgn="auto" hangingPunct="1">
                  <a:spcBef>
                    <a:spcPts val="0"/>
                  </a:spcBef>
                  <a:spcAft>
                    <a:spcPts val="0"/>
                  </a:spcAft>
                  <a:defRPr/>
                </a:pPr>
                <a:r>
                  <a:rPr lang="en-US" sz="1500" b="1" dirty="0" smtClean="0">
                    <a:solidFill>
                      <a:prstClr val="white"/>
                    </a:solidFill>
                    <a:latin typeface="+mj-lt"/>
                    <a:ea typeface="+mn-ea"/>
                  </a:rPr>
                  <a:t>Start-up Team </a:t>
                </a:r>
                <a:r>
                  <a:rPr lang="en-US" sz="1500" b="1" dirty="0">
                    <a:solidFill>
                      <a:prstClr val="white"/>
                    </a:solidFill>
                    <a:latin typeface="+mj-lt"/>
                    <a:ea typeface="+mn-ea"/>
                  </a:rPr>
                  <a:t>Formation</a:t>
                </a:r>
                <a:endParaRPr sz="1500" b="1" dirty="0">
                  <a:solidFill>
                    <a:prstClr val="white"/>
                  </a:solidFill>
                  <a:latin typeface="+mj-lt"/>
                  <a:ea typeface="+mn-ea"/>
                </a:endParaRPr>
              </a:p>
            </p:txBody>
          </p:sp>
        </p:grpSp>
        <p:sp>
          <p:nvSpPr>
            <p:cNvPr id="11" name="Teardrop 10"/>
            <p:cNvSpPr>
              <a:spLocks noChangeAspect="1"/>
            </p:cNvSpPr>
            <p:nvPr/>
          </p:nvSpPr>
          <p:spPr>
            <a:xfrm rot="8361558">
              <a:off x="4438650" y="2132013"/>
              <a:ext cx="366713" cy="365125"/>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2" name="Teardrop 11"/>
            <p:cNvSpPr>
              <a:spLocks noChangeAspect="1"/>
            </p:cNvSpPr>
            <p:nvPr/>
          </p:nvSpPr>
          <p:spPr>
            <a:xfrm rot="10800000">
              <a:off x="4656138" y="2757488"/>
              <a:ext cx="365125" cy="365125"/>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13" name="Teardrop 12"/>
            <p:cNvSpPr>
              <a:spLocks noChangeAspect="1"/>
            </p:cNvSpPr>
            <p:nvPr/>
          </p:nvSpPr>
          <p:spPr>
            <a:xfrm rot="4459276" flipV="1">
              <a:off x="3663156" y="2205832"/>
              <a:ext cx="365125" cy="366712"/>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14" name="Teardrop 13"/>
            <p:cNvSpPr>
              <a:spLocks noChangeAspect="1"/>
            </p:cNvSpPr>
            <p:nvPr/>
          </p:nvSpPr>
          <p:spPr>
            <a:xfrm rot="627157" flipV="1">
              <a:off x="4013200" y="2632075"/>
              <a:ext cx="365125"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5" name="Teardrop 14"/>
            <p:cNvSpPr>
              <a:spLocks noChangeAspect="1"/>
            </p:cNvSpPr>
            <p:nvPr/>
          </p:nvSpPr>
          <p:spPr>
            <a:xfrm rot="12288509" flipV="1">
              <a:off x="4130675" y="3402013"/>
              <a:ext cx="366713" cy="366712"/>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16" name="Teardrop 15"/>
            <p:cNvSpPr>
              <a:spLocks noChangeAspect="1"/>
            </p:cNvSpPr>
            <p:nvPr/>
          </p:nvSpPr>
          <p:spPr>
            <a:xfrm rot="2796651" flipV="1">
              <a:off x="5250656" y="2956720"/>
              <a:ext cx="365125" cy="366712"/>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7" name="Teardrop 16"/>
            <p:cNvSpPr>
              <a:spLocks noChangeAspect="1"/>
            </p:cNvSpPr>
            <p:nvPr/>
          </p:nvSpPr>
          <p:spPr>
            <a:xfrm rot="20729866" flipH="1" flipV="1">
              <a:off x="3632200" y="2968625"/>
              <a:ext cx="366713"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8" name="Teardrop 17"/>
            <p:cNvSpPr>
              <a:spLocks noChangeAspect="1"/>
            </p:cNvSpPr>
            <p:nvPr/>
          </p:nvSpPr>
          <p:spPr>
            <a:xfrm rot="16200000" flipH="1" flipV="1">
              <a:off x="5021263" y="2360613"/>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9" name="Teardrop 18"/>
            <p:cNvSpPr>
              <a:spLocks noChangeAspect="1"/>
            </p:cNvSpPr>
            <p:nvPr/>
          </p:nvSpPr>
          <p:spPr>
            <a:xfrm rot="18445407" flipH="1" flipV="1">
              <a:off x="4760120" y="3269456"/>
              <a:ext cx="366712"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0" name="Teardrop 19"/>
            <p:cNvSpPr>
              <a:spLocks noChangeAspect="1"/>
            </p:cNvSpPr>
            <p:nvPr/>
          </p:nvSpPr>
          <p:spPr>
            <a:xfrm rot="8361558">
              <a:off x="6443663" y="1484313"/>
              <a:ext cx="365125" cy="363537"/>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1" name="Teardrop 20"/>
            <p:cNvSpPr>
              <a:spLocks noChangeAspect="1"/>
            </p:cNvSpPr>
            <p:nvPr/>
          </p:nvSpPr>
          <p:spPr>
            <a:xfrm rot="10800000">
              <a:off x="6659563" y="2109788"/>
              <a:ext cx="366712" cy="363537"/>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22" name="Teardrop 21"/>
            <p:cNvSpPr>
              <a:spLocks noChangeAspect="1"/>
            </p:cNvSpPr>
            <p:nvPr/>
          </p:nvSpPr>
          <p:spPr>
            <a:xfrm rot="4459276" flipV="1">
              <a:off x="5668169" y="1558131"/>
              <a:ext cx="365125" cy="366713"/>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3" name="Teardrop 22"/>
            <p:cNvSpPr>
              <a:spLocks noChangeAspect="1"/>
            </p:cNvSpPr>
            <p:nvPr/>
          </p:nvSpPr>
          <p:spPr>
            <a:xfrm rot="627157" flipV="1">
              <a:off x="6018213" y="1984375"/>
              <a:ext cx="365125"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4" name="Teardrop 23"/>
            <p:cNvSpPr>
              <a:spLocks noChangeAspect="1"/>
            </p:cNvSpPr>
            <p:nvPr/>
          </p:nvSpPr>
          <p:spPr>
            <a:xfrm rot="12288509" flipV="1">
              <a:off x="6135688" y="2754313"/>
              <a:ext cx="365125" cy="365125"/>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5" name="Teardrop 24"/>
            <p:cNvSpPr>
              <a:spLocks noChangeAspect="1"/>
            </p:cNvSpPr>
            <p:nvPr/>
          </p:nvSpPr>
          <p:spPr>
            <a:xfrm rot="2796651" flipV="1">
              <a:off x="7254875" y="2309813"/>
              <a:ext cx="365125" cy="365125"/>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6" name="Teardrop 25"/>
            <p:cNvSpPr>
              <a:spLocks noChangeAspect="1"/>
            </p:cNvSpPr>
            <p:nvPr/>
          </p:nvSpPr>
          <p:spPr>
            <a:xfrm rot="20729866" flipH="1" flipV="1">
              <a:off x="5637213" y="2320925"/>
              <a:ext cx="365125" cy="365125"/>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27" name="Teardrop 26"/>
            <p:cNvSpPr>
              <a:spLocks noChangeAspect="1"/>
            </p:cNvSpPr>
            <p:nvPr/>
          </p:nvSpPr>
          <p:spPr>
            <a:xfrm rot="16200000" flipH="1" flipV="1">
              <a:off x="7025481" y="1712119"/>
              <a:ext cx="366713"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8" name="Teardrop 27"/>
            <p:cNvSpPr>
              <a:spLocks noChangeAspect="1"/>
            </p:cNvSpPr>
            <p:nvPr/>
          </p:nvSpPr>
          <p:spPr>
            <a:xfrm rot="18445407" flipH="1" flipV="1">
              <a:off x="6765925" y="2620963"/>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9" name="Teardrop 28"/>
            <p:cNvSpPr>
              <a:spLocks noChangeAspect="1"/>
            </p:cNvSpPr>
            <p:nvPr/>
          </p:nvSpPr>
          <p:spPr>
            <a:xfrm rot="8361558">
              <a:off x="2282825" y="1614488"/>
              <a:ext cx="365125" cy="365125"/>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0" name="Teardrop 29"/>
            <p:cNvSpPr>
              <a:spLocks noChangeAspect="1"/>
            </p:cNvSpPr>
            <p:nvPr/>
          </p:nvSpPr>
          <p:spPr>
            <a:xfrm rot="10800000">
              <a:off x="2498725" y="2239963"/>
              <a:ext cx="366713" cy="365125"/>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31" name="Teardrop 30"/>
            <p:cNvSpPr>
              <a:spLocks noChangeAspect="1"/>
            </p:cNvSpPr>
            <p:nvPr/>
          </p:nvSpPr>
          <p:spPr>
            <a:xfrm rot="4459276" flipV="1">
              <a:off x="1506538" y="1689100"/>
              <a:ext cx="365125" cy="365125"/>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32" name="Teardrop 31"/>
            <p:cNvSpPr>
              <a:spLocks noChangeAspect="1"/>
            </p:cNvSpPr>
            <p:nvPr/>
          </p:nvSpPr>
          <p:spPr>
            <a:xfrm rot="627157" flipV="1">
              <a:off x="1855788" y="2114550"/>
              <a:ext cx="366712" cy="366713"/>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3" name="Teardrop 32"/>
            <p:cNvSpPr>
              <a:spLocks noChangeAspect="1"/>
            </p:cNvSpPr>
            <p:nvPr/>
          </p:nvSpPr>
          <p:spPr>
            <a:xfrm rot="12288509" flipV="1">
              <a:off x="1974850" y="2886075"/>
              <a:ext cx="365125"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4" name="Teardrop 33"/>
            <p:cNvSpPr>
              <a:spLocks noChangeAspect="1"/>
            </p:cNvSpPr>
            <p:nvPr/>
          </p:nvSpPr>
          <p:spPr>
            <a:xfrm rot="2796651" flipV="1">
              <a:off x="3094038" y="2439988"/>
              <a:ext cx="365125" cy="365125"/>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5" name="Teardrop 34"/>
            <p:cNvSpPr>
              <a:spLocks noChangeAspect="1"/>
            </p:cNvSpPr>
            <p:nvPr/>
          </p:nvSpPr>
          <p:spPr>
            <a:xfrm rot="20729866" flipH="1" flipV="1">
              <a:off x="1476375" y="2451100"/>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6" name="Teardrop 35"/>
            <p:cNvSpPr>
              <a:spLocks noChangeAspect="1"/>
            </p:cNvSpPr>
            <p:nvPr/>
          </p:nvSpPr>
          <p:spPr>
            <a:xfrm rot="16200000" flipH="1" flipV="1">
              <a:off x="2864644" y="1843882"/>
              <a:ext cx="365125" cy="363537"/>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7" name="Teardrop 36"/>
            <p:cNvSpPr>
              <a:spLocks noChangeAspect="1"/>
            </p:cNvSpPr>
            <p:nvPr/>
          </p:nvSpPr>
          <p:spPr>
            <a:xfrm rot="18445407" flipH="1" flipV="1">
              <a:off x="2604295" y="2751931"/>
              <a:ext cx="366712"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8" name="Teardrop 37"/>
            <p:cNvSpPr>
              <a:spLocks noChangeAspect="1"/>
            </p:cNvSpPr>
            <p:nvPr/>
          </p:nvSpPr>
          <p:spPr>
            <a:xfrm rot="8361558">
              <a:off x="5121275" y="1657350"/>
              <a:ext cx="365125" cy="363538"/>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39" name="Teardrop 38"/>
            <p:cNvSpPr>
              <a:spLocks noChangeAspect="1"/>
            </p:cNvSpPr>
            <p:nvPr/>
          </p:nvSpPr>
          <p:spPr>
            <a:xfrm rot="10800000">
              <a:off x="4183063" y="1739900"/>
              <a:ext cx="365125" cy="365125"/>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40" name="Teardrop 39"/>
            <p:cNvSpPr>
              <a:spLocks noChangeAspect="1"/>
            </p:cNvSpPr>
            <p:nvPr/>
          </p:nvSpPr>
          <p:spPr>
            <a:xfrm rot="4459276" flipV="1">
              <a:off x="2894807" y="1288256"/>
              <a:ext cx="366712"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1" name="Teardrop 40"/>
            <p:cNvSpPr>
              <a:spLocks noChangeAspect="1"/>
            </p:cNvSpPr>
            <p:nvPr/>
          </p:nvSpPr>
          <p:spPr>
            <a:xfrm rot="627157" flipV="1">
              <a:off x="3540125" y="1614488"/>
              <a:ext cx="366713" cy="366712"/>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2" name="Teardrop 41"/>
            <p:cNvSpPr>
              <a:spLocks noChangeAspect="1"/>
            </p:cNvSpPr>
            <p:nvPr/>
          </p:nvSpPr>
          <p:spPr>
            <a:xfrm rot="16200000" flipH="1" flipV="1">
              <a:off x="4548188" y="1343025"/>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nvGrpSpPr>
            <p:cNvPr id="43" name="Group 5"/>
            <p:cNvGrpSpPr>
              <a:grpSpLocks/>
            </p:cNvGrpSpPr>
            <p:nvPr/>
          </p:nvGrpSpPr>
          <p:grpSpPr bwMode="auto">
            <a:xfrm>
              <a:off x="1125538" y="5351463"/>
              <a:ext cx="6892925" cy="973137"/>
              <a:chOff x="1143000" y="5104520"/>
              <a:chExt cx="6891918" cy="973481"/>
            </a:xfrm>
          </p:grpSpPr>
          <p:sp>
            <p:nvSpPr>
              <p:cNvPr id="44" name="Regular Pentagon 43"/>
              <p:cNvSpPr>
                <a:spLocks noChangeAspect="1"/>
              </p:cNvSpPr>
              <p:nvPr/>
            </p:nvSpPr>
            <p:spPr>
              <a:xfrm>
                <a:off x="6001627" y="5212508"/>
                <a:ext cx="899982" cy="841672"/>
              </a:xfrm>
              <a:prstGeom prst="pentagon">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5" name="Rectangle 44"/>
              <p:cNvSpPr>
                <a:spLocks noChangeAspect="1"/>
              </p:cNvSpPr>
              <p:nvPr/>
            </p:nvSpPr>
            <p:spPr>
              <a:xfrm>
                <a:off x="4809589" y="5233152"/>
                <a:ext cx="823792" cy="821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6" name="Oval 45"/>
              <p:cNvSpPr>
                <a:spLocks noChangeAspect="1"/>
              </p:cNvSpPr>
              <p:nvPr/>
            </p:nvSpPr>
            <p:spPr>
              <a:xfrm>
                <a:off x="3663582" y="5233152"/>
                <a:ext cx="822205" cy="821028"/>
              </a:xfrm>
              <a:prstGeom prst="ellipse">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7" name="Isosceles Triangle 46"/>
              <p:cNvSpPr>
                <a:spLocks noChangeAspect="1"/>
              </p:cNvSpPr>
              <p:nvPr/>
            </p:nvSpPr>
            <p:spPr>
              <a:xfrm>
                <a:off x="2362022" y="5233152"/>
                <a:ext cx="990455" cy="821028"/>
              </a:xfrm>
              <a:prstGeom prst="triangle">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8" name="Hexagon 47"/>
              <p:cNvSpPr>
                <a:spLocks noChangeAspect="1"/>
              </p:cNvSpPr>
              <p:nvPr/>
            </p:nvSpPr>
            <p:spPr>
              <a:xfrm flipH="1" flipV="1">
                <a:off x="1143000" y="5212508"/>
                <a:ext cx="946012" cy="825792"/>
              </a:xfrm>
              <a:prstGeom prst="hexagon">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9" name="6-Point Star 48"/>
              <p:cNvSpPr>
                <a:spLocks noChangeAspect="1"/>
              </p:cNvSpPr>
              <p:nvPr/>
            </p:nvSpPr>
            <p:spPr>
              <a:xfrm flipH="1">
                <a:off x="7212713" y="5104520"/>
                <a:ext cx="822205" cy="973481"/>
              </a:xfrm>
              <a:prstGeom prst="star6">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grpSp>
    </p:spTree>
    <p:extLst>
      <p:ext uri="{BB962C8B-B14F-4D97-AF65-F5344CB8AC3E}">
        <p14:creationId xmlns:p14="http://schemas.microsoft.com/office/powerpoint/2010/main" val="565890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Onboarding new people into your  start-up</a:t>
            </a:r>
          </a:p>
        </p:txBody>
      </p:sp>
      <p:sp>
        <p:nvSpPr>
          <p:cNvPr id="3" name="Text Placeholder 2"/>
          <p:cNvSpPr>
            <a:spLocks noGrp="1"/>
          </p:cNvSpPr>
          <p:nvPr>
            <p:ph type="body" sz="quarter" idx="15"/>
          </p:nvPr>
        </p:nvSpPr>
        <p:spPr>
          <a:xfrm>
            <a:off x="336485" y="1828800"/>
            <a:ext cx="8471031" cy="333720"/>
          </a:xfrm>
        </p:spPr>
        <p:txBody>
          <a:bodyPr/>
          <a:lstStyle/>
          <a:p>
            <a:r>
              <a:rPr lang="en-US" sz="2400" dirty="0"/>
              <a:t>Tips and Best Practices</a:t>
            </a:r>
            <a:r>
              <a:rPr lang="en-US" sz="2400" dirty="0" smtClean="0"/>
              <a:t>:</a:t>
            </a:r>
            <a:endParaRPr lang="en-US" sz="2400" dirty="0"/>
          </a:p>
        </p:txBody>
      </p:sp>
      <p:grpSp>
        <p:nvGrpSpPr>
          <p:cNvPr id="4" name="Group 3"/>
          <p:cNvGrpSpPr/>
          <p:nvPr/>
        </p:nvGrpSpPr>
        <p:grpSpPr>
          <a:xfrm>
            <a:off x="3635115" y="3014268"/>
            <a:ext cx="2415442" cy="2415442"/>
            <a:chOff x="5798951" y="2131417"/>
            <a:chExt cx="2286000" cy="2286000"/>
          </a:xfrm>
        </p:grpSpPr>
        <p:sp>
          <p:nvSpPr>
            <p:cNvPr id="5" name="Oval 4"/>
            <p:cNvSpPr/>
            <p:nvPr/>
          </p:nvSpPr>
          <p:spPr>
            <a:xfrm>
              <a:off x="5913251" y="2245717"/>
              <a:ext cx="2057400" cy="2057400"/>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6" name="Oval 5"/>
            <p:cNvSpPr>
              <a:spLocks noChangeAspect="1"/>
            </p:cNvSpPr>
            <p:nvPr/>
          </p:nvSpPr>
          <p:spPr>
            <a:xfrm>
              <a:off x="5798951" y="2131417"/>
              <a:ext cx="2286000" cy="2286000"/>
            </a:xfrm>
            <a:prstGeom prst="ellipse">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grpSp>
      <p:sp>
        <p:nvSpPr>
          <p:cNvPr id="7" name="TextBox 6"/>
          <p:cNvSpPr txBox="1"/>
          <p:nvPr/>
        </p:nvSpPr>
        <p:spPr bwMode="gray">
          <a:xfrm>
            <a:off x="4051725" y="3981338"/>
            <a:ext cx="1532275" cy="423671"/>
          </a:xfrm>
          <a:prstGeom prst="rect">
            <a:avLst/>
          </a:prstGeom>
          <a:noFill/>
        </p:spPr>
        <p:txBody>
          <a:bodyPr wrap="square" lIns="0" tIns="0" rIns="0" bIns="0" rtlCol="0" anchor="ctr">
            <a:noAutofit/>
          </a:bodyPr>
          <a:lstStyle/>
          <a:p>
            <a:pPr marL="0" lvl="1" indent="-58738" algn="ctr">
              <a:spcAft>
                <a:spcPts val="600"/>
              </a:spcAft>
              <a:buSzPct val="100000"/>
              <a:buFontTx/>
              <a:buChar char=" "/>
            </a:pPr>
            <a:r>
              <a:rPr lang="en-US" sz="2000" b="1" i="1" spc="40" dirty="0" smtClean="0">
                <a:solidFill>
                  <a:schemeClr val="tx1">
                    <a:lumMod val="75000"/>
                    <a:lumOff val="25000"/>
                  </a:schemeClr>
                </a:solidFill>
                <a:latin typeface="+mj-lt"/>
                <a:cs typeface="Georgia"/>
              </a:rPr>
              <a:t>New Hire</a:t>
            </a:r>
            <a:endParaRPr lang="en-US" sz="2000" b="1" i="1" spc="40" dirty="0">
              <a:solidFill>
                <a:schemeClr val="tx1">
                  <a:lumMod val="75000"/>
                  <a:lumOff val="25000"/>
                </a:schemeClr>
              </a:solidFill>
              <a:latin typeface="+mj-lt"/>
              <a:cs typeface="Georgia"/>
            </a:endParaRPr>
          </a:p>
        </p:txBody>
      </p:sp>
      <p:grpSp>
        <p:nvGrpSpPr>
          <p:cNvPr id="9" name="Group 8"/>
          <p:cNvGrpSpPr/>
          <p:nvPr/>
        </p:nvGrpSpPr>
        <p:grpSpPr>
          <a:xfrm>
            <a:off x="4176411" y="1955854"/>
            <a:ext cx="1288236" cy="1288236"/>
            <a:chOff x="3787817" y="1671117"/>
            <a:chExt cx="1477069" cy="1477069"/>
          </a:xfrm>
        </p:grpSpPr>
        <p:sp>
          <p:nvSpPr>
            <p:cNvPr id="10" name="Teardrop 9"/>
            <p:cNvSpPr>
              <a:spLocks noChangeAspect="1"/>
            </p:cNvSpPr>
            <p:nvPr/>
          </p:nvSpPr>
          <p:spPr>
            <a:xfrm rot="8024302">
              <a:off x="3787817" y="1671117"/>
              <a:ext cx="1477069" cy="1477069"/>
            </a:xfrm>
            <a:prstGeom prst="teardrop">
              <a:avLst>
                <a:gd name="adj" fmla="val 127189"/>
              </a:avLst>
            </a:prstGeom>
            <a:solidFill>
              <a:schemeClr val="accent3">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11" name="TextBox 10"/>
            <p:cNvSpPr txBox="1"/>
            <p:nvPr/>
          </p:nvSpPr>
          <p:spPr bwMode="gray">
            <a:xfrm>
              <a:off x="3978301" y="2088593"/>
              <a:ext cx="1056640" cy="741072"/>
            </a:xfrm>
            <a:prstGeom prst="rect">
              <a:avLst/>
            </a:prstGeom>
            <a:noFill/>
          </p:spPr>
          <p:txBody>
            <a:bodyPr wrap="square" lIns="0" tIns="0" rIns="0" bIns="0" rtlCol="0">
              <a:spAutoFit/>
            </a:bodyPr>
            <a:lstStyle/>
            <a:p>
              <a:pPr algn="ctr"/>
              <a:r>
                <a:rPr lang="en-US" sz="1400" spc="40" dirty="0">
                  <a:solidFill>
                    <a:schemeClr val="bg1"/>
                  </a:solidFill>
                  <a:latin typeface="+mj-lt"/>
                </a:rPr>
                <a:t>Celebrate their arrival</a:t>
              </a:r>
            </a:p>
          </p:txBody>
        </p:sp>
      </p:grpSp>
      <p:grpSp>
        <p:nvGrpSpPr>
          <p:cNvPr id="12" name="Group 11"/>
          <p:cNvGrpSpPr/>
          <p:nvPr/>
        </p:nvGrpSpPr>
        <p:grpSpPr>
          <a:xfrm>
            <a:off x="5435235" y="2520676"/>
            <a:ext cx="1288236" cy="1288236"/>
            <a:chOff x="5231162" y="2318732"/>
            <a:chExt cx="1477069" cy="1477069"/>
          </a:xfrm>
        </p:grpSpPr>
        <p:sp>
          <p:nvSpPr>
            <p:cNvPr id="13" name="Teardrop 12"/>
            <p:cNvSpPr>
              <a:spLocks noChangeAspect="1"/>
            </p:cNvSpPr>
            <p:nvPr/>
          </p:nvSpPr>
          <p:spPr>
            <a:xfrm rot="10976164">
              <a:off x="5231162" y="2318732"/>
              <a:ext cx="1477069" cy="1477069"/>
            </a:xfrm>
            <a:prstGeom prst="teardrop">
              <a:avLst>
                <a:gd name="adj" fmla="val 127189"/>
              </a:avLst>
            </a:prstGeom>
            <a:solidFill>
              <a:schemeClr val="accent2">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14" name="TextBox 13"/>
            <p:cNvSpPr txBox="1"/>
            <p:nvPr/>
          </p:nvSpPr>
          <p:spPr bwMode="gray">
            <a:xfrm>
              <a:off x="5471029" y="2690402"/>
              <a:ext cx="1056640" cy="741072"/>
            </a:xfrm>
            <a:prstGeom prst="rect">
              <a:avLst/>
            </a:prstGeom>
            <a:noFill/>
          </p:spPr>
          <p:txBody>
            <a:bodyPr wrap="square" lIns="0" tIns="0" rIns="0" bIns="0" rtlCol="0">
              <a:spAutoFit/>
            </a:bodyPr>
            <a:lstStyle/>
            <a:p>
              <a:pPr algn="ctr"/>
              <a:r>
                <a:rPr lang="en-US" sz="1400" spc="40" dirty="0">
                  <a:solidFill>
                    <a:schemeClr val="bg1"/>
                  </a:solidFill>
                  <a:latin typeface="+mj-lt"/>
                </a:rPr>
                <a:t>Have a structured process</a:t>
              </a:r>
            </a:p>
          </p:txBody>
        </p:sp>
      </p:grpSp>
      <p:grpSp>
        <p:nvGrpSpPr>
          <p:cNvPr id="15" name="Group 14"/>
          <p:cNvGrpSpPr/>
          <p:nvPr/>
        </p:nvGrpSpPr>
        <p:grpSpPr>
          <a:xfrm>
            <a:off x="5814973" y="3900391"/>
            <a:ext cx="1288236" cy="1288236"/>
            <a:chOff x="5666563" y="3900689"/>
            <a:chExt cx="1477069" cy="1477069"/>
          </a:xfrm>
        </p:grpSpPr>
        <p:sp>
          <p:nvSpPr>
            <p:cNvPr id="16" name="Teardrop 15"/>
            <p:cNvSpPr>
              <a:spLocks noChangeAspect="1"/>
            </p:cNvSpPr>
            <p:nvPr/>
          </p:nvSpPr>
          <p:spPr>
            <a:xfrm rot="14172256">
              <a:off x="5666563" y="3900689"/>
              <a:ext cx="1477069" cy="1477069"/>
            </a:xfrm>
            <a:prstGeom prst="teardrop">
              <a:avLst>
                <a:gd name="adj" fmla="val 127189"/>
              </a:avLst>
            </a:prstGeom>
            <a:solidFill>
              <a:schemeClr val="accent5">
                <a:lumMod val="7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17" name="TextBox 16"/>
            <p:cNvSpPr txBox="1"/>
            <p:nvPr/>
          </p:nvSpPr>
          <p:spPr bwMode="gray">
            <a:xfrm>
              <a:off x="5765316" y="4133737"/>
              <a:ext cx="1260433" cy="1129252"/>
            </a:xfrm>
            <a:prstGeom prst="rect">
              <a:avLst/>
            </a:prstGeom>
            <a:noFill/>
          </p:spPr>
          <p:txBody>
            <a:bodyPr wrap="square" lIns="0" tIns="0" rIns="0" bIns="0" rtlCol="0">
              <a:spAutoFit/>
            </a:bodyPr>
            <a:lstStyle/>
            <a:p>
              <a:pPr algn="ctr"/>
              <a:r>
                <a:rPr lang="en-US" sz="1400" spc="40" dirty="0">
                  <a:solidFill>
                    <a:schemeClr val="bg1"/>
                  </a:solidFill>
                  <a:latin typeface="+mj-lt"/>
                </a:rPr>
                <a:t>The little things matte</a:t>
              </a:r>
              <a:r>
                <a:rPr lang="en-US" sz="1200" spc="40" dirty="0">
                  <a:solidFill>
                    <a:schemeClr val="bg1"/>
                  </a:solidFill>
                  <a:latin typeface="+mj-lt"/>
                </a:rPr>
                <a:t>r (supplies, introductions, </a:t>
              </a:r>
              <a:r>
                <a:rPr lang="en-US" sz="1200" spc="40" dirty="0" smtClean="0">
                  <a:solidFill>
                    <a:schemeClr val="bg1"/>
                  </a:solidFill>
                  <a:latin typeface="+mj-lt"/>
                </a:rPr>
                <a:t>etc.)</a:t>
              </a:r>
              <a:endParaRPr lang="en-US" sz="1200" spc="40" dirty="0">
                <a:solidFill>
                  <a:schemeClr val="bg1"/>
                </a:solidFill>
                <a:latin typeface="+mj-lt"/>
              </a:endParaRPr>
            </a:p>
          </p:txBody>
        </p:sp>
      </p:grpSp>
      <p:grpSp>
        <p:nvGrpSpPr>
          <p:cNvPr id="18" name="Group 17"/>
          <p:cNvGrpSpPr/>
          <p:nvPr/>
        </p:nvGrpSpPr>
        <p:grpSpPr>
          <a:xfrm>
            <a:off x="4928401" y="5020711"/>
            <a:ext cx="1288236" cy="1288236"/>
            <a:chOff x="4650035" y="5185228"/>
            <a:chExt cx="1477069" cy="1477069"/>
          </a:xfrm>
        </p:grpSpPr>
        <p:sp>
          <p:nvSpPr>
            <p:cNvPr id="19" name="Teardrop 18"/>
            <p:cNvSpPr>
              <a:spLocks noChangeAspect="1"/>
            </p:cNvSpPr>
            <p:nvPr/>
          </p:nvSpPr>
          <p:spPr>
            <a:xfrm rot="17175270">
              <a:off x="4650035" y="5185228"/>
              <a:ext cx="1477069" cy="1477069"/>
            </a:xfrm>
            <a:prstGeom prst="teardrop">
              <a:avLst>
                <a:gd name="adj" fmla="val 127189"/>
              </a:avLst>
            </a:prstGeom>
            <a:solidFill>
              <a:schemeClr val="accent2">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20" name="TextBox 19"/>
            <p:cNvSpPr txBox="1"/>
            <p:nvPr/>
          </p:nvSpPr>
          <p:spPr bwMode="gray">
            <a:xfrm>
              <a:off x="4795081" y="5700193"/>
              <a:ext cx="1214906" cy="494048"/>
            </a:xfrm>
            <a:prstGeom prst="rect">
              <a:avLst/>
            </a:prstGeom>
            <a:noFill/>
          </p:spPr>
          <p:txBody>
            <a:bodyPr wrap="square" lIns="0" tIns="0" rIns="0" bIns="0" rtlCol="0">
              <a:spAutoFit/>
            </a:bodyPr>
            <a:lstStyle/>
            <a:p>
              <a:pPr algn="ctr"/>
              <a:r>
                <a:rPr lang="en-US" sz="1400" spc="40" dirty="0">
                  <a:solidFill>
                    <a:schemeClr val="bg1"/>
                  </a:solidFill>
                  <a:latin typeface="+mj-lt"/>
                </a:rPr>
                <a:t>Set expectations</a:t>
              </a:r>
            </a:p>
          </p:txBody>
        </p:sp>
      </p:grpSp>
      <p:grpSp>
        <p:nvGrpSpPr>
          <p:cNvPr id="21" name="Group 20"/>
          <p:cNvGrpSpPr/>
          <p:nvPr/>
        </p:nvGrpSpPr>
        <p:grpSpPr>
          <a:xfrm>
            <a:off x="3453005" y="5023664"/>
            <a:ext cx="1288236" cy="1288236"/>
            <a:chOff x="2958372" y="5188614"/>
            <a:chExt cx="1477069" cy="1477069"/>
          </a:xfrm>
        </p:grpSpPr>
        <p:sp>
          <p:nvSpPr>
            <p:cNvPr id="22" name="Teardrop 21"/>
            <p:cNvSpPr>
              <a:spLocks noChangeAspect="1"/>
            </p:cNvSpPr>
            <p:nvPr/>
          </p:nvSpPr>
          <p:spPr>
            <a:xfrm rot="20560481">
              <a:off x="2958372" y="5188614"/>
              <a:ext cx="1477069" cy="1477069"/>
            </a:xfrm>
            <a:prstGeom prst="teardrop">
              <a:avLst>
                <a:gd name="adj" fmla="val 127189"/>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23" name="TextBox 22"/>
            <p:cNvSpPr txBox="1"/>
            <p:nvPr/>
          </p:nvSpPr>
          <p:spPr bwMode="gray">
            <a:xfrm>
              <a:off x="3147069" y="5722493"/>
              <a:ext cx="1056640" cy="494048"/>
            </a:xfrm>
            <a:prstGeom prst="rect">
              <a:avLst/>
            </a:prstGeom>
            <a:noFill/>
          </p:spPr>
          <p:txBody>
            <a:bodyPr wrap="square" lIns="0" tIns="0" rIns="0" bIns="0" rtlCol="0">
              <a:spAutoFit/>
            </a:bodyPr>
            <a:lstStyle/>
            <a:p>
              <a:pPr algn="ctr"/>
              <a:r>
                <a:rPr lang="en-US" sz="1400" spc="40" dirty="0">
                  <a:solidFill>
                    <a:schemeClr val="bg1"/>
                  </a:solidFill>
                  <a:latin typeface="+mj-lt"/>
                </a:rPr>
                <a:t>Assign a mentor</a:t>
              </a:r>
            </a:p>
          </p:txBody>
        </p:sp>
      </p:grpSp>
      <p:grpSp>
        <p:nvGrpSpPr>
          <p:cNvPr id="24" name="Group 23"/>
          <p:cNvGrpSpPr/>
          <p:nvPr/>
        </p:nvGrpSpPr>
        <p:grpSpPr>
          <a:xfrm>
            <a:off x="2590800" y="3884459"/>
            <a:ext cx="1288236" cy="1288236"/>
            <a:chOff x="1969783" y="3882422"/>
            <a:chExt cx="1477069" cy="1477069"/>
          </a:xfrm>
        </p:grpSpPr>
        <p:sp>
          <p:nvSpPr>
            <p:cNvPr id="25" name="Teardrop 24"/>
            <p:cNvSpPr>
              <a:spLocks noChangeAspect="1"/>
            </p:cNvSpPr>
            <p:nvPr/>
          </p:nvSpPr>
          <p:spPr>
            <a:xfrm rot="2101128">
              <a:off x="1969783" y="3882422"/>
              <a:ext cx="1477069" cy="1477069"/>
            </a:xfrm>
            <a:prstGeom prst="teardrop">
              <a:avLst>
                <a:gd name="adj" fmla="val 127189"/>
              </a:avLst>
            </a:prstGeom>
            <a:solidFill>
              <a:schemeClr val="tx2">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26" name="TextBox 25"/>
            <p:cNvSpPr txBox="1"/>
            <p:nvPr/>
          </p:nvSpPr>
          <p:spPr bwMode="gray">
            <a:xfrm>
              <a:off x="2122395" y="4313827"/>
              <a:ext cx="1056640" cy="741072"/>
            </a:xfrm>
            <a:prstGeom prst="rect">
              <a:avLst/>
            </a:prstGeom>
            <a:noFill/>
          </p:spPr>
          <p:txBody>
            <a:bodyPr wrap="square" lIns="0" tIns="0" rIns="0" bIns="0" rtlCol="0">
              <a:spAutoFit/>
            </a:bodyPr>
            <a:lstStyle/>
            <a:p>
              <a:pPr algn="ctr"/>
              <a:r>
                <a:rPr lang="en-US" sz="1400" spc="40" dirty="0">
                  <a:solidFill>
                    <a:schemeClr val="bg1"/>
                  </a:solidFill>
                  <a:latin typeface="+mj-lt"/>
                </a:rPr>
                <a:t>Make room for safe failure</a:t>
              </a:r>
            </a:p>
          </p:txBody>
        </p:sp>
      </p:grpSp>
      <p:grpSp>
        <p:nvGrpSpPr>
          <p:cNvPr id="27" name="Group 26"/>
          <p:cNvGrpSpPr/>
          <p:nvPr/>
        </p:nvGrpSpPr>
        <p:grpSpPr>
          <a:xfrm>
            <a:off x="2926435" y="2569238"/>
            <a:ext cx="1288236" cy="1288236"/>
            <a:chOff x="2354616" y="2374412"/>
            <a:chExt cx="1477069" cy="1477069"/>
          </a:xfrm>
        </p:grpSpPr>
        <p:sp>
          <p:nvSpPr>
            <p:cNvPr id="28" name="Teardrop 27"/>
            <p:cNvSpPr>
              <a:spLocks noChangeAspect="1"/>
            </p:cNvSpPr>
            <p:nvPr/>
          </p:nvSpPr>
          <p:spPr>
            <a:xfrm rot="5015223">
              <a:off x="2354616" y="2374412"/>
              <a:ext cx="1477069" cy="1477069"/>
            </a:xfrm>
            <a:prstGeom prst="teardrop">
              <a:avLst>
                <a:gd name="adj" fmla="val 127189"/>
              </a:avLst>
            </a:prstGeom>
            <a:solidFill>
              <a:schemeClr val="accent6">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latin typeface="+mj-lt"/>
              </a:endParaRPr>
            </a:p>
          </p:txBody>
        </p:sp>
        <p:sp>
          <p:nvSpPr>
            <p:cNvPr id="29" name="TextBox 28"/>
            <p:cNvSpPr txBox="1"/>
            <p:nvPr/>
          </p:nvSpPr>
          <p:spPr bwMode="gray">
            <a:xfrm>
              <a:off x="2632471" y="2676188"/>
              <a:ext cx="1172073" cy="988095"/>
            </a:xfrm>
            <a:prstGeom prst="rect">
              <a:avLst/>
            </a:prstGeom>
            <a:noFill/>
          </p:spPr>
          <p:txBody>
            <a:bodyPr wrap="square" lIns="0" tIns="0" rIns="0" bIns="0" rtlCol="0">
              <a:spAutoFit/>
            </a:bodyPr>
            <a:lstStyle/>
            <a:p>
              <a:pPr algn="ctr"/>
              <a:r>
                <a:rPr lang="en-US" sz="1400" spc="40" dirty="0">
                  <a:solidFill>
                    <a:schemeClr val="bg1"/>
                  </a:solidFill>
                  <a:latin typeface="+mj-lt"/>
                </a:rPr>
                <a:t>Establish time points to check </a:t>
              </a:r>
              <a:r>
                <a:rPr lang="en-US" sz="1400" spc="40" dirty="0" smtClean="0">
                  <a:solidFill>
                    <a:schemeClr val="bg1"/>
                  </a:solidFill>
                  <a:latin typeface="+mj-lt"/>
                </a:rPr>
                <a:t/>
              </a:r>
              <a:br>
                <a:rPr lang="en-US" sz="1400" spc="40" dirty="0" smtClean="0">
                  <a:solidFill>
                    <a:schemeClr val="bg1"/>
                  </a:solidFill>
                  <a:latin typeface="+mj-lt"/>
                </a:rPr>
              </a:br>
              <a:r>
                <a:rPr lang="en-US" sz="1400" spc="40" dirty="0" smtClean="0">
                  <a:solidFill>
                    <a:schemeClr val="bg1"/>
                  </a:solidFill>
                  <a:latin typeface="+mj-lt"/>
                </a:rPr>
                <a:t>in</a:t>
              </a:r>
              <a:endParaRPr lang="en-US" sz="1400" spc="40" dirty="0">
                <a:solidFill>
                  <a:schemeClr val="bg1"/>
                </a:solidFill>
                <a:latin typeface="+mj-lt"/>
              </a:endParaRPr>
            </a:p>
          </p:txBody>
        </p:sp>
      </p:grpSp>
      <p:sp>
        <p:nvSpPr>
          <p:cNvPr id="30" name="Content Placeholder 2"/>
          <p:cNvSpPr txBox="1">
            <a:spLocks/>
          </p:cNvSpPr>
          <p:nvPr/>
        </p:nvSpPr>
        <p:spPr>
          <a:xfrm>
            <a:off x="6329317" y="5438068"/>
            <a:ext cx="2485417" cy="761308"/>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Calibri" panose="020F0502020204030204" pitchFamily="34" charset="0"/>
              <a:buChar char="​"/>
              <a:defRPr sz="1500" i="1" kern="1200">
                <a:solidFill>
                  <a:schemeClr val="accent3"/>
                </a:solidFill>
                <a:latin typeface="+mn-lt"/>
                <a:ea typeface="+mn-ea"/>
                <a:cs typeface="+mn-cs"/>
              </a:defRPr>
            </a:lvl1pPr>
            <a:lvl2pPr marL="0" indent="0" algn="l" defTabSz="914400" rtl="0" eaLnBrk="1" latinLnBrk="0" hangingPunct="1">
              <a:lnSpc>
                <a:spcPct val="100000"/>
              </a:lnSpc>
              <a:spcBef>
                <a:spcPts val="0"/>
              </a:spcBef>
              <a:spcAft>
                <a:spcPts val="600"/>
              </a:spcAft>
              <a:buFont typeface="Calibri" panose="020F0502020204030204" pitchFamily="34" charset="0"/>
              <a:buChar char="​"/>
              <a:defRPr sz="1500" i="1"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Calibri" panose="020F0502020204030204" pitchFamily="34" charset="0"/>
              <a:buChar char="​"/>
              <a:defRPr sz="1100" kern="1200">
                <a:solidFill>
                  <a:schemeClr val="tx2"/>
                </a:solidFill>
                <a:latin typeface="+mj-lt"/>
                <a:ea typeface="+mn-ea"/>
                <a:cs typeface="+mn-cs"/>
              </a:defRPr>
            </a:lvl3pPr>
            <a:lvl4pPr marL="0" indent="0" algn="l" defTabSz="914400" rtl="0" eaLnBrk="1" latinLnBrk="0" hangingPunct="1">
              <a:lnSpc>
                <a:spcPct val="110000"/>
              </a:lnSpc>
              <a:spcBef>
                <a:spcPts val="0"/>
              </a:spcBef>
              <a:buFont typeface="Calibri" panose="020F0502020204030204" pitchFamily="34" charset="0"/>
              <a:buChar char="​"/>
              <a:defRPr sz="1100" i="1" kern="1200">
                <a:solidFill>
                  <a:schemeClr val="accent2"/>
                </a:solidFill>
                <a:latin typeface="+mn-lt"/>
                <a:ea typeface="+mn-ea"/>
                <a:cs typeface="+mn-cs"/>
              </a:defRPr>
            </a:lvl4pPr>
            <a:lvl5pPr marL="0" indent="0" algn="l" defTabSz="914400" rtl="0" eaLnBrk="1" latinLnBrk="0" hangingPunct="1">
              <a:lnSpc>
                <a:spcPct val="150000"/>
              </a:lnSpc>
              <a:spcBef>
                <a:spcPts val="0"/>
              </a:spcBef>
              <a:buFont typeface="Calibri" panose="020F0502020204030204" pitchFamily="34" charset="0"/>
              <a:buChar char="​"/>
              <a:defRPr sz="700" kern="1200">
                <a:solidFill>
                  <a:schemeClr val="tx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buNone/>
              <a:defRPr/>
            </a:pPr>
            <a:endParaRPr lang="en-US" sz="1400" dirty="0"/>
          </a:p>
        </p:txBody>
      </p:sp>
    </p:spTree>
    <p:extLst>
      <p:ext uri="{BB962C8B-B14F-4D97-AF65-F5344CB8AC3E}">
        <p14:creationId xmlns:p14="http://schemas.microsoft.com/office/powerpoint/2010/main" val="1160713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5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30"/>
                                        </p:tgtEl>
                                        <p:attrNameLst>
                                          <p:attrName>style.visibility</p:attrName>
                                        </p:attrNameLst>
                                      </p:cBhvr>
                                      <p:to>
                                        <p:strVal val="visible"/>
                                      </p:to>
                                    </p:set>
                                    <p:animEffect transition="in" filter="fade">
                                      <p:cBhvr>
                                        <p:cTn id="27" dur="25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5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5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0475" y="948488"/>
            <a:ext cx="8473306" cy="711002"/>
          </a:xfrm>
          <a:prstGeom prst="rect">
            <a:avLst/>
          </a:prstGeom>
        </p:spPr>
        <p:txBody>
          <a:bodyPr vert="horz" lIns="0" tIns="47209" rIns="0" bIns="0" rtlCol="0" anchor="b">
            <a:noAutofit/>
          </a:bodyPr>
          <a:lstStyle>
            <a:lvl1pPr algn="l" defTabSz="1318028" rtl="0" eaLnBrk="1" latinLnBrk="0" hangingPunct="1">
              <a:lnSpc>
                <a:spcPct val="80000"/>
              </a:lnSpc>
              <a:spcBef>
                <a:spcPct val="0"/>
              </a:spcBef>
              <a:buNone/>
              <a:defRPr lang="en-US" sz="6811" b="1" kern="1200" cap="all" baseline="0" dirty="0">
                <a:solidFill>
                  <a:schemeClr val="bg1"/>
                </a:solidFill>
                <a:latin typeface="+mj-lt"/>
                <a:ea typeface="+mj-ea"/>
                <a:cs typeface="+mj-cs"/>
              </a:defRPr>
            </a:lvl1pPr>
          </a:lstStyle>
          <a:p>
            <a:r>
              <a:rPr lang="en-US" sz="6154" dirty="0" smtClean="0"/>
              <a:t>Take-</a:t>
            </a:r>
            <a:r>
              <a:rPr lang="en-US" sz="6154" dirty="0" err="1" smtClean="0"/>
              <a:t>Aways</a:t>
            </a:r>
            <a:endParaRPr lang="en-US" sz="6154" dirty="0" smtClean="0"/>
          </a:p>
          <a:p>
            <a:r>
              <a:rPr lang="en-US" sz="2168" dirty="0"/>
              <a:t>what to keep in mind when </a:t>
            </a:r>
            <a:r>
              <a:rPr lang="en-US" sz="2168" dirty="0" smtClean="0"/>
              <a:t>forming your </a:t>
            </a:r>
            <a:r>
              <a:rPr lang="en-US" sz="2168" dirty="0"/>
              <a:t>start-</a:t>
            </a:r>
            <a:r>
              <a:rPr lang="en-US" sz="2168" dirty="0" smtClean="0"/>
              <a:t>up team</a:t>
            </a:r>
            <a:endParaRPr lang="en-US" sz="2168" dirty="0"/>
          </a:p>
        </p:txBody>
      </p:sp>
      <p:sp>
        <p:nvSpPr>
          <p:cNvPr id="6" name="TextBox 5"/>
          <p:cNvSpPr txBox="1"/>
          <p:nvPr/>
        </p:nvSpPr>
        <p:spPr>
          <a:xfrm>
            <a:off x="330475" y="2400687"/>
            <a:ext cx="8473306" cy="2631490"/>
          </a:xfrm>
          <a:prstGeom prst="rect">
            <a:avLst/>
          </a:prstGeom>
          <a:noFill/>
        </p:spPr>
        <p:txBody>
          <a:bodyPr wrap="square" lIns="0" rtlCol="0">
            <a:spAutoFit/>
          </a:bodyPr>
          <a:lstStyle/>
          <a:p>
            <a:pPr>
              <a:spcBef>
                <a:spcPts val="542"/>
              </a:spcBef>
            </a:pPr>
            <a:r>
              <a:rPr lang="en-US" sz="2000" b="1" cap="all" dirty="0" smtClean="0">
                <a:solidFill>
                  <a:prstClr val="white"/>
                </a:solidFill>
                <a:latin typeface="HelveticaNeueLT Std"/>
                <a:ea typeface="+mj-ea"/>
                <a:cs typeface="+mj-cs"/>
              </a:rPr>
              <a:t>embrace diversity, but common values</a:t>
            </a:r>
            <a:endParaRPr lang="en-US" sz="2000" b="1" cap="all" dirty="0">
              <a:solidFill>
                <a:prstClr val="white"/>
              </a:solidFill>
              <a:latin typeface="HelveticaNeueLT Std"/>
              <a:ea typeface="+mj-ea"/>
              <a:cs typeface="+mj-cs"/>
            </a:endParaRPr>
          </a:p>
          <a:p>
            <a:pPr>
              <a:spcBef>
                <a:spcPts val="1800"/>
              </a:spcBef>
            </a:pPr>
            <a:r>
              <a:rPr lang="en-US" sz="2000" b="1" cap="all" dirty="0" smtClean="0">
                <a:solidFill>
                  <a:prstClr val="white"/>
                </a:solidFill>
                <a:latin typeface="HelveticaNeueLT Std"/>
                <a:ea typeface="+mj-ea"/>
                <a:cs typeface="+mj-cs"/>
              </a:rPr>
              <a:t>To get value from diversity, build bridges: </a:t>
            </a:r>
            <a:r>
              <a:rPr lang="en-US" sz="2000" b="1" i="1" cap="all" dirty="0" smtClean="0">
                <a:solidFill>
                  <a:prstClr val="white"/>
                </a:solidFill>
                <a:latin typeface="HelveticaNeueLT Std"/>
                <a:ea typeface="+mj-ea"/>
                <a:cs typeface="+mj-cs"/>
              </a:rPr>
              <a:t>Make </a:t>
            </a:r>
            <a:r>
              <a:rPr lang="en-US" sz="2000" b="1" i="1" cap="all" dirty="0">
                <a:solidFill>
                  <a:prstClr val="white"/>
                </a:solidFill>
                <a:latin typeface="HelveticaNeueLT Std"/>
                <a:ea typeface="+mj-ea"/>
                <a:cs typeface="+mj-cs"/>
              </a:rPr>
              <a:t>sure everyone in the same team is on the same page </a:t>
            </a:r>
            <a:r>
              <a:rPr lang="en-US" sz="2000" b="1" i="1" cap="all" dirty="0" smtClean="0">
                <a:solidFill>
                  <a:prstClr val="white"/>
                </a:solidFill>
                <a:latin typeface="HelveticaNeueLT Std"/>
                <a:ea typeface="+mj-ea"/>
                <a:cs typeface="+mj-cs"/>
              </a:rPr>
              <a:t>&amp; build team identity</a:t>
            </a:r>
            <a:endParaRPr lang="en-US" sz="2000" b="1" i="1" cap="all" dirty="0">
              <a:solidFill>
                <a:prstClr val="white"/>
              </a:solidFill>
              <a:latin typeface="HelveticaNeueLT Std"/>
              <a:ea typeface="+mj-ea"/>
              <a:cs typeface="+mj-cs"/>
            </a:endParaRPr>
          </a:p>
          <a:p>
            <a:pPr>
              <a:spcBef>
                <a:spcPts val="1800"/>
              </a:spcBef>
            </a:pPr>
            <a:r>
              <a:rPr lang="en-US" sz="2000" b="1" cap="all" dirty="0" smtClean="0">
                <a:solidFill>
                  <a:prstClr val="white"/>
                </a:solidFill>
                <a:latin typeface="HelveticaNeueLT Std"/>
                <a:ea typeface="+mj-ea"/>
                <a:cs typeface="+mj-cs"/>
              </a:rPr>
              <a:t>Unique cultures and strong visions lure unicorns</a:t>
            </a:r>
          </a:p>
          <a:p>
            <a:pPr>
              <a:spcBef>
                <a:spcPts val="1800"/>
              </a:spcBef>
            </a:pPr>
            <a:r>
              <a:rPr lang="en-US" sz="2000" b="1" cap="all" dirty="0" smtClean="0">
                <a:solidFill>
                  <a:prstClr val="white"/>
                </a:solidFill>
                <a:latin typeface="HelveticaNeueLT Std"/>
                <a:ea typeface="+mj-ea"/>
                <a:cs typeface="+mj-cs"/>
              </a:rPr>
              <a:t>Well thought-out onboarding helps you keep unicorns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5307625"/>
            <a:ext cx="1521600" cy="1521600"/>
          </a:xfrm>
          <a:prstGeom prst="rect">
            <a:avLst/>
          </a:prstGeom>
        </p:spPr>
      </p:pic>
    </p:spTree>
    <p:extLst>
      <p:ext uri="{BB962C8B-B14F-4D97-AF65-F5344CB8AC3E}">
        <p14:creationId xmlns:p14="http://schemas.microsoft.com/office/powerpoint/2010/main" val="1112267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5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5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581526" y="492370"/>
            <a:ext cx="7980948" cy="5832230"/>
            <a:chOff x="1125538" y="1287463"/>
            <a:chExt cx="6892925" cy="5037137"/>
          </a:xfrm>
        </p:grpSpPr>
        <p:sp>
          <p:nvSpPr>
            <p:cNvPr id="3" name="Teardrop 2"/>
            <p:cNvSpPr>
              <a:spLocks noChangeAspect="1"/>
            </p:cNvSpPr>
            <p:nvPr/>
          </p:nvSpPr>
          <p:spPr>
            <a:xfrm rot="4459276" flipV="1">
              <a:off x="3821906" y="3710782"/>
              <a:ext cx="365125" cy="366712"/>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 name="Teardrop 3"/>
            <p:cNvSpPr>
              <a:spLocks noChangeAspect="1"/>
            </p:cNvSpPr>
            <p:nvPr/>
          </p:nvSpPr>
          <p:spPr>
            <a:xfrm rot="2796651" flipV="1">
              <a:off x="4633913" y="3824288"/>
              <a:ext cx="365125" cy="365125"/>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nvGrpSpPr>
            <p:cNvPr id="5" name="Group 48"/>
            <p:cNvGrpSpPr>
              <a:grpSpLocks/>
            </p:cNvGrpSpPr>
            <p:nvPr/>
          </p:nvGrpSpPr>
          <p:grpSpPr bwMode="auto">
            <a:xfrm>
              <a:off x="3703638" y="3979863"/>
              <a:ext cx="1736725" cy="1354137"/>
              <a:chOff x="3455634" y="3733800"/>
              <a:chExt cx="1736533" cy="1354244"/>
            </a:xfrm>
          </p:grpSpPr>
          <p:grpSp>
            <p:nvGrpSpPr>
              <p:cNvPr id="45" name="Group 4"/>
              <p:cNvGrpSpPr>
                <a:grpSpLocks/>
              </p:cNvGrpSpPr>
              <p:nvPr/>
            </p:nvGrpSpPr>
            <p:grpSpPr bwMode="auto">
              <a:xfrm>
                <a:off x="3455634" y="3733800"/>
                <a:ext cx="1736533" cy="1354244"/>
                <a:chOff x="3455634" y="3733800"/>
                <a:chExt cx="1736533" cy="1652662"/>
              </a:xfrm>
            </p:grpSpPr>
            <p:sp>
              <p:nvSpPr>
                <p:cNvPr id="47" name="Rectangle 46"/>
                <p:cNvSpPr/>
                <p:nvPr/>
              </p:nvSpPr>
              <p:spPr>
                <a:xfrm>
                  <a:off x="3455634" y="3733800"/>
                  <a:ext cx="1736533" cy="1067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8" name="Isosceles Triangle 47"/>
                <p:cNvSpPr/>
                <p:nvPr/>
              </p:nvSpPr>
              <p:spPr>
                <a:xfrm rot="10800000">
                  <a:off x="3473094" y="4801346"/>
                  <a:ext cx="1719073" cy="5851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sp>
            <p:nvSpPr>
              <p:cNvPr id="46" name="Title 1"/>
              <p:cNvSpPr txBox="1">
                <a:spLocks/>
              </p:cNvSpPr>
              <p:nvPr/>
            </p:nvSpPr>
            <p:spPr>
              <a:xfrm>
                <a:off x="3473093" y="3733800"/>
                <a:ext cx="1719074" cy="1038307"/>
              </a:xfrm>
              <a:prstGeom prst="rect">
                <a:avLst/>
              </a:prstGeom>
            </p:spPr>
            <p:txBody>
              <a:bodyPr lIns="0" tIns="0" rIns="0" bIns="0" anchor="ctr"/>
              <a:lstStyle>
                <a:lvl1pPr algn="l" defTabSz="914400" rtl="0" eaLnBrk="1" latinLnBrk="0" hangingPunct="1">
                  <a:lnSpc>
                    <a:spcPct val="85000"/>
                  </a:lnSpc>
                  <a:spcBef>
                    <a:spcPct val="0"/>
                  </a:spcBef>
                  <a:buNone/>
                  <a:defRPr lang="en-US" sz="2200" b="0" i="0" kern="1200" cap="all" spc="0" baseline="0">
                    <a:solidFill>
                      <a:schemeClr val="tx1">
                        <a:lumMod val="75000"/>
                        <a:lumOff val="25000"/>
                      </a:schemeClr>
                    </a:solidFill>
                    <a:latin typeface="Arial Narrow" panose="020B0606020202030204" pitchFamily="34" charset="0"/>
                    <a:ea typeface="+mj-ea"/>
                    <a:cs typeface="Arial" pitchFamily="34" charset="0"/>
                  </a:defRPr>
                </a:lvl1pPr>
              </a:lstStyle>
              <a:p>
                <a:pPr marL="0" lvl="1" algn="ctr" eaLnBrk="1" fontAlgn="auto" hangingPunct="1">
                  <a:spcBef>
                    <a:spcPts val="0"/>
                  </a:spcBef>
                  <a:spcAft>
                    <a:spcPts val="0"/>
                  </a:spcAft>
                  <a:defRPr/>
                </a:pPr>
                <a:r>
                  <a:rPr lang="en-US" sz="2400" b="1" dirty="0" smtClean="0">
                    <a:solidFill>
                      <a:prstClr val="white"/>
                    </a:solidFill>
                    <a:latin typeface="+mj-lt"/>
                    <a:ea typeface="+mn-ea"/>
                  </a:rPr>
                  <a:t>Start-up Team </a:t>
                </a:r>
                <a:r>
                  <a:rPr lang="en-US" sz="2400" b="1" dirty="0">
                    <a:solidFill>
                      <a:prstClr val="white"/>
                    </a:solidFill>
                    <a:latin typeface="+mj-lt"/>
                    <a:ea typeface="+mn-ea"/>
                  </a:rPr>
                  <a:t>Formation</a:t>
                </a:r>
                <a:endParaRPr sz="2400" b="1" dirty="0">
                  <a:solidFill>
                    <a:prstClr val="white"/>
                  </a:solidFill>
                  <a:latin typeface="+mj-lt"/>
                  <a:ea typeface="+mn-ea"/>
                </a:endParaRPr>
              </a:p>
            </p:txBody>
          </p:sp>
        </p:grpSp>
        <p:sp>
          <p:nvSpPr>
            <p:cNvPr id="6" name="Teardrop 5"/>
            <p:cNvSpPr>
              <a:spLocks noChangeAspect="1"/>
            </p:cNvSpPr>
            <p:nvPr/>
          </p:nvSpPr>
          <p:spPr>
            <a:xfrm rot="8361558">
              <a:off x="4438650" y="2132013"/>
              <a:ext cx="366713" cy="365125"/>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7" name="Teardrop 6"/>
            <p:cNvSpPr>
              <a:spLocks noChangeAspect="1"/>
            </p:cNvSpPr>
            <p:nvPr/>
          </p:nvSpPr>
          <p:spPr>
            <a:xfrm rot="10800000">
              <a:off x="4656138" y="2757488"/>
              <a:ext cx="365125" cy="365125"/>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8" name="Teardrop 7"/>
            <p:cNvSpPr>
              <a:spLocks noChangeAspect="1"/>
            </p:cNvSpPr>
            <p:nvPr/>
          </p:nvSpPr>
          <p:spPr>
            <a:xfrm rot="4459276" flipV="1">
              <a:off x="3663156" y="2205832"/>
              <a:ext cx="365125" cy="366712"/>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9" name="Teardrop 8"/>
            <p:cNvSpPr>
              <a:spLocks noChangeAspect="1"/>
            </p:cNvSpPr>
            <p:nvPr/>
          </p:nvSpPr>
          <p:spPr>
            <a:xfrm rot="627157" flipV="1">
              <a:off x="4013200" y="2632075"/>
              <a:ext cx="365125"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0" name="Teardrop 9"/>
            <p:cNvSpPr>
              <a:spLocks noChangeAspect="1"/>
            </p:cNvSpPr>
            <p:nvPr/>
          </p:nvSpPr>
          <p:spPr>
            <a:xfrm rot="12288509" flipV="1">
              <a:off x="4130675" y="3402013"/>
              <a:ext cx="366713" cy="366712"/>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11" name="Teardrop 10"/>
            <p:cNvSpPr>
              <a:spLocks noChangeAspect="1"/>
            </p:cNvSpPr>
            <p:nvPr/>
          </p:nvSpPr>
          <p:spPr>
            <a:xfrm rot="2796651" flipV="1">
              <a:off x="5250656" y="2956720"/>
              <a:ext cx="365125" cy="366712"/>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2" name="Teardrop 11"/>
            <p:cNvSpPr>
              <a:spLocks noChangeAspect="1"/>
            </p:cNvSpPr>
            <p:nvPr/>
          </p:nvSpPr>
          <p:spPr>
            <a:xfrm rot="20729866" flipH="1" flipV="1">
              <a:off x="3632200" y="2968625"/>
              <a:ext cx="366713"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3" name="Teardrop 12"/>
            <p:cNvSpPr>
              <a:spLocks noChangeAspect="1"/>
            </p:cNvSpPr>
            <p:nvPr/>
          </p:nvSpPr>
          <p:spPr>
            <a:xfrm rot="16200000" flipH="1" flipV="1">
              <a:off x="5021263" y="2360613"/>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4" name="Teardrop 13"/>
            <p:cNvSpPr>
              <a:spLocks noChangeAspect="1"/>
            </p:cNvSpPr>
            <p:nvPr/>
          </p:nvSpPr>
          <p:spPr>
            <a:xfrm rot="18445407" flipH="1" flipV="1">
              <a:off x="4760120" y="3269456"/>
              <a:ext cx="366712"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5" name="Teardrop 14"/>
            <p:cNvSpPr>
              <a:spLocks noChangeAspect="1"/>
            </p:cNvSpPr>
            <p:nvPr/>
          </p:nvSpPr>
          <p:spPr>
            <a:xfrm rot="8361558">
              <a:off x="6443663" y="1484313"/>
              <a:ext cx="365125" cy="363537"/>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6" name="Teardrop 15"/>
            <p:cNvSpPr>
              <a:spLocks noChangeAspect="1"/>
            </p:cNvSpPr>
            <p:nvPr/>
          </p:nvSpPr>
          <p:spPr>
            <a:xfrm rot="10800000">
              <a:off x="6659563" y="2109788"/>
              <a:ext cx="366712" cy="363537"/>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17" name="Teardrop 16"/>
            <p:cNvSpPr>
              <a:spLocks noChangeAspect="1"/>
            </p:cNvSpPr>
            <p:nvPr/>
          </p:nvSpPr>
          <p:spPr>
            <a:xfrm rot="4459276" flipV="1">
              <a:off x="5668169" y="1558131"/>
              <a:ext cx="365125" cy="366713"/>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8" name="Teardrop 17"/>
            <p:cNvSpPr>
              <a:spLocks noChangeAspect="1"/>
            </p:cNvSpPr>
            <p:nvPr/>
          </p:nvSpPr>
          <p:spPr>
            <a:xfrm rot="627157" flipV="1">
              <a:off x="6018213" y="1984375"/>
              <a:ext cx="365125"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19" name="Teardrop 18"/>
            <p:cNvSpPr>
              <a:spLocks noChangeAspect="1"/>
            </p:cNvSpPr>
            <p:nvPr/>
          </p:nvSpPr>
          <p:spPr>
            <a:xfrm rot="12288509" flipV="1">
              <a:off x="6135688" y="2754313"/>
              <a:ext cx="365125" cy="365125"/>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0" name="Teardrop 19"/>
            <p:cNvSpPr>
              <a:spLocks noChangeAspect="1"/>
            </p:cNvSpPr>
            <p:nvPr/>
          </p:nvSpPr>
          <p:spPr>
            <a:xfrm rot="2796651" flipV="1">
              <a:off x="7254875" y="2309813"/>
              <a:ext cx="365125" cy="365125"/>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1" name="Teardrop 20"/>
            <p:cNvSpPr>
              <a:spLocks noChangeAspect="1"/>
            </p:cNvSpPr>
            <p:nvPr/>
          </p:nvSpPr>
          <p:spPr>
            <a:xfrm rot="20729866" flipH="1" flipV="1">
              <a:off x="5637213" y="2320925"/>
              <a:ext cx="365125" cy="365125"/>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22" name="Teardrop 21"/>
            <p:cNvSpPr>
              <a:spLocks noChangeAspect="1"/>
            </p:cNvSpPr>
            <p:nvPr/>
          </p:nvSpPr>
          <p:spPr>
            <a:xfrm rot="16200000" flipH="1" flipV="1">
              <a:off x="7025481" y="1712119"/>
              <a:ext cx="366713"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3" name="Teardrop 22"/>
            <p:cNvSpPr>
              <a:spLocks noChangeAspect="1"/>
            </p:cNvSpPr>
            <p:nvPr/>
          </p:nvSpPr>
          <p:spPr>
            <a:xfrm rot="18445407" flipH="1" flipV="1">
              <a:off x="6765925" y="2620963"/>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4" name="Teardrop 23"/>
            <p:cNvSpPr>
              <a:spLocks noChangeAspect="1"/>
            </p:cNvSpPr>
            <p:nvPr/>
          </p:nvSpPr>
          <p:spPr>
            <a:xfrm rot="8361558">
              <a:off x="2282825" y="1614488"/>
              <a:ext cx="365125" cy="365125"/>
            </a:xfrm>
            <a:prstGeom prst="teardrop">
              <a:avLst>
                <a:gd name="adj" fmla="val 1332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5" name="Teardrop 24"/>
            <p:cNvSpPr>
              <a:spLocks noChangeAspect="1"/>
            </p:cNvSpPr>
            <p:nvPr/>
          </p:nvSpPr>
          <p:spPr>
            <a:xfrm rot="10800000">
              <a:off x="2498725" y="2239963"/>
              <a:ext cx="366713" cy="365125"/>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26" name="Teardrop 25"/>
            <p:cNvSpPr>
              <a:spLocks noChangeAspect="1"/>
            </p:cNvSpPr>
            <p:nvPr/>
          </p:nvSpPr>
          <p:spPr>
            <a:xfrm rot="4459276" flipV="1">
              <a:off x="1506538" y="1689100"/>
              <a:ext cx="365125" cy="365125"/>
            </a:xfrm>
            <a:prstGeom prst="teardrop">
              <a:avLst>
                <a:gd name="adj" fmla="val 133218"/>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27" name="Teardrop 26"/>
            <p:cNvSpPr>
              <a:spLocks noChangeAspect="1"/>
            </p:cNvSpPr>
            <p:nvPr/>
          </p:nvSpPr>
          <p:spPr>
            <a:xfrm rot="627157" flipV="1">
              <a:off x="1855788" y="2114550"/>
              <a:ext cx="366712" cy="366713"/>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8" name="Teardrop 27"/>
            <p:cNvSpPr>
              <a:spLocks noChangeAspect="1"/>
            </p:cNvSpPr>
            <p:nvPr/>
          </p:nvSpPr>
          <p:spPr>
            <a:xfrm rot="12288509" flipV="1">
              <a:off x="1974850" y="2886075"/>
              <a:ext cx="365125"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29" name="Teardrop 28"/>
            <p:cNvSpPr>
              <a:spLocks noChangeAspect="1"/>
            </p:cNvSpPr>
            <p:nvPr/>
          </p:nvSpPr>
          <p:spPr>
            <a:xfrm rot="2796651" flipV="1">
              <a:off x="3094038" y="2439988"/>
              <a:ext cx="365125" cy="365125"/>
            </a:xfrm>
            <a:prstGeom prst="teardrop">
              <a:avLst>
                <a:gd name="adj" fmla="val 133218"/>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0" name="Teardrop 29"/>
            <p:cNvSpPr>
              <a:spLocks noChangeAspect="1"/>
            </p:cNvSpPr>
            <p:nvPr/>
          </p:nvSpPr>
          <p:spPr>
            <a:xfrm rot="20729866" flipH="1" flipV="1">
              <a:off x="1476375" y="2451100"/>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1" name="Teardrop 30"/>
            <p:cNvSpPr>
              <a:spLocks noChangeAspect="1"/>
            </p:cNvSpPr>
            <p:nvPr/>
          </p:nvSpPr>
          <p:spPr>
            <a:xfrm rot="16200000" flipH="1" flipV="1">
              <a:off x="2864644" y="1843882"/>
              <a:ext cx="365125" cy="363537"/>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2" name="Teardrop 31"/>
            <p:cNvSpPr>
              <a:spLocks noChangeAspect="1"/>
            </p:cNvSpPr>
            <p:nvPr/>
          </p:nvSpPr>
          <p:spPr>
            <a:xfrm rot="18445407" flipH="1" flipV="1">
              <a:off x="2604295" y="2751931"/>
              <a:ext cx="366712"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3" name="Teardrop 32"/>
            <p:cNvSpPr>
              <a:spLocks noChangeAspect="1"/>
            </p:cNvSpPr>
            <p:nvPr/>
          </p:nvSpPr>
          <p:spPr>
            <a:xfrm rot="8361558">
              <a:off x="5121275" y="1657350"/>
              <a:ext cx="365125" cy="363538"/>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34" name="Teardrop 33"/>
            <p:cNvSpPr>
              <a:spLocks noChangeAspect="1"/>
            </p:cNvSpPr>
            <p:nvPr/>
          </p:nvSpPr>
          <p:spPr>
            <a:xfrm rot="10800000">
              <a:off x="4183063" y="1739900"/>
              <a:ext cx="365125" cy="365125"/>
            </a:xfrm>
            <a:prstGeom prst="teardrop">
              <a:avLst>
                <a:gd name="adj" fmla="val 133218"/>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dirty="0" err="1">
                <a:latin typeface="+mj-lt"/>
              </a:endParaRPr>
            </a:p>
          </p:txBody>
        </p:sp>
        <p:sp>
          <p:nvSpPr>
            <p:cNvPr id="35" name="Teardrop 34"/>
            <p:cNvSpPr>
              <a:spLocks noChangeAspect="1"/>
            </p:cNvSpPr>
            <p:nvPr/>
          </p:nvSpPr>
          <p:spPr>
            <a:xfrm rot="4459276" flipV="1">
              <a:off x="2894807" y="1288256"/>
              <a:ext cx="366712" cy="365125"/>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6" name="Teardrop 35"/>
            <p:cNvSpPr>
              <a:spLocks noChangeAspect="1"/>
            </p:cNvSpPr>
            <p:nvPr/>
          </p:nvSpPr>
          <p:spPr>
            <a:xfrm rot="627157" flipV="1">
              <a:off x="3540125" y="1614488"/>
              <a:ext cx="366713" cy="366712"/>
            </a:xfrm>
            <a:prstGeom prst="teardrop">
              <a:avLst>
                <a:gd name="adj" fmla="val 133218"/>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37" name="Teardrop 36"/>
            <p:cNvSpPr>
              <a:spLocks noChangeAspect="1"/>
            </p:cNvSpPr>
            <p:nvPr/>
          </p:nvSpPr>
          <p:spPr>
            <a:xfrm rot="16200000" flipH="1" flipV="1">
              <a:off x="4548188" y="1343025"/>
              <a:ext cx="365125" cy="365125"/>
            </a:xfrm>
            <a:prstGeom prst="teardrop">
              <a:avLst>
                <a:gd name="adj" fmla="val 133218"/>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nvGrpSpPr>
            <p:cNvPr id="38" name="Group 5"/>
            <p:cNvGrpSpPr>
              <a:grpSpLocks/>
            </p:cNvGrpSpPr>
            <p:nvPr/>
          </p:nvGrpSpPr>
          <p:grpSpPr bwMode="auto">
            <a:xfrm>
              <a:off x="1125538" y="5351463"/>
              <a:ext cx="6892925" cy="973137"/>
              <a:chOff x="1143000" y="5104520"/>
              <a:chExt cx="6891918" cy="973481"/>
            </a:xfrm>
          </p:grpSpPr>
          <p:sp>
            <p:nvSpPr>
              <p:cNvPr id="39" name="Regular Pentagon 38"/>
              <p:cNvSpPr>
                <a:spLocks noChangeAspect="1"/>
              </p:cNvSpPr>
              <p:nvPr/>
            </p:nvSpPr>
            <p:spPr>
              <a:xfrm>
                <a:off x="6001627" y="5212508"/>
                <a:ext cx="899982" cy="841672"/>
              </a:xfrm>
              <a:prstGeom prst="pentagon">
                <a:avLst/>
              </a:prstGeom>
              <a:solidFill>
                <a:schemeClr val="tx1">
                  <a:lumMod val="95000"/>
                  <a:lumOff val="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0" name="Rectangle 39"/>
              <p:cNvSpPr>
                <a:spLocks noChangeAspect="1"/>
              </p:cNvSpPr>
              <p:nvPr/>
            </p:nvSpPr>
            <p:spPr>
              <a:xfrm>
                <a:off x="4809589" y="5233152"/>
                <a:ext cx="823792" cy="821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1" name="Oval 40"/>
              <p:cNvSpPr>
                <a:spLocks noChangeAspect="1"/>
              </p:cNvSpPr>
              <p:nvPr/>
            </p:nvSpPr>
            <p:spPr>
              <a:xfrm>
                <a:off x="3663582" y="5233152"/>
                <a:ext cx="822205" cy="821028"/>
              </a:xfrm>
              <a:prstGeom prst="ellipse">
                <a:avLst/>
              </a:prstGeom>
              <a:solidFill>
                <a:schemeClr val="accent5">
                  <a:lumMod val="7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2" name="Isosceles Triangle 41"/>
              <p:cNvSpPr>
                <a:spLocks noChangeAspect="1"/>
              </p:cNvSpPr>
              <p:nvPr/>
            </p:nvSpPr>
            <p:spPr>
              <a:xfrm>
                <a:off x="2362022" y="5233152"/>
                <a:ext cx="990455" cy="821028"/>
              </a:xfrm>
              <a:prstGeom prst="triangle">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3" name="Hexagon 42"/>
              <p:cNvSpPr>
                <a:spLocks noChangeAspect="1"/>
              </p:cNvSpPr>
              <p:nvPr/>
            </p:nvSpPr>
            <p:spPr>
              <a:xfrm flipH="1" flipV="1">
                <a:off x="1143000" y="5212508"/>
                <a:ext cx="946012" cy="825792"/>
              </a:xfrm>
              <a:prstGeom prst="hexagon">
                <a:avLst/>
              </a:prstGeom>
              <a:solidFill>
                <a:schemeClr val="accent6">
                  <a:lumMod val="7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4" name="6-Point Star 43"/>
              <p:cNvSpPr>
                <a:spLocks noChangeAspect="1"/>
              </p:cNvSpPr>
              <p:nvPr/>
            </p:nvSpPr>
            <p:spPr>
              <a:xfrm flipH="1">
                <a:off x="7212713" y="5104520"/>
                <a:ext cx="822205" cy="973481"/>
              </a:xfrm>
              <a:prstGeom prst="star6">
                <a:avLst/>
              </a:prstGeom>
              <a:solidFill>
                <a:schemeClr val="accent3">
                  <a:lumMod val="75000"/>
                  <a:alpha val="7254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grpSp>
    </p:spTree>
    <p:extLst>
      <p:ext uri="{BB962C8B-B14F-4D97-AF65-F5344CB8AC3E}">
        <p14:creationId xmlns:p14="http://schemas.microsoft.com/office/powerpoint/2010/main" val="826810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a:grpSpLocks noChangeAspect="1"/>
          </p:cNvGrpSpPr>
          <p:nvPr/>
        </p:nvGrpSpPr>
        <p:grpSpPr>
          <a:xfrm>
            <a:off x="2019301" y="381001"/>
            <a:ext cx="5105399" cy="6096000"/>
            <a:chOff x="3018631" y="1066800"/>
            <a:chExt cx="3190874" cy="3826609"/>
          </a:xfrm>
        </p:grpSpPr>
        <p:sp>
          <p:nvSpPr>
            <p:cNvPr id="44" name="Rectangle 43"/>
            <p:cNvSpPr>
              <a:spLocks noChangeAspect="1"/>
            </p:cNvSpPr>
            <p:nvPr/>
          </p:nvSpPr>
          <p:spPr bwMode="auto">
            <a:xfrm>
              <a:off x="3267075" y="2209800"/>
              <a:ext cx="2693987" cy="2683609"/>
            </a:xfrm>
            <a:prstGeom prst="rect">
              <a:avLst/>
            </a:prstGeom>
            <a:solidFill>
              <a:schemeClr val="accent2">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6" name="Isosceles Triangle 45"/>
            <p:cNvSpPr>
              <a:spLocks noChangeAspect="1"/>
            </p:cNvSpPr>
            <p:nvPr/>
          </p:nvSpPr>
          <p:spPr bwMode="auto">
            <a:xfrm>
              <a:off x="3018631" y="1066800"/>
              <a:ext cx="3190874" cy="1143000"/>
            </a:xfrm>
            <a:prstGeom prst="triangle">
              <a:avLst/>
            </a:prstGeom>
            <a:solidFill>
              <a:schemeClr val="accent1">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nvGrpSpPr>
            <p:cNvPr id="56" name="Group 55"/>
            <p:cNvGrpSpPr/>
            <p:nvPr/>
          </p:nvGrpSpPr>
          <p:grpSpPr>
            <a:xfrm>
              <a:off x="3760789" y="2702662"/>
              <a:ext cx="627064" cy="538216"/>
              <a:chOff x="4249736" y="1426469"/>
              <a:chExt cx="728663" cy="635747"/>
            </a:xfrm>
          </p:grpSpPr>
          <p:sp>
            <p:nvSpPr>
              <p:cNvPr id="47" name="Hexagon 46"/>
              <p:cNvSpPr>
                <a:spLocks noChangeAspect="1"/>
              </p:cNvSpPr>
              <p:nvPr/>
            </p:nvSpPr>
            <p:spPr bwMode="auto">
              <a:xfrm flipH="1" flipV="1">
                <a:off x="4249736" y="1426469"/>
                <a:ext cx="728663" cy="63574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p>
            </p:txBody>
          </p:sp>
          <p:cxnSp>
            <p:nvCxnSpPr>
              <p:cNvPr id="5" name="Straight Connector 4"/>
              <p:cNvCxnSpPr>
                <a:endCxn id="47" idx="4"/>
              </p:cNvCxnSpPr>
              <p:nvPr/>
            </p:nvCxnSpPr>
            <p:spPr>
              <a:xfrm>
                <a:off x="4419600" y="1426469"/>
                <a:ext cx="399862" cy="6357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7" idx="5"/>
                <a:endCxn id="47" idx="2"/>
              </p:cNvCxnSpPr>
              <p:nvPr/>
            </p:nvCxnSpPr>
            <p:spPr>
              <a:xfrm flipV="1">
                <a:off x="4408673" y="1426469"/>
                <a:ext cx="410789" cy="6357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47" idx="3"/>
              </p:cNvCxnSpPr>
              <p:nvPr/>
            </p:nvCxnSpPr>
            <p:spPr>
              <a:xfrm>
                <a:off x="4249736" y="1744342"/>
                <a:ext cx="72866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3" name="Regular Pentagon 12"/>
            <p:cNvSpPr>
              <a:spLocks noChangeAspect="1"/>
            </p:cNvSpPr>
            <p:nvPr/>
          </p:nvSpPr>
          <p:spPr bwMode="auto">
            <a:xfrm>
              <a:off x="4273553" y="3733740"/>
              <a:ext cx="1240628" cy="1159669"/>
            </a:xfrm>
            <a:prstGeom prst="pentagon">
              <a:avLst/>
            </a:prstGeom>
            <a:solidFill>
              <a:srgbClr val="2E9FDF">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sp>
          <p:nvSpPr>
            <p:cNvPr id="45" name="Oval 44"/>
            <p:cNvSpPr>
              <a:spLocks noChangeAspect="1"/>
            </p:cNvSpPr>
            <p:nvPr/>
          </p:nvSpPr>
          <p:spPr bwMode="auto">
            <a:xfrm>
              <a:off x="5029200" y="4323099"/>
              <a:ext cx="187687" cy="187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nvGrpSpPr>
            <p:cNvPr id="60" name="Group 59"/>
            <p:cNvGrpSpPr/>
            <p:nvPr/>
          </p:nvGrpSpPr>
          <p:grpSpPr>
            <a:xfrm>
              <a:off x="4810918" y="2700210"/>
              <a:ext cx="627064" cy="538216"/>
              <a:chOff x="4249736" y="1426469"/>
              <a:chExt cx="728663" cy="635747"/>
            </a:xfrm>
          </p:grpSpPr>
          <p:sp>
            <p:nvSpPr>
              <p:cNvPr id="61" name="Hexagon 60"/>
              <p:cNvSpPr>
                <a:spLocks noChangeAspect="1"/>
              </p:cNvSpPr>
              <p:nvPr/>
            </p:nvSpPr>
            <p:spPr bwMode="auto">
              <a:xfrm flipH="1" flipV="1">
                <a:off x="4249736" y="1426469"/>
                <a:ext cx="728663" cy="63574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p>
            </p:txBody>
          </p:sp>
          <p:cxnSp>
            <p:nvCxnSpPr>
              <p:cNvPr id="62" name="Straight Connector 61"/>
              <p:cNvCxnSpPr>
                <a:endCxn id="61" idx="4"/>
              </p:cNvCxnSpPr>
              <p:nvPr/>
            </p:nvCxnSpPr>
            <p:spPr>
              <a:xfrm>
                <a:off x="4419600" y="1426469"/>
                <a:ext cx="399862" cy="6357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5"/>
                <a:endCxn id="61" idx="2"/>
              </p:cNvCxnSpPr>
              <p:nvPr/>
            </p:nvCxnSpPr>
            <p:spPr>
              <a:xfrm flipV="1">
                <a:off x="4408673" y="1426469"/>
                <a:ext cx="410789" cy="6357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1" idx="3"/>
              </p:cNvCxnSpPr>
              <p:nvPr/>
            </p:nvCxnSpPr>
            <p:spPr>
              <a:xfrm>
                <a:off x="4249736" y="1744342"/>
                <a:ext cx="72866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8" name="6-Point Star 47"/>
            <p:cNvSpPr>
              <a:spLocks noChangeAspect="1"/>
            </p:cNvSpPr>
            <p:nvPr/>
          </p:nvSpPr>
          <p:spPr bwMode="auto">
            <a:xfrm flipH="1">
              <a:off x="4778808" y="4000395"/>
              <a:ext cx="230118" cy="272321"/>
            </a:xfrm>
            <a:prstGeom prst="star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err="1">
                <a:latin typeface="+mj-lt"/>
              </a:endParaRPr>
            </a:p>
          </p:txBody>
        </p:sp>
      </p:grpSp>
    </p:spTree>
    <p:extLst>
      <p:ext uri="{BB962C8B-B14F-4D97-AF65-F5344CB8AC3E}">
        <p14:creationId xmlns:p14="http://schemas.microsoft.com/office/powerpoint/2010/main" val="4165167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p:cNvSpPr>
          <p:nvPr>
            <p:ph type="title"/>
          </p:nvPr>
        </p:nvSpPr>
        <p:spPr>
          <a:xfrm>
            <a:off x="336644" y="1413392"/>
            <a:ext cx="8475018" cy="3956916"/>
          </a:xfrm>
          <a:prstGeom prst="rect">
            <a:avLst/>
          </a:prstGeom>
        </p:spPr>
        <p:txBody>
          <a:bodyPr/>
          <a:lstStyle/>
          <a:p>
            <a:pPr>
              <a:defRPr>
                <a:solidFill>
                  <a:schemeClr val="accent2"/>
                </a:solidFill>
              </a:defRPr>
            </a:pPr>
            <a:r>
              <a:rPr dirty="0"/>
              <a:t>Thank you!</a:t>
            </a:r>
            <a:br>
              <a:rPr dirty="0"/>
            </a:br>
            <a:r>
              <a:rPr lang="en-US" dirty="0" smtClean="0"/>
              <a:t/>
            </a:r>
            <a:br>
              <a:rPr lang="en-US" dirty="0" smtClean="0"/>
            </a:br>
            <a:r>
              <a:rPr dirty="0" smtClean="0">
                <a:solidFill>
                  <a:srgbClr val="FFFFFF"/>
                </a:solidFill>
              </a:rPr>
              <a:t>Please </a:t>
            </a:r>
            <a:r>
              <a:rPr dirty="0">
                <a:solidFill>
                  <a:srgbClr val="FFFFFF"/>
                </a:solidFill>
              </a:rPr>
              <a:t>feel free to reach out with any </a:t>
            </a:r>
            <a:r>
              <a:rPr dirty="0" smtClean="0">
                <a:solidFill>
                  <a:srgbClr val="FFFFFF"/>
                </a:solidFill>
              </a:rPr>
              <a:t>questions</a:t>
            </a: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sz="4000" dirty="0" smtClean="0">
                <a:solidFill>
                  <a:schemeClr val="accent1"/>
                </a:solidFill>
              </a:rPr>
              <a:t>LGReer@stanford.edu</a:t>
            </a:r>
            <a:endParaRPr sz="4000" dirty="0">
              <a:solidFill>
                <a:schemeClr val="accent1"/>
              </a:solidFill>
            </a:endParaRPr>
          </a:p>
        </p:txBody>
      </p:sp>
      <p:sp>
        <p:nvSpPr>
          <p:cNvPr id="541" name="Shape 541"/>
          <p:cNvSpPr>
            <a:spLocks noGrp="1"/>
          </p:cNvSpPr>
          <p:nvPr>
            <p:ph type="body" sz="quarter" idx="4294967295"/>
          </p:nvPr>
        </p:nvSpPr>
        <p:spPr>
          <a:xfrm>
            <a:off x="336644" y="5393071"/>
            <a:ext cx="8475018" cy="569894"/>
          </a:xfrm>
          <a:prstGeom prst="rect">
            <a:avLst/>
          </a:prstGeom>
        </p:spPr>
        <p:txBody>
          <a:bodyPr lIns="69440" tIns="34720" rIns="69440" bIns="34720"/>
          <a:lstStyle/>
          <a:p>
            <a:r>
              <a:t>lgreer@stanford.edu</a:t>
            </a:r>
          </a:p>
        </p:txBody>
      </p:sp>
    </p:spTree>
    <p:extLst>
      <p:ext uri="{BB962C8B-B14F-4D97-AF65-F5344CB8AC3E}">
        <p14:creationId xmlns:p14="http://schemas.microsoft.com/office/powerpoint/2010/main" val="3440611734"/>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75" dirty="0"/>
              <a:t>Agenda for Today</a:t>
            </a:r>
          </a:p>
        </p:txBody>
      </p:sp>
      <p:sp>
        <p:nvSpPr>
          <p:cNvPr id="19" name="TextBox 18"/>
          <p:cNvSpPr txBox="1"/>
          <p:nvPr/>
        </p:nvSpPr>
        <p:spPr>
          <a:xfrm>
            <a:off x="1553440" y="1599886"/>
            <a:ext cx="7254074" cy="528361"/>
          </a:xfrm>
          <a:prstGeom prst="rect">
            <a:avLst/>
          </a:prstGeom>
          <a:noFill/>
        </p:spPr>
        <p:txBody>
          <a:bodyPr wrap="none" rtlCol="0">
            <a:noAutofit/>
          </a:bodyPr>
          <a:lstStyle/>
          <a:p>
            <a:r>
              <a:rPr lang="en-US" sz="2400" dirty="0">
                <a:solidFill>
                  <a:schemeClr val="tx2"/>
                </a:solidFill>
              </a:rPr>
              <a:t>Choosing the Dream Team for Your Start-up</a:t>
            </a:r>
          </a:p>
        </p:txBody>
      </p:sp>
      <p:sp>
        <p:nvSpPr>
          <p:cNvPr id="20" name="TextBox 19"/>
          <p:cNvSpPr txBox="1"/>
          <p:nvPr/>
        </p:nvSpPr>
        <p:spPr>
          <a:xfrm>
            <a:off x="1553440" y="2544280"/>
            <a:ext cx="7254074" cy="528361"/>
          </a:xfrm>
          <a:prstGeom prst="rect">
            <a:avLst/>
          </a:prstGeom>
          <a:noFill/>
        </p:spPr>
        <p:txBody>
          <a:bodyPr wrap="none" rtlCol="0">
            <a:noAutofit/>
          </a:bodyPr>
          <a:lstStyle/>
          <a:p>
            <a:r>
              <a:rPr lang="en-US" sz="2400" dirty="0">
                <a:solidFill>
                  <a:schemeClr val="tx2"/>
                </a:solidFill>
              </a:rPr>
              <a:t>Hiring </a:t>
            </a:r>
            <a:r>
              <a:rPr lang="en-US" sz="2400" dirty="0" smtClean="0">
                <a:solidFill>
                  <a:schemeClr val="tx2"/>
                </a:solidFill>
              </a:rPr>
              <a:t>in </a:t>
            </a:r>
            <a:r>
              <a:rPr lang="en-US" sz="2400" dirty="0">
                <a:solidFill>
                  <a:schemeClr val="tx2"/>
                </a:solidFill>
              </a:rPr>
              <a:t>Start-ups</a:t>
            </a:r>
          </a:p>
        </p:txBody>
      </p:sp>
      <p:sp>
        <p:nvSpPr>
          <p:cNvPr id="21" name="TextBox 20"/>
          <p:cNvSpPr txBox="1"/>
          <p:nvPr/>
        </p:nvSpPr>
        <p:spPr>
          <a:xfrm>
            <a:off x="1553440" y="3488674"/>
            <a:ext cx="7254074" cy="528361"/>
          </a:xfrm>
          <a:prstGeom prst="rect">
            <a:avLst/>
          </a:prstGeom>
          <a:noFill/>
        </p:spPr>
        <p:txBody>
          <a:bodyPr wrap="none" rtlCol="0">
            <a:noAutofit/>
          </a:bodyPr>
          <a:lstStyle/>
          <a:p>
            <a:r>
              <a:rPr lang="en-US" sz="2400" dirty="0" smtClean="0">
                <a:solidFill>
                  <a:schemeClr val="tx2"/>
                </a:solidFill>
              </a:rPr>
              <a:t>Onboarding </a:t>
            </a:r>
            <a:r>
              <a:rPr lang="en-US" sz="2400" dirty="0">
                <a:solidFill>
                  <a:schemeClr val="tx2"/>
                </a:solidFill>
              </a:rPr>
              <a:t>in Start-ups</a:t>
            </a:r>
          </a:p>
        </p:txBody>
      </p:sp>
      <p:grpSp>
        <p:nvGrpSpPr>
          <p:cNvPr id="26" name="Group 25"/>
          <p:cNvGrpSpPr/>
          <p:nvPr/>
        </p:nvGrpSpPr>
        <p:grpSpPr>
          <a:xfrm>
            <a:off x="319394" y="1516120"/>
            <a:ext cx="1030117" cy="695889"/>
            <a:chOff x="496548" y="1677799"/>
            <a:chExt cx="1140104" cy="770190"/>
          </a:xfrm>
        </p:grpSpPr>
        <p:sp>
          <p:nvSpPr>
            <p:cNvPr id="16" name="Rectangle 15"/>
            <p:cNvSpPr/>
            <p:nvPr/>
          </p:nvSpPr>
          <p:spPr>
            <a:xfrm>
              <a:off x="496548" y="1677799"/>
              <a:ext cx="770190" cy="7701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30" dirty="0"/>
                <a:t>1</a:t>
              </a:r>
            </a:p>
          </p:txBody>
        </p:sp>
        <p:cxnSp>
          <p:nvCxnSpPr>
            <p:cNvPr id="23" name="Straight Connector 22"/>
            <p:cNvCxnSpPr/>
            <p:nvPr/>
          </p:nvCxnSpPr>
          <p:spPr>
            <a:xfrm>
              <a:off x="1636652" y="1677799"/>
              <a:ext cx="0" cy="77019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319394" y="2460514"/>
            <a:ext cx="1030117" cy="695889"/>
            <a:chOff x="496548" y="2723027"/>
            <a:chExt cx="1140104" cy="770190"/>
          </a:xfrm>
        </p:grpSpPr>
        <p:sp>
          <p:nvSpPr>
            <p:cNvPr id="17" name="Rectangle 16"/>
            <p:cNvSpPr/>
            <p:nvPr/>
          </p:nvSpPr>
          <p:spPr>
            <a:xfrm>
              <a:off x="496548" y="2723027"/>
              <a:ext cx="770190" cy="7701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30" dirty="0"/>
                <a:t>2</a:t>
              </a:r>
            </a:p>
          </p:txBody>
        </p:sp>
        <p:cxnSp>
          <p:nvCxnSpPr>
            <p:cNvPr id="24" name="Straight Connector 23"/>
            <p:cNvCxnSpPr/>
            <p:nvPr/>
          </p:nvCxnSpPr>
          <p:spPr>
            <a:xfrm>
              <a:off x="1636652" y="2723027"/>
              <a:ext cx="0" cy="77019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19394" y="3404908"/>
            <a:ext cx="1030117" cy="695889"/>
            <a:chOff x="496548" y="3768255"/>
            <a:chExt cx="1140104" cy="770190"/>
          </a:xfrm>
        </p:grpSpPr>
        <p:sp>
          <p:nvSpPr>
            <p:cNvPr id="18" name="Rectangle 17"/>
            <p:cNvSpPr/>
            <p:nvPr/>
          </p:nvSpPr>
          <p:spPr>
            <a:xfrm>
              <a:off x="496548" y="3768255"/>
              <a:ext cx="770190" cy="7701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30" dirty="0"/>
                <a:t>3</a:t>
              </a:r>
            </a:p>
          </p:txBody>
        </p:sp>
        <p:cxnSp>
          <p:nvCxnSpPr>
            <p:cNvPr id="25" name="Straight Connector 24"/>
            <p:cNvCxnSpPr/>
            <p:nvPr/>
          </p:nvCxnSpPr>
          <p:spPr>
            <a:xfrm>
              <a:off x="1636652" y="3768255"/>
              <a:ext cx="0" cy="77019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3704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14" y="1412020"/>
            <a:ext cx="8487701" cy="3952571"/>
          </a:xfrm>
        </p:spPr>
        <p:txBody>
          <a:bodyPr/>
          <a:lstStyle/>
          <a:p>
            <a:pPr>
              <a:lnSpc>
                <a:spcPct val="100000"/>
              </a:lnSpc>
              <a:spcBef>
                <a:spcPts val="2400"/>
              </a:spcBef>
            </a:pPr>
            <a:r>
              <a:rPr lang="en-US" dirty="0" smtClean="0">
                <a:solidFill>
                  <a:schemeClr val="accent2"/>
                </a:solidFill>
              </a:rPr>
              <a:t>01</a:t>
            </a:r>
            <a:br>
              <a:rPr lang="en-US" dirty="0" smtClean="0">
                <a:solidFill>
                  <a:schemeClr val="accent2"/>
                </a:solidFill>
              </a:rPr>
            </a:br>
            <a:r>
              <a:rPr lang="en-US" sz="6000" dirty="0">
                <a:solidFill>
                  <a:prstClr val="white"/>
                </a:solidFill>
              </a:rPr>
              <a:t>Choosing the Dream </a:t>
            </a:r>
            <a:br>
              <a:rPr lang="en-US" sz="6000" dirty="0">
                <a:solidFill>
                  <a:prstClr val="white"/>
                </a:solidFill>
              </a:rPr>
            </a:br>
            <a:r>
              <a:rPr lang="en-US" sz="6000" dirty="0">
                <a:solidFill>
                  <a:prstClr val="white"/>
                </a:solidFill>
              </a:rPr>
              <a:t>Team for Your Start-up</a:t>
            </a:r>
            <a:r>
              <a:rPr lang="en-US" dirty="0" smtClean="0"/>
              <a:t/>
            </a:r>
            <a:br>
              <a:rPr lang="en-US" dirty="0" smtClean="0"/>
            </a:br>
            <a:endParaRPr lang="en-US" sz="2000" dirty="0">
              <a:solidFill>
                <a:prstClr val="white"/>
              </a:solidFill>
              <a:latin typeface="HelveticaNeueLT Std"/>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3812853"/>
            <a:ext cx="3810009" cy="2923767"/>
          </a:xfrm>
          <a:prstGeom prst="rect">
            <a:avLst/>
          </a:prstGeom>
        </p:spPr>
      </p:pic>
      <p:sp>
        <p:nvSpPr>
          <p:cNvPr id="5" name="TextBox 4"/>
          <p:cNvSpPr txBox="1"/>
          <p:nvPr/>
        </p:nvSpPr>
        <p:spPr>
          <a:xfrm>
            <a:off x="4038600" y="6140973"/>
            <a:ext cx="4768915" cy="369332"/>
          </a:xfrm>
          <a:prstGeom prst="rect">
            <a:avLst/>
          </a:prstGeom>
          <a:noFill/>
        </p:spPr>
        <p:txBody>
          <a:bodyPr wrap="square" lIns="0" tIns="0" rIns="0" bIns="0" rtlCol="0">
            <a:spAutoFit/>
          </a:bodyPr>
          <a:lstStyle/>
          <a:p>
            <a:pPr algn="ctr"/>
            <a:r>
              <a:rPr lang="en-US" sz="1200" cap="all" dirty="0" smtClean="0">
                <a:solidFill>
                  <a:schemeClr val="bg1"/>
                </a:solidFill>
                <a:latin typeface="+mj-lt"/>
              </a:rPr>
              <a:t>“We need to focus on diversity.  Your goal is to hire people who all look different, but think just like me.”</a:t>
            </a:r>
          </a:p>
        </p:txBody>
      </p:sp>
    </p:spTree>
    <p:extLst>
      <p:ext uri="{BB962C8B-B14F-4D97-AF65-F5344CB8AC3E}">
        <p14:creationId xmlns:p14="http://schemas.microsoft.com/office/powerpoint/2010/main" val="4083951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75" dirty="0"/>
              <a:t>hiring the dream team </a:t>
            </a:r>
          </a:p>
        </p:txBody>
      </p:sp>
      <p:sp>
        <p:nvSpPr>
          <p:cNvPr id="6" name="Rectangle 5"/>
          <p:cNvSpPr/>
          <p:nvPr/>
        </p:nvSpPr>
        <p:spPr>
          <a:xfrm>
            <a:off x="336484" y="1981200"/>
            <a:ext cx="2752664" cy="2076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8" dirty="0" smtClean="0">
                <a:solidFill>
                  <a:schemeClr val="tx2"/>
                </a:solidFill>
              </a:rPr>
              <a:t> </a:t>
            </a:r>
            <a:endParaRPr lang="en-US" sz="2168" dirty="0">
              <a:solidFill>
                <a:schemeClr val="tx2"/>
              </a:solidFill>
            </a:endParaRPr>
          </a:p>
        </p:txBody>
      </p:sp>
      <p:sp>
        <p:nvSpPr>
          <p:cNvPr id="8" name="Rectangle 7"/>
          <p:cNvSpPr/>
          <p:nvPr/>
        </p:nvSpPr>
        <p:spPr>
          <a:xfrm>
            <a:off x="3195668" y="1981200"/>
            <a:ext cx="2752664" cy="2076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8" dirty="0" smtClean="0">
                <a:solidFill>
                  <a:schemeClr val="tx2"/>
                </a:solidFill>
              </a:rPr>
              <a:t> </a:t>
            </a:r>
            <a:endParaRPr lang="en-US" sz="2168" dirty="0">
              <a:solidFill>
                <a:schemeClr val="tx2"/>
              </a:solidFill>
            </a:endParaRPr>
          </a:p>
        </p:txBody>
      </p:sp>
      <p:sp>
        <p:nvSpPr>
          <p:cNvPr id="9" name="Rectangle 8"/>
          <p:cNvSpPr/>
          <p:nvPr/>
        </p:nvSpPr>
        <p:spPr>
          <a:xfrm>
            <a:off x="6054849" y="1981200"/>
            <a:ext cx="2752664" cy="2076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8" dirty="0" smtClean="0">
                <a:solidFill>
                  <a:schemeClr val="tx2"/>
                </a:solidFill>
              </a:rPr>
              <a:t> </a:t>
            </a:r>
            <a:endParaRPr lang="en-US" sz="2168" dirty="0">
              <a:solidFill>
                <a:schemeClr val="tx2"/>
              </a:solidFill>
            </a:endParaRPr>
          </a:p>
        </p:txBody>
      </p:sp>
      <p:cxnSp>
        <p:nvCxnSpPr>
          <p:cNvPr id="12" name="Straight Connector 11"/>
          <p:cNvCxnSpPr/>
          <p:nvPr/>
        </p:nvCxnSpPr>
        <p:spPr>
          <a:xfrm>
            <a:off x="3142407" y="1981200"/>
            <a:ext cx="0" cy="207683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01589" y="1981200"/>
            <a:ext cx="0" cy="207683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6484" y="4114800"/>
            <a:ext cx="2752664"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Making a hire based on your “gut”</a:t>
            </a:r>
          </a:p>
        </p:txBody>
      </p:sp>
      <p:sp>
        <p:nvSpPr>
          <p:cNvPr id="18" name="Rectangle 17"/>
          <p:cNvSpPr/>
          <p:nvPr/>
        </p:nvSpPr>
        <p:spPr>
          <a:xfrm>
            <a:off x="3195668" y="4114800"/>
            <a:ext cx="2752664"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Only hiring based on company needs</a:t>
            </a:r>
          </a:p>
        </p:txBody>
      </p:sp>
      <p:sp>
        <p:nvSpPr>
          <p:cNvPr id="19" name="Rectangle 18"/>
          <p:cNvSpPr/>
          <p:nvPr/>
        </p:nvSpPr>
        <p:spPr>
          <a:xfrm>
            <a:off x="6054849" y="4114800"/>
            <a:ext cx="2752664"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Not hiring based on company needs</a:t>
            </a: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50" y="2311737"/>
            <a:ext cx="1516538" cy="1359870"/>
          </a:xfrm>
          <a:prstGeom prst="rect">
            <a:avLst/>
          </a:prstGeom>
        </p:spPr>
      </p:pic>
      <p:grpSp>
        <p:nvGrpSpPr>
          <p:cNvPr id="29" name="Group 28"/>
          <p:cNvGrpSpPr/>
          <p:nvPr/>
        </p:nvGrpSpPr>
        <p:grpSpPr>
          <a:xfrm>
            <a:off x="3517972" y="2209800"/>
            <a:ext cx="2101883" cy="1549571"/>
            <a:chOff x="3517972" y="2607119"/>
            <a:chExt cx="2101883" cy="1549571"/>
          </a:xfrm>
        </p:grpSpPr>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7972" y="2652421"/>
              <a:ext cx="538843" cy="914400"/>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65180" y="3226011"/>
              <a:ext cx="494145" cy="914400"/>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42103" y="2869429"/>
              <a:ext cx="726387" cy="1053974"/>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7239" y="3180603"/>
              <a:ext cx="598477" cy="976087"/>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74910" y="2607119"/>
              <a:ext cx="544945" cy="914400"/>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35301" y="2893419"/>
              <a:ext cx="556131" cy="1005994"/>
            </a:xfrm>
            <a:prstGeom prst="rect">
              <a:avLst/>
            </a:prstGeom>
          </p:spPr>
        </p:pic>
      </p:grpSp>
      <p:grpSp>
        <p:nvGrpSpPr>
          <p:cNvPr id="37" name="Group 36"/>
          <p:cNvGrpSpPr/>
          <p:nvPr/>
        </p:nvGrpSpPr>
        <p:grpSpPr>
          <a:xfrm>
            <a:off x="1100784" y="2268069"/>
            <a:ext cx="1195879" cy="1485084"/>
            <a:chOff x="914400" y="2636680"/>
            <a:chExt cx="1195879" cy="1485084"/>
          </a:xfrm>
        </p:grpSpPr>
        <p:pic>
          <p:nvPicPr>
            <p:cNvPr id="38" name="Picture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4400" y="2636680"/>
              <a:ext cx="716579" cy="1485084"/>
            </a:xfrm>
            <a:prstGeom prst="rect">
              <a:avLst/>
            </a:prstGeom>
          </p:spPr>
        </p:pic>
        <p:sp>
          <p:nvSpPr>
            <p:cNvPr id="39" name="Oval Callout 38"/>
            <p:cNvSpPr/>
            <p:nvPr/>
          </p:nvSpPr>
          <p:spPr>
            <a:xfrm rot="4478308">
              <a:off x="1682864" y="3180406"/>
              <a:ext cx="457200" cy="397630"/>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latin typeface="+mj-lt"/>
              </a:endParaRPr>
            </a:p>
          </p:txBody>
        </p:sp>
      </p:grpSp>
      <p:grpSp>
        <p:nvGrpSpPr>
          <p:cNvPr id="40" name="Group 39"/>
          <p:cNvGrpSpPr>
            <a:grpSpLocks noChangeAspect="1"/>
          </p:cNvGrpSpPr>
          <p:nvPr/>
        </p:nvGrpSpPr>
        <p:grpSpPr>
          <a:xfrm>
            <a:off x="7624101" y="2301425"/>
            <a:ext cx="767168" cy="565579"/>
            <a:chOff x="3517972" y="2607119"/>
            <a:chExt cx="2101883" cy="1549571"/>
          </a:xfrm>
        </p:grpSpPr>
        <p:pic>
          <p:nvPicPr>
            <p:cNvPr id="41" name="Picture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17972" y="2652421"/>
              <a:ext cx="538843" cy="914400"/>
            </a:xfrm>
            <a:prstGeom prst="rect">
              <a:avLst/>
            </a:prstGeom>
          </p:spPr>
        </p:pic>
        <p:pic>
          <p:nvPicPr>
            <p:cNvPr id="42" name="Picture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165180" y="3226011"/>
              <a:ext cx="494145" cy="914400"/>
            </a:xfrm>
            <a:prstGeom prst="rect">
              <a:avLst/>
            </a:prstGeom>
          </p:spPr>
        </p:pic>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42103" y="2869429"/>
              <a:ext cx="726387" cy="1053974"/>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97239" y="3180603"/>
              <a:ext cx="598477" cy="976087"/>
            </a:xfrm>
            <a:prstGeom prst="rect">
              <a:avLst/>
            </a:prstGeom>
          </p:spPr>
        </p:pic>
        <p:pic>
          <p:nvPicPr>
            <p:cNvPr id="45" name="Picture 4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4910" y="2607119"/>
              <a:ext cx="544945" cy="914400"/>
            </a:xfrm>
            <a:prstGeom prst="rect">
              <a:avLst/>
            </a:prstGeom>
          </p:spPr>
        </p:pic>
        <p:pic>
          <p:nvPicPr>
            <p:cNvPr id="46" name="Picture 4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835301" y="2893419"/>
              <a:ext cx="556131" cy="1005994"/>
            </a:xfrm>
            <a:prstGeom prst="rect">
              <a:avLst/>
            </a:prstGeom>
          </p:spPr>
        </p:pic>
      </p:grpSp>
      <p:sp>
        <p:nvSpPr>
          <p:cNvPr id="47" name="Text Placeholder 2"/>
          <p:cNvSpPr>
            <a:spLocks noGrp="1"/>
          </p:cNvSpPr>
          <p:nvPr>
            <p:ph type="body" sz="quarter" idx="15"/>
          </p:nvPr>
        </p:nvSpPr>
        <p:spPr>
          <a:xfrm>
            <a:off x="336486" y="1114098"/>
            <a:ext cx="8471029" cy="333702"/>
          </a:xfrm>
        </p:spPr>
        <p:txBody>
          <a:bodyPr/>
          <a:lstStyle/>
          <a:p>
            <a:r>
              <a:rPr lang="en-US" sz="2400" dirty="0"/>
              <a:t>Common Mistakes</a:t>
            </a:r>
          </a:p>
        </p:txBody>
      </p:sp>
    </p:spTree>
    <p:extLst>
      <p:ext uri="{BB962C8B-B14F-4D97-AF65-F5344CB8AC3E}">
        <p14:creationId xmlns:p14="http://schemas.microsoft.com/office/powerpoint/2010/main" val="4085310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975" dirty="0"/>
              <a:t>Homogeneity in Start-ups</a:t>
            </a:r>
          </a:p>
        </p:txBody>
      </p:sp>
      <p:pic>
        <p:nvPicPr>
          <p:cNvPr id="29" name="Picture 28"/>
          <p:cNvPicPr>
            <a:picLocks noChangeAspect="1"/>
          </p:cNvPicPr>
          <p:nvPr/>
        </p:nvPicPr>
        <p:blipFill>
          <a:blip r:embed="rId3"/>
          <a:stretch>
            <a:fillRect/>
          </a:stretch>
        </p:blipFill>
        <p:spPr>
          <a:xfrm>
            <a:off x="459856" y="1676400"/>
            <a:ext cx="8226944" cy="4476515"/>
          </a:xfrm>
          <a:prstGeom prst="rect">
            <a:avLst/>
          </a:prstGeom>
        </p:spPr>
      </p:pic>
    </p:spTree>
    <p:extLst>
      <p:ext uri="{BB962C8B-B14F-4D97-AF65-F5344CB8AC3E}">
        <p14:creationId xmlns:p14="http://schemas.microsoft.com/office/powerpoint/2010/main" val="318772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Homogeneity on </a:t>
            </a:r>
            <a:r>
              <a:rPr lang="en-US" dirty="0" smtClean="0"/>
              <a:t>groups</a:t>
            </a:r>
            <a:endParaRPr lang="en-US" dirty="0"/>
          </a:p>
        </p:txBody>
      </p:sp>
      <p:sp>
        <p:nvSpPr>
          <p:cNvPr id="4" name="Content Placeholder 3"/>
          <p:cNvSpPr txBox="1">
            <a:spLocks/>
          </p:cNvSpPr>
          <p:nvPr/>
        </p:nvSpPr>
        <p:spPr>
          <a:xfrm>
            <a:off x="1303338" y="5473700"/>
            <a:ext cx="1111250" cy="560387"/>
          </a:xfrm>
          <a:prstGeom prst="rect">
            <a:avLst/>
          </a:prstGeom>
        </p:spPr>
        <p:txBody>
          <a:bodyPr/>
          <a:lst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a:lstStyle>
          <a:p>
            <a:pPr marL="0" lvl="1" indent="0" algn="ctr" fontAlgn="auto">
              <a:buNone/>
            </a:pPr>
            <a:r>
              <a:rPr lang="en-US" sz="1400" smtClean="0">
                <a:latin typeface="+mj-lt"/>
              </a:rPr>
              <a:t>Socially similar</a:t>
            </a:r>
            <a:endParaRPr lang="en-US" sz="1400">
              <a:latin typeface="+mj-lt"/>
            </a:endParaRPr>
          </a:p>
        </p:txBody>
      </p:sp>
      <p:cxnSp>
        <p:nvCxnSpPr>
          <p:cNvPr id="5" name="Straight Connector 4"/>
          <p:cNvCxnSpPr/>
          <p:nvPr/>
        </p:nvCxnSpPr>
        <p:spPr>
          <a:xfrm>
            <a:off x="990600" y="5070475"/>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4767262"/>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4162425"/>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3556000"/>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2949575"/>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Content Placeholder 3"/>
          <p:cNvSpPr txBox="1">
            <a:spLocks/>
          </p:cNvSpPr>
          <p:nvPr/>
        </p:nvSpPr>
        <p:spPr bwMode="auto">
          <a:xfrm>
            <a:off x="2681288" y="5473700"/>
            <a:ext cx="11271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lvl="1" algn="ctr" eaLnBrk="1" hangingPunct="1">
              <a:spcAft>
                <a:spcPts val="600"/>
              </a:spcAft>
            </a:pPr>
            <a:r>
              <a:rPr lang="en-US" sz="1400" i="1" dirty="0">
                <a:solidFill>
                  <a:schemeClr val="tx2"/>
                </a:solidFill>
                <a:latin typeface="+mj-lt"/>
              </a:rPr>
              <a:t>Socially dissimilar</a:t>
            </a:r>
          </a:p>
        </p:txBody>
      </p:sp>
      <p:sp>
        <p:nvSpPr>
          <p:cNvPr id="11" name="Content Placeholder 3"/>
          <p:cNvSpPr txBox="1">
            <a:spLocks/>
          </p:cNvSpPr>
          <p:nvPr/>
        </p:nvSpPr>
        <p:spPr>
          <a:xfrm>
            <a:off x="990601" y="2443163"/>
            <a:ext cx="3124200" cy="381000"/>
          </a:xfrm>
          <a:prstGeom prst="rect">
            <a:avLst/>
          </a:prstGeom>
        </p:spPr>
        <p:txBody>
          <a:bodyPr/>
          <a:lst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a:lstStyle>
          <a:p>
            <a:pPr marL="156339" lvl="1" indent="0" algn="ctr" fontAlgn="auto">
              <a:buNone/>
              <a:defRPr/>
            </a:pPr>
            <a:r>
              <a:rPr lang="en-US" sz="1800" dirty="0" smtClean="0">
                <a:solidFill>
                  <a:schemeClr val="accent1"/>
                </a:solidFill>
                <a:latin typeface="+mj-lt"/>
              </a:rPr>
              <a:t>Perceived Effectiveness</a:t>
            </a:r>
            <a:endParaRPr lang="en-US" sz="1800" dirty="0">
              <a:solidFill>
                <a:schemeClr val="accent1"/>
              </a:solidFill>
              <a:latin typeface="+mj-lt"/>
            </a:endParaRPr>
          </a:p>
        </p:txBody>
      </p:sp>
      <p:cxnSp>
        <p:nvCxnSpPr>
          <p:cNvPr id="12" name="Straight Connector 11"/>
          <p:cNvCxnSpPr/>
          <p:nvPr/>
        </p:nvCxnSpPr>
        <p:spPr>
          <a:xfrm>
            <a:off x="990600" y="3252787"/>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90600" y="3824287"/>
            <a:ext cx="3200400" cy="34925"/>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90600" y="4464050"/>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03338" y="3162300"/>
            <a:ext cx="1111250" cy="22161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latin typeface="+mj-lt"/>
            </a:endParaRPr>
          </a:p>
        </p:txBody>
      </p:sp>
      <p:sp>
        <p:nvSpPr>
          <p:cNvPr id="16" name="Rectangle 15"/>
          <p:cNvSpPr/>
          <p:nvPr/>
        </p:nvSpPr>
        <p:spPr>
          <a:xfrm>
            <a:off x="2667000" y="4487862"/>
            <a:ext cx="1111250" cy="890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latin typeface="+mj-lt"/>
            </a:endParaRPr>
          </a:p>
        </p:txBody>
      </p:sp>
      <p:cxnSp>
        <p:nvCxnSpPr>
          <p:cNvPr id="17" name="Straight Connector 16"/>
          <p:cNvCxnSpPr/>
          <p:nvPr/>
        </p:nvCxnSpPr>
        <p:spPr>
          <a:xfrm>
            <a:off x="990600" y="5373687"/>
            <a:ext cx="31242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3"/>
          <p:cNvSpPr txBox="1">
            <a:spLocks/>
          </p:cNvSpPr>
          <p:nvPr/>
        </p:nvSpPr>
        <p:spPr>
          <a:xfrm>
            <a:off x="5418138" y="5470525"/>
            <a:ext cx="1111250" cy="560387"/>
          </a:xfrm>
          <a:prstGeom prst="rect">
            <a:avLst/>
          </a:prstGeom>
        </p:spPr>
        <p:txBody>
          <a:bodyPr/>
          <a:lst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a:lstStyle>
          <a:p>
            <a:pPr marL="0" lvl="1" indent="0" algn="ctr" fontAlgn="auto">
              <a:buNone/>
            </a:pPr>
            <a:r>
              <a:rPr lang="en-US" sz="1400" dirty="0" smtClean="0">
                <a:latin typeface="+mj-lt"/>
              </a:rPr>
              <a:t>Socially similar</a:t>
            </a:r>
            <a:endParaRPr lang="en-US" sz="1400" dirty="0">
              <a:latin typeface="+mj-lt"/>
            </a:endParaRPr>
          </a:p>
        </p:txBody>
      </p:sp>
      <p:cxnSp>
        <p:nvCxnSpPr>
          <p:cNvPr id="19" name="Straight Connector 18"/>
          <p:cNvCxnSpPr/>
          <p:nvPr/>
        </p:nvCxnSpPr>
        <p:spPr>
          <a:xfrm>
            <a:off x="5105400" y="4884737"/>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05400" y="4400550"/>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5400" y="3916362"/>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05400" y="3430587"/>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05400" y="2946400"/>
            <a:ext cx="3124200" cy="0"/>
          </a:xfrm>
          <a:prstGeom prst="line">
            <a:avLst/>
          </a:prstGeom>
          <a:ln w="31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8138" y="4225925"/>
            <a:ext cx="1111250" cy="1158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latin typeface="+mj-lt"/>
            </a:endParaRPr>
          </a:p>
        </p:txBody>
      </p:sp>
      <p:sp>
        <p:nvSpPr>
          <p:cNvPr id="25" name="Rectangle 24"/>
          <p:cNvSpPr/>
          <p:nvPr/>
        </p:nvSpPr>
        <p:spPr>
          <a:xfrm>
            <a:off x="6781800" y="3217862"/>
            <a:ext cx="1111250" cy="2166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latin typeface="+mj-lt"/>
            </a:endParaRPr>
          </a:p>
        </p:txBody>
      </p:sp>
      <p:sp>
        <p:nvSpPr>
          <p:cNvPr id="26" name="Content Placeholder 3"/>
          <p:cNvSpPr txBox="1">
            <a:spLocks/>
          </p:cNvSpPr>
          <p:nvPr/>
        </p:nvSpPr>
        <p:spPr bwMode="auto">
          <a:xfrm>
            <a:off x="6796088" y="5470525"/>
            <a:ext cx="11271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lvl="1" algn="ctr" eaLnBrk="1" hangingPunct="1">
              <a:spcAft>
                <a:spcPts val="600"/>
              </a:spcAft>
            </a:pPr>
            <a:r>
              <a:rPr lang="en-US" sz="1400" i="1" dirty="0">
                <a:solidFill>
                  <a:schemeClr val="tx2"/>
                </a:solidFill>
                <a:latin typeface="+mj-lt"/>
              </a:rPr>
              <a:t>Socially dissimilar</a:t>
            </a:r>
          </a:p>
        </p:txBody>
      </p:sp>
      <p:sp>
        <p:nvSpPr>
          <p:cNvPr id="27" name="Content Placeholder 3"/>
          <p:cNvSpPr txBox="1">
            <a:spLocks/>
          </p:cNvSpPr>
          <p:nvPr/>
        </p:nvSpPr>
        <p:spPr>
          <a:xfrm>
            <a:off x="5105400" y="2438400"/>
            <a:ext cx="3124200" cy="381000"/>
          </a:xfrm>
          <a:prstGeom prst="rect">
            <a:avLst/>
          </a:prstGeom>
        </p:spPr>
        <p:txBody>
          <a:bodyPr/>
          <a:lstStyle>
            <a:lvl1pPr marL="156340" indent="-156340" algn="l" defTabSz="1190838" rtl="0" eaLnBrk="1" latinLnBrk="0" hangingPunct="1">
              <a:lnSpc>
                <a:spcPct val="95000"/>
              </a:lnSpc>
              <a:spcBef>
                <a:spcPts val="0"/>
              </a:spcBef>
              <a:spcAft>
                <a:spcPts val="723"/>
              </a:spcAft>
              <a:buFont typeface="Arial" panose="020B0604020202020204" pitchFamily="34" charset="0"/>
              <a:buChar char="•"/>
              <a:defRPr sz="2168" b="0" i="0" kern="1200">
                <a:solidFill>
                  <a:schemeClr val="tx2"/>
                </a:solidFill>
                <a:latin typeface="+mn-lt"/>
                <a:ea typeface="+mn-ea"/>
                <a:cs typeface="+mn-cs"/>
              </a:defRPr>
            </a:lvl1pPr>
            <a:lvl2pPr marL="312679" indent="-156340" algn="l" defTabSz="1190838" rtl="0" eaLnBrk="1" latinLnBrk="0" hangingPunct="1">
              <a:lnSpc>
                <a:spcPct val="95000"/>
              </a:lnSpc>
              <a:spcBef>
                <a:spcPts val="0"/>
              </a:spcBef>
              <a:spcAft>
                <a:spcPts val="723"/>
              </a:spcAft>
              <a:buFont typeface="Arial" panose="020B0604020202020204" pitchFamily="34" charset="0"/>
              <a:buChar char="•"/>
              <a:defRPr sz="1807" b="0" i="0" kern="1200">
                <a:solidFill>
                  <a:schemeClr val="tx2"/>
                </a:solidFill>
                <a:latin typeface="+mn-lt"/>
                <a:ea typeface="+mn-ea"/>
                <a:cs typeface="+mn-cs"/>
              </a:defRPr>
            </a:lvl2pPr>
            <a:lvl3pPr marL="364314" indent="200803" algn="l" defTabSz="1190838" rtl="0" eaLnBrk="1" latinLnBrk="0" hangingPunct="1">
              <a:lnSpc>
                <a:spcPct val="95000"/>
              </a:lnSpc>
              <a:spcBef>
                <a:spcPts val="0"/>
              </a:spcBef>
              <a:spcAft>
                <a:spcPts val="723"/>
              </a:spcAft>
              <a:buFont typeface="Arial" panose="020B0604020202020204" pitchFamily="34" charset="0"/>
              <a:buChar char="•"/>
              <a:defRPr sz="1446" b="0" i="0" kern="1200">
                <a:solidFill>
                  <a:schemeClr val="tx2"/>
                </a:solidFill>
                <a:latin typeface="+mn-lt"/>
                <a:ea typeface="+mn-ea"/>
                <a:cs typeface="+mn-cs"/>
              </a:defRPr>
            </a:lvl3pPr>
            <a:lvl4pPr marL="826160" indent="-207975" algn="l" defTabSz="1190838" rtl="0" eaLnBrk="1" latinLnBrk="0" hangingPunct="1">
              <a:lnSpc>
                <a:spcPct val="95000"/>
              </a:lnSpc>
              <a:spcBef>
                <a:spcPts val="0"/>
              </a:spcBef>
              <a:spcAft>
                <a:spcPts val="723"/>
              </a:spcAft>
              <a:buFont typeface="Arial" panose="020B0604020202020204" pitchFamily="34" charset="0"/>
              <a:buChar char="•"/>
              <a:defRPr sz="1265" b="0" i="0" kern="1200">
                <a:solidFill>
                  <a:schemeClr val="tx2"/>
                </a:solidFill>
                <a:latin typeface="+mn-lt"/>
                <a:ea typeface="+mn-ea"/>
                <a:cs typeface="+mn-cs"/>
              </a:defRPr>
            </a:lvl4pPr>
            <a:lvl5pPr marL="1087204" indent="-209409" algn="l" defTabSz="1190838" rtl="0" eaLnBrk="1" latinLnBrk="0" hangingPunct="1">
              <a:lnSpc>
                <a:spcPct val="95000"/>
              </a:lnSpc>
              <a:spcBef>
                <a:spcPts val="0"/>
              </a:spcBef>
              <a:spcAft>
                <a:spcPts val="723"/>
              </a:spcAft>
              <a:buFont typeface="Arial" panose="020B0604020202020204" pitchFamily="34" charset="0"/>
              <a:buChar char="•"/>
              <a:defRPr sz="1265" b="0" i="0" kern="1200" cap="none" baseline="0">
                <a:solidFill>
                  <a:schemeClr val="tx2"/>
                </a:solidFill>
                <a:latin typeface="+mn-lt"/>
                <a:ea typeface="+mn-ea"/>
                <a:cs typeface="+mn-cs"/>
              </a:defRPr>
            </a:lvl5pPr>
            <a:lvl6pPr marL="258175" indent="-258175" algn="l" defTabSz="1190838" rtl="0" eaLnBrk="1" latinLnBrk="0" hangingPunct="1">
              <a:spcBef>
                <a:spcPct val="20000"/>
              </a:spcBef>
              <a:buFont typeface="Arial" panose="020B0604020202020204" pitchFamily="34" charset="0"/>
              <a:buChar char="•"/>
              <a:defRPr sz="1626" b="0" i="0" kern="1200" baseline="0">
                <a:solidFill>
                  <a:schemeClr val="tx2"/>
                </a:solidFill>
                <a:latin typeface="+mj-lt"/>
                <a:ea typeface="+mn-ea"/>
                <a:cs typeface="+mn-cs"/>
              </a:defRPr>
            </a:lvl6pPr>
            <a:lvl7pPr marL="3870226"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7pPr>
            <a:lvl8pPr marL="446564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8pPr>
            <a:lvl9pPr marL="5061065" indent="-297710" algn="l" defTabSz="1190838" rtl="0" eaLnBrk="1" latinLnBrk="0" hangingPunct="1">
              <a:spcBef>
                <a:spcPct val="20000"/>
              </a:spcBef>
              <a:buFont typeface="Arial" panose="020B0604020202020204" pitchFamily="34" charset="0"/>
              <a:buChar char="•"/>
              <a:defRPr sz="2621" kern="1200">
                <a:solidFill>
                  <a:schemeClr val="tx1"/>
                </a:solidFill>
                <a:latin typeface="+mn-lt"/>
                <a:ea typeface="+mn-ea"/>
                <a:cs typeface="+mn-cs"/>
              </a:defRPr>
            </a:lvl9pPr>
          </a:lstStyle>
          <a:p>
            <a:pPr marL="156339" lvl="1" indent="0" algn="ctr" fontAlgn="auto">
              <a:buNone/>
              <a:defRPr/>
            </a:pPr>
            <a:r>
              <a:rPr lang="en-US" sz="1800" smtClean="0">
                <a:solidFill>
                  <a:schemeClr val="accent1"/>
                </a:solidFill>
                <a:latin typeface="+mj-lt"/>
              </a:rPr>
              <a:t>% Groups Accurate</a:t>
            </a:r>
            <a:endParaRPr lang="en-US" sz="1800" dirty="0">
              <a:solidFill>
                <a:schemeClr val="accent1"/>
              </a:solidFill>
              <a:latin typeface="+mj-lt"/>
            </a:endParaRPr>
          </a:p>
        </p:txBody>
      </p:sp>
      <p:cxnSp>
        <p:nvCxnSpPr>
          <p:cNvPr id="28" name="Straight Connector 27"/>
          <p:cNvCxnSpPr/>
          <p:nvPr/>
        </p:nvCxnSpPr>
        <p:spPr>
          <a:xfrm>
            <a:off x="5105400" y="5370512"/>
            <a:ext cx="31242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Footer Placeholder 32"/>
          <p:cNvSpPr>
            <a:spLocks noGrp="1"/>
          </p:cNvSpPr>
          <p:nvPr>
            <p:ph type="ftr" sz="quarter" idx="11"/>
          </p:nvPr>
        </p:nvSpPr>
        <p:spPr>
          <a:xfrm>
            <a:off x="336484" y="6525741"/>
            <a:ext cx="8471029" cy="245580"/>
          </a:xfrm>
        </p:spPr>
        <p:txBody>
          <a:bodyPr/>
          <a:lstStyle/>
          <a:p>
            <a:pPr marL="0" indent="0" defTabSz="144167"/>
            <a:r>
              <a:rPr lang="en-US" dirty="0">
                <a:solidFill>
                  <a:srgbClr val="424450"/>
                </a:solidFill>
              </a:rPr>
              <a:t>Phillips, K. W., Liljenquist, K.A., and Neale, M. A. (2009).  Is the pain worth the gain? The advantages and liabilities of agreeing with socially distinct newcomers. Personality and Social Psychology Bulletin, 35, 336-350.</a:t>
            </a:r>
          </a:p>
        </p:txBody>
      </p:sp>
    </p:spTree>
    <p:extLst>
      <p:ext uri="{BB962C8B-B14F-4D97-AF65-F5344CB8AC3E}">
        <p14:creationId xmlns:p14="http://schemas.microsoft.com/office/powerpoint/2010/main" val="1553651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4" grpId="0" animBg="1"/>
      <p:bldP spid="25" grpId="0" animBg="1"/>
      <p:bldP spid="26" grpId="0"/>
      <p:bldP spid="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Diversity in START-up </a:t>
            </a:r>
            <a:r>
              <a:rPr lang="en-US" dirty="0" smtClean="0"/>
              <a:t>Teams</a:t>
            </a:r>
            <a:endParaRPr lang="en-US" dirty="0"/>
          </a:p>
        </p:txBody>
      </p:sp>
      <p:sp>
        <p:nvSpPr>
          <p:cNvPr id="3" name="Text Placeholder 2"/>
          <p:cNvSpPr>
            <a:spLocks noGrp="1"/>
          </p:cNvSpPr>
          <p:nvPr>
            <p:ph type="body" sz="quarter" idx="15"/>
          </p:nvPr>
        </p:nvSpPr>
        <p:spPr>
          <a:xfrm>
            <a:off x="336485" y="1876080"/>
            <a:ext cx="8471031" cy="638520"/>
          </a:xfrm>
        </p:spPr>
        <p:txBody>
          <a:bodyPr/>
          <a:lstStyle/>
          <a:p>
            <a:r>
              <a:rPr lang="en-US" dirty="0"/>
              <a:t>What are the top 3 reasons given by executives for the importance </a:t>
            </a:r>
            <a:r>
              <a:rPr lang="en-US" dirty="0" smtClean="0"/>
              <a:t/>
            </a:r>
            <a:br>
              <a:rPr lang="en-US" dirty="0" smtClean="0"/>
            </a:br>
            <a:r>
              <a:rPr lang="en-US" dirty="0" smtClean="0"/>
              <a:t>of </a:t>
            </a:r>
            <a:r>
              <a:rPr lang="en-US" dirty="0"/>
              <a:t>diversity</a:t>
            </a:r>
            <a:r>
              <a:rPr lang="en-US" dirty="0" smtClean="0"/>
              <a:t>?</a:t>
            </a:r>
            <a:endParaRPr lang="en-US" dirty="0"/>
          </a:p>
        </p:txBody>
      </p:sp>
      <p:grpSp>
        <p:nvGrpSpPr>
          <p:cNvPr id="19" name="Group 18"/>
          <p:cNvGrpSpPr/>
          <p:nvPr/>
        </p:nvGrpSpPr>
        <p:grpSpPr>
          <a:xfrm>
            <a:off x="813394" y="4371600"/>
            <a:ext cx="7517212" cy="944220"/>
            <a:chOff x="813394" y="4371600"/>
            <a:chExt cx="7517212" cy="94422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3394" y="4371600"/>
              <a:ext cx="7517212" cy="944220"/>
            </a:xfrm>
            <a:prstGeom prst="rect">
              <a:avLst/>
            </a:prstGeom>
            <a:noFill/>
            <a:extLst>
              <a:ext uri="{909E8E84-426E-40DD-AFC4-6F175D3DCCD1}">
                <a14:hiddenFill xmlns:a14="http://schemas.microsoft.com/office/drawing/2010/main">
                  <a:solidFill>
                    <a:srgbClr val="FFFFFF"/>
                  </a:solidFill>
                </a14:hiddenFill>
              </a:ext>
            </a:extLst>
          </p:spPr>
        </p:pic>
        <p:sp>
          <p:nvSpPr>
            <p:cNvPr id="6" name="Chevron 5"/>
            <p:cNvSpPr/>
            <p:nvPr/>
          </p:nvSpPr>
          <p:spPr>
            <a:xfrm>
              <a:off x="7506798" y="4371600"/>
              <a:ext cx="485104" cy="944220"/>
            </a:xfrm>
            <a:prstGeom prst="chevron">
              <a:avLst>
                <a:gd name="adj" fmla="val 85070"/>
              </a:avLst>
            </a:prstGeom>
            <a:solidFill>
              <a:schemeClr val="accent4">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D2D2A"/>
                </a:solidFill>
                <a:effectLst/>
                <a:uLnTx/>
                <a:uFillTx/>
                <a:latin typeface="+mj-lt"/>
              </a:endParaRPr>
            </a:p>
          </p:txBody>
        </p:sp>
        <p:sp>
          <p:nvSpPr>
            <p:cNvPr id="7" name="Chevron 6"/>
            <p:cNvSpPr/>
            <p:nvPr/>
          </p:nvSpPr>
          <p:spPr>
            <a:xfrm flipH="1">
              <a:off x="921867" y="4371600"/>
              <a:ext cx="485104" cy="944220"/>
            </a:xfrm>
            <a:prstGeom prst="chevron">
              <a:avLst>
                <a:gd name="adj" fmla="val 85070"/>
              </a:avLst>
            </a:prstGeom>
            <a:solidFill>
              <a:schemeClr val="accent1">
                <a:lumMod val="75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D2D2A"/>
                </a:solidFill>
                <a:effectLst/>
                <a:uLnTx/>
                <a:uFillTx/>
                <a:latin typeface="+mj-lt"/>
              </a:endParaRPr>
            </a:p>
          </p:txBody>
        </p:sp>
      </p:gr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42093" y="4506434"/>
            <a:ext cx="480218" cy="69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Placeholder 14"/>
          <p:cNvSpPr txBox="1">
            <a:spLocks/>
          </p:cNvSpPr>
          <p:nvPr/>
        </p:nvSpPr>
        <p:spPr>
          <a:xfrm>
            <a:off x="1214960" y="3276600"/>
            <a:ext cx="2041708" cy="998486"/>
          </a:xfrm>
          <a:prstGeom prst="rect">
            <a:avLst/>
          </a:prstGeom>
        </p:spPr>
        <p:txBody>
          <a:bodyPr vert="horz" lIns="0" tIns="0" rIns="0" bIns="0" numCol="1" spcCol="228600" rtlCol="0" anchor="t" anchorCtr="0">
            <a:noAutofit/>
          </a:bodyPr>
          <a:lstStyle>
            <a:lvl1pPr marL="58738" marR="0" indent="-58738" algn="l" defTabSz="914400" rtl="0" eaLnBrk="1" fontAlgn="auto" latinLnBrk="0" hangingPunct="1">
              <a:lnSpc>
                <a:spcPct val="120000"/>
              </a:lnSpc>
              <a:spcBef>
                <a:spcPts val="0"/>
              </a:spcBef>
              <a:spcAft>
                <a:spcPts val="1200"/>
              </a:spcAft>
              <a:buClrTx/>
              <a:buSzTx/>
              <a:buFontTx/>
              <a:buChar char=" "/>
              <a:tabLst/>
              <a:defRPr lang="en-US" sz="1500" i="1" kern="1200" baseline="0" dirty="0" smtClean="0">
                <a:solidFill>
                  <a:schemeClr val="accent3"/>
                </a:solidFill>
                <a:latin typeface="Georgia" panose="02040502050405020303" pitchFamily="18" charset="0"/>
                <a:ea typeface="+mn-ea"/>
                <a:cs typeface="+mn-cs"/>
              </a:defRPr>
            </a:lvl1pPr>
            <a:lvl2pPr marL="58738" indent="-58738" algn="l" defTabSz="914400" rtl="0" eaLnBrk="1" latinLnBrk="0" hangingPunct="1">
              <a:lnSpc>
                <a:spcPct val="100000"/>
              </a:lnSpc>
              <a:spcBef>
                <a:spcPts val="0"/>
              </a:spcBef>
              <a:spcAft>
                <a:spcPts val="600"/>
              </a:spcAft>
              <a:buSzPct val="100000"/>
              <a:buFontTx/>
              <a:buChar char=" "/>
              <a:defRPr lang="en-US" sz="1500" i="1" kern="1200" baseline="0" dirty="0" smtClean="0">
                <a:solidFill>
                  <a:schemeClr val="tx2"/>
                </a:solidFill>
                <a:latin typeface="+mn-lt"/>
                <a:ea typeface="+mn-ea"/>
                <a:cs typeface="+mn-cs"/>
              </a:defRPr>
            </a:lvl2pPr>
            <a:lvl3pPr marL="58738" indent="-58738" algn="l" defTabSz="914400" rtl="0" eaLnBrk="1" latinLnBrk="0" hangingPunct="1">
              <a:lnSpc>
                <a:spcPct val="120000"/>
              </a:lnSpc>
              <a:spcBef>
                <a:spcPts val="0"/>
              </a:spcBef>
              <a:spcAft>
                <a:spcPts val="600"/>
              </a:spcAft>
              <a:buFont typeface="Arial" panose="020B0604020202020204" pitchFamily="34" charset="0"/>
              <a:buChar char=" "/>
              <a:defRPr lang="en-US" sz="1100" i="0" kern="1200" baseline="0" dirty="0" smtClean="0">
                <a:solidFill>
                  <a:schemeClr val="tx2"/>
                </a:solidFill>
                <a:latin typeface="+mj-lt"/>
                <a:ea typeface="+mn-ea"/>
                <a:cs typeface="+mn-cs"/>
              </a:defRPr>
            </a:lvl3pPr>
            <a:lvl4pPr marL="58738" indent="-58738" algn="l" defTabSz="914400" rtl="0" eaLnBrk="1" latinLnBrk="0" hangingPunct="1">
              <a:lnSpc>
                <a:spcPct val="110000"/>
              </a:lnSpc>
              <a:spcBef>
                <a:spcPts val="0"/>
              </a:spcBef>
              <a:spcAft>
                <a:spcPts val="0"/>
              </a:spcAft>
              <a:buFontTx/>
              <a:buChar char=" "/>
              <a:defRPr lang="en-US" sz="1100" i="1" kern="1200" baseline="0" dirty="0" smtClean="0">
                <a:solidFill>
                  <a:schemeClr val="accent2"/>
                </a:solidFill>
                <a:latin typeface="Georgia" panose="02040502050405020303" pitchFamily="18" charset="0"/>
                <a:ea typeface="+mn-ea"/>
                <a:cs typeface="+mn-cs"/>
              </a:defRPr>
            </a:lvl4pPr>
            <a:lvl5pPr marL="58738" indent="-58738" algn="l" defTabSz="914400" rtl="0" eaLnBrk="1" latinLnBrk="0" hangingPunct="1">
              <a:lnSpc>
                <a:spcPct val="150000"/>
              </a:lnSpc>
              <a:spcBef>
                <a:spcPts val="0"/>
              </a:spcBef>
              <a:spcAft>
                <a:spcPts val="0"/>
              </a:spcAft>
              <a:buFontTx/>
              <a:buChar char=" "/>
              <a:defRPr lang="en-US" sz="850" kern="1200" cap="all" spc="50" baseline="0" dirty="0">
                <a:solidFill>
                  <a:schemeClr val="tx2"/>
                </a:solidFill>
                <a:effectLst/>
                <a:latin typeface="+mj-lt"/>
                <a:ea typeface="+mn-ea"/>
                <a:cs typeface="+mn-cs"/>
              </a:defRPr>
            </a:lvl5pPr>
            <a:lvl6pPr marL="57150" indent="-57150" algn="l" defTabSz="914400" rtl="0" eaLnBrk="1" latinLnBrk="0" hangingPunct="1">
              <a:lnSpc>
                <a:spcPct val="100000"/>
              </a:lnSpc>
              <a:spcBef>
                <a:spcPts val="0"/>
              </a:spcBef>
              <a:buFont typeface="Georgia" panose="02040502050405020303" pitchFamily="18" charset="0"/>
              <a:buChar char=" "/>
              <a:defRPr lang="en-US" sz="950" kern="1200" spc="40" baseline="0" dirty="0" smtClean="0">
                <a:solidFill>
                  <a:schemeClr val="tx2"/>
                </a:solidFill>
                <a:latin typeface="+mj-lt"/>
                <a:ea typeface="+mn-ea"/>
                <a:cs typeface="+mn-cs"/>
              </a:defRPr>
            </a:lvl6pPr>
            <a:lvl7pPr marL="57150" indent="-57150" algn="l" defTabSz="914400" rtl="0" eaLnBrk="1" latinLnBrk="0" hangingPunct="1">
              <a:lnSpc>
                <a:spcPts val="1800"/>
              </a:lnSpc>
              <a:spcBef>
                <a:spcPts val="600"/>
              </a:spcBef>
              <a:spcAft>
                <a:spcPts val="200"/>
              </a:spcAft>
              <a:buFont typeface="Georgia" panose="02040502050405020303" pitchFamily="18" charset="0"/>
              <a:buChar char=" "/>
              <a:defRPr sz="1600" kern="1200">
                <a:solidFill>
                  <a:schemeClr val="tx2"/>
                </a:solidFill>
                <a:latin typeface="+mj-lt"/>
                <a:ea typeface="+mn-ea"/>
                <a:cs typeface="+mn-cs"/>
              </a:defRPr>
            </a:lvl7pPr>
            <a:lvl8pPr marL="57150" indent="-57150" algn="l" defTabSz="914400" rtl="0" eaLnBrk="1" latinLnBrk="0" hangingPunct="1">
              <a:lnSpc>
                <a:spcPts val="1200"/>
              </a:lnSpc>
              <a:spcBef>
                <a:spcPts val="0"/>
              </a:spcBef>
              <a:spcAft>
                <a:spcPts val="200"/>
              </a:spcAft>
              <a:buFont typeface="Georgia" panose="02040502050405020303" pitchFamily="18" charset="0"/>
              <a:buChar char=" "/>
              <a:defRPr sz="1150" kern="1200" spc="20" baseline="0">
                <a:solidFill>
                  <a:schemeClr val="tx2"/>
                </a:solidFill>
                <a:latin typeface="+mj-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ctr">
              <a:lnSpc>
                <a:spcPct val="100000"/>
              </a:lnSpc>
              <a:buNone/>
            </a:pPr>
            <a:r>
              <a:rPr lang="en-US" sz="1400" b="1" cap="all" dirty="0"/>
              <a:t>Better utilization </a:t>
            </a:r>
            <a:r>
              <a:rPr lang="en-US" sz="1400" b="1" cap="all" dirty="0" smtClean="0"/>
              <a:t/>
            </a:r>
            <a:br>
              <a:rPr lang="en-US" sz="1400" b="1" cap="all" dirty="0" smtClean="0"/>
            </a:br>
            <a:r>
              <a:rPr lang="en-US" sz="1400" b="1" cap="all" dirty="0" smtClean="0"/>
              <a:t>of talent</a:t>
            </a:r>
            <a:endParaRPr lang="en-US" sz="1400" b="1" cap="all" dirty="0"/>
          </a:p>
        </p:txBody>
      </p:sp>
      <p:sp>
        <p:nvSpPr>
          <p:cNvPr id="14" name="Text Placeholder 14"/>
          <p:cNvSpPr txBox="1">
            <a:spLocks/>
          </p:cNvSpPr>
          <p:nvPr/>
        </p:nvSpPr>
        <p:spPr>
          <a:xfrm>
            <a:off x="3429000" y="3276600"/>
            <a:ext cx="1974654" cy="998486"/>
          </a:xfrm>
          <a:prstGeom prst="rect">
            <a:avLst/>
          </a:prstGeom>
        </p:spPr>
        <p:txBody>
          <a:bodyPr vert="horz" lIns="0" tIns="0" rIns="0" bIns="0" numCol="1" spcCol="228600" rtlCol="0" anchor="t" anchorCtr="0">
            <a:noAutofit/>
          </a:bodyPr>
          <a:lstStyle>
            <a:lvl1pPr marL="58738" marR="0" indent="-58738" algn="l" defTabSz="914400" rtl="0" eaLnBrk="1" fontAlgn="auto" latinLnBrk="0" hangingPunct="1">
              <a:lnSpc>
                <a:spcPct val="120000"/>
              </a:lnSpc>
              <a:spcBef>
                <a:spcPts val="0"/>
              </a:spcBef>
              <a:spcAft>
                <a:spcPts val="1200"/>
              </a:spcAft>
              <a:buClrTx/>
              <a:buSzTx/>
              <a:buFontTx/>
              <a:buChar char=" "/>
              <a:tabLst/>
              <a:defRPr lang="en-US" sz="1500" i="1" kern="1200" baseline="0" dirty="0" smtClean="0">
                <a:solidFill>
                  <a:schemeClr val="accent3"/>
                </a:solidFill>
                <a:latin typeface="Georgia" panose="02040502050405020303" pitchFamily="18" charset="0"/>
                <a:ea typeface="+mn-ea"/>
                <a:cs typeface="+mn-cs"/>
              </a:defRPr>
            </a:lvl1pPr>
            <a:lvl2pPr marL="58738" indent="-58738" algn="l" defTabSz="914400" rtl="0" eaLnBrk="1" latinLnBrk="0" hangingPunct="1">
              <a:lnSpc>
                <a:spcPct val="100000"/>
              </a:lnSpc>
              <a:spcBef>
                <a:spcPts val="0"/>
              </a:spcBef>
              <a:spcAft>
                <a:spcPts val="600"/>
              </a:spcAft>
              <a:buSzPct val="100000"/>
              <a:buFontTx/>
              <a:buChar char=" "/>
              <a:defRPr lang="en-US" sz="1500" i="1" kern="1200" baseline="0" dirty="0" smtClean="0">
                <a:solidFill>
                  <a:schemeClr val="tx2"/>
                </a:solidFill>
                <a:latin typeface="+mn-lt"/>
                <a:ea typeface="+mn-ea"/>
                <a:cs typeface="+mn-cs"/>
              </a:defRPr>
            </a:lvl2pPr>
            <a:lvl3pPr marL="58738" indent="-58738" algn="l" defTabSz="914400" rtl="0" eaLnBrk="1" latinLnBrk="0" hangingPunct="1">
              <a:lnSpc>
                <a:spcPct val="120000"/>
              </a:lnSpc>
              <a:spcBef>
                <a:spcPts val="0"/>
              </a:spcBef>
              <a:spcAft>
                <a:spcPts val="600"/>
              </a:spcAft>
              <a:buFont typeface="Arial" panose="020B0604020202020204" pitchFamily="34" charset="0"/>
              <a:buChar char=" "/>
              <a:defRPr lang="en-US" sz="1100" i="0" kern="1200" baseline="0" dirty="0" smtClean="0">
                <a:solidFill>
                  <a:schemeClr val="tx2"/>
                </a:solidFill>
                <a:latin typeface="+mj-lt"/>
                <a:ea typeface="+mn-ea"/>
                <a:cs typeface="+mn-cs"/>
              </a:defRPr>
            </a:lvl3pPr>
            <a:lvl4pPr marL="58738" indent="-58738" algn="l" defTabSz="914400" rtl="0" eaLnBrk="1" latinLnBrk="0" hangingPunct="1">
              <a:lnSpc>
                <a:spcPct val="110000"/>
              </a:lnSpc>
              <a:spcBef>
                <a:spcPts val="0"/>
              </a:spcBef>
              <a:spcAft>
                <a:spcPts val="0"/>
              </a:spcAft>
              <a:buFontTx/>
              <a:buChar char=" "/>
              <a:defRPr lang="en-US" sz="1100" i="1" kern="1200" baseline="0" dirty="0" smtClean="0">
                <a:solidFill>
                  <a:schemeClr val="accent2"/>
                </a:solidFill>
                <a:latin typeface="Georgia" panose="02040502050405020303" pitchFamily="18" charset="0"/>
                <a:ea typeface="+mn-ea"/>
                <a:cs typeface="+mn-cs"/>
              </a:defRPr>
            </a:lvl4pPr>
            <a:lvl5pPr marL="58738" indent="-58738" algn="l" defTabSz="914400" rtl="0" eaLnBrk="1" latinLnBrk="0" hangingPunct="1">
              <a:lnSpc>
                <a:spcPct val="150000"/>
              </a:lnSpc>
              <a:spcBef>
                <a:spcPts val="0"/>
              </a:spcBef>
              <a:spcAft>
                <a:spcPts val="0"/>
              </a:spcAft>
              <a:buFontTx/>
              <a:buChar char=" "/>
              <a:defRPr lang="en-US" sz="850" kern="1200" cap="all" spc="50" baseline="0" dirty="0">
                <a:solidFill>
                  <a:schemeClr val="tx2"/>
                </a:solidFill>
                <a:effectLst/>
                <a:latin typeface="+mj-lt"/>
                <a:ea typeface="+mn-ea"/>
                <a:cs typeface="+mn-cs"/>
              </a:defRPr>
            </a:lvl5pPr>
            <a:lvl6pPr marL="57150" indent="-57150" algn="l" defTabSz="914400" rtl="0" eaLnBrk="1" latinLnBrk="0" hangingPunct="1">
              <a:lnSpc>
                <a:spcPct val="100000"/>
              </a:lnSpc>
              <a:spcBef>
                <a:spcPts val="0"/>
              </a:spcBef>
              <a:buFont typeface="Georgia" panose="02040502050405020303" pitchFamily="18" charset="0"/>
              <a:buChar char=" "/>
              <a:defRPr lang="en-US" sz="950" kern="1200" spc="40" baseline="0" dirty="0" smtClean="0">
                <a:solidFill>
                  <a:schemeClr val="tx2"/>
                </a:solidFill>
                <a:latin typeface="+mj-lt"/>
                <a:ea typeface="+mn-ea"/>
                <a:cs typeface="+mn-cs"/>
              </a:defRPr>
            </a:lvl6pPr>
            <a:lvl7pPr marL="57150" indent="-57150" algn="l" defTabSz="914400" rtl="0" eaLnBrk="1" latinLnBrk="0" hangingPunct="1">
              <a:lnSpc>
                <a:spcPts val="1800"/>
              </a:lnSpc>
              <a:spcBef>
                <a:spcPts val="600"/>
              </a:spcBef>
              <a:spcAft>
                <a:spcPts val="200"/>
              </a:spcAft>
              <a:buFont typeface="Georgia" panose="02040502050405020303" pitchFamily="18" charset="0"/>
              <a:buChar char=" "/>
              <a:defRPr sz="1600" kern="1200">
                <a:solidFill>
                  <a:schemeClr val="tx2"/>
                </a:solidFill>
                <a:latin typeface="+mj-lt"/>
                <a:ea typeface="+mn-ea"/>
                <a:cs typeface="+mn-cs"/>
              </a:defRPr>
            </a:lvl7pPr>
            <a:lvl8pPr marL="57150" indent="-57150" algn="l" defTabSz="914400" rtl="0" eaLnBrk="1" latinLnBrk="0" hangingPunct="1">
              <a:lnSpc>
                <a:spcPts val="1200"/>
              </a:lnSpc>
              <a:spcBef>
                <a:spcPts val="0"/>
              </a:spcBef>
              <a:spcAft>
                <a:spcPts val="200"/>
              </a:spcAft>
              <a:buFont typeface="Georgia" panose="02040502050405020303" pitchFamily="18" charset="0"/>
              <a:buChar char=" "/>
              <a:defRPr sz="1150" kern="1200" spc="20" baseline="0">
                <a:solidFill>
                  <a:schemeClr val="tx2"/>
                </a:solidFill>
                <a:latin typeface="+mj-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ctr">
              <a:lnSpc>
                <a:spcPct val="100000"/>
              </a:lnSpc>
              <a:buNone/>
            </a:pPr>
            <a:r>
              <a:rPr lang="en-US" sz="1400" b="1" cap="all" dirty="0"/>
              <a:t>Better understanding </a:t>
            </a:r>
            <a:br>
              <a:rPr lang="en-US" sz="1400" b="1" cap="all" dirty="0"/>
            </a:br>
            <a:r>
              <a:rPr lang="en-US" sz="1400" b="1" cap="all" dirty="0"/>
              <a:t>the diversifying marketplace</a:t>
            </a:r>
          </a:p>
        </p:txBody>
      </p:sp>
      <p:sp>
        <p:nvSpPr>
          <p:cNvPr id="15" name="Text Placeholder 14"/>
          <p:cNvSpPr txBox="1">
            <a:spLocks/>
          </p:cNvSpPr>
          <p:nvPr/>
        </p:nvSpPr>
        <p:spPr>
          <a:xfrm>
            <a:off x="5638800" y="3276600"/>
            <a:ext cx="1911840" cy="998486"/>
          </a:xfrm>
          <a:prstGeom prst="rect">
            <a:avLst/>
          </a:prstGeom>
        </p:spPr>
        <p:txBody>
          <a:bodyPr vert="horz" lIns="0" tIns="0" rIns="0" bIns="0" numCol="1" spcCol="228600" rtlCol="0" anchor="t" anchorCtr="0">
            <a:noAutofit/>
          </a:bodyPr>
          <a:lstStyle>
            <a:lvl1pPr marL="58738" marR="0" indent="-58738" algn="l" defTabSz="914400" rtl="0" eaLnBrk="1" fontAlgn="auto" latinLnBrk="0" hangingPunct="1">
              <a:lnSpc>
                <a:spcPct val="120000"/>
              </a:lnSpc>
              <a:spcBef>
                <a:spcPts val="0"/>
              </a:spcBef>
              <a:spcAft>
                <a:spcPts val="1200"/>
              </a:spcAft>
              <a:buClrTx/>
              <a:buSzTx/>
              <a:buFontTx/>
              <a:buChar char=" "/>
              <a:tabLst/>
              <a:defRPr lang="en-US" sz="1500" i="1" kern="1200" baseline="0" dirty="0" smtClean="0">
                <a:solidFill>
                  <a:schemeClr val="accent3"/>
                </a:solidFill>
                <a:latin typeface="Georgia" panose="02040502050405020303" pitchFamily="18" charset="0"/>
                <a:ea typeface="+mn-ea"/>
                <a:cs typeface="+mn-cs"/>
              </a:defRPr>
            </a:lvl1pPr>
            <a:lvl2pPr marL="58738" indent="-58738" algn="l" defTabSz="914400" rtl="0" eaLnBrk="1" latinLnBrk="0" hangingPunct="1">
              <a:lnSpc>
                <a:spcPct val="100000"/>
              </a:lnSpc>
              <a:spcBef>
                <a:spcPts val="0"/>
              </a:spcBef>
              <a:spcAft>
                <a:spcPts val="600"/>
              </a:spcAft>
              <a:buSzPct val="100000"/>
              <a:buFontTx/>
              <a:buChar char=" "/>
              <a:defRPr lang="en-US" sz="1500" i="1" kern="1200" baseline="0" dirty="0" smtClean="0">
                <a:solidFill>
                  <a:schemeClr val="tx2"/>
                </a:solidFill>
                <a:latin typeface="+mn-lt"/>
                <a:ea typeface="+mn-ea"/>
                <a:cs typeface="+mn-cs"/>
              </a:defRPr>
            </a:lvl2pPr>
            <a:lvl3pPr marL="58738" indent="-58738" algn="l" defTabSz="914400" rtl="0" eaLnBrk="1" latinLnBrk="0" hangingPunct="1">
              <a:lnSpc>
                <a:spcPct val="120000"/>
              </a:lnSpc>
              <a:spcBef>
                <a:spcPts val="0"/>
              </a:spcBef>
              <a:spcAft>
                <a:spcPts val="600"/>
              </a:spcAft>
              <a:buFont typeface="Arial" panose="020B0604020202020204" pitchFamily="34" charset="0"/>
              <a:buChar char=" "/>
              <a:defRPr lang="en-US" sz="1100" i="0" kern="1200" baseline="0" dirty="0" smtClean="0">
                <a:solidFill>
                  <a:schemeClr val="tx2"/>
                </a:solidFill>
                <a:latin typeface="+mj-lt"/>
                <a:ea typeface="+mn-ea"/>
                <a:cs typeface="+mn-cs"/>
              </a:defRPr>
            </a:lvl3pPr>
            <a:lvl4pPr marL="58738" indent="-58738" algn="l" defTabSz="914400" rtl="0" eaLnBrk="1" latinLnBrk="0" hangingPunct="1">
              <a:lnSpc>
                <a:spcPct val="110000"/>
              </a:lnSpc>
              <a:spcBef>
                <a:spcPts val="0"/>
              </a:spcBef>
              <a:spcAft>
                <a:spcPts val="0"/>
              </a:spcAft>
              <a:buFontTx/>
              <a:buChar char=" "/>
              <a:defRPr lang="en-US" sz="1100" i="1" kern="1200" baseline="0" dirty="0" smtClean="0">
                <a:solidFill>
                  <a:schemeClr val="accent2"/>
                </a:solidFill>
                <a:latin typeface="Georgia" panose="02040502050405020303" pitchFamily="18" charset="0"/>
                <a:ea typeface="+mn-ea"/>
                <a:cs typeface="+mn-cs"/>
              </a:defRPr>
            </a:lvl4pPr>
            <a:lvl5pPr marL="58738" indent="-58738" algn="l" defTabSz="914400" rtl="0" eaLnBrk="1" latinLnBrk="0" hangingPunct="1">
              <a:lnSpc>
                <a:spcPct val="150000"/>
              </a:lnSpc>
              <a:spcBef>
                <a:spcPts val="0"/>
              </a:spcBef>
              <a:spcAft>
                <a:spcPts val="0"/>
              </a:spcAft>
              <a:buFontTx/>
              <a:buChar char=" "/>
              <a:defRPr lang="en-US" sz="850" kern="1200" cap="all" spc="50" baseline="0" dirty="0">
                <a:solidFill>
                  <a:schemeClr val="tx2"/>
                </a:solidFill>
                <a:effectLst/>
                <a:latin typeface="+mj-lt"/>
                <a:ea typeface="+mn-ea"/>
                <a:cs typeface="+mn-cs"/>
              </a:defRPr>
            </a:lvl5pPr>
            <a:lvl6pPr marL="57150" indent="-57150" algn="l" defTabSz="914400" rtl="0" eaLnBrk="1" latinLnBrk="0" hangingPunct="1">
              <a:lnSpc>
                <a:spcPct val="100000"/>
              </a:lnSpc>
              <a:spcBef>
                <a:spcPts val="0"/>
              </a:spcBef>
              <a:buFont typeface="Georgia" panose="02040502050405020303" pitchFamily="18" charset="0"/>
              <a:buChar char=" "/>
              <a:defRPr lang="en-US" sz="950" kern="1200" spc="40" baseline="0" dirty="0" smtClean="0">
                <a:solidFill>
                  <a:schemeClr val="tx2"/>
                </a:solidFill>
                <a:latin typeface="+mj-lt"/>
                <a:ea typeface="+mn-ea"/>
                <a:cs typeface="+mn-cs"/>
              </a:defRPr>
            </a:lvl6pPr>
            <a:lvl7pPr marL="57150" indent="-57150" algn="l" defTabSz="914400" rtl="0" eaLnBrk="1" latinLnBrk="0" hangingPunct="1">
              <a:lnSpc>
                <a:spcPts val="1800"/>
              </a:lnSpc>
              <a:spcBef>
                <a:spcPts val="600"/>
              </a:spcBef>
              <a:spcAft>
                <a:spcPts val="200"/>
              </a:spcAft>
              <a:buFont typeface="Georgia" panose="02040502050405020303" pitchFamily="18" charset="0"/>
              <a:buChar char=" "/>
              <a:defRPr sz="1600" kern="1200">
                <a:solidFill>
                  <a:schemeClr val="tx2"/>
                </a:solidFill>
                <a:latin typeface="+mj-lt"/>
                <a:ea typeface="+mn-ea"/>
                <a:cs typeface="+mn-cs"/>
              </a:defRPr>
            </a:lvl7pPr>
            <a:lvl8pPr marL="57150" indent="-57150" algn="l" defTabSz="914400" rtl="0" eaLnBrk="1" latinLnBrk="0" hangingPunct="1">
              <a:lnSpc>
                <a:spcPts val="1200"/>
              </a:lnSpc>
              <a:spcBef>
                <a:spcPts val="0"/>
              </a:spcBef>
              <a:spcAft>
                <a:spcPts val="200"/>
              </a:spcAft>
              <a:buFont typeface="Georgia" panose="02040502050405020303" pitchFamily="18" charset="0"/>
              <a:buChar char=" "/>
              <a:defRPr sz="1150" kern="1200" spc="20" baseline="0">
                <a:solidFill>
                  <a:schemeClr val="tx2"/>
                </a:solidFill>
                <a:latin typeface="+mj-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ctr">
              <a:lnSpc>
                <a:spcPct val="100000"/>
              </a:lnSpc>
              <a:buNone/>
            </a:pPr>
            <a:r>
              <a:rPr lang="en-US" sz="1400" b="1" cap="all" dirty="0"/>
              <a:t>More creativity and problem solving</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7305" y="4556716"/>
            <a:ext cx="651397" cy="642712"/>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5187" y="4540537"/>
            <a:ext cx="600388" cy="619020"/>
          </a:xfrm>
          <a:prstGeom prst="rect">
            <a:avLst/>
          </a:prstGeom>
        </p:spPr>
      </p:pic>
    </p:spTree>
    <p:extLst>
      <p:ext uri="{BB962C8B-B14F-4D97-AF65-F5344CB8AC3E}">
        <p14:creationId xmlns:p14="http://schemas.microsoft.com/office/powerpoint/2010/main" val="386244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5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5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8301" y="435972"/>
            <a:ext cx="8492850" cy="584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8300" y="435972"/>
            <a:ext cx="8462133" cy="5304963"/>
          </a:xfrm>
          <a:prstGeom prst="rect">
            <a:avLst/>
          </a:prstGeom>
        </p:spPr>
        <p:txBody>
          <a:bodyPr wrap="square" lIns="274320" anchor="t" anchorCtr="0">
            <a:noAutofit/>
          </a:bodyPr>
          <a:lstStyle/>
          <a:p>
            <a:pPr>
              <a:spcAft>
                <a:spcPts val="1800"/>
              </a:spcAft>
              <a:defRPr/>
            </a:pPr>
            <a:r>
              <a:rPr lang="en-US" sz="4400" cap="all" dirty="0">
                <a:solidFill>
                  <a:schemeClr val="accent1"/>
                </a:solidFill>
                <a:latin typeface="+mj-lt"/>
                <a:ea typeface="+mj-ea"/>
                <a:cs typeface="+mj-cs"/>
              </a:rPr>
              <a:t>Dimensions of diversity</a:t>
            </a:r>
          </a:p>
        </p:txBody>
      </p:sp>
      <p:sp>
        <p:nvSpPr>
          <p:cNvPr id="4" name="Rectangle 3"/>
          <p:cNvSpPr/>
          <p:nvPr/>
        </p:nvSpPr>
        <p:spPr>
          <a:xfrm>
            <a:off x="2955950" y="1447800"/>
            <a:ext cx="1692250" cy="4800600"/>
          </a:xfrm>
          <a:prstGeom prst="rect">
            <a:avLst/>
          </a:prstGeom>
        </p:spPr>
        <p:txBody>
          <a:bodyPr wrap="square" lIns="0" anchor="t" anchorCtr="0">
            <a:noAutofit/>
          </a:bodyPr>
          <a:lstStyle/>
          <a:p>
            <a:pPr>
              <a:spcAft>
                <a:spcPts val="600"/>
              </a:spcAft>
              <a:defRPr/>
            </a:pPr>
            <a:r>
              <a:rPr lang="en-US" sz="1200" dirty="0">
                <a:solidFill>
                  <a:schemeClr val="tx2"/>
                </a:solidFill>
                <a:latin typeface="+mj-lt"/>
                <a:cs typeface="ＭＳ Ｐゴシック" charset="0"/>
              </a:rPr>
              <a:t>Gender</a:t>
            </a:r>
          </a:p>
          <a:p>
            <a:pPr>
              <a:spcAft>
                <a:spcPts val="600"/>
              </a:spcAft>
              <a:defRPr/>
            </a:pPr>
            <a:r>
              <a:rPr lang="en-US" sz="1200" dirty="0">
                <a:solidFill>
                  <a:schemeClr val="tx2"/>
                </a:solidFill>
                <a:latin typeface="+mj-lt"/>
                <a:cs typeface="ＭＳ Ｐゴシック" charset="0"/>
              </a:rPr>
              <a:t>Race</a:t>
            </a:r>
          </a:p>
          <a:p>
            <a:pPr>
              <a:spcAft>
                <a:spcPts val="600"/>
              </a:spcAft>
              <a:defRPr/>
            </a:pPr>
            <a:r>
              <a:rPr lang="en-US" sz="1200" dirty="0">
                <a:solidFill>
                  <a:schemeClr val="tx2"/>
                </a:solidFill>
                <a:latin typeface="+mj-lt"/>
                <a:cs typeface="ＭＳ Ｐゴシック" charset="0"/>
              </a:rPr>
              <a:t>Age</a:t>
            </a:r>
          </a:p>
          <a:p>
            <a:pPr>
              <a:spcAft>
                <a:spcPts val="600"/>
              </a:spcAft>
              <a:defRPr/>
            </a:pPr>
            <a:r>
              <a:rPr lang="en-US" sz="1200" dirty="0">
                <a:solidFill>
                  <a:schemeClr val="tx2"/>
                </a:solidFill>
                <a:latin typeface="+mj-lt"/>
                <a:cs typeface="ＭＳ Ｐゴシック" charset="0"/>
              </a:rPr>
              <a:t>Ethnicity</a:t>
            </a:r>
          </a:p>
          <a:p>
            <a:pPr>
              <a:spcAft>
                <a:spcPts val="600"/>
              </a:spcAft>
              <a:defRPr/>
            </a:pPr>
            <a:r>
              <a:rPr lang="en-US" sz="1200" dirty="0">
                <a:solidFill>
                  <a:schemeClr val="tx2"/>
                </a:solidFill>
                <a:latin typeface="+mj-lt"/>
                <a:cs typeface="ＭＳ Ｐゴシック" charset="0"/>
              </a:rPr>
              <a:t>Abilities</a:t>
            </a:r>
          </a:p>
        </p:txBody>
      </p:sp>
      <p:sp>
        <p:nvSpPr>
          <p:cNvPr id="7" name="Rectangle 6"/>
          <p:cNvSpPr/>
          <p:nvPr/>
        </p:nvSpPr>
        <p:spPr>
          <a:xfrm>
            <a:off x="4648200" y="1447800"/>
            <a:ext cx="1692250" cy="4800600"/>
          </a:xfrm>
          <a:prstGeom prst="rect">
            <a:avLst/>
          </a:prstGeom>
        </p:spPr>
        <p:txBody>
          <a:bodyPr wrap="square" lIns="0" anchor="t" anchorCtr="0">
            <a:noAutofit/>
          </a:bodyPr>
          <a:lstStyle/>
          <a:p>
            <a:pPr>
              <a:spcAft>
                <a:spcPts val="600"/>
              </a:spcAft>
              <a:defRPr/>
            </a:pPr>
            <a:r>
              <a:rPr lang="en-US" sz="1200" dirty="0">
                <a:solidFill>
                  <a:schemeClr val="tx2"/>
                </a:solidFill>
                <a:latin typeface="+mj-lt"/>
                <a:cs typeface="ＭＳ Ｐゴシック" charset="0"/>
              </a:rPr>
              <a:t>Geographic Location</a:t>
            </a:r>
          </a:p>
          <a:p>
            <a:pPr>
              <a:spcAft>
                <a:spcPts val="600"/>
              </a:spcAft>
              <a:defRPr/>
            </a:pPr>
            <a:r>
              <a:rPr lang="en-US" sz="1200" dirty="0">
                <a:solidFill>
                  <a:schemeClr val="tx2"/>
                </a:solidFill>
                <a:latin typeface="+mj-lt"/>
                <a:cs typeface="ＭＳ Ｐゴシック" charset="0"/>
              </a:rPr>
              <a:t>Beliefs</a:t>
            </a:r>
          </a:p>
          <a:p>
            <a:pPr>
              <a:spcAft>
                <a:spcPts val="600"/>
              </a:spcAft>
              <a:defRPr/>
            </a:pPr>
            <a:r>
              <a:rPr lang="en-US" sz="1200" dirty="0">
                <a:solidFill>
                  <a:schemeClr val="tx2"/>
                </a:solidFill>
                <a:latin typeface="+mj-lt"/>
                <a:cs typeface="ＭＳ Ｐゴシック" charset="0"/>
              </a:rPr>
              <a:t>Work Experience</a:t>
            </a:r>
          </a:p>
          <a:p>
            <a:pPr>
              <a:spcAft>
                <a:spcPts val="600"/>
              </a:spcAft>
              <a:defRPr/>
            </a:pPr>
            <a:r>
              <a:rPr lang="en-US" sz="1200" dirty="0">
                <a:solidFill>
                  <a:schemeClr val="tx2"/>
                </a:solidFill>
                <a:latin typeface="+mj-lt"/>
                <a:cs typeface="ＭＳ Ｐゴシック" charset="0"/>
              </a:rPr>
              <a:t>Family</a:t>
            </a:r>
          </a:p>
          <a:p>
            <a:pPr>
              <a:spcAft>
                <a:spcPts val="600"/>
              </a:spcAft>
              <a:defRPr/>
            </a:pPr>
            <a:r>
              <a:rPr lang="en-US" sz="1200" dirty="0">
                <a:solidFill>
                  <a:schemeClr val="tx2"/>
                </a:solidFill>
                <a:latin typeface="+mj-lt"/>
                <a:cs typeface="ＭＳ Ｐゴシック" charset="0"/>
              </a:rPr>
              <a:t>Appearance</a:t>
            </a:r>
          </a:p>
          <a:p>
            <a:pPr>
              <a:spcAft>
                <a:spcPts val="600"/>
              </a:spcAft>
              <a:defRPr/>
            </a:pPr>
            <a:r>
              <a:rPr lang="en-US" sz="1200" dirty="0">
                <a:solidFill>
                  <a:schemeClr val="tx2"/>
                </a:solidFill>
                <a:latin typeface="+mj-lt"/>
                <a:cs typeface="ＭＳ Ｐゴシック" charset="0"/>
              </a:rPr>
              <a:t>Married Status</a:t>
            </a:r>
          </a:p>
          <a:p>
            <a:pPr>
              <a:spcAft>
                <a:spcPts val="600"/>
              </a:spcAft>
              <a:defRPr/>
            </a:pPr>
            <a:r>
              <a:rPr lang="en-US" sz="1200" dirty="0">
                <a:solidFill>
                  <a:schemeClr val="tx2"/>
                </a:solidFill>
                <a:latin typeface="+mj-lt"/>
                <a:cs typeface="ＭＳ Ｐゴシック" charset="0"/>
              </a:rPr>
              <a:t>Veteran Status</a:t>
            </a:r>
          </a:p>
          <a:p>
            <a:pPr>
              <a:spcAft>
                <a:spcPts val="600"/>
              </a:spcAft>
              <a:defRPr/>
            </a:pPr>
            <a:r>
              <a:rPr lang="en-US" sz="1200" dirty="0">
                <a:solidFill>
                  <a:schemeClr val="tx2"/>
                </a:solidFill>
                <a:latin typeface="+mj-lt"/>
                <a:cs typeface="ＭＳ Ｐゴシック" charset="0"/>
              </a:rPr>
              <a:t>Education </a:t>
            </a:r>
          </a:p>
          <a:p>
            <a:pPr>
              <a:spcAft>
                <a:spcPts val="600"/>
              </a:spcAft>
              <a:defRPr/>
            </a:pPr>
            <a:r>
              <a:rPr lang="en-US" sz="1200" dirty="0">
                <a:solidFill>
                  <a:schemeClr val="tx2"/>
                </a:solidFill>
                <a:latin typeface="+mj-lt"/>
                <a:cs typeface="ＭＳ Ｐゴシック" charset="0"/>
              </a:rPr>
              <a:t>Habits</a:t>
            </a:r>
          </a:p>
          <a:p>
            <a:pPr>
              <a:spcAft>
                <a:spcPts val="600"/>
              </a:spcAft>
              <a:defRPr/>
            </a:pPr>
            <a:r>
              <a:rPr lang="en-US" sz="1200" dirty="0">
                <a:solidFill>
                  <a:schemeClr val="tx2"/>
                </a:solidFill>
                <a:latin typeface="+mj-lt"/>
                <a:cs typeface="ＭＳ Ｐゴシック" charset="0"/>
              </a:rPr>
              <a:t>Relationships</a:t>
            </a:r>
          </a:p>
          <a:p>
            <a:pPr>
              <a:spcAft>
                <a:spcPts val="600"/>
              </a:spcAft>
              <a:defRPr/>
            </a:pPr>
            <a:r>
              <a:rPr lang="en-US" sz="1200" dirty="0">
                <a:solidFill>
                  <a:schemeClr val="tx2"/>
                </a:solidFill>
                <a:latin typeface="+mj-lt"/>
                <a:cs typeface="ＭＳ Ｐゴシック" charset="0"/>
              </a:rPr>
              <a:t>Sexual Orientation</a:t>
            </a:r>
          </a:p>
          <a:p>
            <a:pPr>
              <a:spcAft>
                <a:spcPts val="600"/>
              </a:spcAft>
              <a:defRPr/>
            </a:pPr>
            <a:r>
              <a:rPr lang="en-US" sz="1200" dirty="0">
                <a:solidFill>
                  <a:schemeClr val="tx2"/>
                </a:solidFill>
                <a:latin typeface="+mj-lt"/>
                <a:cs typeface="ＭＳ Ｐゴシック" charset="0"/>
              </a:rPr>
              <a:t>Styles</a:t>
            </a:r>
          </a:p>
          <a:p>
            <a:pPr>
              <a:spcAft>
                <a:spcPts val="600"/>
              </a:spcAft>
              <a:defRPr/>
            </a:pPr>
            <a:r>
              <a:rPr lang="en-US" sz="1200" dirty="0">
                <a:solidFill>
                  <a:schemeClr val="tx2"/>
                </a:solidFill>
                <a:latin typeface="+mj-lt"/>
                <a:cs typeface="ＭＳ Ｐゴシック" charset="0"/>
              </a:rPr>
              <a:t>Parental Status</a:t>
            </a:r>
          </a:p>
        </p:txBody>
      </p:sp>
      <p:sp>
        <p:nvSpPr>
          <p:cNvPr id="8" name="Rectangle 7"/>
          <p:cNvSpPr/>
          <p:nvPr/>
        </p:nvSpPr>
        <p:spPr>
          <a:xfrm>
            <a:off x="6994550" y="1447800"/>
            <a:ext cx="1692250" cy="4800600"/>
          </a:xfrm>
          <a:prstGeom prst="rect">
            <a:avLst/>
          </a:prstGeom>
        </p:spPr>
        <p:txBody>
          <a:bodyPr wrap="square" lIns="0" anchor="t" anchorCtr="0">
            <a:noAutofit/>
          </a:bodyPr>
          <a:lstStyle/>
          <a:p>
            <a:pPr>
              <a:spcAft>
                <a:spcPts val="600"/>
              </a:spcAft>
              <a:defRPr/>
            </a:pPr>
            <a:r>
              <a:rPr lang="en-US" sz="1200" dirty="0">
                <a:solidFill>
                  <a:schemeClr val="tx2"/>
                </a:solidFill>
                <a:latin typeface="+mj-lt"/>
                <a:cs typeface="ＭＳ Ｐゴシック" charset="0"/>
              </a:rPr>
              <a:t>Business Unit</a:t>
            </a:r>
          </a:p>
          <a:p>
            <a:pPr>
              <a:spcAft>
                <a:spcPts val="600"/>
              </a:spcAft>
              <a:defRPr/>
            </a:pPr>
            <a:r>
              <a:rPr lang="en-US" sz="1200" dirty="0">
                <a:solidFill>
                  <a:schemeClr val="tx2"/>
                </a:solidFill>
                <a:latin typeface="+mj-lt"/>
                <a:cs typeface="ＭＳ Ｐゴシック" charset="0"/>
              </a:rPr>
              <a:t>Work Field</a:t>
            </a:r>
          </a:p>
          <a:p>
            <a:pPr>
              <a:spcAft>
                <a:spcPts val="600"/>
              </a:spcAft>
              <a:defRPr/>
            </a:pPr>
            <a:r>
              <a:rPr lang="en-US" sz="1200" dirty="0">
                <a:solidFill>
                  <a:schemeClr val="tx2"/>
                </a:solidFill>
                <a:latin typeface="+mj-lt"/>
                <a:cs typeface="ＭＳ Ｐゴシック" charset="0"/>
              </a:rPr>
              <a:t>Work Location</a:t>
            </a:r>
          </a:p>
          <a:p>
            <a:pPr>
              <a:spcAft>
                <a:spcPts val="600"/>
              </a:spcAft>
              <a:defRPr/>
            </a:pPr>
            <a:r>
              <a:rPr lang="en-US" sz="1200" dirty="0">
                <a:solidFill>
                  <a:schemeClr val="tx2"/>
                </a:solidFill>
                <a:latin typeface="+mj-lt"/>
                <a:cs typeface="ＭＳ Ｐゴシック" charset="0"/>
              </a:rPr>
              <a:t>Job Experience</a:t>
            </a:r>
          </a:p>
          <a:p>
            <a:pPr>
              <a:spcAft>
                <a:spcPts val="600"/>
              </a:spcAft>
              <a:defRPr/>
            </a:pPr>
            <a:r>
              <a:rPr lang="en-US" sz="1200" dirty="0">
                <a:solidFill>
                  <a:schemeClr val="tx2"/>
                </a:solidFill>
                <a:latin typeface="+mj-lt"/>
                <a:cs typeface="ＭＳ Ｐゴシック" charset="0"/>
              </a:rPr>
              <a:t>Mgmt. Leadership Style</a:t>
            </a:r>
          </a:p>
          <a:p>
            <a:pPr>
              <a:spcAft>
                <a:spcPts val="600"/>
              </a:spcAft>
              <a:defRPr/>
            </a:pPr>
            <a:r>
              <a:rPr lang="en-US" sz="1200" dirty="0">
                <a:solidFill>
                  <a:schemeClr val="tx2"/>
                </a:solidFill>
                <a:latin typeface="+mj-lt"/>
                <a:cs typeface="ＭＳ Ｐゴシック" charset="0"/>
              </a:rPr>
              <a:t>Career Orientations</a:t>
            </a:r>
          </a:p>
          <a:p>
            <a:pPr>
              <a:spcAft>
                <a:spcPts val="600"/>
              </a:spcAft>
              <a:defRPr/>
            </a:pPr>
            <a:r>
              <a:rPr lang="en-US" sz="1200" dirty="0">
                <a:solidFill>
                  <a:schemeClr val="tx2"/>
                </a:solidFill>
                <a:latin typeface="+mj-lt"/>
                <a:cs typeface="ＭＳ Ｐゴシック" charset="0"/>
              </a:rPr>
              <a:t>Work/Family Balance</a:t>
            </a:r>
          </a:p>
          <a:p>
            <a:pPr>
              <a:spcAft>
                <a:spcPts val="600"/>
              </a:spcAft>
              <a:defRPr/>
            </a:pPr>
            <a:r>
              <a:rPr lang="en-US" sz="1200" dirty="0">
                <a:solidFill>
                  <a:schemeClr val="tx2"/>
                </a:solidFill>
                <a:latin typeface="+mj-lt"/>
                <a:cs typeface="ＭＳ Ｐゴシック" charset="0"/>
              </a:rPr>
              <a:t>Vendor</a:t>
            </a:r>
          </a:p>
          <a:p>
            <a:pPr>
              <a:spcAft>
                <a:spcPts val="600"/>
              </a:spcAft>
              <a:defRPr/>
            </a:pPr>
            <a:r>
              <a:rPr lang="en-US" sz="1200" dirty="0">
                <a:solidFill>
                  <a:schemeClr val="tx2"/>
                </a:solidFill>
                <a:latin typeface="+mj-lt"/>
                <a:cs typeface="ＭＳ Ｐゴシック" charset="0"/>
              </a:rPr>
              <a:t>Customer</a:t>
            </a:r>
          </a:p>
          <a:p>
            <a:pPr>
              <a:spcAft>
                <a:spcPts val="600"/>
              </a:spcAft>
              <a:defRPr/>
            </a:pPr>
            <a:r>
              <a:rPr lang="en-US" sz="1200" dirty="0">
                <a:solidFill>
                  <a:schemeClr val="tx2"/>
                </a:solidFill>
                <a:latin typeface="+mj-lt"/>
                <a:cs typeface="ＭＳ Ｐゴシック" charset="0"/>
              </a:rPr>
              <a:t>Supplier</a:t>
            </a:r>
          </a:p>
          <a:p>
            <a:pPr>
              <a:spcAft>
                <a:spcPts val="600"/>
              </a:spcAft>
              <a:defRPr/>
            </a:pPr>
            <a:r>
              <a:rPr lang="en-US" sz="1200" dirty="0">
                <a:solidFill>
                  <a:schemeClr val="tx2"/>
                </a:solidFill>
                <a:latin typeface="+mj-lt"/>
                <a:cs typeface="ＭＳ Ｐゴシック" charset="0"/>
              </a:rPr>
              <a:t>Department</a:t>
            </a:r>
          </a:p>
          <a:p>
            <a:pPr>
              <a:spcAft>
                <a:spcPts val="600"/>
              </a:spcAft>
              <a:defRPr/>
            </a:pPr>
            <a:r>
              <a:rPr lang="en-US" sz="1200" dirty="0">
                <a:solidFill>
                  <a:schemeClr val="tx2"/>
                </a:solidFill>
                <a:latin typeface="+mj-lt"/>
                <a:cs typeface="ＭＳ Ｐゴシック" charset="0"/>
              </a:rPr>
              <a:t>Job Classification</a:t>
            </a:r>
          </a:p>
          <a:p>
            <a:pPr>
              <a:spcAft>
                <a:spcPts val="600"/>
              </a:spcAft>
              <a:defRPr/>
            </a:pPr>
            <a:r>
              <a:rPr lang="en-US" sz="1200" dirty="0">
                <a:solidFill>
                  <a:schemeClr val="tx2"/>
                </a:solidFill>
                <a:latin typeface="+mj-lt"/>
                <a:cs typeface="ＭＳ Ｐゴシック" charset="0"/>
              </a:rPr>
              <a:t>Administrative</a:t>
            </a:r>
          </a:p>
          <a:p>
            <a:pPr>
              <a:spcAft>
                <a:spcPts val="600"/>
              </a:spcAft>
              <a:defRPr/>
            </a:pPr>
            <a:r>
              <a:rPr lang="en-US" sz="1200" dirty="0">
                <a:solidFill>
                  <a:schemeClr val="tx2"/>
                </a:solidFill>
                <a:latin typeface="+mj-lt"/>
                <a:cs typeface="ＭＳ Ｐゴシック" charset="0"/>
              </a:rPr>
              <a:t>Exempt</a:t>
            </a:r>
          </a:p>
          <a:p>
            <a:pPr>
              <a:spcAft>
                <a:spcPts val="600"/>
              </a:spcAft>
              <a:defRPr/>
            </a:pPr>
            <a:r>
              <a:rPr lang="en-US" sz="1200" dirty="0">
                <a:solidFill>
                  <a:schemeClr val="tx2"/>
                </a:solidFill>
                <a:latin typeface="+mj-lt"/>
                <a:cs typeface="ＭＳ Ｐゴシック" charset="0"/>
              </a:rPr>
              <a:t>Non-exempt</a:t>
            </a:r>
          </a:p>
          <a:p>
            <a:pPr>
              <a:spcAft>
                <a:spcPts val="600"/>
              </a:spcAft>
              <a:defRPr/>
            </a:pPr>
            <a:r>
              <a:rPr lang="en-US" sz="1200" dirty="0">
                <a:solidFill>
                  <a:schemeClr val="tx2"/>
                </a:solidFill>
                <a:latin typeface="+mj-lt"/>
                <a:cs typeface="ＭＳ Ｐゴシック" charset="0"/>
              </a:rPr>
              <a:t>Technical</a:t>
            </a:r>
          </a:p>
          <a:p>
            <a:pPr>
              <a:spcAft>
                <a:spcPts val="600"/>
              </a:spcAft>
              <a:defRPr/>
            </a:pPr>
            <a:r>
              <a:rPr lang="en-US" sz="1200" dirty="0">
                <a:solidFill>
                  <a:schemeClr val="tx2"/>
                </a:solidFill>
                <a:latin typeface="+mj-lt"/>
                <a:cs typeface="ＭＳ Ｐゴシック" charset="0"/>
              </a:rPr>
              <a:t>Union Affiliation</a:t>
            </a:r>
          </a:p>
          <a:p>
            <a:pPr>
              <a:spcAft>
                <a:spcPts val="600"/>
              </a:spcAft>
              <a:defRPr/>
            </a:pPr>
            <a:r>
              <a:rPr lang="en-US" sz="1200" dirty="0">
                <a:solidFill>
                  <a:schemeClr val="tx2"/>
                </a:solidFill>
                <a:latin typeface="+mj-lt"/>
                <a:cs typeface="ＭＳ Ｐゴシック" charset="0"/>
              </a:rPr>
              <a:t>Contractors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208" y="3048000"/>
            <a:ext cx="2683392" cy="2683392"/>
          </a:xfrm>
          <a:prstGeom prst="rect">
            <a:avLst/>
          </a:prstGeom>
        </p:spPr>
      </p:pic>
      <p:sp>
        <p:nvSpPr>
          <p:cNvPr id="9" name="Rectangle 8"/>
          <p:cNvSpPr/>
          <p:nvPr/>
        </p:nvSpPr>
        <p:spPr>
          <a:xfrm>
            <a:off x="707779" y="5638800"/>
            <a:ext cx="1692250" cy="533401"/>
          </a:xfrm>
          <a:prstGeom prst="rect">
            <a:avLst/>
          </a:prstGeom>
        </p:spPr>
        <p:txBody>
          <a:bodyPr wrap="square" lIns="0" anchor="t" anchorCtr="0">
            <a:noAutofit/>
          </a:bodyPr>
          <a:lstStyle/>
          <a:p>
            <a:pPr algn="ctr">
              <a:spcAft>
                <a:spcPts val="600"/>
              </a:spcAft>
              <a:defRPr/>
            </a:pPr>
            <a:r>
              <a:rPr lang="en-US" sz="3200" b="1" dirty="0" smtClean="0">
                <a:solidFill>
                  <a:schemeClr val="accent1"/>
                </a:solidFill>
                <a:latin typeface="+mj-lt"/>
                <a:cs typeface="ＭＳ Ｐゴシック" charset="0"/>
              </a:rPr>
              <a:t>YOU</a:t>
            </a:r>
            <a:endParaRPr lang="en-US" sz="3200" b="1" dirty="0">
              <a:solidFill>
                <a:schemeClr val="accent1"/>
              </a:solidFill>
              <a:latin typeface="+mj-lt"/>
              <a:cs typeface="ＭＳ Ｐゴシック" charset="0"/>
            </a:endParaRPr>
          </a:p>
        </p:txBody>
      </p:sp>
      <p:sp>
        <p:nvSpPr>
          <p:cNvPr id="10" name="Footer Placeholder 32"/>
          <p:cNvSpPr>
            <a:spLocks noGrp="1"/>
          </p:cNvSpPr>
          <p:nvPr>
            <p:ph type="ftr" sz="quarter" idx="11"/>
          </p:nvPr>
        </p:nvSpPr>
        <p:spPr>
          <a:xfrm>
            <a:off x="336484" y="6525741"/>
            <a:ext cx="8471029" cy="122791"/>
          </a:xfrm>
        </p:spPr>
        <p:txBody>
          <a:bodyPr/>
          <a:lstStyle/>
          <a:p>
            <a:pPr marL="0" indent="0" defTabSz="144167"/>
            <a:r>
              <a:rPr lang="en-US" dirty="0">
                <a:solidFill>
                  <a:srgbClr val="424450"/>
                </a:solidFill>
              </a:rPr>
              <a:t>From: http://www.lockheedmartin.com/aboutus/diversity/diversity.html</a:t>
            </a:r>
          </a:p>
        </p:txBody>
      </p:sp>
    </p:spTree>
    <p:extLst>
      <p:ext uri="{BB962C8B-B14F-4D97-AF65-F5344CB8AC3E}">
        <p14:creationId xmlns:p14="http://schemas.microsoft.com/office/powerpoint/2010/main" val="374589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5_Duarte_Slidedocs">
  <a:themeElements>
    <a:clrScheme name="Custom 4">
      <a:dk1>
        <a:srgbClr val="2D2D2A"/>
      </a:dk1>
      <a:lt1>
        <a:sysClr val="window" lastClr="FFFFFF"/>
      </a:lt1>
      <a:dk2>
        <a:srgbClr val="696969"/>
      </a:dk2>
      <a:lt2>
        <a:srgbClr val="D1D1D1"/>
      </a:lt2>
      <a:accent1>
        <a:srgbClr val="E7B800"/>
      </a:accent1>
      <a:accent2>
        <a:srgbClr val="86AA00"/>
      </a:accent2>
      <a:accent3>
        <a:srgbClr val="00AFBB"/>
      </a:accent3>
      <a:accent4>
        <a:srgbClr val="2E9FDF"/>
      </a:accent4>
      <a:accent5>
        <a:srgbClr val="FF9E29"/>
      </a:accent5>
      <a:accent6>
        <a:srgbClr val="0F2855"/>
      </a:accent6>
      <a:hlink>
        <a:srgbClr val="64645D"/>
      </a:hlink>
      <a:folHlink>
        <a:srgbClr val="64645D"/>
      </a:folHlink>
    </a:clrScheme>
    <a:fontScheme name="Duarte_SlideDoc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100" dirty="0" err="1" smtClean="0">
            <a:solidFill>
              <a:schemeClr val="tx2"/>
            </a:solidFill>
            <a:latin typeface="+mj-lt"/>
          </a:defRPr>
        </a:defPPr>
      </a:lstStyle>
    </a:txDef>
  </a:objectDefaults>
  <a:extraClrSchemeLst/>
</a:theme>
</file>

<file path=ppt/theme/theme2.xml><?xml version="1.0" encoding="utf-8"?>
<a:theme xmlns:a="http://schemas.openxmlformats.org/drawingml/2006/main" name="1_Office Theme">
  <a:themeElements>
    <a:clrScheme name="Stanford">
      <a:dk1>
        <a:sysClr val="windowText" lastClr="000000"/>
      </a:dk1>
      <a:lt1>
        <a:sysClr val="window" lastClr="FFFFFF"/>
      </a:lt1>
      <a:dk2>
        <a:srgbClr val="4D4F53"/>
      </a:dk2>
      <a:lt2>
        <a:srgbClr val="DAD7CB"/>
      </a:lt2>
      <a:accent1>
        <a:srgbClr val="8C1515"/>
      </a:accent1>
      <a:accent2>
        <a:srgbClr val="B3995D"/>
      </a:accent2>
      <a:accent3>
        <a:srgbClr val="928B81"/>
      </a:accent3>
      <a:accent4>
        <a:srgbClr val="D2C295"/>
      </a:accent4>
      <a:accent5>
        <a:srgbClr val="00505C"/>
      </a:accent5>
      <a:accent6>
        <a:srgbClr val="8D3C1E"/>
      </a:accent6>
      <a:hlink>
        <a:srgbClr val="175E54"/>
      </a:hlink>
      <a:folHlink>
        <a:srgbClr val="53284F"/>
      </a:folHlink>
    </a:clrScheme>
    <a:fontScheme name="Brockton Capital">
      <a:majorFont>
        <a:latin typeface="HelveticaNeueLT Std"/>
        <a:ea typeface=""/>
        <a:cs typeface=""/>
      </a:majorFont>
      <a:minorFont>
        <a:latin typeface="HelveticaNeueLT Std C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7359</TotalTime>
  <Words>1276</Words>
  <Application>Microsoft Office PowerPoint</Application>
  <PresentationFormat>On-screen Show (4:3)</PresentationFormat>
  <Paragraphs>218</Paragraphs>
  <Slides>24</Slides>
  <Notes>16</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5_Duarte_Slidedocs</vt:lpstr>
      <vt:lpstr>1_Office Theme</vt:lpstr>
      <vt:lpstr>The Psychology of Start-up Teams</vt:lpstr>
      <vt:lpstr>Individual differences in Start-up teams</vt:lpstr>
      <vt:lpstr>Agenda for Today</vt:lpstr>
      <vt:lpstr>01 Choosing the Dream  Team for Your Start-up </vt:lpstr>
      <vt:lpstr>hiring the dream team </vt:lpstr>
      <vt:lpstr>Homogeneity in Start-ups</vt:lpstr>
      <vt:lpstr>Effect OF Homogeneity on groups</vt:lpstr>
      <vt:lpstr>Importance of Diversity in START-up Teams</vt:lpstr>
      <vt:lpstr>PowerPoint Presentation</vt:lpstr>
      <vt:lpstr>WHEN DIVERSITY HELPS Start-ups</vt:lpstr>
      <vt:lpstr>WHEN DIVERSITY BACKFIRES in STARTUPS</vt:lpstr>
      <vt:lpstr>Take-aways: Who to hire for your start-up</vt:lpstr>
      <vt:lpstr>Diversity: Describe Your Start-up</vt:lpstr>
      <vt:lpstr>02 Hiring in  Start-up Teams</vt:lpstr>
      <vt:lpstr>Hiring the dream team</vt:lpstr>
      <vt:lpstr>Hiring the dream team for your start-up</vt:lpstr>
      <vt:lpstr>03 onboarding in  Start-up Teams</vt:lpstr>
      <vt:lpstr>Now you have them:  What then? Onboarding new people into your  start-up</vt:lpstr>
      <vt:lpstr>Onboarding new people into your start-up</vt:lpstr>
      <vt:lpstr>Onboarding new people into your  start-up</vt:lpstr>
      <vt:lpstr>PowerPoint Presentation</vt:lpstr>
      <vt:lpstr>PowerPoint Presentation</vt:lpstr>
      <vt:lpstr>PowerPoint Presentation</vt:lpstr>
      <vt:lpstr>Thank you!  Please feel free to reach out with any questions  LGReer@stanford.edu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 Eirich</dc:creator>
  <cp:lastModifiedBy>Cubbon, Alexandra</cp:lastModifiedBy>
  <cp:revision>332</cp:revision>
  <cp:lastPrinted>2013-08-19T16:14:57Z</cp:lastPrinted>
  <dcterms:created xsi:type="dcterms:W3CDTF">2003-06-27T18:26:02Z</dcterms:created>
  <dcterms:modified xsi:type="dcterms:W3CDTF">2016-04-18T16:17:22Z</dcterms:modified>
</cp:coreProperties>
</file>