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-8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-8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-8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-84" charset="0"/>
        <a:ea typeface="MS PGothic" pitchFamily="34" charset="-128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50021"/>
    <a:srgbClr val="006600"/>
    <a:srgbClr val="00FFFF"/>
    <a:srgbClr val="66FFCC"/>
    <a:srgbClr val="000066"/>
    <a:srgbClr val="FFCCCC"/>
    <a:srgbClr val="FF99C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160" autoAdjust="0"/>
  </p:normalViewPr>
  <p:slideViewPr>
    <p:cSldViewPr>
      <p:cViewPr varScale="1">
        <p:scale>
          <a:sx n="47" d="100"/>
          <a:sy n="47" d="100"/>
        </p:scale>
        <p:origin x="-196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D58EAA1-0868-4FDF-AAE8-CA87ACDABC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398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2AA55B-16FA-4EA0-9CB3-ABEDF3CF97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12605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MS PGothic" pitchFamily="34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2AA55B-16FA-4EA0-9CB3-ABEDF3CF970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570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521325" y="25717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 algn="r">
              <a:defRPr/>
            </a:pPr>
            <a:endParaRPr lang="en-US" altLang="en-US" smtClean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228600" y="1446213"/>
            <a:ext cx="8769350" cy="1587"/>
          </a:xfrm>
          <a:prstGeom prst="line">
            <a:avLst/>
          </a:prstGeom>
          <a:noFill/>
          <a:ln w="38100">
            <a:solidFill>
              <a:srgbClr val="9999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381000" y="1522413"/>
            <a:ext cx="8458200" cy="1587"/>
          </a:xfrm>
          <a:prstGeom prst="line">
            <a:avLst/>
          </a:prstGeom>
          <a:noFill/>
          <a:ln w="28575">
            <a:solidFill>
              <a:srgbClr val="99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1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5613" y="152400"/>
            <a:ext cx="2192337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24613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64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935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371600"/>
            <a:ext cx="8458200" cy="4876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20519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8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564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3716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3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7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5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76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59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657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93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 flipH="1">
            <a:off x="228600" y="989012"/>
            <a:ext cx="8769350" cy="1588"/>
          </a:xfrm>
          <a:prstGeom prst="line">
            <a:avLst/>
          </a:prstGeom>
          <a:noFill/>
          <a:ln w="38100">
            <a:solidFill>
              <a:srgbClr val="9999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auto">
          <a:xfrm>
            <a:off x="381000" y="1065212"/>
            <a:ext cx="8458200" cy="1588"/>
          </a:xfrm>
          <a:prstGeom prst="line">
            <a:avLst/>
          </a:prstGeom>
          <a:noFill/>
          <a:ln w="28575">
            <a:solidFill>
              <a:srgbClr val="99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2" descr="http://flow.caltech.edu/resources/images/partners/i_a/cyclotron.png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96" b="38300"/>
          <a:stretch/>
        </p:blipFill>
        <p:spPr bwMode="auto">
          <a:xfrm>
            <a:off x="219635" y="6377633"/>
            <a:ext cx="1438835" cy="30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A21213"/>
          </a:solidFill>
          <a:latin typeface="+mj-lt"/>
          <a:ea typeface="MS PGothic" pitchFamily="34" charset="-128"/>
          <a:cs typeface="ＭＳ Ｐゴシック" pitchFamily="-108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A21213"/>
          </a:solidFill>
          <a:latin typeface="Helvetica" pitchFamily="-108" charset="0"/>
          <a:ea typeface="MS PGothic" pitchFamily="34" charset="-128"/>
          <a:cs typeface="ＭＳ Ｐゴシック" pitchFamily="-10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A21213"/>
          </a:solidFill>
          <a:latin typeface="Helvetica" pitchFamily="-108" charset="0"/>
          <a:ea typeface="MS PGothic" pitchFamily="34" charset="-128"/>
          <a:cs typeface="ＭＳ Ｐゴシック" pitchFamily="-10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A21213"/>
          </a:solidFill>
          <a:latin typeface="Helvetica" pitchFamily="-108" charset="0"/>
          <a:ea typeface="MS PGothic" pitchFamily="34" charset="-128"/>
          <a:cs typeface="ＭＳ Ｐゴシック" pitchFamily="-10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A21213"/>
          </a:solidFill>
          <a:latin typeface="Helvetica" pitchFamily="-108" charset="0"/>
          <a:ea typeface="MS PGothic" pitchFamily="34" charset="-128"/>
          <a:cs typeface="ＭＳ Ｐゴシック" pitchFamily="-10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A21213"/>
          </a:solidFill>
          <a:latin typeface="Helvetica" pitchFamily="-10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A21213"/>
          </a:solidFill>
          <a:latin typeface="Helvetica" pitchFamily="-10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A21213"/>
          </a:solidFill>
          <a:latin typeface="Helvetica" pitchFamily="-10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A21213"/>
          </a:solidFill>
          <a:latin typeface="Helvetica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Monotype Sorts" pitchFamily="-84" charset="2"/>
        <a:defRPr kumimoji="1" sz="2000">
          <a:solidFill>
            <a:schemeClr val="bg2"/>
          </a:solidFill>
          <a:latin typeface="+mn-lt"/>
          <a:ea typeface="MS PGothic" pitchFamily="34" charset="-128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21213"/>
        </a:buClr>
        <a:buSzPct val="75000"/>
        <a:buFont typeface="Monotype Sorts" pitchFamily="-84" charset="2"/>
        <a:buChar char="u"/>
        <a:defRPr kumimoji="1" sz="2400">
          <a:solidFill>
            <a:schemeClr val="bg2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21213"/>
        </a:buClr>
        <a:buSzPct val="65000"/>
        <a:buFont typeface="Monotype Sorts" pitchFamily="-84" charset="2"/>
        <a:buChar char="F"/>
        <a:defRPr kumimoji="1" sz="2000">
          <a:solidFill>
            <a:schemeClr val="bg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21213"/>
        </a:buClr>
        <a:buSzPct val="100000"/>
        <a:buChar char="•"/>
        <a:defRPr kumimoji="1" sz="1600">
          <a:solidFill>
            <a:schemeClr val="bg2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21213"/>
        </a:buClr>
        <a:buSzPct val="100000"/>
        <a:buChar char="–"/>
        <a:defRPr kumimoji="1" sz="1600">
          <a:solidFill>
            <a:schemeClr val="bg2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A21213"/>
        </a:buClr>
        <a:buSzPct val="100000"/>
        <a:buChar char="–"/>
        <a:defRPr kumimoji="1" sz="1600">
          <a:solidFill>
            <a:srgbClr val="A21213"/>
          </a:solidFill>
          <a:latin typeface="+mn-lt"/>
          <a:ea typeface="ＭＳ Ｐゴシック" pitchFamily="-108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A21213"/>
        </a:buClr>
        <a:buSzPct val="100000"/>
        <a:buChar char="–"/>
        <a:defRPr kumimoji="1" sz="1600">
          <a:solidFill>
            <a:srgbClr val="A21213"/>
          </a:solidFill>
          <a:latin typeface="+mn-lt"/>
          <a:ea typeface="ＭＳ Ｐゴシック" pitchFamily="-108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A21213"/>
        </a:buClr>
        <a:buSzPct val="100000"/>
        <a:buChar char="–"/>
        <a:defRPr kumimoji="1" sz="1600">
          <a:solidFill>
            <a:srgbClr val="A21213"/>
          </a:solidFill>
          <a:latin typeface="+mn-lt"/>
          <a:ea typeface="ＭＳ Ｐゴシック" pitchFamily="-108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A21213"/>
        </a:buClr>
        <a:buSzPct val="100000"/>
        <a:buChar char="–"/>
        <a:defRPr kumimoji="1" sz="1600">
          <a:solidFill>
            <a:srgbClr val="A21213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624" y="2971800"/>
            <a:ext cx="7038976" cy="25908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898989"/>
                </a:solidFill>
              </a:rPr>
              <a:t>Startup Financing</a:t>
            </a:r>
            <a:endParaRPr lang="en-US" sz="2800" b="1" dirty="0">
              <a:solidFill>
                <a:srgbClr val="898989"/>
              </a:solidFill>
            </a:endParaRPr>
          </a:p>
          <a:p>
            <a:r>
              <a:rPr lang="en-US" sz="2600" b="1" dirty="0" smtClean="0">
                <a:solidFill>
                  <a:schemeClr val="accent1"/>
                </a:solidFill>
              </a:rPr>
              <a:t>Convertibles Notes and SAFEs</a:t>
            </a:r>
            <a:endParaRPr lang="en-US" sz="2600" b="1" dirty="0">
              <a:solidFill>
                <a:schemeClr val="accent1"/>
              </a:solidFill>
            </a:endParaRPr>
          </a:p>
          <a:p>
            <a:endParaRPr lang="en-US" sz="2000" b="1" dirty="0" smtClean="0"/>
          </a:p>
        </p:txBody>
      </p:sp>
      <p:pic>
        <p:nvPicPr>
          <p:cNvPr id="1026" name="Picture 2" descr="http://flow.caltech.edu/resources/images/partners/i_a/cyclotr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00"/>
          <a:stretch/>
        </p:blipFill>
        <p:spPr bwMode="auto">
          <a:xfrm>
            <a:off x="2133600" y="-4448"/>
            <a:ext cx="5257800" cy="25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62150" y="4800600"/>
            <a:ext cx="56007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/>
                </a:solidFill>
                <a:latin typeface="+mj-lt"/>
              </a:rPr>
              <a:t>Aly Eltayeb</a:t>
            </a:r>
          </a:p>
          <a:p>
            <a:pPr algn="ctr"/>
            <a:r>
              <a:rPr lang="en-US" sz="2000" dirty="0" smtClean="0">
                <a:solidFill>
                  <a:schemeClr val="bg2"/>
                </a:solidFill>
                <a:latin typeface="+mj-lt"/>
              </a:rPr>
              <a:t>PhD Chemical Engineering &amp; MBA – MIT</a:t>
            </a:r>
          </a:p>
          <a:p>
            <a:pPr algn="ctr"/>
            <a:endParaRPr lang="en-US" sz="2000" dirty="0" smtClean="0">
              <a:solidFill>
                <a:schemeClr val="bg2"/>
              </a:solidFill>
              <a:latin typeface="+mj-lt"/>
            </a:endParaRPr>
          </a:p>
          <a:p>
            <a:pPr algn="ctr"/>
            <a:r>
              <a:rPr lang="en-US" sz="2000" dirty="0" smtClean="0">
                <a:solidFill>
                  <a:schemeClr val="bg2"/>
                </a:solidFill>
                <a:latin typeface="+mj-lt"/>
              </a:rPr>
              <a:t>June 2016</a:t>
            </a:r>
            <a:endParaRPr lang="en-US" sz="20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71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4876800"/>
          </a:xfrm>
        </p:spPr>
        <p:txBody>
          <a:bodyPr/>
          <a:lstStyle/>
          <a:p>
            <a:r>
              <a:rPr lang="en-US" dirty="0" smtClean="0"/>
              <a:t>1. Investors use various valuation methodologies, but the </a:t>
            </a:r>
            <a:r>
              <a:rPr lang="en-US" dirty="0"/>
              <a:t>value of an </a:t>
            </a:r>
            <a:r>
              <a:rPr lang="en-US" dirty="0" smtClean="0"/>
              <a:t>early stage </a:t>
            </a:r>
            <a:r>
              <a:rPr lang="en-US" dirty="0"/>
              <a:t>startup is  highly </a:t>
            </a:r>
            <a:r>
              <a:rPr lang="en-US" dirty="0" smtClean="0"/>
              <a:t>uncertain</a:t>
            </a:r>
          </a:p>
          <a:p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. Convertible Notes are a common approach to address the uncertainty of startup value at time of investment</a:t>
            </a:r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smtClean="0"/>
              <a:t>The terms of the convertibles can result in drastically different outcomes.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4. SAFEs </a:t>
            </a:r>
            <a:r>
              <a:rPr lang="en-US" dirty="0" smtClean="0"/>
              <a:t>are similar to convertibles notes but are relatively </a:t>
            </a:r>
            <a:r>
              <a:rPr lang="en-US" dirty="0" smtClean="0"/>
              <a:t>simpler and </a:t>
            </a:r>
            <a:r>
              <a:rPr lang="en-US" dirty="0" smtClean="0"/>
              <a:t>use equity instead of debt.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8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Investors use various valuation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038600"/>
            <a:ext cx="8458200" cy="533400"/>
          </a:xfrm>
        </p:spPr>
        <p:txBody>
          <a:bodyPr/>
          <a:lstStyle/>
          <a:p>
            <a:pPr marL="0" indent="0">
              <a:buClr>
                <a:schemeClr val="bg2"/>
              </a:buClr>
              <a:buSzPct val="100000"/>
            </a:pPr>
            <a:r>
              <a:rPr lang="en-US" b="1" dirty="0" smtClean="0"/>
              <a:t>Discounted Cash Flow</a:t>
            </a:r>
          </a:p>
          <a:p>
            <a:pPr marL="457200" indent="-457200">
              <a:buClr>
                <a:schemeClr val="bg2"/>
              </a:buClr>
              <a:buSzPct val="100000"/>
              <a:buAutoNum type="arabicPeriod"/>
            </a:pPr>
            <a:r>
              <a:rPr lang="en-US" dirty="0" smtClean="0"/>
              <a:t>Forecast future revenue of company (and terminal value)</a:t>
            </a:r>
          </a:p>
          <a:p>
            <a:pPr marL="457200" indent="-457200">
              <a:buClr>
                <a:schemeClr val="bg2"/>
              </a:buClr>
              <a:buSzPct val="100000"/>
              <a:buAutoNum type="arabicPeriod"/>
            </a:pPr>
            <a:r>
              <a:rPr lang="en-US" dirty="0" smtClean="0"/>
              <a:t>Discount with an appropriate rate of </a:t>
            </a:r>
            <a:r>
              <a:rPr lang="en-US" dirty="0" smtClean="0"/>
              <a:t>return (as high as ~50%)</a:t>
            </a:r>
            <a:endParaRPr lang="en-US" dirty="0" smtClean="0"/>
          </a:p>
          <a:p>
            <a:pPr marL="457200" indent="-457200">
              <a:buClr>
                <a:schemeClr val="bg2"/>
              </a:buClr>
              <a:buSzPct val="100000"/>
              <a:buAutoNum type="arabicPeriod"/>
            </a:pPr>
            <a:endParaRPr lang="en-US" dirty="0" smtClean="0"/>
          </a:p>
          <a:p>
            <a:pPr marL="0" indent="0">
              <a:buClr>
                <a:schemeClr val="bg2"/>
              </a:buClr>
              <a:buSzPct val="100000"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" y="1437640"/>
            <a:ext cx="8458200" cy="1844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-84" charset="2"/>
              <a:defRPr kumimoji="1" sz="24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pitchFamily="-108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1213"/>
              </a:buClr>
              <a:buSzPct val="75000"/>
              <a:buFont typeface="Monotype Sorts" pitchFamily="-84" charset="2"/>
              <a:buChar char="u"/>
              <a:defRPr kumimoji="1" sz="24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1213"/>
              </a:buClr>
              <a:buSzPct val="65000"/>
              <a:buFont typeface="Monotype Sorts" pitchFamily="-84" charset="2"/>
              <a:buChar char="F"/>
              <a:defRPr kumimoji="1"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1213"/>
              </a:buClr>
              <a:buSzPct val="100000"/>
              <a:buChar char="•"/>
              <a:defRPr kumimoji="1" sz="16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1213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21213"/>
              </a:buClr>
              <a:buSzPct val="100000"/>
              <a:buChar char="–"/>
              <a:defRPr kumimoji="1" sz="1600">
                <a:solidFill>
                  <a:srgbClr val="A21213"/>
                </a:solidFill>
                <a:latin typeface="+mn-lt"/>
                <a:ea typeface="ＭＳ Ｐゴシック" pitchFamily="-108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21213"/>
              </a:buClr>
              <a:buSzPct val="100000"/>
              <a:buChar char="–"/>
              <a:defRPr kumimoji="1" sz="1600">
                <a:solidFill>
                  <a:srgbClr val="A21213"/>
                </a:solidFill>
                <a:latin typeface="+mn-lt"/>
                <a:ea typeface="ＭＳ Ｐゴシック" pitchFamily="-108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21213"/>
              </a:buClr>
              <a:buSzPct val="100000"/>
              <a:buChar char="–"/>
              <a:defRPr kumimoji="1" sz="1600">
                <a:solidFill>
                  <a:srgbClr val="A21213"/>
                </a:solidFill>
                <a:latin typeface="+mn-lt"/>
                <a:ea typeface="ＭＳ Ｐゴシック" pitchFamily="-108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21213"/>
              </a:buClr>
              <a:buSzPct val="100000"/>
              <a:buChar char="–"/>
              <a:defRPr kumimoji="1" sz="1600">
                <a:solidFill>
                  <a:srgbClr val="A21213"/>
                </a:solidFill>
                <a:latin typeface="+mn-lt"/>
                <a:ea typeface="ＭＳ Ｐゴシック" pitchFamily="-108" charset="-128"/>
              </a:defRPr>
            </a:lvl9pPr>
          </a:lstStyle>
          <a:p>
            <a:pPr marL="0" indent="0">
              <a:buClr>
                <a:schemeClr val="bg2"/>
              </a:buClr>
              <a:buSzPct val="100000"/>
            </a:pPr>
            <a:r>
              <a:rPr lang="en-US" b="1" kern="0" dirty="0" err="1" smtClean="0"/>
              <a:t>Comparables</a:t>
            </a:r>
            <a:endParaRPr lang="en-US" b="1" kern="0" dirty="0" smtClean="0"/>
          </a:p>
          <a:p>
            <a:pPr marL="457200" indent="-457200">
              <a:buClr>
                <a:schemeClr val="bg2"/>
              </a:buClr>
              <a:buSzPct val="100000"/>
              <a:buAutoNum type="arabicPeriod"/>
            </a:pPr>
            <a:r>
              <a:rPr lang="en-US" kern="0" dirty="0" smtClean="0"/>
              <a:t>Find more mature/exited companies that emulates the startups business model</a:t>
            </a:r>
          </a:p>
          <a:p>
            <a:pPr marL="457200" indent="-457200">
              <a:buClr>
                <a:schemeClr val="bg2"/>
              </a:buClr>
              <a:buSzPct val="100000"/>
              <a:buAutoNum type="arabicPeriod"/>
            </a:pPr>
            <a:r>
              <a:rPr lang="en-US" kern="0" dirty="0" smtClean="0"/>
              <a:t>Estimate the value of these comparable companies at the startup’s stage.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8142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.. but the value of an early stage startup is highly uncertain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712517" y="1844655"/>
            <a:ext cx="0" cy="419100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12517" y="6035655"/>
            <a:ext cx="5410200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712517" y="5730855"/>
            <a:ext cx="10668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779317" y="1844655"/>
            <a:ext cx="3505200" cy="388620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779317" y="3940155"/>
            <a:ext cx="3505200" cy="17907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855517" y="5502255"/>
            <a:ext cx="33528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95400" y="1311255"/>
            <a:ext cx="950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Value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22717" y="6091535"/>
            <a:ext cx="857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Time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60717" y="15240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Bingo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60717" y="3576935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Major parts work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60717" y="4976058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Pivoting to pet social network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09800" y="4049245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+mj-lt"/>
              </a:rPr>
              <a:t>Seed Time</a:t>
            </a:r>
            <a:endParaRPr lang="en-US" sz="1400" dirty="0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2743200" y="4495800"/>
            <a:ext cx="0" cy="1595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284517" y="1844655"/>
            <a:ext cx="0" cy="4191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38800" y="6096000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+mj-lt"/>
              </a:rPr>
              <a:t>Next Round</a:t>
            </a:r>
            <a:endParaRPr lang="en-US" sz="14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089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Convertibles </a:t>
            </a:r>
            <a:r>
              <a:rPr lang="en-US" dirty="0" smtClean="0"/>
              <a:t>Notes </a:t>
            </a:r>
            <a:r>
              <a:rPr lang="en-US" dirty="0" smtClean="0"/>
              <a:t> defer </a:t>
            </a:r>
            <a:r>
              <a:rPr lang="en-US" dirty="0" smtClean="0"/>
              <a:t>valuation to a future date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712517" y="1844655"/>
            <a:ext cx="0" cy="419100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712517" y="6035655"/>
            <a:ext cx="5410200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5400" y="1311255"/>
            <a:ext cx="950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Value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47458" y="6091535"/>
            <a:ext cx="857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Time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712517" y="5730855"/>
            <a:ext cx="10668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43200" y="4495800"/>
            <a:ext cx="0" cy="1595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07120" y="6096000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+mj-lt"/>
              </a:rPr>
              <a:t>Investment time</a:t>
            </a:r>
            <a:endParaRPr lang="en-US" sz="1400" dirty="0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057400" y="4338340"/>
            <a:ext cx="813812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05000" y="3855432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/>
                </a:solidFill>
                <a:latin typeface="+mj-lt"/>
              </a:rPr>
              <a:t>$$ as debt</a:t>
            </a:r>
            <a:endParaRPr lang="en-US" sz="2000" dirty="0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779317" y="1844655"/>
            <a:ext cx="3505200" cy="388620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00800" y="1524000"/>
            <a:ext cx="251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+mj-lt"/>
              </a:rPr>
              <a:t>Convert to equity</a:t>
            </a:r>
            <a:endParaRPr lang="en-US" dirty="0">
              <a:solidFill>
                <a:srgbClr val="00B050"/>
              </a:solidFill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779317" y="3940155"/>
            <a:ext cx="3505200" cy="17907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855517" y="5616555"/>
            <a:ext cx="3352800" cy="114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00801" y="51054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A50021"/>
                </a:solidFill>
                <a:latin typeface="+mj-lt"/>
              </a:rPr>
              <a:t>Debt Matures and is repaid</a:t>
            </a:r>
            <a:endParaRPr lang="en-US" dirty="0">
              <a:solidFill>
                <a:srgbClr val="A50021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00800" y="3588623"/>
            <a:ext cx="27967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+mj-lt"/>
              </a:rPr>
              <a:t>Compare payoff of </a:t>
            </a:r>
          </a:p>
          <a:p>
            <a:r>
              <a:rPr lang="en-US" dirty="0" smtClean="0">
                <a:solidFill>
                  <a:srgbClr val="002060"/>
                </a:solidFill>
                <a:latin typeface="+mj-lt"/>
              </a:rPr>
              <a:t>Equity and Debt</a:t>
            </a:r>
            <a:endParaRPr lang="en-US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284517" y="1844655"/>
            <a:ext cx="0" cy="4191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38800" y="6096000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+mj-lt"/>
              </a:rPr>
              <a:t>Next Round</a:t>
            </a:r>
            <a:endParaRPr lang="en-US" sz="14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810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Conversion Discount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4876800"/>
          </a:xfrm>
        </p:spPr>
        <p:txBody>
          <a:bodyPr/>
          <a:lstStyle/>
          <a:p>
            <a:pPr marL="342900" lvl="1" indent="-342900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+mj-lt"/>
                <a:ea typeface="Titillium Web Light" charset="0"/>
                <a:cs typeface="Titillium Web Light" charset="0"/>
              </a:rPr>
              <a:t>Conversion Discount: </a:t>
            </a:r>
            <a:r>
              <a:rPr lang="en-US" sz="2000" dirty="0" smtClean="0">
                <a:latin typeface="+mj-lt"/>
                <a:ea typeface="Titillium Web Light" charset="0"/>
                <a:cs typeface="Titillium Web Light" charset="0"/>
              </a:rPr>
              <a:t>early investors reward for </a:t>
            </a:r>
            <a:r>
              <a:rPr lang="en" sz="2000" dirty="0" smtClean="0">
                <a:latin typeface="+mj-lt"/>
                <a:ea typeface="Titillium Web Light" charset="0"/>
                <a:cs typeface="Titillium Web Light" charset="0"/>
              </a:rPr>
              <a:t>taking early risk, </a:t>
            </a:r>
            <a:r>
              <a:rPr lang="en" sz="2000" dirty="0">
                <a:ea typeface="Titillium Web Light" charset="0"/>
                <a:cs typeface="Titillium Web Light" charset="0"/>
              </a:rPr>
              <a:t>10% - 25% - more commonly 20</a:t>
            </a:r>
            <a:r>
              <a:rPr lang="en" sz="2000" dirty="0" smtClean="0">
                <a:ea typeface="Titillium Web Light" charset="0"/>
                <a:cs typeface="Titillium Web Light" charset="0"/>
              </a:rPr>
              <a:t>%</a:t>
            </a:r>
            <a:endParaRPr lang="en" sz="2000" dirty="0" smtClean="0">
              <a:latin typeface="+mj-lt"/>
              <a:ea typeface="Titillium Web Light" charset="0"/>
              <a:cs typeface="Titillium Web Light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" sz="2000" b="1" dirty="0" smtClean="0">
                <a:latin typeface="+mj-lt"/>
                <a:ea typeface="Titillium Web Light" charset="0"/>
                <a:cs typeface="Titillium Web Light" charset="0"/>
              </a:rPr>
              <a:t>Example 1</a:t>
            </a:r>
          </a:p>
          <a:p>
            <a:pPr lvl="1">
              <a:buClrTx/>
              <a:buSzPct val="100000"/>
              <a:buFont typeface="Arial" panose="020B0604020202020204" pitchFamily="34" charset="0"/>
              <a:buChar char="•"/>
            </a:pPr>
            <a:r>
              <a:rPr lang="en" sz="2000" dirty="0" smtClean="0">
                <a:latin typeface="+mj-lt"/>
                <a:ea typeface="Titillium Web Light" charset="0"/>
                <a:cs typeface="Titillium Web Light" charset="0"/>
              </a:rPr>
              <a:t>Startup raises $100K in convertible note with 25% discount</a:t>
            </a:r>
          </a:p>
          <a:p>
            <a:pPr lvl="1">
              <a:buClrTx/>
              <a:buSzPct val="100000"/>
              <a:buFont typeface="Arial" panose="020B0604020202020204" pitchFamily="34" charset="0"/>
              <a:buChar char="•"/>
            </a:pPr>
            <a:r>
              <a:rPr lang="en" sz="2000" dirty="0" smtClean="0">
                <a:latin typeface="+mj-lt"/>
                <a:ea typeface="Titillium Web Light" charset="0"/>
                <a:cs typeface="Titillium Web Light" charset="0"/>
              </a:rPr>
              <a:t>1 year later, Series A at $1m valuation and 20% of shares </a:t>
            </a:r>
          </a:p>
          <a:p>
            <a:pPr lvl="1">
              <a:buClrTx/>
              <a:buSzPct val="100000"/>
              <a:buFont typeface="Arial" panose="020B0604020202020204" pitchFamily="34" charset="0"/>
              <a:buChar char="•"/>
            </a:pPr>
            <a:r>
              <a:rPr lang="en" sz="2000" dirty="0" smtClean="0">
                <a:latin typeface="+mj-lt"/>
                <a:ea typeface="Titillium Web Light" charset="0"/>
                <a:cs typeface="Titillium Web Light" charset="0"/>
              </a:rPr>
              <a:t>Seed investor will receive $100k worth of shares + 25%*$100k = $125k worth of shares or 12.5% of shares</a:t>
            </a:r>
          </a:p>
          <a:p>
            <a:pPr lvl="1">
              <a:buClrTx/>
              <a:buSzPct val="100000"/>
              <a:buFont typeface="Arial" panose="020B0604020202020204" pitchFamily="34" charset="0"/>
              <a:buChar char="•"/>
            </a:pPr>
            <a:r>
              <a:rPr lang="en" sz="2000" dirty="0" smtClean="0">
                <a:latin typeface="+mj-lt"/>
                <a:ea typeface="Titillium Web Light" charset="0"/>
                <a:cs typeface="Titillium Web Light" charset="0"/>
              </a:rPr>
              <a:t>Founders own 100% - 20% - 12% = 67.5%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" sz="2000" b="1" dirty="0" smtClean="0">
                <a:latin typeface="+mj-lt"/>
                <a:ea typeface="Titillium Web Light" charset="0"/>
                <a:cs typeface="Titillium Web Light" charset="0"/>
              </a:rPr>
              <a:t>Example 2</a:t>
            </a:r>
          </a:p>
          <a:p>
            <a:pPr lvl="1">
              <a:buClrTx/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ea typeface="Titillium Web Light" charset="0"/>
                <a:cs typeface="Titillium Web Light" charset="0"/>
              </a:rPr>
              <a:t>Startup raises $100K in convertible note with </a:t>
            </a:r>
            <a:r>
              <a:rPr lang="en" sz="2000" dirty="0">
                <a:ea typeface="Titillium Web Light" charset="0"/>
                <a:cs typeface="Titillium Web Light" charset="0"/>
              </a:rPr>
              <a:t>5</a:t>
            </a:r>
            <a:r>
              <a:rPr lang="en" sz="2000" dirty="0" smtClean="0">
                <a:ea typeface="Titillium Web Light" charset="0"/>
                <a:cs typeface="Titillium Web Light" charset="0"/>
              </a:rPr>
              <a:t>% </a:t>
            </a:r>
            <a:r>
              <a:rPr lang="en" sz="2000" dirty="0">
                <a:ea typeface="Titillium Web Light" charset="0"/>
                <a:cs typeface="Titillium Web Light" charset="0"/>
              </a:rPr>
              <a:t>discount</a:t>
            </a:r>
          </a:p>
          <a:p>
            <a:pPr lvl="1">
              <a:buClrTx/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ea typeface="Titillium Web Light" charset="0"/>
                <a:cs typeface="Titillium Web Light" charset="0"/>
              </a:rPr>
              <a:t>1 year later, Series A at $1m valuation and 20% of shares </a:t>
            </a:r>
          </a:p>
          <a:p>
            <a:pPr lvl="1">
              <a:buClrTx/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ea typeface="Titillium Web Light" charset="0"/>
                <a:cs typeface="Titillium Web Light" charset="0"/>
              </a:rPr>
              <a:t>Seed investor will receive $100k worth of shares + </a:t>
            </a:r>
            <a:r>
              <a:rPr lang="en" sz="2000" dirty="0" smtClean="0">
                <a:ea typeface="Titillium Web Light" charset="0"/>
                <a:cs typeface="Titillium Web Light" charset="0"/>
              </a:rPr>
              <a:t>5</a:t>
            </a:r>
            <a:r>
              <a:rPr lang="en" sz="2000" dirty="0">
                <a:ea typeface="Titillium Web Light" charset="0"/>
                <a:cs typeface="Titillium Web Light" charset="0"/>
              </a:rPr>
              <a:t>%*$100k = $</a:t>
            </a:r>
            <a:r>
              <a:rPr lang="en" sz="2000" dirty="0" smtClean="0">
                <a:ea typeface="Titillium Web Light" charset="0"/>
                <a:cs typeface="Titillium Web Light" charset="0"/>
              </a:rPr>
              <a:t>105k </a:t>
            </a:r>
            <a:r>
              <a:rPr lang="en" sz="2000" dirty="0">
                <a:ea typeface="Titillium Web Light" charset="0"/>
                <a:cs typeface="Titillium Web Light" charset="0"/>
              </a:rPr>
              <a:t>worth of shares or </a:t>
            </a:r>
            <a:r>
              <a:rPr lang="en" sz="2000" dirty="0" smtClean="0">
                <a:ea typeface="Titillium Web Light" charset="0"/>
                <a:cs typeface="Titillium Web Light" charset="0"/>
              </a:rPr>
              <a:t>10.5</a:t>
            </a:r>
            <a:r>
              <a:rPr lang="en" sz="2000" dirty="0">
                <a:ea typeface="Titillium Web Light" charset="0"/>
                <a:cs typeface="Titillium Web Light" charset="0"/>
              </a:rPr>
              <a:t>% of shares</a:t>
            </a:r>
          </a:p>
          <a:p>
            <a:pPr lvl="1">
              <a:buClrTx/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ea typeface="Titillium Web Light" charset="0"/>
                <a:cs typeface="Titillium Web Light" charset="0"/>
              </a:rPr>
              <a:t>Founders own 100% - 20% - 12% = </a:t>
            </a:r>
            <a:r>
              <a:rPr lang="en" sz="2000" dirty="0" smtClean="0">
                <a:ea typeface="Titillium Web Light" charset="0"/>
                <a:cs typeface="Titillium Web Light" charset="0"/>
              </a:rPr>
              <a:t>69.5</a:t>
            </a:r>
            <a:r>
              <a:rPr lang="en" sz="2000" dirty="0">
                <a:ea typeface="Titillium Web Light" charset="0"/>
                <a:cs typeface="Titillium Web Light" charset="0"/>
              </a:rPr>
              <a:t>%</a:t>
            </a:r>
          </a:p>
          <a:p>
            <a:pPr lvl="1">
              <a:buClrTx/>
              <a:buSzPct val="100000"/>
              <a:buFont typeface="Arial" panose="020B0604020202020204" pitchFamily="34" charset="0"/>
              <a:buChar char="•"/>
            </a:pPr>
            <a:endParaRPr lang="en-US" sz="2000" b="1" dirty="0" smtClean="0">
              <a:latin typeface="+mj-lt"/>
              <a:ea typeface="Titillium Web Light" charset="0"/>
              <a:cs typeface="Titillium Web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9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4876800"/>
          </a:xfrm>
        </p:spPr>
        <p:txBody>
          <a:bodyPr/>
          <a:lstStyle/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  <a:ea typeface="Titillium Web Light" charset="0"/>
                <a:cs typeface="Titillium Web Light" charset="0"/>
              </a:rPr>
              <a:t>Cap: </a:t>
            </a:r>
            <a:r>
              <a:rPr lang="en-US" dirty="0" smtClean="0">
                <a:latin typeface="+mj-lt"/>
                <a:ea typeface="Titillium Web Light" charset="0"/>
                <a:cs typeface="Titillium Web Light" charset="0"/>
              </a:rPr>
              <a:t>Seed stage investors can impose an upper limit of the valuation at which their shares convert </a:t>
            </a:r>
            <a:r>
              <a:rPr lang="en-US" b="1" dirty="0" smtClean="0">
                <a:latin typeface="+mj-lt"/>
                <a:ea typeface="Titillium Web Light" charset="0"/>
                <a:cs typeface="Titillium Web Light" charset="0"/>
              </a:rPr>
              <a:t> </a:t>
            </a:r>
            <a:endParaRPr lang="en-US" dirty="0" smtClean="0">
              <a:latin typeface="+mj-lt"/>
              <a:ea typeface="Titillium Web Light" charset="0"/>
              <a:cs typeface="Titillium Web Light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" sz="2000" b="1" dirty="0">
                <a:ea typeface="Titillium Web Light" charset="0"/>
                <a:cs typeface="Titillium Web Light" charset="0"/>
              </a:rPr>
              <a:t>Example 1</a:t>
            </a:r>
          </a:p>
          <a:p>
            <a:pPr lvl="1">
              <a:buClrTx/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ea typeface="Titillium Web Light" charset="0"/>
                <a:cs typeface="Titillium Web Light" charset="0"/>
              </a:rPr>
              <a:t>Startup raises $</a:t>
            </a:r>
            <a:r>
              <a:rPr lang="en" sz="2000" dirty="0" smtClean="0">
                <a:ea typeface="Titillium Web Light" charset="0"/>
                <a:cs typeface="Titillium Web Light" charset="0"/>
              </a:rPr>
              <a:t>100k in </a:t>
            </a:r>
            <a:r>
              <a:rPr lang="en" sz="2000" dirty="0">
                <a:ea typeface="Titillium Web Light" charset="0"/>
                <a:cs typeface="Titillium Web Light" charset="0"/>
              </a:rPr>
              <a:t>convertible note with </a:t>
            </a:r>
            <a:r>
              <a:rPr lang="en" sz="2000" dirty="0" smtClean="0">
                <a:ea typeface="Titillium Web Light" charset="0"/>
                <a:cs typeface="Titillium Web Light" charset="0"/>
              </a:rPr>
              <a:t>$1m cap</a:t>
            </a:r>
            <a:endParaRPr lang="en" sz="2000" dirty="0">
              <a:ea typeface="Titillium Web Light" charset="0"/>
              <a:cs typeface="Titillium Web Light" charset="0"/>
            </a:endParaRPr>
          </a:p>
          <a:p>
            <a:pPr lvl="1">
              <a:buClrTx/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ea typeface="Titillium Web Light" charset="0"/>
                <a:cs typeface="Titillium Web Light" charset="0"/>
              </a:rPr>
              <a:t>1 year later, Series A at $</a:t>
            </a:r>
            <a:r>
              <a:rPr lang="en" sz="2000" dirty="0" smtClean="0">
                <a:ea typeface="Titillium Web Light" charset="0"/>
                <a:cs typeface="Titillium Web Light" charset="0"/>
              </a:rPr>
              <a:t>10m </a:t>
            </a:r>
            <a:r>
              <a:rPr lang="en" sz="2000" dirty="0">
                <a:ea typeface="Titillium Web Light" charset="0"/>
                <a:cs typeface="Titillium Web Light" charset="0"/>
              </a:rPr>
              <a:t>valuation and 20% of shares </a:t>
            </a:r>
          </a:p>
          <a:p>
            <a:pPr lvl="1">
              <a:buClrTx/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ea typeface="Titillium Web Light" charset="0"/>
                <a:cs typeface="Titillium Web Light" charset="0"/>
              </a:rPr>
              <a:t>Seed investor will receive </a:t>
            </a:r>
            <a:r>
              <a:rPr lang="en" sz="2000" dirty="0" smtClean="0">
                <a:ea typeface="Titillium Web Light" charset="0"/>
                <a:cs typeface="Titillium Web Light" charset="0"/>
              </a:rPr>
              <a:t>$100k/$1m (the cap) = 10%</a:t>
            </a:r>
            <a:endParaRPr lang="en" sz="2000" dirty="0">
              <a:ea typeface="Titillium Web Light" charset="0"/>
              <a:cs typeface="Titillium Web Light" charset="0"/>
            </a:endParaRPr>
          </a:p>
          <a:p>
            <a:pPr lvl="1">
              <a:buClrTx/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ea typeface="Titillium Web Light" charset="0"/>
                <a:cs typeface="Titillium Web Light" charset="0"/>
              </a:rPr>
              <a:t>Founders own 100% - 20% - </a:t>
            </a:r>
            <a:r>
              <a:rPr lang="en" sz="2000" dirty="0" smtClean="0">
                <a:ea typeface="Titillium Web Light" charset="0"/>
                <a:cs typeface="Titillium Web Light" charset="0"/>
              </a:rPr>
              <a:t>10% </a:t>
            </a:r>
            <a:r>
              <a:rPr lang="en" sz="2000" dirty="0">
                <a:ea typeface="Titillium Web Light" charset="0"/>
                <a:cs typeface="Titillium Web Light" charset="0"/>
              </a:rPr>
              <a:t>= </a:t>
            </a:r>
            <a:r>
              <a:rPr lang="en" sz="2000" dirty="0" smtClean="0">
                <a:ea typeface="Titillium Web Light" charset="0"/>
                <a:cs typeface="Titillium Web Light" charset="0"/>
              </a:rPr>
              <a:t>70%</a:t>
            </a:r>
            <a:endParaRPr lang="en" sz="2000" dirty="0">
              <a:ea typeface="Titillium Web Light" charset="0"/>
              <a:cs typeface="Titillium Web Light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" sz="2000" b="1" dirty="0">
                <a:ea typeface="Titillium Web Light" charset="0"/>
                <a:cs typeface="Titillium Web Light" charset="0"/>
              </a:rPr>
              <a:t>Example 2</a:t>
            </a:r>
          </a:p>
          <a:p>
            <a:pPr lvl="1">
              <a:buClrTx/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ea typeface="Titillium Web Light" charset="0"/>
                <a:cs typeface="Titillium Web Light" charset="0"/>
              </a:rPr>
              <a:t>Startup raises $100K in convertible note with </a:t>
            </a:r>
            <a:r>
              <a:rPr lang="en" sz="2000" dirty="0" smtClean="0">
                <a:ea typeface="Titillium Web Light" charset="0"/>
                <a:cs typeface="Titillium Web Light" charset="0"/>
              </a:rPr>
              <a:t>no cap</a:t>
            </a:r>
            <a:endParaRPr lang="en" sz="2000" dirty="0">
              <a:ea typeface="Titillium Web Light" charset="0"/>
              <a:cs typeface="Titillium Web Light" charset="0"/>
            </a:endParaRPr>
          </a:p>
          <a:p>
            <a:pPr lvl="1">
              <a:buClrTx/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ea typeface="Titillium Web Light" charset="0"/>
                <a:cs typeface="Titillium Web Light" charset="0"/>
              </a:rPr>
              <a:t>1 year later, Series A at $</a:t>
            </a:r>
            <a:r>
              <a:rPr lang="en" sz="2000" dirty="0" smtClean="0">
                <a:ea typeface="Titillium Web Light" charset="0"/>
                <a:cs typeface="Titillium Web Light" charset="0"/>
              </a:rPr>
              <a:t>10m </a:t>
            </a:r>
            <a:r>
              <a:rPr lang="en" sz="2000" dirty="0">
                <a:ea typeface="Titillium Web Light" charset="0"/>
                <a:cs typeface="Titillium Web Light" charset="0"/>
              </a:rPr>
              <a:t>valuation and 20% of shares </a:t>
            </a:r>
          </a:p>
          <a:p>
            <a:pPr lvl="1">
              <a:buClrTx/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ea typeface="Titillium Web Light" charset="0"/>
                <a:cs typeface="Titillium Web Light" charset="0"/>
              </a:rPr>
              <a:t>Seed investor will receive $100k/$</a:t>
            </a:r>
            <a:r>
              <a:rPr lang="en" sz="2000" dirty="0" smtClean="0">
                <a:ea typeface="Titillium Web Light" charset="0"/>
                <a:cs typeface="Titillium Web Light" charset="0"/>
              </a:rPr>
              <a:t>10m </a:t>
            </a:r>
            <a:r>
              <a:rPr lang="en" sz="2000" dirty="0">
                <a:ea typeface="Titillium Web Light" charset="0"/>
                <a:cs typeface="Titillium Web Light" charset="0"/>
              </a:rPr>
              <a:t>(the </a:t>
            </a:r>
            <a:r>
              <a:rPr lang="en" sz="2000" dirty="0" smtClean="0">
                <a:ea typeface="Titillium Web Light" charset="0"/>
                <a:cs typeface="Titillium Web Light" charset="0"/>
              </a:rPr>
              <a:t>valuation) </a:t>
            </a:r>
            <a:r>
              <a:rPr lang="en" sz="2000" dirty="0">
                <a:ea typeface="Titillium Web Light" charset="0"/>
                <a:cs typeface="Titillium Web Light" charset="0"/>
              </a:rPr>
              <a:t>= </a:t>
            </a:r>
            <a:r>
              <a:rPr lang="en" sz="2000" dirty="0" smtClean="0">
                <a:ea typeface="Titillium Web Light" charset="0"/>
                <a:cs typeface="Titillium Web Light" charset="0"/>
              </a:rPr>
              <a:t>1%</a:t>
            </a:r>
            <a:endParaRPr lang="en" sz="2000" dirty="0">
              <a:ea typeface="Titillium Web Light" charset="0"/>
              <a:cs typeface="Titillium Web Light" charset="0"/>
            </a:endParaRPr>
          </a:p>
          <a:p>
            <a:pPr lvl="1">
              <a:buClrTx/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ea typeface="Titillium Web Light" charset="0"/>
                <a:cs typeface="Titillium Web Light" charset="0"/>
              </a:rPr>
              <a:t>Founders own 100% - 20% - 10% = </a:t>
            </a:r>
            <a:r>
              <a:rPr lang="en" sz="2000" dirty="0" smtClean="0">
                <a:ea typeface="Titillium Web Light" charset="0"/>
                <a:cs typeface="Titillium Web Light" charset="0"/>
              </a:rPr>
              <a:t>79%</a:t>
            </a:r>
            <a:endParaRPr lang="en" sz="2000" dirty="0">
              <a:ea typeface="Titillium Web Light" charset="0"/>
              <a:cs typeface="Titillium Web Light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US" dirty="0" smtClean="0">
              <a:latin typeface="+mj-lt"/>
              <a:ea typeface="Titillium Web Light" charset="0"/>
              <a:cs typeface="Titillium Web Light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US" dirty="0" smtClean="0">
              <a:latin typeface="+mj-lt"/>
              <a:ea typeface="Titillium Web Light" charset="0"/>
              <a:cs typeface="Titillium Web Light" charset="0"/>
            </a:endParaRPr>
          </a:p>
          <a:p>
            <a:endParaRPr lang="en" dirty="0">
              <a:solidFill>
                <a:srgbClr val="002060"/>
              </a:solidFill>
              <a:latin typeface="+mj-lt"/>
              <a:ea typeface="Titillium Web Light" charset="0"/>
              <a:cs typeface="Titillium Web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54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Interest Rate and Maturity (the Debt side)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4876800"/>
          </a:xfrm>
        </p:spPr>
        <p:txBody>
          <a:bodyPr/>
          <a:lstStyle/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  <a:ea typeface="Titillium Web Light" charset="0"/>
                <a:cs typeface="Titillium Web Light" charset="0"/>
              </a:rPr>
              <a:t>Interest Rate: </a:t>
            </a:r>
            <a:r>
              <a:rPr lang="en-US" dirty="0" smtClean="0">
                <a:latin typeface="+mj-lt"/>
                <a:ea typeface="Titillium Web Light" charset="0"/>
                <a:cs typeface="Titillium Web Light" charset="0"/>
              </a:rPr>
              <a:t>a convertible note is ultimately a loan with an accrued interest reflecting the time value of money and the lender’s risk</a:t>
            </a:r>
          </a:p>
          <a:p>
            <a:pPr lvl="1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ea typeface="Titillium Web Light" charset="0"/>
                <a:cs typeface="Titillium Web Light" charset="0"/>
              </a:rPr>
              <a:t>1% - 10%, currently at the lower end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ea typeface="Titillium Web Light" charset="0"/>
                <a:cs typeface="Titillium Web Light" charset="0"/>
              </a:rPr>
              <a:t>Investors do not target making their returns using interest rate, and it is a relatively secondary consideration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+mj-lt"/>
              <a:ea typeface="Titillium Web Light" charset="0"/>
              <a:cs typeface="Titillium Web Light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  <a:ea typeface="Titillium Web Light" charset="0"/>
                <a:cs typeface="Titillium Web Light" charset="0"/>
              </a:rPr>
              <a:t>Maturity Date: </a:t>
            </a:r>
            <a:r>
              <a:rPr lang="en-US" dirty="0" smtClean="0">
                <a:latin typeface="+mj-lt"/>
                <a:ea typeface="Titillium Web Light" charset="0"/>
                <a:cs typeface="Titillium Web Light" charset="0"/>
              </a:rPr>
              <a:t>The date by which the loan converts or is repaid </a:t>
            </a:r>
          </a:p>
          <a:p>
            <a:pPr lvl="1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ea typeface="Titillium Web Light" charset="0"/>
                <a:cs typeface="Titillium Web Light" charset="0"/>
              </a:rPr>
              <a:t>Usually set around the time expectation for a Series A</a:t>
            </a:r>
          </a:p>
          <a:p>
            <a:pPr lvl="1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ea typeface="Titillium Web Light" charset="0"/>
                <a:cs typeface="Titillium Web Light" charset="0"/>
              </a:rPr>
              <a:t>The entrepreneurs best interest is to defer this date and reduce pressure to raise A if not necessary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US" dirty="0" smtClean="0">
              <a:latin typeface="+mj-lt"/>
              <a:ea typeface="Titillium Web Light" charset="0"/>
              <a:cs typeface="Titillium Web Light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US" dirty="0" smtClean="0">
              <a:latin typeface="+mj-lt"/>
              <a:ea typeface="Titillium Web Light" charset="0"/>
              <a:cs typeface="Titillium Web Light" charset="0"/>
            </a:endParaRPr>
          </a:p>
          <a:p>
            <a:endParaRPr lang="en" dirty="0">
              <a:solidFill>
                <a:srgbClr val="002060"/>
              </a:solidFill>
              <a:latin typeface="+mj-lt"/>
              <a:ea typeface="Titillium Web Light" charset="0"/>
              <a:cs typeface="Titillium Web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631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SAFEs have similar features to convertible notes, without the debt part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4876800"/>
          </a:xfrm>
        </p:spPr>
        <p:txBody>
          <a:bodyPr/>
          <a:lstStyle/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ea typeface="Titillium Web Light" charset="0"/>
                <a:cs typeface="Titillium Web Light" charset="0"/>
              </a:rPr>
              <a:t>SAFEs convert to shares once a valuation (through a series A) is established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ea typeface="Titillium Web Light" charset="0"/>
                <a:cs typeface="Titillium Web Light" charset="0"/>
              </a:rPr>
              <a:t>SAFEs offer the investor and founder the same flexibility of convertible notes, but removes the downside protection for the investor</a:t>
            </a:r>
          </a:p>
          <a:p>
            <a:pPr lvl="1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ea typeface="Titillium Web Light" charset="0"/>
                <a:cs typeface="Titillium Web Light" charset="0"/>
              </a:rPr>
              <a:t>E.g. if a startup raises $100k in convertible notes and at maturity, cannot repay, they go bankrupt</a:t>
            </a:r>
          </a:p>
          <a:p>
            <a:pPr lvl="1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ea typeface="Titillium Web Light" charset="0"/>
                <a:cs typeface="Titillium Web Light" charset="0"/>
              </a:rPr>
              <a:t>However, if the startup raises $100k in a SAFE, shares convert to equity instead of triggering a bankruptcy </a:t>
            </a:r>
          </a:p>
          <a:p>
            <a:pPr lvl="1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ea typeface="Titillium Web Light" charset="0"/>
                <a:cs typeface="Titillium Web Light" charset="0"/>
              </a:rPr>
              <a:t>The SAFEs will convert to investor shares in a way that punishes the entrepreneurs </a:t>
            </a:r>
          </a:p>
          <a:p>
            <a:pPr lvl="1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ea typeface="Titillium Web Light" charset="0"/>
                <a:cs typeface="Titillium Web Light" charset="0"/>
              </a:rPr>
              <a:t>Realistically, if the startup has failed, shares are worthless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US" dirty="0" smtClean="0">
              <a:latin typeface="+mj-lt"/>
              <a:ea typeface="Titillium Web Light" charset="0"/>
              <a:cs typeface="Titillium Web Light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US" dirty="0" smtClean="0">
              <a:latin typeface="+mj-lt"/>
              <a:ea typeface="Titillium Web Light" charset="0"/>
              <a:cs typeface="Titillium Web Light" charset="0"/>
            </a:endParaRPr>
          </a:p>
          <a:p>
            <a:endParaRPr lang="en" dirty="0">
              <a:solidFill>
                <a:srgbClr val="002060"/>
              </a:solidFill>
              <a:latin typeface="+mj-lt"/>
              <a:ea typeface="Titillium Web Light" charset="0"/>
              <a:cs typeface="Titillium Web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16278"/>
      </p:ext>
    </p:extLst>
  </p:cSld>
  <p:clrMapOvr>
    <a:masterClrMapping/>
  </p:clrMapOvr>
</p:sld>
</file>

<file path=ppt/theme/theme1.xml><?xml version="1.0" encoding="utf-8"?>
<a:theme xmlns:a="http://schemas.openxmlformats.org/drawingml/2006/main" name="Karlsruhe Magnetic Fluids Presentation July 2008">
  <a:themeElements>
    <a:clrScheme name="Custom 1">
      <a:dk1>
        <a:srgbClr val="009999"/>
      </a:dk1>
      <a:lt1>
        <a:srgbClr val="FFFFFF"/>
      </a:lt1>
      <a:dk2>
        <a:srgbClr val="336699"/>
      </a:dk2>
      <a:lt2>
        <a:srgbClr val="010000"/>
      </a:lt2>
      <a:accent1>
        <a:srgbClr val="8F1E30"/>
      </a:accent1>
      <a:accent2>
        <a:srgbClr val="FFFFCC"/>
      </a:accent2>
      <a:accent3>
        <a:srgbClr val="FFFFFF"/>
      </a:accent3>
      <a:accent4>
        <a:srgbClr val="008282"/>
      </a:accent4>
      <a:accent5>
        <a:srgbClr val="E2F4FF"/>
      </a:accent5>
      <a:accent6>
        <a:srgbClr val="E7E7B9"/>
      </a:accent6>
      <a:hlink>
        <a:srgbClr val="FF9966"/>
      </a:hlink>
      <a:folHlink>
        <a:srgbClr val="FFFFCC"/>
      </a:folHlink>
    </a:clrScheme>
    <a:fontScheme name="Karlsruhe Magnetic Fluids Presentation July 200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Karlsruhe Magnetic Fluids Presentation July 2008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rlsruhe Magnetic Fluids Presentation July 2008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rlsruhe Magnetic Fluids Presentation July 2008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Jen Becker Visit  September 3, 2008.ppt</Template>
  <TotalTime>24385</TotalTime>
  <Words>715</Words>
  <Application>Microsoft Office PowerPoint</Application>
  <PresentationFormat>On-screen Show (4:3)</PresentationFormat>
  <Paragraphs>82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Karlsruhe Magnetic Fluids Presentation July 2008</vt:lpstr>
      <vt:lpstr>PowerPoint Presentation</vt:lpstr>
      <vt:lpstr>Overview</vt:lpstr>
      <vt:lpstr>1. Investors use various valuation methodologies</vt:lpstr>
      <vt:lpstr>.. but the value of an early stage startup is highly uncertain</vt:lpstr>
      <vt:lpstr>2. Convertibles Notes  defer valuation to a future date</vt:lpstr>
      <vt:lpstr>3. Conversion Discount</vt:lpstr>
      <vt:lpstr>3. Cap</vt:lpstr>
      <vt:lpstr>3. Interest Rate and Maturity (the Debt side)</vt:lpstr>
      <vt:lpstr>4. SAFEs have similar features to convertible notes, without the debt part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Aly Eltayeb</dc:creator>
  <cp:lastModifiedBy>User1</cp:lastModifiedBy>
  <cp:revision>114</cp:revision>
  <cp:lastPrinted>2013-10-01T20:07:12Z</cp:lastPrinted>
  <dcterms:created xsi:type="dcterms:W3CDTF">2011-03-09T01:00:36Z</dcterms:created>
  <dcterms:modified xsi:type="dcterms:W3CDTF">2016-08-03T23:47:09Z</dcterms:modified>
</cp:coreProperties>
</file>