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1"/>
  </p:notesMasterIdLst>
  <p:sldIdLst>
    <p:sldId id="464" r:id="rId2"/>
    <p:sldId id="517" r:id="rId3"/>
    <p:sldId id="518" r:id="rId4"/>
    <p:sldId id="519" r:id="rId5"/>
    <p:sldId id="582" r:id="rId6"/>
    <p:sldId id="407" r:id="rId7"/>
    <p:sldId id="314" r:id="rId8"/>
    <p:sldId id="515" r:id="rId9"/>
    <p:sldId id="450" r:id="rId10"/>
    <p:sldId id="449" r:id="rId11"/>
    <p:sldId id="520" r:id="rId12"/>
    <p:sldId id="584" r:id="rId13"/>
    <p:sldId id="577" r:id="rId14"/>
    <p:sldId id="578" r:id="rId15"/>
    <p:sldId id="576" r:id="rId16"/>
    <p:sldId id="585" r:id="rId17"/>
    <p:sldId id="580" r:id="rId18"/>
    <p:sldId id="505" r:id="rId19"/>
    <p:sldId id="586" r:id="rId2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4ECA"/>
    <a:srgbClr val="0000FF"/>
    <a:srgbClr val="FFF3F3"/>
    <a:srgbClr val="FFE5E5"/>
    <a:srgbClr val="81DEFF"/>
    <a:srgbClr val="FF8BFF"/>
    <a:srgbClr val="FFFF99"/>
    <a:srgbClr val="B9FFDC"/>
    <a:srgbClr val="CCECFF"/>
    <a:srgbClr val="FFDD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40" autoAdjust="0"/>
    <p:restoredTop sz="95933" autoAdjust="0"/>
  </p:normalViewPr>
  <p:slideViewPr>
    <p:cSldViewPr>
      <p:cViewPr>
        <p:scale>
          <a:sx n="90" d="100"/>
          <a:sy n="90" d="100"/>
        </p:scale>
        <p:origin x="-79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858EC972-E0A1-4FDA-97D3-D5E878987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DE40D-1D98-46C9-87C0-B639474BF4A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181EE-E1F2-8D4C-B4D8-270D06B8BABD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Based on a graphic produced by Ben Finkelor, CleanStart</a:t>
            </a:r>
          </a:p>
          <a:p>
            <a:pPr eaLnBrk="1" hangingPunct="1"/>
            <a:endParaRPr lang="en-US" dirty="0"/>
          </a:p>
          <a:p>
            <a:pPr eaLnBrk="1" hangingPunct="1">
              <a:buFontTx/>
              <a:buChar char="•"/>
            </a:pPr>
            <a:endParaRPr lang="en-US" dirty="0"/>
          </a:p>
          <a:p>
            <a:pPr eaLnBrk="1" hangingPunct="1">
              <a:buFontTx/>
              <a:buChar char="•"/>
            </a:pP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5146C3-BD6D-4DFD-A68C-CC330AB04BEA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7425" cy="3597275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4F9816-CCCB-498A-98C5-89B1801D6FF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58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C2M 2011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20AE7B-BBFA-44D6-945B-72DE039F14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C2M 2011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C8364-3E39-44D3-928C-F01C4D16FE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C2M 2011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BC3D9-0B8D-447B-A123-F7A6923619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C2M 2011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D9626-C29C-4C45-92DE-C29B1B4598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C2M 2011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1B251-D624-4154-A27E-06A65CC1D5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C2M 2011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FA583-F280-4A27-9EEC-FD31B8AD3E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C2M 2011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315D5-F217-4EBE-AA17-B72D4C713B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C2M 2011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A0C6B-A724-45A4-92A4-EE4662663D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C2M 2011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B1ACB-BFF3-4B14-9A3C-9CC6602FFC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C2M 2011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403A0-208D-4751-A489-78141864A9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C2M 2011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6EA1D-2357-4074-B9BD-52175E0488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C2M 2011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E5BB0-D58D-42B9-A2FA-39AA4901C8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C2M 2011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551F2-0EDC-45D6-A894-C33015E17C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C2M 2011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EBE52-DAF9-4A6D-8321-8EE8D155E3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</a:defRPr>
            </a:lvl1pPr>
          </a:lstStyle>
          <a:p>
            <a:pPr>
              <a:defRPr/>
            </a:pPr>
            <a:r>
              <a:rPr lang="en-US" altLang="en-US" smtClean="0"/>
              <a:t>C2M 2011</a:t>
            </a:r>
            <a:endParaRPr lang="en-US" altLang="en-US"/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j-lt"/>
              </a:defRPr>
            </a:lvl1pPr>
          </a:lstStyle>
          <a:p>
            <a:pPr>
              <a:defRPr/>
            </a:pPr>
            <a:fld id="{3D7FA592-2BEB-41BC-8DF1-19125DE43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090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090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</p:sldLayoutIdLst>
  <p:transition>
    <p:wipe dir="r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http://www.apple.com/iphone/features/" TargetMode="External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Excel_97-2003_Worksheet1.xls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AAS_logo_sml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8967" y="0"/>
            <a:ext cx="3200400" cy="1676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32864"/>
            <a:ext cx="7623175" cy="3048000"/>
          </a:xfrm>
        </p:spPr>
        <p:txBody>
          <a:bodyPr/>
          <a:lstStyle/>
          <a:p>
            <a:r>
              <a:rPr lang="en-US" sz="3600" b="1" dirty="0" err="1" smtClean="0"/>
              <a:t>Cleantech</a:t>
            </a:r>
            <a:r>
              <a:rPr lang="en-US" sz="3600" b="1" dirty="0" smtClean="0"/>
              <a:t> to Market (C2M) </a:t>
            </a:r>
            <a:br>
              <a:rPr lang="en-US" sz="3600" b="1" dirty="0" smtClean="0"/>
            </a:br>
            <a:r>
              <a:rPr lang="en-US" sz="2800" b="1" dirty="0" smtClean="0"/>
              <a:t>Spring 2011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6019800"/>
            <a:ext cx="4929965" cy="381000"/>
          </a:xfrm>
        </p:spPr>
        <p:txBody>
          <a:bodyPr/>
          <a:lstStyle/>
          <a:p>
            <a:pPr lvl="0" algn="ctr"/>
            <a:r>
              <a:rPr lang="en-US" sz="1800" b="1" dirty="0" smtClean="0">
                <a:solidFill>
                  <a:srgbClr val="7030A0"/>
                </a:solidFill>
              </a:rPr>
              <a:t>Haas School of Business, UC Berkeley </a:t>
            </a:r>
          </a:p>
          <a:p>
            <a:pPr algn="ctr"/>
            <a:endParaRPr lang="en-US" sz="1800" b="1" dirty="0" smtClean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C2M 2011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0AE7B-BBFA-44D6-945B-72DE039F14AD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5800" y="403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+mj-lt"/>
              </a:rPr>
              <a:t>Developing Successful Products </a:t>
            </a:r>
            <a:r>
              <a:rPr lang="en-US" sz="3200" dirty="0" smtClean="0">
                <a:solidFill>
                  <a:schemeClr val="tx2"/>
                </a:solidFill>
                <a:latin typeface="+mj-lt"/>
              </a:rPr>
              <a:t/>
            </a:r>
            <a:br>
              <a:rPr lang="en-US" sz="3200" dirty="0" smtClean="0">
                <a:solidFill>
                  <a:schemeClr val="tx2"/>
                </a:solidFill>
                <a:latin typeface="+mj-lt"/>
              </a:rPr>
            </a:b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January 31, 2011</a:t>
            </a:r>
            <a:endParaRPr lang="en-US" sz="32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3DD76-7D95-4099-9F1A-14B70678EE41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769" y="228600"/>
            <a:ext cx="7620000" cy="762000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Product Development Funnel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97013" y="1295400"/>
            <a:ext cx="6934200" cy="3810000"/>
            <a:chOff x="847" y="1248"/>
            <a:chExt cx="4368" cy="2400"/>
          </a:xfrm>
        </p:grpSpPr>
        <p:sp>
          <p:nvSpPr>
            <p:cNvPr id="15381" name="Line 4"/>
            <p:cNvSpPr>
              <a:spLocks noChangeShapeType="1"/>
            </p:cNvSpPr>
            <p:nvPr/>
          </p:nvSpPr>
          <p:spPr bwMode="auto">
            <a:xfrm>
              <a:off x="847" y="1248"/>
              <a:ext cx="720" cy="52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2" name="Line 5"/>
            <p:cNvSpPr>
              <a:spLocks noChangeShapeType="1"/>
            </p:cNvSpPr>
            <p:nvPr/>
          </p:nvSpPr>
          <p:spPr bwMode="auto">
            <a:xfrm>
              <a:off x="1567" y="1776"/>
              <a:ext cx="912" cy="38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3" name="Line 6"/>
            <p:cNvSpPr>
              <a:spLocks noChangeShapeType="1"/>
            </p:cNvSpPr>
            <p:nvPr/>
          </p:nvSpPr>
          <p:spPr bwMode="auto">
            <a:xfrm>
              <a:off x="2479" y="2160"/>
              <a:ext cx="2736" cy="19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4" name="Line 7"/>
            <p:cNvSpPr>
              <a:spLocks noChangeShapeType="1"/>
            </p:cNvSpPr>
            <p:nvPr/>
          </p:nvSpPr>
          <p:spPr bwMode="auto">
            <a:xfrm flipV="1">
              <a:off x="847" y="3168"/>
              <a:ext cx="720" cy="48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5" name="Line 8"/>
            <p:cNvSpPr>
              <a:spLocks noChangeShapeType="1"/>
            </p:cNvSpPr>
            <p:nvPr/>
          </p:nvSpPr>
          <p:spPr bwMode="auto">
            <a:xfrm flipV="1">
              <a:off x="1567" y="2784"/>
              <a:ext cx="912" cy="38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6" name="Line 9"/>
            <p:cNvSpPr>
              <a:spLocks noChangeShapeType="1"/>
            </p:cNvSpPr>
            <p:nvPr/>
          </p:nvSpPr>
          <p:spPr bwMode="auto">
            <a:xfrm flipV="1">
              <a:off x="2479" y="2592"/>
              <a:ext cx="2736" cy="19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4730" name="Text Box 10"/>
          <p:cNvSpPr txBox="1">
            <a:spLocks noChangeArrowheads="1"/>
          </p:cNvSpPr>
          <p:nvPr/>
        </p:nvSpPr>
        <p:spPr bwMode="auto">
          <a:xfrm>
            <a:off x="609600" y="4098925"/>
            <a:ext cx="1439863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9900CC"/>
                </a:solidFill>
                <a:latin typeface="Times New Roman" pitchFamily="18" charset="0"/>
              </a:rPr>
              <a:t>Technology</a:t>
            </a:r>
          </a:p>
          <a:p>
            <a:pPr eaLnBrk="0" hangingPunct="0"/>
            <a:r>
              <a:rPr lang="en-US" sz="2000" b="1" dirty="0">
                <a:solidFill>
                  <a:srgbClr val="9900CC"/>
                </a:solidFill>
                <a:latin typeface="Times New Roman" pitchFamily="18" charset="0"/>
              </a:rPr>
              <a:t>assessment</a:t>
            </a:r>
          </a:p>
        </p:txBody>
      </p:sp>
      <p:sp>
        <p:nvSpPr>
          <p:cNvPr id="414731" name="Text Box 11"/>
          <p:cNvSpPr txBox="1">
            <a:spLocks noChangeArrowheads="1"/>
          </p:cNvSpPr>
          <p:nvPr/>
        </p:nvSpPr>
        <p:spPr bwMode="auto">
          <a:xfrm>
            <a:off x="609600" y="1447800"/>
            <a:ext cx="1430338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9900CC"/>
                </a:solidFill>
                <a:latin typeface="Times New Roman" pitchFamily="18" charset="0"/>
              </a:rPr>
              <a:t>Market &amp;</a:t>
            </a:r>
          </a:p>
          <a:p>
            <a:pPr eaLnBrk="0" hangingPunct="0"/>
            <a:r>
              <a:rPr lang="en-US" sz="2000" b="1" dirty="0">
                <a:solidFill>
                  <a:srgbClr val="9900CC"/>
                </a:solidFill>
                <a:latin typeface="Times New Roman" pitchFamily="18" charset="0"/>
              </a:rPr>
              <a:t>competitor </a:t>
            </a:r>
          </a:p>
          <a:p>
            <a:pPr eaLnBrk="0" hangingPunct="0"/>
            <a:r>
              <a:rPr lang="en-US" sz="2000" b="1" dirty="0" smtClean="0">
                <a:solidFill>
                  <a:srgbClr val="9900CC"/>
                </a:solidFill>
                <a:latin typeface="Times New Roman" pitchFamily="18" charset="0"/>
              </a:rPr>
              <a:t>assessment</a:t>
            </a:r>
            <a:endParaRPr lang="en-US" sz="2000" b="1" dirty="0">
              <a:solidFill>
                <a:srgbClr val="9900CC"/>
              </a:solidFill>
              <a:latin typeface="Times New Roman" pitchFamily="18" charset="0"/>
            </a:endParaRPr>
          </a:p>
        </p:txBody>
      </p:sp>
      <p:sp>
        <p:nvSpPr>
          <p:cNvPr id="414732" name="Text Box 12"/>
          <p:cNvSpPr txBox="1">
            <a:spLocks noChangeArrowheads="1"/>
          </p:cNvSpPr>
          <p:nvPr/>
        </p:nvSpPr>
        <p:spPr bwMode="auto">
          <a:xfrm>
            <a:off x="609600" y="2605088"/>
            <a:ext cx="1711325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latin typeface="Times New Roman" pitchFamily="18" charset="0"/>
              </a:rPr>
              <a:t>Identification </a:t>
            </a:r>
          </a:p>
          <a:p>
            <a:pPr eaLnBrk="0" hangingPunct="0"/>
            <a:r>
              <a:rPr lang="en-US" sz="2000" b="1" dirty="0">
                <a:latin typeface="Times New Roman" pitchFamily="18" charset="0"/>
              </a:rPr>
              <a:t>of customer / </a:t>
            </a:r>
          </a:p>
          <a:p>
            <a:pPr eaLnBrk="0" hangingPunct="0"/>
            <a:r>
              <a:rPr lang="en-US" sz="2000" b="1" dirty="0">
                <a:latin typeface="Times New Roman" pitchFamily="18" charset="0"/>
              </a:rPr>
              <a:t>stakeholder </a:t>
            </a:r>
          </a:p>
          <a:p>
            <a:pPr eaLnBrk="0" hangingPunct="0"/>
            <a:r>
              <a:rPr lang="en-US" sz="2000" b="1" dirty="0" smtClean="0">
                <a:latin typeface="Times New Roman" pitchFamily="18" charset="0"/>
              </a:rPr>
              <a:t>needs/values</a:t>
            </a:r>
            <a:endParaRPr lang="en-US" sz="2000" b="1" dirty="0">
              <a:latin typeface="Times New Roman" pitchFamily="18" charset="0"/>
            </a:endParaRPr>
          </a:p>
        </p:txBody>
      </p:sp>
      <p:sp>
        <p:nvSpPr>
          <p:cNvPr id="414733" name="Text Box 13"/>
          <p:cNvSpPr txBox="1">
            <a:spLocks noChangeArrowheads="1"/>
          </p:cNvSpPr>
          <p:nvPr/>
        </p:nvSpPr>
        <p:spPr bwMode="auto">
          <a:xfrm>
            <a:off x="4191000" y="1219200"/>
            <a:ext cx="2236788" cy="707886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 i="1" dirty="0">
                <a:latin typeface="Times New Roman" pitchFamily="18" charset="0"/>
              </a:rPr>
              <a:t>Technology &amp; Market Changes</a:t>
            </a:r>
          </a:p>
        </p:txBody>
      </p:sp>
      <p:sp>
        <p:nvSpPr>
          <p:cNvPr id="414734" name="Line 14"/>
          <p:cNvSpPr>
            <a:spLocks noChangeShapeType="1"/>
          </p:cNvSpPr>
          <p:nvPr/>
        </p:nvSpPr>
        <p:spPr bwMode="auto">
          <a:xfrm flipH="1">
            <a:off x="3097213" y="1905000"/>
            <a:ext cx="9906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4735" name="Line 15"/>
          <p:cNvSpPr>
            <a:spLocks noChangeShapeType="1"/>
          </p:cNvSpPr>
          <p:nvPr/>
        </p:nvSpPr>
        <p:spPr bwMode="auto">
          <a:xfrm flipH="1">
            <a:off x="4164013" y="2133600"/>
            <a:ext cx="30480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4736" name="Line 16"/>
          <p:cNvSpPr>
            <a:spLocks noChangeShapeType="1"/>
          </p:cNvSpPr>
          <p:nvPr/>
        </p:nvSpPr>
        <p:spPr bwMode="auto">
          <a:xfrm>
            <a:off x="5307013" y="2133600"/>
            <a:ext cx="0" cy="609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4737" name="Line 17"/>
          <p:cNvSpPr>
            <a:spLocks noChangeShapeType="1"/>
          </p:cNvSpPr>
          <p:nvPr/>
        </p:nvSpPr>
        <p:spPr bwMode="auto">
          <a:xfrm>
            <a:off x="5916613" y="2133600"/>
            <a:ext cx="762000" cy="609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670175" y="2895600"/>
            <a:ext cx="5864225" cy="701675"/>
            <a:chOff x="1586" y="2256"/>
            <a:chExt cx="3694" cy="442"/>
          </a:xfrm>
        </p:grpSpPr>
        <p:sp>
          <p:nvSpPr>
            <p:cNvPr id="15378" name="Text Box 19"/>
            <p:cNvSpPr txBox="1">
              <a:spLocks noChangeArrowheads="1"/>
            </p:cNvSpPr>
            <p:nvPr/>
          </p:nvSpPr>
          <p:spPr bwMode="auto">
            <a:xfrm>
              <a:off x="1586" y="2256"/>
              <a:ext cx="1013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FF"/>
                  </a:solidFill>
                  <a:latin typeface="Times New Roman" pitchFamily="18" charset="0"/>
                </a:rPr>
                <a:t>Concept </a:t>
              </a:r>
            </a:p>
            <a:p>
              <a:pPr eaLnBrk="0" hangingPunct="0"/>
              <a:r>
                <a:rPr lang="en-US" sz="2000" b="1">
                  <a:solidFill>
                    <a:srgbClr val="0000FF"/>
                  </a:solidFill>
                  <a:latin typeface="Times New Roman" pitchFamily="18" charset="0"/>
                </a:rPr>
                <a:t>Development</a:t>
              </a:r>
            </a:p>
          </p:txBody>
        </p:sp>
        <p:sp>
          <p:nvSpPr>
            <p:cNvPr id="15379" name="Text Box 20"/>
            <p:cNvSpPr txBox="1">
              <a:spLocks noChangeArrowheads="1"/>
            </p:cNvSpPr>
            <p:nvPr/>
          </p:nvSpPr>
          <p:spPr bwMode="auto">
            <a:xfrm>
              <a:off x="2719" y="2352"/>
              <a:ext cx="1897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990000"/>
                  </a:solidFill>
                  <a:latin typeface="Times New Roman" pitchFamily="18" charset="0"/>
                </a:rPr>
                <a:t>Product &amp; Process Design</a:t>
              </a:r>
            </a:p>
          </p:txBody>
        </p:sp>
        <p:sp>
          <p:nvSpPr>
            <p:cNvPr id="15380" name="Text Box 21"/>
            <p:cNvSpPr txBox="1">
              <a:spLocks noChangeArrowheads="1"/>
            </p:cNvSpPr>
            <p:nvPr/>
          </p:nvSpPr>
          <p:spPr bwMode="auto">
            <a:xfrm>
              <a:off x="4639" y="2352"/>
              <a:ext cx="641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FF0000"/>
                  </a:solidFill>
                  <a:latin typeface="Times New Roman" pitchFamily="18" charset="0"/>
                </a:rPr>
                <a:t>Launch</a:t>
              </a: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685800" y="5334000"/>
            <a:ext cx="7848600" cy="838200"/>
            <a:chOff x="432" y="3792"/>
            <a:chExt cx="4944" cy="528"/>
          </a:xfrm>
        </p:grpSpPr>
        <p:sp>
          <p:nvSpPr>
            <p:cNvPr id="15375" name="AutoShape 30"/>
            <p:cNvSpPr>
              <a:spLocks noChangeArrowheads="1"/>
            </p:cNvSpPr>
            <p:nvPr/>
          </p:nvSpPr>
          <p:spPr bwMode="auto">
            <a:xfrm>
              <a:off x="432" y="3792"/>
              <a:ext cx="4944" cy="528"/>
            </a:xfrm>
            <a:prstGeom prst="leftRightArrow">
              <a:avLst>
                <a:gd name="adj1" fmla="val 56435"/>
                <a:gd name="adj2" fmla="val 43177"/>
              </a:avLst>
            </a:prstGeom>
            <a:solidFill>
              <a:srgbClr val="C1FF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Text Box 28"/>
            <p:cNvSpPr txBox="1">
              <a:spLocks noChangeArrowheads="1"/>
            </p:cNvSpPr>
            <p:nvPr/>
          </p:nvSpPr>
          <p:spPr bwMode="auto">
            <a:xfrm>
              <a:off x="480" y="3936"/>
              <a:ext cx="1570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/>
                <a:t>Creativity / Flexibility</a:t>
              </a:r>
            </a:p>
          </p:txBody>
        </p:sp>
        <p:sp>
          <p:nvSpPr>
            <p:cNvPr id="15377" name="Text Box 29"/>
            <p:cNvSpPr txBox="1">
              <a:spLocks noChangeArrowheads="1"/>
            </p:cNvSpPr>
            <p:nvPr/>
          </p:nvSpPr>
          <p:spPr bwMode="auto">
            <a:xfrm>
              <a:off x="3744" y="3936"/>
              <a:ext cx="15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 dirty="0"/>
                <a:t>Discipline &amp; Control  </a:t>
              </a:r>
            </a:p>
          </p:txBody>
        </p:sp>
      </p:grp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C2M 2011</a:t>
            </a:r>
            <a:endParaRPr lang="en-US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414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414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414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414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414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30" grpId="0"/>
      <p:bldP spid="414731" grpId="0"/>
      <p:bldP spid="414732" grpId="0"/>
      <p:bldP spid="414733" grpId="0" animBg="1"/>
      <p:bldP spid="414734" grpId="0" animBg="1"/>
      <p:bldP spid="414735" grpId="0" animBg="1"/>
      <p:bldP spid="414736" grpId="0" animBg="1"/>
      <p:bldP spid="4147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9233"/>
            <a:ext cx="7556313" cy="811306"/>
          </a:xfrm>
        </p:spPr>
        <p:txBody>
          <a:bodyPr/>
          <a:lstStyle/>
          <a:p>
            <a:r>
              <a:rPr lang="en-US" sz="3600" b="1" dirty="0" smtClean="0"/>
              <a:t>Product Realization Path-finding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5257800" cy="4800600"/>
          </a:xfrm>
        </p:spPr>
        <p:txBody>
          <a:bodyPr>
            <a:noAutofit/>
          </a:bodyPr>
          <a:lstStyle/>
          <a:p>
            <a:pPr marL="0" indent="17463">
              <a:spcAft>
                <a:spcPts val="600"/>
              </a:spcAft>
              <a:buNone/>
            </a:pPr>
            <a:r>
              <a:rPr lang="en-US" sz="2400" b="1" dirty="0" err="1" smtClean="0"/>
              <a:t>Pathfinding</a:t>
            </a:r>
            <a:r>
              <a:rPr lang="en-US" sz="2400" b="1" dirty="0" smtClean="0"/>
              <a:t> hones the direction of research, product concept, and product platform</a:t>
            </a:r>
          </a:p>
          <a:p>
            <a:pPr marL="287338" indent="-269875">
              <a:spcAft>
                <a:spcPts val="600"/>
              </a:spcAft>
            </a:pPr>
            <a:r>
              <a:rPr lang="en-US" sz="2400" b="1" dirty="0" smtClean="0"/>
              <a:t>Deep dive iterative process of matching technology to market context: </a:t>
            </a:r>
          </a:p>
          <a:p>
            <a:pPr marL="569913" lvl="1" indent="-225425">
              <a:spcAft>
                <a:spcPts val="600"/>
              </a:spcAft>
            </a:pPr>
            <a:r>
              <a:rPr lang="en-US" sz="2000" b="1" dirty="0" smtClean="0"/>
              <a:t>Understand customers/users, use environment and validate the product concepts </a:t>
            </a:r>
          </a:p>
          <a:p>
            <a:pPr marL="569913" lvl="1" indent="-225425">
              <a:spcAft>
                <a:spcPts val="600"/>
              </a:spcAft>
            </a:pPr>
            <a:r>
              <a:rPr lang="en-US" sz="2000" b="1" dirty="0" smtClean="0"/>
              <a:t>Bi-directional evolution in emerging markets and applications where user needs are not established</a:t>
            </a:r>
            <a:endParaRPr lang="en-US" sz="24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DFC8-8F7B-0A47-BD3E-C2143C7F136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943600" y="1676400"/>
            <a:ext cx="2971800" cy="2209800"/>
            <a:chOff x="4764809" y="3472467"/>
            <a:chExt cx="2030440" cy="1503317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7" name="Oval 6"/>
            <p:cNvSpPr/>
            <p:nvPr/>
          </p:nvSpPr>
          <p:spPr>
            <a:xfrm>
              <a:off x="4764809" y="3472467"/>
              <a:ext cx="2030440" cy="1503317"/>
            </a:xfrm>
            <a:prstGeom prst="ellipse">
              <a:avLst/>
            </a:prstGeom>
            <a:solidFill>
              <a:srgbClr val="00B050"/>
            </a:solidFill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4"/>
            <p:cNvSpPr/>
            <p:nvPr/>
          </p:nvSpPr>
          <p:spPr>
            <a:xfrm>
              <a:off x="5062160" y="3692623"/>
              <a:ext cx="1435738" cy="106300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i="1" kern="1200" dirty="0" smtClean="0"/>
                <a:t>Product Path Finding </a:t>
              </a:r>
              <a:endParaRPr lang="en-US" i="1" kern="1200" dirty="0"/>
            </a:p>
          </p:txBody>
        </p:sp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C2M 2011</a:t>
            </a:r>
            <a:endParaRPr lang="en-US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035" y="277813"/>
            <a:ext cx="8229600" cy="1139825"/>
          </a:xfrm>
        </p:spPr>
        <p:txBody>
          <a:bodyPr/>
          <a:lstStyle/>
          <a:p>
            <a:r>
              <a:rPr lang="en-US" sz="3600" b="1" dirty="0" smtClean="0"/>
              <a:t>C2M Case Study</a:t>
            </a:r>
            <a:br>
              <a:rPr lang="en-US" sz="3600" b="1" dirty="0" smtClean="0"/>
            </a:br>
            <a:r>
              <a:rPr lang="en-US" sz="3600" b="1" i="1" dirty="0" smtClean="0">
                <a:solidFill>
                  <a:srgbClr val="7030A0"/>
                </a:solidFill>
              </a:rPr>
              <a:t>Photovoltaic (PV) Technology to Market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C2M 2011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D315D5-F217-4EBE-AA17-B72D4C713BC6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990600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Copper Indium Gallium </a:t>
            </a:r>
            <a:r>
              <a:rPr lang="en-US" sz="3200" b="1" dirty="0" err="1" smtClean="0"/>
              <a:t>diSelenide</a:t>
            </a:r>
            <a:r>
              <a:rPr lang="en-US" sz="3200" b="1" dirty="0" smtClean="0"/>
              <a:t> – </a:t>
            </a:r>
            <a:br>
              <a:rPr lang="en-US" sz="3200" b="1" dirty="0" smtClean="0"/>
            </a:br>
            <a:r>
              <a:rPr lang="en-US" sz="3200" b="1" dirty="0" smtClean="0"/>
              <a:t>CIGS Solar Cell Structure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5725" y="1498749"/>
            <a:ext cx="5176838" cy="4705350"/>
            <a:chOff x="958" y="1068"/>
            <a:chExt cx="3261" cy="2964"/>
          </a:xfrm>
        </p:grpSpPr>
        <p:sp>
          <p:nvSpPr>
            <p:cNvPr id="123909" name="Rectangle 4"/>
            <p:cNvSpPr>
              <a:spLocks noChangeArrowheads="1"/>
            </p:cNvSpPr>
            <p:nvPr/>
          </p:nvSpPr>
          <p:spPr bwMode="auto">
            <a:xfrm>
              <a:off x="1915" y="3246"/>
              <a:ext cx="230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cs typeface="Arial" charset="0"/>
                </a:rPr>
                <a:t> </a:t>
              </a:r>
            </a:p>
          </p:txBody>
        </p:sp>
        <p:sp>
          <p:nvSpPr>
            <p:cNvPr id="123910" name="Rectangle 5"/>
            <p:cNvSpPr>
              <a:spLocks noChangeArrowheads="1"/>
            </p:cNvSpPr>
            <p:nvPr/>
          </p:nvSpPr>
          <p:spPr bwMode="auto">
            <a:xfrm>
              <a:off x="2086" y="1278"/>
              <a:ext cx="336" cy="384"/>
            </a:xfrm>
            <a:prstGeom prst="rect">
              <a:avLst/>
            </a:prstGeom>
            <a:solidFill>
              <a:srgbClr val="EEEEE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cs typeface="Arial" charset="0"/>
                </a:rPr>
                <a:t> </a:t>
              </a:r>
            </a:p>
          </p:txBody>
        </p:sp>
        <p:sp>
          <p:nvSpPr>
            <p:cNvPr id="123911" name="Rectangle 6"/>
            <p:cNvSpPr>
              <a:spLocks noChangeArrowheads="1"/>
            </p:cNvSpPr>
            <p:nvPr/>
          </p:nvSpPr>
          <p:spPr bwMode="auto">
            <a:xfrm>
              <a:off x="1915" y="1662"/>
              <a:ext cx="2304" cy="43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cs typeface="Arial" charset="0"/>
                </a:rPr>
                <a:t>ZnO</a:t>
              </a:r>
              <a:endParaRPr lang="en-US">
                <a:cs typeface="Arial" charset="0"/>
              </a:endParaRPr>
            </a:p>
          </p:txBody>
        </p:sp>
        <p:sp>
          <p:nvSpPr>
            <p:cNvPr id="123912" name="Rectangle 7"/>
            <p:cNvSpPr>
              <a:spLocks noChangeArrowheads="1"/>
            </p:cNvSpPr>
            <p:nvPr/>
          </p:nvSpPr>
          <p:spPr bwMode="auto">
            <a:xfrm>
              <a:off x="1915" y="2094"/>
              <a:ext cx="2304" cy="144"/>
            </a:xfrm>
            <a:prstGeom prst="rect">
              <a:avLst/>
            </a:prstGeom>
            <a:solidFill>
              <a:srgbClr val="FFE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cs typeface="Arial" charset="0"/>
                </a:rPr>
                <a:t>CdS</a:t>
              </a:r>
              <a:endParaRPr lang="en-US">
                <a:cs typeface="Arial" charset="0"/>
              </a:endParaRPr>
            </a:p>
          </p:txBody>
        </p:sp>
        <p:sp>
          <p:nvSpPr>
            <p:cNvPr id="123913" name="Rectangle 8"/>
            <p:cNvSpPr>
              <a:spLocks noChangeArrowheads="1"/>
            </p:cNvSpPr>
            <p:nvPr/>
          </p:nvSpPr>
          <p:spPr bwMode="auto">
            <a:xfrm>
              <a:off x="1915" y="2238"/>
              <a:ext cx="2304" cy="720"/>
            </a:xfrm>
            <a:prstGeom prst="rect">
              <a:avLst/>
            </a:prstGeom>
            <a:solidFill>
              <a:srgbClr val="CDFFE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cs typeface="Arial" charset="0"/>
                </a:rPr>
                <a:t>Cu(In,Ga)Se</a:t>
              </a:r>
              <a:r>
                <a:rPr lang="en-US" sz="1800" baseline="-25000">
                  <a:cs typeface="Arial" charset="0"/>
                </a:rPr>
                <a:t>2</a:t>
              </a:r>
              <a:r>
                <a:rPr lang="en-US" sz="1800">
                  <a:cs typeface="Arial" charset="0"/>
                </a:rPr>
                <a:t> </a:t>
              </a:r>
              <a:endParaRPr lang="en-US">
                <a:cs typeface="Arial" charset="0"/>
              </a:endParaRPr>
            </a:p>
          </p:txBody>
        </p:sp>
        <p:sp>
          <p:nvSpPr>
            <p:cNvPr id="123914" name="Rectangle 9"/>
            <p:cNvSpPr>
              <a:spLocks noChangeArrowheads="1"/>
            </p:cNvSpPr>
            <p:nvPr/>
          </p:nvSpPr>
          <p:spPr bwMode="auto">
            <a:xfrm>
              <a:off x="1915" y="2958"/>
              <a:ext cx="2304" cy="45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cs typeface="Arial" charset="0"/>
                </a:rPr>
                <a:t>Contact (Mo)</a:t>
              </a:r>
            </a:p>
          </p:txBody>
        </p:sp>
        <p:sp>
          <p:nvSpPr>
            <p:cNvPr id="123915" name="Oval 10"/>
            <p:cNvSpPr>
              <a:spLocks noChangeArrowheads="1"/>
            </p:cNvSpPr>
            <p:nvPr/>
          </p:nvSpPr>
          <p:spPr bwMode="auto">
            <a:xfrm>
              <a:off x="2182" y="35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16" name="Line 11"/>
            <p:cNvSpPr>
              <a:spLocks noChangeShapeType="1"/>
            </p:cNvSpPr>
            <p:nvPr/>
          </p:nvSpPr>
          <p:spPr bwMode="auto">
            <a:xfrm>
              <a:off x="2230" y="36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17" name="Line 12"/>
            <p:cNvSpPr>
              <a:spLocks noChangeShapeType="1"/>
            </p:cNvSpPr>
            <p:nvPr/>
          </p:nvSpPr>
          <p:spPr bwMode="auto">
            <a:xfrm flipH="1">
              <a:off x="1219" y="3959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18" name="Oval 13"/>
            <p:cNvSpPr>
              <a:spLocks noChangeArrowheads="1"/>
            </p:cNvSpPr>
            <p:nvPr/>
          </p:nvSpPr>
          <p:spPr bwMode="auto">
            <a:xfrm>
              <a:off x="1147" y="108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19" name="Oval 14"/>
            <p:cNvSpPr>
              <a:spLocks noChangeArrowheads="1"/>
            </p:cNvSpPr>
            <p:nvPr/>
          </p:nvSpPr>
          <p:spPr bwMode="auto">
            <a:xfrm>
              <a:off x="1171" y="39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20" name="Text Box 15"/>
            <p:cNvSpPr txBox="1">
              <a:spLocks noChangeArrowheads="1"/>
            </p:cNvSpPr>
            <p:nvPr/>
          </p:nvSpPr>
          <p:spPr bwMode="auto">
            <a:xfrm>
              <a:off x="958" y="3782"/>
              <a:ext cx="2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2000">
                  <a:cs typeface="Arial" charset="0"/>
                </a:rPr>
                <a:t>+</a:t>
              </a:r>
            </a:p>
          </p:txBody>
        </p:sp>
        <p:sp>
          <p:nvSpPr>
            <p:cNvPr id="123921" name="Oval 16"/>
            <p:cNvSpPr>
              <a:spLocks noChangeArrowheads="1"/>
            </p:cNvSpPr>
            <p:nvPr/>
          </p:nvSpPr>
          <p:spPr bwMode="auto">
            <a:xfrm>
              <a:off x="2206" y="14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22" name="Line 17"/>
            <p:cNvSpPr>
              <a:spLocks noChangeShapeType="1"/>
            </p:cNvSpPr>
            <p:nvPr/>
          </p:nvSpPr>
          <p:spPr bwMode="auto">
            <a:xfrm flipH="1">
              <a:off x="2248" y="11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23" name="Line 18"/>
            <p:cNvSpPr>
              <a:spLocks noChangeShapeType="1"/>
            </p:cNvSpPr>
            <p:nvPr/>
          </p:nvSpPr>
          <p:spPr bwMode="auto">
            <a:xfrm flipH="1">
              <a:off x="1243" y="113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24" name="Text Box 19"/>
            <p:cNvSpPr txBox="1">
              <a:spLocks noChangeArrowheads="1"/>
            </p:cNvSpPr>
            <p:nvPr/>
          </p:nvSpPr>
          <p:spPr bwMode="auto">
            <a:xfrm>
              <a:off x="1004" y="1068"/>
              <a:ext cx="2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2000">
                  <a:cs typeface="Arial" charset="0"/>
                </a:rPr>
                <a:t>-</a:t>
              </a:r>
            </a:p>
          </p:txBody>
        </p:sp>
        <p:sp>
          <p:nvSpPr>
            <p:cNvPr id="123925" name="Rectangle 20"/>
            <p:cNvSpPr>
              <a:spLocks noChangeArrowheads="1"/>
            </p:cNvSpPr>
            <p:nvPr/>
          </p:nvSpPr>
          <p:spPr bwMode="auto">
            <a:xfrm>
              <a:off x="2806" y="1276"/>
              <a:ext cx="336" cy="384"/>
            </a:xfrm>
            <a:prstGeom prst="rect">
              <a:avLst/>
            </a:prstGeom>
            <a:solidFill>
              <a:srgbClr val="EEEEE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200">
                  <a:cs typeface="Arial" charset="0"/>
                </a:rPr>
                <a:t>Fingers</a:t>
              </a:r>
            </a:p>
            <a:p>
              <a:pPr algn="ctr" eaLnBrk="1" hangingPunct="1"/>
              <a:r>
                <a:rPr lang="en-US" sz="1200">
                  <a:cs typeface="Arial" charset="0"/>
                </a:rPr>
                <a:t>Ag-Al</a:t>
              </a:r>
            </a:p>
          </p:txBody>
        </p:sp>
        <p:sp>
          <p:nvSpPr>
            <p:cNvPr id="123926" name="Rectangle 21"/>
            <p:cNvSpPr>
              <a:spLocks noChangeArrowheads="1"/>
            </p:cNvSpPr>
            <p:nvPr/>
          </p:nvSpPr>
          <p:spPr bwMode="auto">
            <a:xfrm>
              <a:off x="3574" y="1276"/>
              <a:ext cx="336" cy="384"/>
            </a:xfrm>
            <a:prstGeom prst="rect">
              <a:avLst/>
            </a:prstGeom>
            <a:solidFill>
              <a:srgbClr val="EEEEE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cs typeface="Arial" charset="0"/>
                </a:rPr>
                <a:t> </a:t>
              </a:r>
            </a:p>
          </p:txBody>
        </p:sp>
        <p:sp>
          <p:nvSpPr>
            <p:cNvPr id="123927" name="Text Box 22"/>
            <p:cNvSpPr txBox="1">
              <a:spLocks noChangeArrowheads="1"/>
            </p:cNvSpPr>
            <p:nvPr/>
          </p:nvSpPr>
          <p:spPr bwMode="auto">
            <a:xfrm>
              <a:off x="1728" y="246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cs typeface="Arial" charset="0"/>
                </a:rPr>
                <a:t>p</a:t>
              </a:r>
            </a:p>
          </p:txBody>
        </p:sp>
        <p:sp>
          <p:nvSpPr>
            <p:cNvPr id="123928" name="Text Box 23"/>
            <p:cNvSpPr txBox="1">
              <a:spLocks noChangeArrowheads="1"/>
            </p:cNvSpPr>
            <p:nvPr/>
          </p:nvSpPr>
          <p:spPr bwMode="auto">
            <a:xfrm>
              <a:off x="1726" y="203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cs typeface="Arial" charset="0"/>
                </a:rPr>
                <a:t>n</a:t>
              </a:r>
            </a:p>
          </p:txBody>
        </p:sp>
        <p:sp>
          <p:nvSpPr>
            <p:cNvPr id="123929" name="Rectangle 24"/>
            <p:cNvSpPr>
              <a:spLocks noChangeArrowheads="1"/>
            </p:cNvSpPr>
            <p:nvPr/>
          </p:nvSpPr>
          <p:spPr bwMode="auto">
            <a:xfrm>
              <a:off x="1912" y="1662"/>
              <a:ext cx="2304" cy="11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900">
                  <a:cs typeface="Arial" charset="0"/>
                </a:rPr>
                <a:t>AR Coating</a:t>
              </a:r>
            </a:p>
          </p:txBody>
        </p:sp>
        <p:sp>
          <p:nvSpPr>
            <p:cNvPr id="123930" name="Rectangle 25"/>
            <p:cNvSpPr>
              <a:spLocks noChangeArrowheads="1"/>
            </p:cNvSpPr>
            <p:nvPr/>
          </p:nvSpPr>
          <p:spPr bwMode="auto">
            <a:xfrm>
              <a:off x="1915" y="3312"/>
              <a:ext cx="2304" cy="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dirty="0" smtClean="0">
                  <a:cs typeface="Arial" charset="0"/>
                </a:rPr>
                <a:t>Substrate</a:t>
              </a:r>
              <a:endParaRPr lang="en-US" sz="1800" dirty="0">
                <a:cs typeface="Arial" charset="0"/>
              </a:endParaRPr>
            </a:p>
          </p:txBody>
        </p:sp>
      </p:grpSp>
      <p:pic>
        <p:nvPicPr>
          <p:cNvPr id="123908" name="Picture 2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386387" y="2438400"/>
            <a:ext cx="3681413" cy="2486025"/>
          </a:xfrm>
          <a:noFill/>
          <a:ln>
            <a:solidFill>
              <a:schemeClr val="accent2"/>
            </a:solidFill>
          </a:ln>
        </p:spPr>
      </p:pic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D315D5-F217-4EBE-AA17-B72D4C713BC6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C2M 2011</a:t>
            </a:r>
            <a:endParaRPr lang="en-US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492" name="Picture 4" descr="http://miasole.com/../../sites/default/files/FDGM_panel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077250">
            <a:off x="3414455" y="4007582"/>
            <a:ext cx="1752600" cy="27908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153400" cy="609599"/>
          </a:xfrm>
        </p:spPr>
        <p:txBody>
          <a:bodyPr/>
          <a:lstStyle/>
          <a:p>
            <a:r>
              <a:rPr lang="en-US" sz="4000" dirty="0" smtClean="0"/>
              <a:t>PV Cells to Final Products </a:t>
            </a:r>
            <a:endParaRPr lang="en-US" sz="4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C2M 2011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56EA1D-2357-4074-B9BD-52175E04888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574466" y="1337846"/>
            <a:ext cx="1981200" cy="2047875"/>
            <a:chOff x="6553200" y="1447800"/>
            <a:chExt cx="1981200" cy="2047875"/>
          </a:xfrm>
        </p:grpSpPr>
        <p:pic>
          <p:nvPicPr>
            <p:cNvPr id="22534" name="Picture 6" descr="Photo of Stan and Iris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29400" y="1905000"/>
              <a:ext cx="1905000" cy="1590675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6553200" y="1447800"/>
              <a:ext cx="1981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/>
                <a:t>30 MW machine which is longer than a football field</a:t>
              </a:r>
              <a:endParaRPr lang="en-US" sz="1100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345866" y="3623846"/>
            <a:ext cx="2667000" cy="2091154"/>
            <a:chOff x="6324600" y="3733800"/>
            <a:chExt cx="2667000" cy="2091154"/>
          </a:xfrm>
        </p:grpSpPr>
        <p:pic>
          <p:nvPicPr>
            <p:cNvPr id="22544" name="Picture 16" descr="http://www.nanosolar.com/sites/default/files/_MG_3967-01_0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4600" y="3733800"/>
              <a:ext cx="2667000" cy="178117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629400" y="5486400"/>
              <a:ext cx="2133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Printing Solar Cells 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9235" y="2895600"/>
            <a:ext cx="2186765" cy="1676400"/>
            <a:chOff x="77969" y="2971800"/>
            <a:chExt cx="2360431" cy="1843924"/>
          </a:xfrm>
        </p:grpSpPr>
        <p:pic>
          <p:nvPicPr>
            <p:cNvPr id="22546" name="Picture 18" descr="http://www.nanosolar.com/sites/default/files/_MG_5067-01_0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2400" y="3289002"/>
              <a:ext cx="2286000" cy="1526722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77969" y="297180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R&amp;D</a:t>
              </a:r>
            </a:p>
          </p:txBody>
        </p:sp>
      </p:grpSp>
      <p:pic>
        <p:nvPicPr>
          <p:cNvPr id="22550" name="Picture 22" descr="SolutionProvider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4600" y="2971800"/>
            <a:ext cx="3614736" cy="1600200"/>
          </a:xfrm>
          <a:prstGeom prst="rect">
            <a:avLst/>
          </a:prstGeom>
          <a:noFill/>
        </p:spPr>
      </p:pic>
      <p:pic>
        <p:nvPicPr>
          <p:cNvPr id="191490" name="Picture 2" descr="http://www.globalsolar.com/images/stories/gse/bipv_square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24200" y="838200"/>
            <a:ext cx="1905000" cy="20193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Arrow Connector 55"/>
          <p:cNvCxnSpPr>
            <a:endCxn id="17" idx="1"/>
          </p:cNvCxnSpPr>
          <p:nvPr/>
        </p:nvCxnSpPr>
        <p:spPr>
          <a:xfrm flipV="1">
            <a:off x="5791200" y="2966336"/>
            <a:ext cx="889596" cy="54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16198"/>
            <a:ext cx="8229600" cy="560387"/>
          </a:xfrm>
        </p:spPr>
        <p:txBody>
          <a:bodyPr/>
          <a:lstStyle/>
          <a:p>
            <a:r>
              <a:rPr lang="en-US" sz="3600" b="1" dirty="0" smtClean="0"/>
              <a:t>PV Tech-to-Market Path</a:t>
            </a:r>
            <a:endParaRPr lang="en-US" sz="36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C2M 2011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56EA1D-2357-4074-B9BD-52175E04888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438400"/>
            <a:ext cx="990600" cy="1061829"/>
          </a:xfrm>
          <a:prstGeom prst="rect">
            <a:avLst/>
          </a:prstGeom>
          <a:solidFill>
            <a:srgbClr val="B9FFD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CIGS PV Technology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sz="1050" dirty="0" smtClean="0"/>
              <a:t>Physics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sz="1050" dirty="0" smtClean="0"/>
              <a:t>1 cm</a:t>
            </a:r>
            <a:r>
              <a:rPr lang="en-US" sz="1050" baseline="30000" dirty="0" smtClean="0"/>
              <a:t>2</a:t>
            </a:r>
            <a:r>
              <a:rPr lang="en-US" sz="1050" dirty="0" smtClean="0"/>
              <a:t> samples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sz="1050" b="1" dirty="0" smtClean="0"/>
              <a:t>20% </a:t>
            </a:r>
            <a:r>
              <a:rPr lang="en-US" sz="1050" b="1" dirty="0" err="1" smtClean="0"/>
              <a:t>eff</a:t>
            </a:r>
            <a:endParaRPr lang="en-US" sz="105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2743200"/>
            <a:ext cx="6096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Lab 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Scale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5600" y="2646354"/>
            <a:ext cx="1066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Volume Production Scale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0200" y="2057400"/>
            <a:ext cx="1295400" cy="178510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69863" indent="-169863">
              <a:buFont typeface="+mj-lt"/>
              <a:buAutoNum type="arabicPeriod"/>
            </a:pPr>
            <a:r>
              <a:rPr lang="en-US" sz="1100" b="1" dirty="0" smtClean="0"/>
              <a:t>Sputtering / Evaporation (PVD)</a:t>
            </a:r>
          </a:p>
          <a:p>
            <a:pPr marL="169863" indent="-169863">
              <a:buFont typeface="+mj-lt"/>
              <a:buAutoNum type="arabicPeriod"/>
            </a:pPr>
            <a:endParaRPr lang="en-US" sz="1100" b="1" dirty="0" smtClean="0"/>
          </a:p>
          <a:p>
            <a:pPr marL="169863" indent="-169863">
              <a:buFont typeface="+mj-lt"/>
              <a:buAutoNum type="arabicPeriod"/>
            </a:pPr>
            <a:endParaRPr lang="en-US" sz="1100" b="1" dirty="0" smtClean="0"/>
          </a:p>
          <a:p>
            <a:pPr marL="169863" indent="-169863">
              <a:buFont typeface="+mj-lt"/>
              <a:buAutoNum type="arabicPeriod"/>
            </a:pPr>
            <a:r>
              <a:rPr lang="en-US" sz="1100" b="1" dirty="0" smtClean="0"/>
              <a:t>Electroplating</a:t>
            </a:r>
          </a:p>
          <a:p>
            <a:pPr marL="169863" indent="-169863">
              <a:buFont typeface="+mj-lt"/>
              <a:buAutoNum type="arabicPeriod"/>
            </a:pPr>
            <a:endParaRPr lang="en-US" sz="1100" b="1" dirty="0" smtClean="0"/>
          </a:p>
          <a:p>
            <a:pPr marL="169863" indent="-169863"/>
            <a:endParaRPr lang="en-US" sz="1100" b="1" dirty="0" smtClean="0"/>
          </a:p>
          <a:p>
            <a:pPr marL="169863" indent="-169863"/>
            <a:endParaRPr lang="en-US" sz="1100" b="1" dirty="0" smtClean="0"/>
          </a:p>
          <a:p>
            <a:pPr marL="169863" indent="-169863">
              <a:buFont typeface="+mj-lt"/>
              <a:buAutoNum type="arabicPeriod" startAt="3"/>
            </a:pPr>
            <a:r>
              <a:rPr lang="en-US" sz="1100" b="1" dirty="0" smtClean="0"/>
              <a:t>Printing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198" y="1538171"/>
            <a:ext cx="926802" cy="2862322"/>
          </a:xfrm>
          <a:prstGeom prst="rect">
            <a:avLst/>
          </a:prstGeom>
          <a:solidFill>
            <a:srgbClr val="FF8B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Flexible Substrate</a:t>
            </a:r>
          </a:p>
          <a:p>
            <a:pPr algn="ctr"/>
            <a:endParaRPr lang="en-US" sz="1200" b="1" dirty="0" smtClean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 smtClean="0"/>
          </a:p>
          <a:p>
            <a:pPr algn="ctr"/>
            <a:r>
              <a:rPr lang="en-US" sz="1200" b="1" dirty="0" smtClean="0"/>
              <a:t>Tubular</a:t>
            </a:r>
          </a:p>
          <a:p>
            <a:pPr algn="ctr"/>
            <a:endParaRPr lang="en-US" sz="1200" b="1" dirty="0" smtClean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 smtClean="0"/>
          </a:p>
          <a:p>
            <a:pPr algn="ctr"/>
            <a:r>
              <a:rPr lang="en-US" sz="1200" b="1" dirty="0" smtClean="0"/>
              <a:t>Flat rigid</a:t>
            </a:r>
          </a:p>
        </p:txBody>
      </p:sp>
      <p:cxnSp>
        <p:nvCxnSpPr>
          <p:cNvPr id="12" name="Straight Arrow Connector 11"/>
          <p:cNvCxnSpPr>
            <a:stCxn id="7" idx="3"/>
            <a:endCxn id="10" idx="1"/>
          </p:cNvCxnSpPr>
          <p:nvPr/>
        </p:nvCxnSpPr>
        <p:spPr>
          <a:xfrm flipV="1">
            <a:off x="3962400" y="2969332"/>
            <a:ext cx="825798" cy="1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86200" y="2721934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Product Design </a:t>
            </a:r>
            <a:endParaRPr 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672468" y="2690035"/>
            <a:ext cx="10668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Market Segment</a:t>
            </a:r>
            <a:endParaRPr 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680796" y="1708299"/>
            <a:ext cx="1371600" cy="2516073"/>
          </a:xfrm>
          <a:prstGeom prst="rect">
            <a:avLst/>
          </a:prstGeom>
          <a:solidFill>
            <a:srgbClr val="81D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69863" indent="-169863">
              <a:buFont typeface="+mj-lt"/>
              <a:buAutoNum type="arabicPeriod"/>
            </a:pPr>
            <a:r>
              <a:rPr lang="en-US" sz="1050" b="1" dirty="0" smtClean="0"/>
              <a:t>Consumer Electronics, Communication</a:t>
            </a:r>
          </a:p>
          <a:p>
            <a:pPr marL="169863" indent="-169863">
              <a:buFont typeface="+mj-lt"/>
              <a:buAutoNum type="arabicPeriod"/>
            </a:pPr>
            <a:endParaRPr lang="en-US" sz="1050" b="1" dirty="0" smtClean="0"/>
          </a:p>
          <a:p>
            <a:pPr marL="169863" indent="-169863">
              <a:buFont typeface="+mj-lt"/>
              <a:buAutoNum type="arabicPeriod"/>
            </a:pPr>
            <a:endParaRPr lang="en-US" sz="1050" b="1" dirty="0" smtClean="0"/>
          </a:p>
          <a:p>
            <a:pPr marL="169863" indent="-169863">
              <a:buFont typeface="+mj-lt"/>
              <a:buAutoNum type="arabicPeriod"/>
            </a:pPr>
            <a:endParaRPr lang="en-US" sz="1050" b="1" dirty="0" smtClean="0"/>
          </a:p>
          <a:p>
            <a:pPr marL="169863" indent="-169863">
              <a:buFont typeface="+mj-lt"/>
              <a:buAutoNum type="arabicPeriod"/>
            </a:pPr>
            <a:endParaRPr lang="en-US" sz="1050" b="1" dirty="0" smtClean="0"/>
          </a:p>
          <a:p>
            <a:pPr marL="169863" indent="-169863">
              <a:buFont typeface="+mj-lt"/>
              <a:buAutoNum type="arabicPeriod"/>
            </a:pPr>
            <a:r>
              <a:rPr lang="en-US" sz="1050" b="1" dirty="0" smtClean="0"/>
              <a:t>Residential, Commercial</a:t>
            </a:r>
          </a:p>
          <a:p>
            <a:pPr marL="169863" indent="-169863">
              <a:buFont typeface="+mj-lt"/>
              <a:buAutoNum type="arabicPeriod"/>
            </a:pPr>
            <a:endParaRPr lang="en-US" sz="1050" b="1" dirty="0" smtClean="0"/>
          </a:p>
          <a:p>
            <a:pPr marL="169863" indent="-169863">
              <a:buFont typeface="+mj-lt"/>
              <a:buAutoNum type="arabicPeriod"/>
            </a:pPr>
            <a:endParaRPr lang="en-US" sz="1050" b="1" dirty="0" smtClean="0"/>
          </a:p>
          <a:p>
            <a:pPr marL="169863" indent="-169863">
              <a:buFont typeface="+mj-lt"/>
              <a:buAutoNum type="arabicPeriod"/>
            </a:pPr>
            <a:endParaRPr lang="en-US" sz="1050" b="1" dirty="0" smtClean="0"/>
          </a:p>
          <a:p>
            <a:pPr marL="169863" indent="-169863">
              <a:buFont typeface="+mj-lt"/>
              <a:buAutoNum type="arabicPeriod"/>
            </a:pPr>
            <a:endParaRPr lang="en-US" sz="1050" b="1" dirty="0" smtClean="0"/>
          </a:p>
          <a:p>
            <a:pPr marL="169863" indent="-169863">
              <a:buFont typeface="+mj-lt"/>
              <a:buAutoNum type="arabicPeriod"/>
            </a:pPr>
            <a:endParaRPr lang="en-US" sz="1050" b="1" dirty="0" smtClean="0"/>
          </a:p>
          <a:p>
            <a:pPr marL="169863" indent="-169863">
              <a:buFont typeface="+mj-lt"/>
              <a:buAutoNum type="arabicPeriod"/>
            </a:pPr>
            <a:r>
              <a:rPr lang="en-US" sz="1050" b="1" dirty="0" smtClean="0"/>
              <a:t>Utility Scale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63028" y="1738429"/>
            <a:ext cx="1080972" cy="2462213"/>
          </a:xfrm>
          <a:prstGeom prst="rect">
            <a:avLst/>
          </a:prstGeom>
          <a:solidFill>
            <a:srgbClr val="FFF3F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100" b="1" dirty="0" smtClean="0"/>
              <a:t>OEM</a:t>
            </a:r>
          </a:p>
          <a:p>
            <a:pPr marL="228600" indent="-228600">
              <a:buFont typeface="+mj-lt"/>
              <a:buAutoNum type="arabicPeriod"/>
            </a:pPr>
            <a:endParaRPr lang="en-US" sz="1100" b="1" dirty="0" smtClean="0"/>
          </a:p>
          <a:p>
            <a:pPr marL="228600" indent="-228600">
              <a:buFont typeface="+mj-lt"/>
              <a:buAutoNum type="arabicPeriod"/>
            </a:pPr>
            <a:endParaRPr lang="en-US" sz="1100" b="1" dirty="0" smtClean="0"/>
          </a:p>
          <a:p>
            <a:pPr marL="228600" indent="-228600"/>
            <a:endParaRPr lang="en-US" sz="1100" b="1" dirty="0" smtClean="0"/>
          </a:p>
          <a:p>
            <a:pPr marL="228600" indent="-228600"/>
            <a:endParaRPr lang="en-US" sz="1100" b="1" dirty="0" smtClean="0"/>
          </a:p>
          <a:p>
            <a:pPr marL="228600" indent="-228600"/>
            <a:endParaRPr lang="en-US" sz="1100" b="1" dirty="0" smtClean="0"/>
          </a:p>
          <a:p>
            <a:r>
              <a:rPr lang="en-US" sz="1100" b="1" dirty="0" smtClean="0"/>
              <a:t>Bldg owners, Construction companies</a:t>
            </a:r>
          </a:p>
          <a:p>
            <a:pPr marL="228600" indent="-228600"/>
            <a:endParaRPr lang="en-US" sz="1100" b="1" dirty="0" smtClean="0"/>
          </a:p>
          <a:p>
            <a:pPr marL="228600" indent="-228600">
              <a:buFont typeface="+mj-lt"/>
              <a:buAutoNum type="arabicPeriod"/>
            </a:pPr>
            <a:endParaRPr lang="en-US" sz="1100" b="1" dirty="0" smtClean="0"/>
          </a:p>
          <a:p>
            <a:pPr marL="228600" indent="-228600">
              <a:buFont typeface="+mj-lt"/>
              <a:buAutoNum type="arabicPeriod"/>
            </a:pPr>
            <a:endParaRPr lang="en-US" sz="1100" b="1" dirty="0" smtClean="0"/>
          </a:p>
          <a:p>
            <a:pPr marL="228600" indent="-228600"/>
            <a:endParaRPr lang="en-US" sz="1100" b="1" dirty="0" smtClean="0"/>
          </a:p>
          <a:p>
            <a:pPr marL="228600" indent="-228600"/>
            <a:r>
              <a:rPr lang="en-US" sz="1100" b="1" dirty="0" smtClean="0"/>
              <a:t>Utilities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73701" y="730101"/>
            <a:ext cx="2057400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Basis of competition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sz="1050" dirty="0" smtClean="0"/>
              <a:t>Efficiency, W/m</a:t>
            </a:r>
            <a:r>
              <a:rPr lang="en-US" sz="1050" baseline="30000" dirty="0" smtClean="0"/>
              <a:t>2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sz="1050" dirty="0" smtClean="0"/>
              <a:t>Cost, $/W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sz="1050" dirty="0" smtClean="0"/>
              <a:t>Wholesale energy, $/kWh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sz="1050" dirty="0" smtClean="0"/>
              <a:t>Retail (peak) energy, $/kWh</a:t>
            </a:r>
            <a:endParaRPr 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1600200" y="1219200"/>
            <a:ext cx="129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FF"/>
                </a:solidFill>
              </a:rPr>
              <a:t>Manufacturing Process &amp; Equipment</a:t>
            </a:r>
          </a:p>
          <a:p>
            <a:pPr algn="ctr"/>
            <a:r>
              <a:rPr lang="en-US" sz="1200" b="1" dirty="0" smtClean="0">
                <a:solidFill>
                  <a:srgbClr val="0000FF"/>
                </a:solidFill>
              </a:rPr>
              <a:t>Technology</a:t>
            </a:r>
          </a:p>
          <a:p>
            <a:pPr algn="ctr"/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95600" y="4066961"/>
            <a:ext cx="1295400" cy="900246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Complementary Products / Technologies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sz="1050" dirty="0" smtClean="0"/>
              <a:t>Encapsulation, Packaging</a:t>
            </a:r>
            <a:endParaRPr lang="en-US" sz="1050" dirty="0"/>
          </a:p>
        </p:txBody>
      </p:sp>
      <p:grpSp>
        <p:nvGrpSpPr>
          <p:cNvPr id="70" name="Group 69"/>
          <p:cNvGrpSpPr/>
          <p:nvPr/>
        </p:nvGrpSpPr>
        <p:grpSpPr>
          <a:xfrm>
            <a:off x="1676400" y="3850765"/>
            <a:ext cx="1066800" cy="1082630"/>
            <a:chOff x="1676400" y="3850765"/>
            <a:chExt cx="1066800" cy="1082630"/>
          </a:xfrm>
        </p:grpSpPr>
        <p:sp>
          <p:nvSpPr>
            <p:cNvPr id="9" name="TextBox 8"/>
            <p:cNvSpPr txBox="1"/>
            <p:nvPr/>
          </p:nvSpPr>
          <p:spPr>
            <a:xfrm>
              <a:off x="1676400" y="4102398"/>
              <a:ext cx="1066800" cy="830997"/>
            </a:xfrm>
            <a:prstGeom prst="rect">
              <a:avLst/>
            </a:prstGeom>
            <a:solidFill>
              <a:srgbClr val="954ECA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Raw Material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Technology / Availability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48" name="Straight Arrow Connector 47"/>
            <p:cNvCxnSpPr>
              <a:stCxn id="9" idx="0"/>
            </p:cNvCxnSpPr>
            <p:nvPr/>
          </p:nvCxnSpPr>
          <p:spPr>
            <a:xfrm rot="5400000" flipH="1" flipV="1">
              <a:off x="2084778" y="3975788"/>
              <a:ext cx="251633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49"/>
          <p:cNvCxnSpPr>
            <a:endCxn id="7" idx="2"/>
          </p:cNvCxnSpPr>
          <p:nvPr/>
        </p:nvCxnSpPr>
        <p:spPr>
          <a:xfrm rot="5400000" flipH="1" flipV="1">
            <a:off x="3056043" y="3665643"/>
            <a:ext cx="745915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6714464" y="4224372"/>
            <a:ext cx="1295400" cy="1414428"/>
            <a:chOff x="6714464" y="4224372"/>
            <a:chExt cx="1295400" cy="1414428"/>
          </a:xfrm>
        </p:grpSpPr>
        <p:sp>
          <p:nvSpPr>
            <p:cNvPr id="19" name="TextBox 18"/>
            <p:cNvSpPr txBox="1"/>
            <p:nvPr/>
          </p:nvSpPr>
          <p:spPr>
            <a:xfrm>
              <a:off x="6714464" y="4576971"/>
              <a:ext cx="1295400" cy="106182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Complementary Products / Technologies</a:t>
              </a:r>
            </a:p>
            <a:p>
              <a:pPr marL="169863" indent="-169863">
                <a:buFont typeface="Arial" pitchFamily="34" charset="0"/>
                <a:buChar char="•"/>
              </a:pPr>
              <a:r>
                <a:rPr lang="en-US" sz="1050" dirty="0" smtClean="0"/>
                <a:t>Inverter</a:t>
              </a:r>
            </a:p>
            <a:p>
              <a:pPr marL="169863" indent="-169863">
                <a:buFont typeface="Arial" pitchFamily="34" charset="0"/>
                <a:buChar char="•"/>
              </a:pPr>
              <a:r>
                <a:rPr lang="en-US" sz="1050" dirty="0" smtClean="0"/>
                <a:t>Smart grid</a:t>
              </a:r>
            </a:p>
            <a:p>
              <a:pPr marL="169863" indent="-169863">
                <a:buFont typeface="Arial" pitchFamily="34" charset="0"/>
                <a:buChar char="•"/>
              </a:pPr>
              <a:r>
                <a:rPr lang="en-US" sz="1050" dirty="0" smtClean="0"/>
                <a:t>Installation</a:t>
              </a:r>
              <a:endParaRPr lang="en-US" sz="1050" dirty="0"/>
            </a:p>
          </p:txBody>
        </p:sp>
        <p:cxnSp>
          <p:nvCxnSpPr>
            <p:cNvPr id="52" name="Straight Arrow Connector 51"/>
            <p:cNvCxnSpPr>
              <a:endCxn id="17" idx="2"/>
            </p:cNvCxnSpPr>
            <p:nvPr/>
          </p:nvCxnSpPr>
          <p:spPr>
            <a:xfrm rot="16200000" flipV="1">
              <a:off x="7191899" y="4399070"/>
              <a:ext cx="34939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Arc 67"/>
          <p:cNvSpPr/>
          <p:nvPr/>
        </p:nvSpPr>
        <p:spPr>
          <a:xfrm rot="341745">
            <a:off x="2746738" y="1290478"/>
            <a:ext cx="2514600" cy="457200"/>
          </a:xfrm>
          <a:prstGeom prst="arc">
            <a:avLst>
              <a:gd name="adj1" fmla="val 11195012"/>
              <a:gd name="adj2" fmla="val 21145896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c 68"/>
          <p:cNvSpPr/>
          <p:nvPr/>
        </p:nvSpPr>
        <p:spPr>
          <a:xfrm rot="15263928">
            <a:off x="589320" y="1293530"/>
            <a:ext cx="1008186" cy="1734465"/>
          </a:xfrm>
          <a:prstGeom prst="arc">
            <a:avLst>
              <a:gd name="adj1" fmla="val 16323984"/>
              <a:gd name="adj2" fmla="val 1672296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809464" y="1251099"/>
            <a:ext cx="872355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Eff. =14%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Left Arrow 29"/>
          <p:cNvSpPr/>
          <p:nvPr/>
        </p:nvSpPr>
        <p:spPr>
          <a:xfrm>
            <a:off x="4572000" y="5638800"/>
            <a:ext cx="4114800" cy="609600"/>
          </a:xfrm>
          <a:prstGeom prst="leftArrow">
            <a:avLst/>
          </a:prstGeom>
          <a:gradFill flip="none" rotWithShape="1">
            <a:gsLst>
              <a:gs pos="0">
                <a:srgbClr val="954ECA">
                  <a:shade val="30000"/>
                  <a:satMod val="115000"/>
                </a:srgbClr>
              </a:gs>
              <a:gs pos="50000">
                <a:srgbClr val="954ECA">
                  <a:shade val="67500"/>
                  <a:satMod val="115000"/>
                </a:srgbClr>
              </a:gs>
              <a:gs pos="100000">
                <a:srgbClr val="954EC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rgbClr val="954E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30"/>
          <p:cNvSpPr/>
          <p:nvPr/>
        </p:nvSpPr>
        <p:spPr>
          <a:xfrm rot="10800000">
            <a:off x="354427" y="5638799"/>
            <a:ext cx="4114800" cy="609600"/>
          </a:xfrm>
          <a:prstGeom prst="leftArrow">
            <a:avLst/>
          </a:prstGeom>
          <a:gradFill flip="none" rotWithShape="1">
            <a:gsLst>
              <a:gs pos="0">
                <a:srgbClr val="954ECA">
                  <a:shade val="30000"/>
                  <a:satMod val="115000"/>
                </a:srgbClr>
              </a:gs>
              <a:gs pos="50000">
                <a:srgbClr val="954ECA">
                  <a:shade val="67500"/>
                  <a:satMod val="115000"/>
                </a:srgbClr>
              </a:gs>
              <a:gs pos="100000">
                <a:srgbClr val="954EC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rgbClr val="954E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Arrow 32"/>
          <p:cNvSpPr/>
          <p:nvPr/>
        </p:nvSpPr>
        <p:spPr>
          <a:xfrm>
            <a:off x="152400" y="5638800"/>
            <a:ext cx="4114800" cy="609600"/>
          </a:xfrm>
          <a:prstGeom prst="leftArrow">
            <a:avLst/>
          </a:prstGeom>
          <a:gradFill flip="none" rotWithShape="1">
            <a:gsLst>
              <a:gs pos="0">
                <a:srgbClr val="954ECA">
                  <a:shade val="30000"/>
                  <a:satMod val="115000"/>
                </a:srgbClr>
              </a:gs>
              <a:gs pos="50000">
                <a:srgbClr val="954ECA">
                  <a:shade val="67500"/>
                  <a:satMod val="115000"/>
                </a:srgbClr>
              </a:gs>
              <a:gs pos="100000">
                <a:srgbClr val="954EC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rgbClr val="954E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Arrow 33"/>
          <p:cNvSpPr/>
          <p:nvPr/>
        </p:nvSpPr>
        <p:spPr>
          <a:xfrm rot="10800000">
            <a:off x="4724400" y="5638800"/>
            <a:ext cx="4114800" cy="609600"/>
          </a:xfrm>
          <a:prstGeom prst="leftArrow">
            <a:avLst/>
          </a:prstGeom>
          <a:gradFill flip="none" rotWithShape="1">
            <a:gsLst>
              <a:gs pos="0">
                <a:srgbClr val="954ECA">
                  <a:shade val="30000"/>
                  <a:satMod val="115000"/>
                </a:srgbClr>
              </a:gs>
              <a:gs pos="50000">
                <a:srgbClr val="954ECA">
                  <a:shade val="67500"/>
                  <a:satMod val="115000"/>
                </a:srgbClr>
              </a:gs>
              <a:gs pos="100000">
                <a:srgbClr val="954EC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rgbClr val="954E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3" grpId="0"/>
      <p:bldP spid="15" grpId="0"/>
      <p:bldP spid="17" grpId="0" animBg="1"/>
      <p:bldP spid="18" grpId="0" animBg="1"/>
      <p:bldP spid="20" grpId="0" animBg="1"/>
      <p:bldP spid="23" grpId="0"/>
      <p:bldP spid="39" grpId="0" animBg="1"/>
      <p:bldP spid="68" grpId="0" animBg="1"/>
      <p:bldP spid="69" grpId="0" animBg="1"/>
      <p:bldP spid="29" grpId="0" animBg="1"/>
      <p:bldP spid="30" grpId="0" animBg="1"/>
      <p:bldP spid="31" grpId="0" animBg="1"/>
      <p:bldP spid="33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402" y="224648"/>
            <a:ext cx="8229600" cy="788987"/>
          </a:xfrm>
        </p:spPr>
        <p:txBody>
          <a:bodyPr/>
          <a:lstStyle/>
          <a:p>
            <a:r>
              <a:rPr lang="en-US" sz="4000" b="1" dirty="0" err="1" smtClean="0"/>
              <a:t>CleanTech</a:t>
            </a:r>
            <a:r>
              <a:rPr lang="en-US" sz="4000" b="1" dirty="0" smtClean="0"/>
              <a:t>-to-Market Path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C2M 2011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D315D5-F217-4EBE-AA17-B72D4C713BC6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6" name="Title 1"/>
          <p:cNvSpPr txBox="1"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0">
              <a:spcBef>
                <a:spcPct val="0"/>
              </a:spcBef>
              <a:buClrTx/>
              <a:buSzTx/>
              <a:buNone/>
              <a:defRPr/>
            </a:pPr>
            <a:r>
              <a:rPr kumimoji="0" lang="en-US" sz="3600" b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</a:rPr>
              <a:t>Identify the critical factors</a:t>
            </a:r>
            <a:r>
              <a:rPr kumimoji="0" lang="en-US" sz="3600" b="1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</a:rPr>
              <a:t> that </a:t>
            </a:r>
            <a:r>
              <a:rPr lang="en-US" sz="3600" b="1" dirty="0" smtClean="0">
                <a:latin typeface="+mj-lt"/>
                <a:ea typeface="+mj-ea"/>
              </a:rPr>
              <a:t>drive </a:t>
            </a:r>
            <a:r>
              <a:rPr kumimoji="0" lang="en-US" sz="3600" b="1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</a:rPr>
              <a:t>the </a:t>
            </a:r>
            <a:r>
              <a:rPr kumimoji="0" lang="en-US" sz="3600" b="1" i="1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</a:rPr>
              <a:t>technical and commercial </a:t>
            </a:r>
            <a:r>
              <a:rPr kumimoji="0" lang="en-US" sz="3600" b="1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</a:rPr>
              <a:t>feasibility of C2M</a:t>
            </a:r>
            <a:endParaRPr kumimoji="0" lang="en-US" sz="3600" b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402" y="228600"/>
            <a:ext cx="7556313" cy="1066800"/>
          </a:xfrm>
        </p:spPr>
        <p:txBody>
          <a:bodyPr/>
          <a:lstStyle/>
          <a:p>
            <a:r>
              <a:rPr lang="en-US" sz="3600" b="1" dirty="0" smtClean="0"/>
              <a:t>Product Realization Path-finding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1" dirty="0" smtClean="0"/>
              <a:t>Exploration &amp; Feasibility </a:t>
            </a:r>
            <a:endParaRPr lang="en-US" sz="32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305800" cy="4267200"/>
          </a:xfrm>
        </p:spPr>
        <p:txBody>
          <a:bodyPr>
            <a:noAutofit/>
          </a:bodyPr>
          <a:lstStyle/>
          <a:p>
            <a:pPr marL="404813" indent="-387350">
              <a:spcAft>
                <a:spcPts val="600"/>
              </a:spcAft>
            </a:pPr>
            <a:r>
              <a:rPr lang="en-US" sz="2800" dirty="0" smtClean="0"/>
              <a:t>Technical and commercial feasibility of alternate application scenarios and design concepts is essential before investment in product development.</a:t>
            </a:r>
          </a:p>
          <a:p>
            <a:pPr marL="404813" indent="-387350">
              <a:spcAft>
                <a:spcPts val="600"/>
              </a:spcAft>
            </a:pPr>
            <a:r>
              <a:rPr lang="en-US" sz="2800" dirty="0" smtClean="0"/>
              <a:t>Multitude of market opportunities and applications, and technological &amp; market uncertainties require risk assessment and priority setting.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DFC8-8F7B-0A47-BD3E-C2143C7F13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C2M 2011</a:t>
            </a:r>
            <a:endParaRPr lang="en-US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5281"/>
            <a:ext cx="8229600" cy="865187"/>
          </a:xfrm>
        </p:spPr>
        <p:txBody>
          <a:bodyPr/>
          <a:lstStyle/>
          <a:p>
            <a:r>
              <a:rPr lang="en-US" sz="3200" b="1" dirty="0" smtClean="0"/>
              <a:t>Complementary Technologies &amp; Products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530725"/>
          </a:xfrm>
        </p:spPr>
        <p:txBody>
          <a:bodyPr/>
          <a:lstStyle/>
          <a:p>
            <a:r>
              <a:rPr lang="en-US" dirty="0" smtClean="0"/>
              <a:t>Technologies and products that users must have to make your product fulfill their needs and meet the intended functions</a:t>
            </a:r>
          </a:p>
          <a:p>
            <a:r>
              <a:rPr lang="en-US" dirty="0" smtClean="0"/>
              <a:t>Concurrent development of complementary products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C2M 2011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D315D5-F217-4EBE-AA17-B72D4C713BC6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5629275" y="2133600"/>
            <a:ext cx="3276600" cy="2041525"/>
            <a:chOff x="3552" y="1344"/>
            <a:chExt cx="2064" cy="1286"/>
          </a:xfrm>
        </p:grpSpPr>
        <p:pic>
          <p:nvPicPr>
            <p:cNvPr id="7" name="Picture 8" descr="hondafcx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52" y="1344"/>
              <a:ext cx="1995" cy="1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3552" y="2432"/>
              <a:ext cx="20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</a:rPr>
                <a:t>Honda FCX Hydrogen Fuel Cell Concept Car </a:t>
              </a:r>
            </a:p>
          </p:txBody>
        </p:sp>
      </p:grpSp>
      <p:pic>
        <p:nvPicPr>
          <p:cNvPr id="9" name="Picture 13" descr="tall can opener, whi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638800" y="4419600"/>
            <a:ext cx="1665288" cy="1665288"/>
          </a:xfrm>
          <a:prstGeom prst="rect">
            <a:avLst/>
          </a:prstGeom>
          <a:noFill/>
        </p:spPr>
      </p:pic>
      <p:pic>
        <p:nvPicPr>
          <p:cNvPr id="10" name="Picture 16" descr="Del Monte Zucchini with Italian-Style Tomato Sauc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48525" y="4419600"/>
            <a:ext cx="1676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81200"/>
            <a:ext cx="7772400" cy="1362075"/>
          </a:xfrm>
        </p:spPr>
        <p:txBody>
          <a:bodyPr/>
          <a:lstStyle/>
          <a:p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C2M 2011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0A0C6B-A724-45A4-92A4-EE4662663D41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56313" cy="811306"/>
          </a:xfrm>
        </p:spPr>
        <p:txBody>
          <a:bodyPr/>
          <a:lstStyle/>
          <a:p>
            <a:r>
              <a:rPr lang="en-US" b="1" dirty="0" smtClean="0"/>
              <a:t>T2M Cycle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24000"/>
            <a:ext cx="7556313" cy="4602163"/>
          </a:xfrm>
        </p:spPr>
        <p:txBody>
          <a:bodyPr>
            <a:normAutofit/>
          </a:bodyPr>
          <a:lstStyle/>
          <a:p>
            <a:pPr marL="344488" indent="-344488"/>
            <a:r>
              <a:rPr lang="en-US" sz="3000" b="1" i="1" dirty="0" smtClean="0">
                <a:solidFill>
                  <a:srgbClr val="7030A0"/>
                </a:solidFill>
              </a:rPr>
              <a:t>Innovation</a:t>
            </a:r>
            <a:r>
              <a:rPr lang="en-US" sz="2800" b="1" i="1" dirty="0" smtClean="0"/>
              <a:t> </a:t>
            </a:r>
          </a:p>
          <a:p>
            <a:pPr marL="690563" lvl="1" indent="-346075"/>
            <a:r>
              <a:rPr lang="en-US" sz="2600" b="1" i="1" dirty="0" smtClean="0"/>
              <a:t>Partnership </a:t>
            </a:r>
          </a:p>
          <a:p>
            <a:pPr marL="344488" indent="-344488"/>
            <a:r>
              <a:rPr lang="en-US" sz="3000" b="1" i="1" dirty="0" smtClean="0">
                <a:solidFill>
                  <a:srgbClr val="7030A0"/>
                </a:solidFill>
              </a:rPr>
              <a:t>Commercialization Strategy</a:t>
            </a:r>
          </a:p>
          <a:p>
            <a:pPr marL="690563" lvl="1" indent="-350838"/>
            <a:r>
              <a:rPr lang="en-US" sz="2600" b="1" i="1" dirty="0" smtClean="0"/>
              <a:t>Market assessment</a:t>
            </a:r>
            <a:endParaRPr lang="en-US" sz="2600" dirty="0" smtClean="0"/>
          </a:p>
          <a:p>
            <a:pPr marL="344488" indent="-344488">
              <a:spcAft>
                <a:spcPts val="600"/>
              </a:spcAft>
            </a:pPr>
            <a:r>
              <a:rPr lang="en-US" sz="3000" b="1" i="1" dirty="0" smtClean="0">
                <a:solidFill>
                  <a:srgbClr val="7030A0"/>
                </a:solidFill>
              </a:rPr>
              <a:t>Product Realization </a:t>
            </a:r>
          </a:p>
          <a:p>
            <a:pPr marL="671513" lvl="1" indent="-344488">
              <a:spcAft>
                <a:spcPts val="600"/>
              </a:spcAft>
            </a:pPr>
            <a:r>
              <a:rPr lang="en-US" sz="2600" b="1" i="1" dirty="0" smtClean="0"/>
              <a:t>Path-finding</a:t>
            </a:r>
          </a:p>
          <a:p>
            <a:pPr marL="690563" lvl="1" indent="-346075">
              <a:spcAft>
                <a:spcPts val="600"/>
              </a:spcAft>
            </a:pPr>
            <a:r>
              <a:rPr lang="en-US" sz="2600" b="1" i="1" dirty="0" smtClean="0"/>
              <a:t>Risks &amp; priorities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DFC8-8F7B-0A47-BD3E-C2143C7F13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C2M 2011</a:t>
            </a:r>
            <a:endParaRPr lang="en-US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56313" cy="811306"/>
          </a:xfrm>
        </p:spPr>
        <p:txBody>
          <a:bodyPr/>
          <a:lstStyle/>
          <a:p>
            <a:pPr lvl="1"/>
            <a:r>
              <a:rPr lang="en-US" sz="3600" b="1" dirty="0" smtClean="0"/>
              <a:t>Innovation Through Partnership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5181600" cy="3581399"/>
          </a:xfrm>
        </p:spPr>
        <p:txBody>
          <a:bodyPr>
            <a:noAutofit/>
          </a:bodyPr>
          <a:lstStyle/>
          <a:p>
            <a:pPr marL="339725" indent="-322263"/>
            <a:r>
              <a:rPr lang="en-US" sz="2800" b="1" i="1" dirty="0" smtClean="0"/>
              <a:t>Often innovation is inspired by a perceived market application opportunity*</a:t>
            </a:r>
          </a:p>
          <a:p>
            <a:pPr marL="339725" indent="-322263"/>
            <a:r>
              <a:rPr lang="en-US" sz="2800" b="1" i="1" dirty="0" smtClean="0"/>
              <a:t>An existing unfulfilled need or an emerging customer creation opportunity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DFC8-8F7B-0A47-BD3E-C2143C7F136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791200" y="1524000"/>
            <a:ext cx="2895600" cy="2112917"/>
            <a:chOff x="3446723" y="1104"/>
            <a:chExt cx="1927403" cy="1503317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7" name="Oval 6"/>
            <p:cNvSpPr/>
            <p:nvPr/>
          </p:nvSpPr>
          <p:spPr>
            <a:xfrm>
              <a:off x="3446723" y="1104"/>
              <a:ext cx="1927403" cy="1503317"/>
            </a:xfrm>
            <a:prstGeom prst="ellipse">
              <a:avLst/>
            </a:prstGeom>
            <a:solidFill>
              <a:srgbClr val="7030A0"/>
            </a:solidFill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4"/>
            <p:cNvSpPr/>
            <p:nvPr/>
          </p:nvSpPr>
          <p:spPr>
            <a:xfrm>
              <a:off x="3728985" y="221260"/>
              <a:ext cx="1362879" cy="106300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0" i="1" kern="1200" dirty="0" smtClean="0"/>
                <a:t>Innovation</a:t>
              </a:r>
              <a:r>
                <a:rPr lang="en-US" b="1" i="1" kern="1200" dirty="0" smtClean="0"/>
                <a:t> </a:t>
              </a:r>
              <a:r>
                <a:rPr lang="en-US" b="0" i="1" kern="1200" dirty="0" smtClean="0"/>
                <a:t>Partnership</a:t>
              </a:r>
              <a:endParaRPr lang="en-US" b="0" i="1" kern="12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1000" y="5715000"/>
            <a:ext cx="5458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Lead User Innovation is an exception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C2M 2011</a:t>
            </a:r>
            <a:endParaRPr lang="en-US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56313" cy="762000"/>
          </a:xfrm>
        </p:spPr>
        <p:txBody>
          <a:bodyPr/>
          <a:lstStyle/>
          <a:p>
            <a:r>
              <a:rPr lang="en-US" sz="3600" b="1" dirty="0" smtClean="0"/>
              <a:t>Commercialization Strategy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5486400" cy="4525963"/>
          </a:xfrm>
        </p:spPr>
        <p:txBody>
          <a:bodyPr>
            <a:noAutofit/>
          </a:bodyPr>
          <a:lstStyle/>
          <a:p>
            <a:pPr marL="339725" indent="-339725"/>
            <a:r>
              <a:rPr lang="en-US" sz="2800" b="1" dirty="0" smtClean="0"/>
              <a:t>Exploration of market and business model opportunities</a:t>
            </a:r>
          </a:p>
          <a:p>
            <a:pPr marL="339725" indent="-339725"/>
            <a:r>
              <a:rPr lang="en-US" sz="2800" b="1" dirty="0" smtClean="0"/>
              <a:t>Characteristics of markets, users and stakeholders</a:t>
            </a:r>
          </a:p>
          <a:p>
            <a:pPr marL="339725" indent="-339725"/>
            <a:r>
              <a:rPr lang="en-US" sz="2800" b="1" dirty="0" smtClean="0"/>
              <a:t>Market asset structure</a:t>
            </a:r>
          </a:p>
          <a:p>
            <a:pPr marL="339725" indent="-339725"/>
            <a:r>
              <a:rPr lang="en-US" sz="2800" b="1" dirty="0" smtClean="0"/>
              <a:t>The requirements for </a:t>
            </a:r>
            <a:r>
              <a:rPr lang="en-US" sz="2800" b="1" dirty="0" smtClean="0">
                <a:solidFill>
                  <a:srgbClr val="7030A0"/>
                </a:solidFill>
              </a:rPr>
              <a:t>application of technology to market context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DFC8-8F7B-0A47-BD3E-C2143C7F136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096000" y="1447800"/>
            <a:ext cx="2819400" cy="2209800"/>
            <a:chOff x="5266764" y="1326625"/>
            <a:chExt cx="1936167" cy="1503317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7" name="Oval 6"/>
            <p:cNvSpPr/>
            <p:nvPr/>
          </p:nvSpPr>
          <p:spPr>
            <a:xfrm>
              <a:off x="5266764" y="1326625"/>
              <a:ext cx="1936167" cy="1503317"/>
            </a:xfrm>
            <a:prstGeom prst="ellipse">
              <a:avLst/>
            </a:prstGeom>
            <a:solidFill>
              <a:srgbClr val="0000FF"/>
            </a:solidFill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4"/>
            <p:cNvSpPr/>
            <p:nvPr/>
          </p:nvSpPr>
          <p:spPr>
            <a:xfrm>
              <a:off x="5550309" y="1546781"/>
              <a:ext cx="1369077" cy="106300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 dirty="0" smtClean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094231" y="2200936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i="1" dirty="0" smtClean="0">
                <a:solidFill>
                  <a:schemeClr val="bg1"/>
                </a:solidFill>
              </a:rPr>
              <a:t>Commercialization Strategy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C2M 2011</a:t>
            </a:r>
            <a:endParaRPr lang="en-US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C2M 2011</a:t>
            </a:r>
            <a:endParaRPr lang="en-US" altLang="en-US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E51AE8-854A-49D0-953D-5DBC8053B19F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712787"/>
          </a:xfrm>
        </p:spPr>
        <p:txBody>
          <a:bodyPr/>
          <a:lstStyle/>
          <a:p>
            <a:pPr marL="573088" indent="-344488"/>
            <a:r>
              <a:rPr lang="en-US" sz="3000" b="1" dirty="0" smtClean="0">
                <a:solidFill>
                  <a:schemeClr val="tx1"/>
                </a:solidFill>
              </a:rPr>
              <a:t>Market opportunities are realized through a product</a:t>
            </a:r>
          </a:p>
        </p:txBody>
      </p:sp>
      <p:pic>
        <p:nvPicPr>
          <p:cNvPr id="271364" name="Picture 4" descr="hero20080609">
            <a:hlinkClick r:id="rId3"/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3352800" y="990600"/>
            <a:ext cx="2438400" cy="1247775"/>
          </a:xfrm>
        </p:spPr>
      </p:pic>
      <p:pic>
        <p:nvPicPr>
          <p:cNvPr id="271366" name="Picture 6" descr="Intuitive Surgica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2362200"/>
            <a:ext cx="2438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40" descr="2018_0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4600" y="4648200"/>
            <a:ext cx="4038600" cy="105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0" descr="http://www.euinfrastructure.com/media/media-news/news-thumb/100524/wind-energy-race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00800" y="2362200"/>
            <a:ext cx="2590800" cy="1943100"/>
          </a:xfrm>
          <a:prstGeom prst="rect">
            <a:avLst/>
          </a:prstGeom>
          <a:noFill/>
        </p:spPr>
      </p:pic>
      <p:pic>
        <p:nvPicPr>
          <p:cNvPr id="271365" name="Picture 5" descr="2008-Prius-Hybrid-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8" cstate="print"/>
          <a:srcRect/>
          <a:stretch>
            <a:fillRect/>
          </a:stretch>
        </p:blipFill>
        <p:spPr>
          <a:xfrm>
            <a:off x="3284537" y="2590800"/>
            <a:ext cx="2582863" cy="1403350"/>
          </a:xfr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C2M 2011</a:t>
            </a:r>
            <a:endParaRPr lang="en-US" altLang="en-US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C8FA8-F1C9-4173-AF5E-6F871DCEC119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712787"/>
          </a:xfrm>
        </p:spPr>
        <p:txBody>
          <a:bodyPr/>
          <a:lstStyle/>
          <a:p>
            <a:pPr eaLnBrk="1" hangingPunct="1"/>
            <a:r>
              <a:rPr lang="en-US" sz="3800" b="1" dirty="0" smtClean="0"/>
              <a:t>Successful Products 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8153400" cy="1600200"/>
          </a:xfrm>
        </p:spPr>
        <p:txBody>
          <a:bodyPr/>
          <a:lstStyle/>
          <a:p>
            <a:pPr marL="347663" indent="-347663"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000099"/>
                </a:solidFill>
              </a:rPr>
              <a:t>Match technology to the needs and wants of product stakeholders in the market-space and in the application (use) environment</a:t>
            </a:r>
          </a:p>
          <a:p>
            <a:pPr marL="347663" indent="-347663"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000099"/>
                </a:solidFill>
              </a:rPr>
              <a:t>Create compelling &amp; differentiated value experience</a:t>
            </a:r>
          </a:p>
        </p:txBody>
      </p:sp>
      <p:sp>
        <p:nvSpPr>
          <p:cNvPr id="268295" name="Rectangle 7"/>
          <p:cNvSpPr>
            <a:spLocks noChangeArrowheads="1"/>
          </p:cNvSpPr>
          <p:nvPr/>
        </p:nvSpPr>
        <p:spPr bwMode="auto">
          <a:xfrm>
            <a:off x="466725" y="2667000"/>
            <a:ext cx="8153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b="1" dirty="0" smtClean="0"/>
              <a:t>Attributes of successful products:</a:t>
            </a:r>
            <a:endParaRPr lang="en-US" b="1" dirty="0"/>
          </a:p>
          <a:p>
            <a:pPr marL="730250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100" b="1" dirty="0" smtClean="0"/>
              <a:t>Serve an attractive market</a:t>
            </a:r>
          </a:p>
          <a:p>
            <a:pPr marL="730250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100" b="1" dirty="0" smtClean="0"/>
              <a:t>Profitable</a:t>
            </a:r>
          </a:p>
          <a:p>
            <a:pPr marL="730250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100" b="1" dirty="0" smtClean="0"/>
              <a:t>Competitive advantage</a:t>
            </a:r>
            <a:endParaRPr lang="en-US" sz="2100" b="1" dirty="0"/>
          </a:p>
          <a:p>
            <a:pPr marL="730250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100" b="1" dirty="0" smtClean="0"/>
              <a:t>Accessible (channels)</a:t>
            </a:r>
          </a:p>
          <a:p>
            <a:pPr marL="730250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100" b="1" dirty="0" err="1" smtClean="0"/>
              <a:t>Manufacturable</a:t>
            </a:r>
            <a:endParaRPr lang="en-US" sz="2100" b="1" dirty="0" smtClean="0"/>
          </a:p>
          <a:p>
            <a:pPr marL="730250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100" b="1" dirty="0" smtClean="0"/>
              <a:t>Serviceable</a:t>
            </a:r>
            <a:endParaRPr lang="en-US" sz="2100" b="1" dirty="0"/>
          </a:p>
          <a:p>
            <a:pPr marL="730250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100" b="1" dirty="0" smtClean="0"/>
              <a:t>Concurrent with complementary </a:t>
            </a:r>
            <a:r>
              <a:rPr lang="en-US" sz="2100" b="1" dirty="0"/>
              <a:t>products</a:t>
            </a:r>
          </a:p>
          <a:p>
            <a:pPr marL="730250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100" b="1" dirty="0" smtClean="0"/>
              <a:t>Sustainable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268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8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268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8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268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8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1000"/>
                                        <p:tgtEl>
                                          <p:spTgt spid="268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8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1000"/>
                                        <p:tgtEl>
                                          <p:spTgt spid="268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8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1000"/>
                                        <p:tgtEl>
                                          <p:spTgt spid="268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8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1000"/>
                                        <p:tgtEl>
                                          <p:spTgt spid="268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8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1000"/>
                                        <p:tgtEl>
                                          <p:spTgt spid="2682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82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1000"/>
                                        <p:tgtEl>
                                          <p:spTgt spid="2682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82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build="p" bldLvl="2"/>
      <p:bldP spid="268295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C2M 2011</a:t>
            </a:r>
            <a:endParaRPr lang="en-US" altLang="en-US"/>
          </a:p>
        </p:txBody>
      </p:sp>
      <p:sp>
        <p:nvSpPr>
          <p:cNvPr id="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B23734-7115-4A1F-90F7-DDA7AE9F09BA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1" dirty="0" smtClean="0"/>
              <a:t>Who are the stakeholders?</a:t>
            </a:r>
            <a:endParaRPr lang="en-US" sz="3200" b="1" dirty="0" smtClean="0"/>
          </a:p>
        </p:txBody>
      </p:sp>
      <p:grpSp>
        <p:nvGrpSpPr>
          <p:cNvPr id="16389" name="Group 3"/>
          <p:cNvGrpSpPr>
            <a:grpSpLocks/>
          </p:cNvGrpSpPr>
          <p:nvPr/>
        </p:nvGrpSpPr>
        <p:grpSpPr bwMode="auto">
          <a:xfrm>
            <a:off x="4191000" y="1371600"/>
            <a:ext cx="4953000" cy="3657600"/>
            <a:chOff x="1152" y="1200"/>
            <a:chExt cx="3120" cy="2304"/>
          </a:xfrm>
        </p:grpSpPr>
        <p:sp>
          <p:nvSpPr>
            <p:cNvPr id="16391" name="Oval 4"/>
            <p:cNvSpPr>
              <a:spLocks noChangeArrowheads="1"/>
            </p:cNvSpPr>
            <p:nvPr/>
          </p:nvSpPr>
          <p:spPr bwMode="auto">
            <a:xfrm>
              <a:off x="1152" y="1200"/>
              <a:ext cx="3120" cy="2304"/>
            </a:xfrm>
            <a:prstGeom prst="ellipse">
              <a:avLst/>
            </a:prstGeom>
            <a:solidFill>
              <a:srgbClr val="EBFFE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2" name="Oval 5"/>
            <p:cNvSpPr>
              <a:spLocks noChangeArrowheads="1"/>
            </p:cNvSpPr>
            <p:nvPr/>
          </p:nvSpPr>
          <p:spPr bwMode="auto">
            <a:xfrm>
              <a:off x="1872" y="2256"/>
              <a:ext cx="912" cy="36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18" tIns="45709" rIns="91418" bIns="45709" anchor="ctr"/>
            <a:lstStyle/>
            <a:p>
              <a:pPr algn="ctr" eaLnBrk="0" hangingPunct="0"/>
              <a:endParaRPr lang="en-US" sz="1000" b="1">
                <a:solidFill>
                  <a:srgbClr val="000000"/>
                </a:solidFill>
              </a:endParaRPr>
            </a:p>
            <a:p>
              <a:pPr algn="ctr" eaLnBrk="0" hangingPunct="0"/>
              <a:endParaRPr lang="en-US" sz="900" b="1">
                <a:solidFill>
                  <a:srgbClr val="000000"/>
                </a:solidFill>
              </a:endParaRPr>
            </a:p>
            <a:p>
              <a:pPr algn="ctr" eaLnBrk="0" hangingPunct="0"/>
              <a:endParaRPr lang="en-US" sz="600" b="1">
                <a:solidFill>
                  <a:srgbClr val="000000"/>
                </a:solidFill>
              </a:endParaRPr>
            </a:p>
            <a:p>
              <a:pPr algn="ctr" eaLnBrk="0" hangingPunct="0"/>
              <a:r>
                <a:rPr lang="en-US" sz="900" b="1">
                  <a:solidFill>
                    <a:srgbClr val="000000"/>
                  </a:solidFill>
                </a:rPr>
                <a:t>Shareholders</a:t>
              </a:r>
              <a:endParaRPr lang="en-US" sz="9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393" name="Text Box 6"/>
            <p:cNvSpPr txBox="1">
              <a:spLocks noChangeArrowheads="1"/>
            </p:cNvSpPr>
            <p:nvPr/>
          </p:nvSpPr>
          <p:spPr bwMode="auto">
            <a:xfrm rot="796904">
              <a:off x="2311" y="1449"/>
              <a:ext cx="17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>
                  <a:solidFill>
                    <a:srgbClr val="37FF37"/>
                  </a:solidFill>
                </a:rPr>
                <a:t>Natural Environment</a:t>
              </a:r>
            </a:p>
          </p:txBody>
        </p:sp>
        <p:sp>
          <p:nvSpPr>
            <p:cNvPr id="16394" name="Oval 7"/>
            <p:cNvSpPr>
              <a:spLocks noChangeArrowheads="1"/>
            </p:cNvSpPr>
            <p:nvPr/>
          </p:nvSpPr>
          <p:spPr bwMode="auto">
            <a:xfrm>
              <a:off x="1898" y="2112"/>
              <a:ext cx="897" cy="415"/>
            </a:xfrm>
            <a:prstGeom prst="ellipse">
              <a:avLst/>
            </a:prstGeom>
            <a:solidFill>
              <a:srgbClr val="FEFE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Rectangle 8"/>
            <p:cNvSpPr>
              <a:spLocks noChangeArrowheads="1"/>
            </p:cNvSpPr>
            <p:nvPr/>
          </p:nvSpPr>
          <p:spPr bwMode="auto">
            <a:xfrm>
              <a:off x="3077" y="2066"/>
              <a:ext cx="641" cy="207"/>
            </a:xfrm>
            <a:prstGeom prst="rect">
              <a:avLst/>
            </a:prstGeom>
            <a:solidFill>
              <a:srgbClr val="DBF8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18" tIns="45709" rIns="91418" bIns="45709" anchor="ctr"/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Times New Roman" pitchFamily="18" charset="0"/>
                </a:rPr>
                <a:t>Intermediaries</a:t>
              </a:r>
            </a:p>
          </p:txBody>
        </p:sp>
        <p:sp>
          <p:nvSpPr>
            <p:cNvPr id="16396" name="Rectangle 9"/>
            <p:cNvSpPr>
              <a:spLocks noChangeArrowheads="1"/>
            </p:cNvSpPr>
            <p:nvPr/>
          </p:nvSpPr>
          <p:spPr bwMode="auto">
            <a:xfrm>
              <a:off x="3539" y="2595"/>
              <a:ext cx="615" cy="230"/>
            </a:xfrm>
            <a:prstGeom prst="rect">
              <a:avLst/>
            </a:prstGeom>
            <a:solidFill>
              <a:srgbClr val="F2F2F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18" tIns="45709" rIns="91418" bIns="45709" anchor="ctr"/>
            <a:lstStyle/>
            <a:p>
              <a:pPr algn="ctr" eaLnBrk="0" hangingPunct="0"/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End Users</a:t>
              </a:r>
            </a:p>
          </p:txBody>
        </p:sp>
        <p:sp>
          <p:nvSpPr>
            <p:cNvPr id="16397" name="Oval 10"/>
            <p:cNvSpPr>
              <a:spLocks noChangeArrowheads="1"/>
            </p:cNvSpPr>
            <p:nvPr/>
          </p:nvSpPr>
          <p:spPr bwMode="auto">
            <a:xfrm>
              <a:off x="1949" y="2112"/>
              <a:ext cx="769" cy="322"/>
            </a:xfrm>
            <a:prstGeom prst="ellipse">
              <a:avLst/>
            </a:prstGeom>
            <a:solidFill>
              <a:srgbClr val="FFFFB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18" tIns="45709" rIns="91418" bIns="45709" anchor="ctr"/>
            <a:lstStyle/>
            <a:p>
              <a:pPr algn="ctr" eaLnBrk="0" hangingPunct="0"/>
              <a:r>
                <a:rPr lang="en-US" sz="1000" b="1">
                  <a:solidFill>
                    <a:srgbClr val="000000"/>
                  </a:solidFill>
                </a:rPr>
                <a:t>Firm</a:t>
              </a:r>
            </a:p>
            <a:p>
              <a:pPr algn="ctr" eaLnBrk="0" hangingPunct="0"/>
              <a:r>
                <a:rPr lang="en-US" sz="800">
                  <a:solidFill>
                    <a:srgbClr val="000000"/>
                  </a:solidFill>
                  <a:latin typeface="Times New Roman" pitchFamily="18" charset="0"/>
                </a:rPr>
                <a:t>Products &amp; Services</a:t>
              </a:r>
              <a:endParaRPr lang="en-US" sz="1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398" name="Line 11"/>
            <p:cNvSpPr>
              <a:spLocks noChangeShapeType="1"/>
            </p:cNvSpPr>
            <p:nvPr/>
          </p:nvSpPr>
          <p:spPr bwMode="auto">
            <a:xfrm>
              <a:off x="1975" y="1882"/>
              <a:ext cx="3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9" name="Line 12"/>
            <p:cNvSpPr>
              <a:spLocks noChangeShapeType="1"/>
            </p:cNvSpPr>
            <p:nvPr/>
          </p:nvSpPr>
          <p:spPr bwMode="auto">
            <a:xfrm flipV="1">
              <a:off x="3154" y="2273"/>
              <a:ext cx="257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0" name="Line 13"/>
            <p:cNvSpPr>
              <a:spLocks noChangeShapeType="1"/>
            </p:cNvSpPr>
            <p:nvPr/>
          </p:nvSpPr>
          <p:spPr bwMode="auto">
            <a:xfrm>
              <a:off x="3718" y="2181"/>
              <a:ext cx="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1" name="Line 14"/>
            <p:cNvSpPr>
              <a:spLocks noChangeShapeType="1"/>
            </p:cNvSpPr>
            <p:nvPr/>
          </p:nvSpPr>
          <p:spPr bwMode="auto">
            <a:xfrm>
              <a:off x="3897" y="2181"/>
              <a:ext cx="0" cy="4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2" name="Line 15"/>
            <p:cNvSpPr>
              <a:spLocks noChangeShapeType="1"/>
            </p:cNvSpPr>
            <p:nvPr/>
          </p:nvSpPr>
          <p:spPr bwMode="auto">
            <a:xfrm>
              <a:off x="2667" y="2343"/>
              <a:ext cx="282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3" name="Line 16"/>
            <p:cNvSpPr>
              <a:spLocks noChangeShapeType="1"/>
            </p:cNvSpPr>
            <p:nvPr/>
          </p:nvSpPr>
          <p:spPr bwMode="auto">
            <a:xfrm>
              <a:off x="3154" y="2549"/>
              <a:ext cx="38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AutoShape 17"/>
            <p:cNvSpPr>
              <a:spLocks noChangeArrowheads="1"/>
            </p:cNvSpPr>
            <p:nvPr/>
          </p:nvSpPr>
          <p:spPr bwMode="auto">
            <a:xfrm>
              <a:off x="2718" y="2434"/>
              <a:ext cx="693" cy="139"/>
            </a:xfrm>
            <a:prstGeom prst="diamond">
              <a:avLst/>
            </a:prstGeom>
            <a:solidFill>
              <a:srgbClr val="EFD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18" tIns="45709" rIns="91418" bIns="45709" anchor="ctr"/>
            <a:lstStyle/>
            <a:p>
              <a:pPr algn="ctr" eaLnBrk="0" hangingPunct="0"/>
              <a:r>
                <a:rPr lang="en-US" sz="600">
                  <a:solidFill>
                    <a:srgbClr val="000000"/>
                  </a:solidFill>
                  <a:latin typeface="Times New Roman" pitchFamily="18" charset="0"/>
                </a:rPr>
                <a:t>Outbound Logistics</a:t>
              </a:r>
              <a:endParaRPr lang="en-US" sz="7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405" name="AutoShape 18"/>
            <p:cNvSpPr>
              <a:spLocks noChangeArrowheads="1"/>
            </p:cNvSpPr>
            <p:nvPr/>
          </p:nvSpPr>
          <p:spPr bwMode="auto">
            <a:xfrm>
              <a:off x="2000" y="1859"/>
              <a:ext cx="898" cy="138"/>
            </a:xfrm>
            <a:prstGeom prst="diamond">
              <a:avLst/>
            </a:prstGeom>
            <a:solidFill>
              <a:srgbClr val="EFD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18" tIns="45709" rIns="91418" bIns="45709" anchor="ctr"/>
            <a:lstStyle/>
            <a:p>
              <a:pPr algn="ctr" eaLnBrk="0" hangingPunct="0"/>
              <a:r>
                <a:rPr lang="en-US" sz="600">
                  <a:solidFill>
                    <a:srgbClr val="000000"/>
                  </a:solidFill>
                  <a:latin typeface="Times New Roman" pitchFamily="18" charset="0"/>
                </a:rPr>
                <a:t>Inbound Logistics</a:t>
              </a:r>
              <a:endParaRPr lang="en-US" sz="7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406" name="Text Box 19"/>
            <p:cNvSpPr txBox="1">
              <a:spLocks noChangeArrowheads="1"/>
            </p:cNvSpPr>
            <p:nvPr/>
          </p:nvSpPr>
          <p:spPr bwMode="auto">
            <a:xfrm>
              <a:off x="2002" y="2392"/>
              <a:ext cx="69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18" tIns="45709" rIns="91418" bIns="45709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900" b="1">
                  <a:solidFill>
                    <a:srgbClr val="000000"/>
                  </a:solidFill>
                </a:rPr>
                <a:t>Employees</a:t>
              </a:r>
            </a:p>
          </p:txBody>
        </p:sp>
        <p:sp>
          <p:nvSpPr>
            <p:cNvPr id="16407" name="Line 20"/>
            <p:cNvSpPr>
              <a:spLocks noChangeShapeType="1"/>
            </p:cNvSpPr>
            <p:nvPr/>
          </p:nvSpPr>
          <p:spPr bwMode="auto">
            <a:xfrm>
              <a:off x="1539" y="2932"/>
              <a:ext cx="53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8" name="Text Box 21"/>
            <p:cNvSpPr txBox="1">
              <a:spLocks noChangeArrowheads="1"/>
            </p:cNvSpPr>
            <p:nvPr/>
          </p:nvSpPr>
          <p:spPr bwMode="auto">
            <a:xfrm>
              <a:off x="1532" y="2741"/>
              <a:ext cx="514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18" tIns="45709" rIns="91418" bIns="45709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Times New Roman" pitchFamily="18" charset="0"/>
                </a:rPr>
                <a:t>Flow of products </a:t>
              </a:r>
            </a:p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Times New Roman" pitchFamily="18" charset="0"/>
                </a:rPr>
                <a:t>&amp; services</a:t>
              </a:r>
            </a:p>
          </p:txBody>
        </p:sp>
        <p:sp>
          <p:nvSpPr>
            <p:cNvPr id="16409" name="Line 22"/>
            <p:cNvSpPr>
              <a:spLocks noChangeShapeType="1"/>
            </p:cNvSpPr>
            <p:nvPr/>
          </p:nvSpPr>
          <p:spPr bwMode="auto">
            <a:xfrm>
              <a:off x="1821" y="1974"/>
              <a:ext cx="77" cy="3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0" name="Line 23"/>
            <p:cNvSpPr>
              <a:spLocks noChangeShapeType="1"/>
            </p:cNvSpPr>
            <p:nvPr/>
          </p:nvSpPr>
          <p:spPr bwMode="auto">
            <a:xfrm>
              <a:off x="1975" y="1813"/>
              <a:ext cx="359" cy="6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1" name="Line 24"/>
            <p:cNvSpPr>
              <a:spLocks noChangeShapeType="1"/>
            </p:cNvSpPr>
            <p:nvPr/>
          </p:nvSpPr>
          <p:spPr bwMode="auto">
            <a:xfrm>
              <a:off x="2360" y="1974"/>
              <a:ext cx="51" cy="13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Line 25"/>
            <p:cNvSpPr>
              <a:spLocks noChangeShapeType="1"/>
            </p:cNvSpPr>
            <p:nvPr/>
          </p:nvSpPr>
          <p:spPr bwMode="auto">
            <a:xfrm>
              <a:off x="3333" y="2527"/>
              <a:ext cx="539" cy="6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3" name="Line 26"/>
            <p:cNvSpPr>
              <a:spLocks noChangeShapeType="1"/>
            </p:cNvSpPr>
            <p:nvPr/>
          </p:nvSpPr>
          <p:spPr bwMode="auto">
            <a:xfrm>
              <a:off x="3564" y="2273"/>
              <a:ext cx="308" cy="3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Line 27"/>
            <p:cNvSpPr>
              <a:spLocks noChangeShapeType="1"/>
            </p:cNvSpPr>
            <p:nvPr/>
          </p:nvSpPr>
          <p:spPr bwMode="auto">
            <a:xfrm>
              <a:off x="2795" y="2296"/>
              <a:ext cx="1077" cy="29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5" name="Line 28"/>
            <p:cNvSpPr>
              <a:spLocks noChangeShapeType="1"/>
            </p:cNvSpPr>
            <p:nvPr/>
          </p:nvSpPr>
          <p:spPr bwMode="auto">
            <a:xfrm flipV="1">
              <a:off x="2795" y="2204"/>
              <a:ext cx="282" cy="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6" name="Line 29"/>
            <p:cNvSpPr>
              <a:spLocks noChangeShapeType="1"/>
            </p:cNvSpPr>
            <p:nvPr/>
          </p:nvSpPr>
          <p:spPr bwMode="auto">
            <a:xfrm>
              <a:off x="2795" y="2296"/>
              <a:ext cx="205" cy="16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7" name="Line 30"/>
            <p:cNvSpPr>
              <a:spLocks noChangeShapeType="1"/>
            </p:cNvSpPr>
            <p:nvPr/>
          </p:nvSpPr>
          <p:spPr bwMode="auto">
            <a:xfrm>
              <a:off x="2121" y="2932"/>
              <a:ext cx="53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8" name="Text Box 31"/>
            <p:cNvSpPr txBox="1">
              <a:spLocks noChangeArrowheads="1"/>
            </p:cNvSpPr>
            <p:nvPr/>
          </p:nvSpPr>
          <p:spPr bwMode="auto">
            <a:xfrm>
              <a:off x="2148" y="2747"/>
              <a:ext cx="386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18" tIns="45709" rIns="91418" bIns="45709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Times New Roman" pitchFamily="18" charset="0"/>
                </a:rPr>
                <a:t>Flow of  </a:t>
              </a:r>
            </a:p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Times New Roman" pitchFamily="18" charset="0"/>
                </a:rPr>
                <a:t>Information</a:t>
              </a:r>
            </a:p>
          </p:txBody>
        </p:sp>
        <p:sp>
          <p:nvSpPr>
            <p:cNvPr id="16419" name="Line 32"/>
            <p:cNvSpPr>
              <a:spLocks noChangeShapeType="1"/>
            </p:cNvSpPr>
            <p:nvPr/>
          </p:nvSpPr>
          <p:spPr bwMode="auto">
            <a:xfrm>
              <a:off x="2436" y="1997"/>
              <a:ext cx="0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0" name="Rectangle 33"/>
            <p:cNvSpPr>
              <a:spLocks noChangeArrowheads="1"/>
            </p:cNvSpPr>
            <p:nvPr/>
          </p:nvSpPr>
          <p:spPr bwMode="auto">
            <a:xfrm>
              <a:off x="1488" y="1632"/>
              <a:ext cx="487" cy="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18" tIns="45709" rIns="91418" bIns="45709" anchor="ctr"/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Times New Roman" pitchFamily="18" charset="0"/>
                </a:rPr>
                <a:t>Suppliers</a:t>
              </a:r>
            </a:p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Times New Roman" pitchFamily="18" charset="0"/>
                </a:rPr>
                <a:t>Partners</a:t>
              </a:r>
            </a:p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Times New Roman" pitchFamily="18" charset="0"/>
                </a:rPr>
                <a:t>Alliances</a:t>
              </a:r>
            </a:p>
          </p:txBody>
        </p:sp>
        <p:sp>
          <p:nvSpPr>
            <p:cNvPr id="16421" name="Text Box 34"/>
            <p:cNvSpPr txBox="1">
              <a:spLocks noChangeArrowheads="1"/>
            </p:cNvSpPr>
            <p:nvPr/>
          </p:nvSpPr>
          <p:spPr bwMode="auto">
            <a:xfrm>
              <a:off x="2822" y="2827"/>
              <a:ext cx="504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solidFill>
                    <a:srgbClr val="0000FF"/>
                  </a:solidFill>
                </a:rPr>
                <a:t>Society</a:t>
              </a:r>
            </a:p>
            <a:p>
              <a:pPr algn="ctr"/>
              <a:r>
                <a:rPr lang="en-US" sz="800">
                  <a:solidFill>
                    <a:srgbClr val="0000FF"/>
                  </a:solidFill>
                </a:rPr>
                <a:t>(local, global)</a:t>
              </a:r>
            </a:p>
          </p:txBody>
        </p:sp>
        <p:cxnSp>
          <p:nvCxnSpPr>
            <p:cNvPr id="16422" name="AutoShape 35"/>
            <p:cNvCxnSpPr>
              <a:cxnSpLocks noChangeShapeType="1"/>
              <a:stCxn id="16396" idx="2"/>
              <a:endCxn id="16421" idx="3"/>
            </p:cNvCxnSpPr>
            <p:nvPr/>
          </p:nvCxnSpPr>
          <p:spPr bwMode="auto">
            <a:xfrm rot="5400000">
              <a:off x="3530" y="2614"/>
              <a:ext cx="105" cy="52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127012" name="Rectangle 36"/>
          <p:cNvSpPr>
            <a:spLocks noGrp="1" noChangeArrowheads="1"/>
          </p:cNvSpPr>
          <p:nvPr>
            <p:ph type="body" sz="half" idx="1"/>
          </p:nvPr>
        </p:nvSpPr>
        <p:spPr>
          <a:xfrm>
            <a:off x="433388" y="1447800"/>
            <a:ext cx="4419600" cy="4910138"/>
          </a:xfrm>
        </p:spPr>
        <p:txBody>
          <a:bodyPr/>
          <a:lstStyle/>
          <a:p>
            <a:pPr eaLnBrk="1" hangingPunct="1"/>
            <a:r>
              <a:rPr lang="en-US" sz="2600" dirty="0" smtClean="0"/>
              <a:t>The firm (its strategic objectives &amp; constraints)</a:t>
            </a:r>
          </a:p>
          <a:p>
            <a:pPr eaLnBrk="1" hangingPunct="1"/>
            <a:r>
              <a:rPr lang="en-US" sz="2600" dirty="0" smtClean="0"/>
              <a:t>Shareholders  </a:t>
            </a:r>
          </a:p>
          <a:p>
            <a:pPr eaLnBrk="1" hangingPunct="1"/>
            <a:r>
              <a:rPr lang="en-US" sz="2600" dirty="0" smtClean="0"/>
              <a:t>Customers (end users) </a:t>
            </a:r>
          </a:p>
          <a:p>
            <a:pPr eaLnBrk="1" hangingPunct="1"/>
            <a:r>
              <a:rPr lang="en-US" sz="2600" dirty="0" smtClean="0"/>
              <a:t>Channel players</a:t>
            </a:r>
          </a:p>
          <a:p>
            <a:pPr eaLnBrk="1" hangingPunct="1"/>
            <a:r>
              <a:rPr lang="en-US" sz="2600" dirty="0" smtClean="0"/>
              <a:t>Manufacturing operation </a:t>
            </a:r>
          </a:p>
          <a:p>
            <a:pPr eaLnBrk="1" hangingPunct="1"/>
            <a:r>
              <a:rPr lang="en-US" sz="2600" dirty="0" smtClean="0"/>
              <a:t>Supply-chain partners</a:t>
            </a:r>
          </a:p>
          <a:p>
            <a:pPr eaLnBrk="1" hangingPunct="1"/>
            <a:r>
              <a:rPr lang="en-US" sz="2600" dirty="0" smtClean="0"/>
              <a:t>Employees</a:t>
            </a:r>
          </a:p>
          <a:p>
            <a:pPr eaLnBrk="1" hangingPunct="1"/>
            <a:r>
              <a:rPr lang="en-US" sz="2600" b="1" i="1" dirty="0" smtClean="0">
                <a:solidFill>
                  <a:srgbClr val="0000FF"/>
                </a:solidFill>
              </a:rPr>
              <a:t>Society </a:t>
            </a:r>
          </a:p>
          <a:p>
            <a:pPr eaLnBrk="1" hangingPunct="1"/>
            <a:r>
              <a:rPr lang="en-US" sz="2600" b="1" i="1" dirty="0" smtClean="0">
                <a:solidFill>
                  <a:schemeClr val="tx2"/>
                </a:solidFill>
              </a:rPr>
              <a:t>Natural environment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type="title"/>
          </p:nvPr>
        </p:nvSpPr>
        <p:spPr>
          <a:xfrm>
            <a:off x="380999" y="228600"/>
            <a:ext cx="7467601" cy="54973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C2M &amp; Technology-to-Market Cycle</a:t>
            </a: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228600" y="1027825"/>
          <a:ext cx="8915400" cy="4645025"/>
        </p:xfrm>
        <a:graphic>
          <a:graphicData uri="http://schemas.openxmlformats.org/presentationml/2006/ole">
            <p:oleObj spid="_x0000_s1026" name="Chart" r:id="rId4" imgW="6143854" imgH="3066846" progId="Excel.Sheet.8">
              <p:embed/>
            </p:oleObj>
          </a:graphicData>
        </a:graphic>
      </p:graphicFrame>
      <p:sp>
        <p:nvSpPr>
          <p:cNvPr id="28693" name="Text Box 31"/>
          <p:cNvSpPr txBox="1">
            <a:spLocks noChangeArrowheads="1"/>
          </p:cNvSpPr>
          <p:nvPr/>
        </p:nvSpPr>
        <p:spPr bwMode="auto">
          <a:xfrm>
            <a:off x="3657600" y="3177755"/>
            <a:ext cx="1825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rgbClr val="008000"/>
                </a:solidFill>
                <a:latin typeface="Verdana" charset="0"/>
              </a:rPr>
              <a:t>Net Cash Flow</a:t>
            </a:r>
          </a:p>
        </p:txBody>
      </p:sp>
      <p:sp>
        <p:nvSpPr>
          <p:cNvPr id="28694" name="Oval 32"/>
          <p:cNvSpPr>
            <a:spLocks noChangeArrowheads="1"/>
          </p:cNvSpPr>
          <p:nvPr/>
        </p:nvSpPr>
        <p:spPr bwMode="auto">
          <a:xfrm>
            <a:off x="533400" y="3025355"/>
            <a:ext cx="914400" cy="533400"/>
          </a:xfrm>
          <a:prstGeom prst="ellipse">
            <a:avLst/>
          </a:prstGeom>
          <a:solidFill>
            <a:srgbClr val="FF8B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200" dirty="0">
                <a:latin typeface="Verdana" charset="0"/>
              </a:rPr>
              <a:t>Basic</a:t>
            </a:r>
          </a:p>
          <a:p>
            <a:pPr algn="ctr" eaLnBrk="0" hangingPunct="0"/>
            <a:r>
              <a:rPr lang="en-US" sz="1200" dirty="0">
                <a:latin typeface="Verdana" charset="0"/>
              </a:rPr>
              <a:t> Research</a:t>
            </a:r>
          </a:p>
        </p:txBody>
      </p:sp>
      <p:sp>
        <p:nvSpPr>
          <p:cNvPr id="28695" name="Oval 33"/>
          <p:cNvSpPr>
            <a:spLocks noChangeArrowheads="1"/>
          </p:cNvSpPr>
          <p:nvPr/>
        </p:nvSpPr>
        <p:spPr bwMode="auto">
          <a:xfrm>
            <a:off x="1600200" y="3025355"/>
            <a:ext cx="838200" cy="533400"/>
          </a:xfrm>
          <a:prstGeom prst="ellipse">
            <a:avLst/>
          </a:prstGeom>
          <a:solidFill>
            <a:srgbClr val="FF8B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200" dirty="0">
                <a:latin typeface="Verdana" charset="0"/>
              </a:rPr>
              <a:t>Proof of </a:t>
            </a:r>
          </a:p>
          <a:p>
            <a:pPr algn="ctr" eaLnBrk="0" hangingPunct="0"/>
            <a:r>
              <a:rPr lang="en-US" sz="1200" dirty="0">
                <a:latin typeface="Verdana" charset="0"/>
              </a:rPr>
              <a:t>Concept</a:t>
            </a:r>
          </a:p>
        </p:txBody>
      </p:sp>
      <p:sp>
        <p:nvSpPr>
          <p:cNvPr id="28696" name="Oval 34"/>
          <p:cNvSpPr>
            <a:spLocks noChangeArrowheads="1"/>
          </p:cNvSpPr>
          <p:nvPr/>
        </p:nvSpPr>
        <p:spPr bwMode="auto">
          <a:xfrm>
            <a:off x="2286000" y="3482555"/>
            <a:ext cx="914400" cy="685800"/>
          </a:xfrm>
          <a:prstGeom prst="ellipse">
            <a:avLst/>
          </a:prstGeom>
          <a:solidFill>
            <a:srgbClr val="FF8B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200" dirty="0">
                <a:latin typeface="Verdana" charset="0"/>
              </a:rPr>
              <a:t>Prototype</a:t>
            </a:r>
          </a:p>
        </p:txBody>
      </p:sp>
      <p:sp>
        <p:nvSpPr>
          <p:cNvPr id="28697" name="Oval 35"/>
          <p:cNvSpPr>
            <a:spLocks noChangeArrowheads="1"/>
          </p:cNvSpPr>
          <p:nvPr/>
        </p:nvSpPr>
        <p:spPr bwMode="auto">
          <a:xfrm>
            <a:off x="3200400" y="3634955"/>
            <a:ext cx="838200" cy="685800"/>
          </a:xfrm>
          <a:prstGeom prst="ellipse">
            <a:avLst/>
          </a:prstGeom>
          <a:solidFill>
            <a:srgbClr val="FF8B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200" dirty="0">
                <a:latin typeface="Verdana" charset="0"/>
              </a:rPr>
              <a:t>Product</a:t>
            </a:r>
          </a:p>
          <a:p>
            <a:pPr algn="ctr" eaLnBrk="0" hangingPunct="0"/>
            <a:r>
              <a:rPr lang="en-US" sz="1200" dirty="0">
                <a:latin typeface="Verdana" charset="0"/>
              </a:rPr>
              <a:t>Definition</a:t>
            </a:r>
          </a:p>
        </p:txBody>
      </p:sp>
      <p:sp>
        <p:nvSpPr>
          <p:cNvPr id="28698" name="Oval 36"/>
          <p:cNvSpPr>
            <a:spLocks noChangeArrowheads="1"/>
          </p:cNvSpPr>
          <p:nvPr/>
        </p:nvSpPr>
        <p:spPr bwMode="auto">
          <a:xfrm>
            <a:off x="4038600" y="3711155"/>
            <a:ext cx="1371600" cy="990600"/>
          </a:xfrm>
          <a:prstGeom prst="ellipse">
            <a:avLst/>
          </a:prstGeom>
          <a:gradFill flip="none" rotWithShape="1">
            <a:gsLst>
              <a:gs pos="11000">
                <a:srgbClr val="FF8BF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200" dirty="0">
                <a:latin typeface="Verdana" charset="0"/>
              </a:rPr>
              <a:t>Product</a:t>
            </a:r>
          </a:p>
          <a:p>
            <a:pPr algn="ctr" eaLnBrk="0" hangingPunct="0"/>
            <a:r>
              <a:rPr lang="en-US" sz="1200" dirty="0">
                <a:latin typeface="Verdana" charset="0"/>
              </a:rPr>
              <a:t> Prototype and </a:t>
            </a:r>
          </a:p>
          <a:p>
            <a:pPr algn="ctr" eaLnBrk="0" hangingPunct="0"/>
            <a:r>
              <a:rPr lang="en-US" sz="1200" dirty="0">
                <a:latin typeface="Verdana" charset="0"/>
              </a:rPr>
              <a:t>Business Plan</a:t>
            </a:r>
          </a:p>
        </p:txBody>
      </p:sp>
      <p:sp>
        <p:nvSpPr>
          <p:cNvPr id="28699" name="Oval 37"/>
          <p:cNvSpPr>
            <a:spLocks noChangeArrowheads="1"/>
          </p:cNvSpPr>
          <p:nvPr/>
        </p:nvSpPr>
        <p:spPr bwMode="auto">
          <a:xfrm>
            <a:off x="4876800" y="4396955"/>
            <a:ext cx="1524000" cy="838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l-GR" sz="1200">
                <a:latin typeface="Verdana" charset="0"/>
              </a:rPr>
              <a:t>Β</a:t>
            </a:r>
            <a:r>
              <a:rPr lang="en-US" sz="1200" dirty="0">
                <a:latin typeface="Verdana" charset="0"/>
              </a:rPr>
              <a:t>eta unit and</a:t>
            </a:r>
          </a:p>
          <a:p>
            <a:pPr algn="ctr" eaLnBrk="0" hangingPunct="0"/>
            <a:r>
              <a:rPr lang="en-US" sz="1200" dirty="0">
                <a:latin typeface="Verdana" charset="0"/>
              </a:rPr>
              <a:t>Revised</a:t>
            </a:r>
          </a:p>
          <a:p>
            <a:pPr algn="ctr" eaLnBrk="0" hangingPunct="0"/>
            <a:r>
              <a:rPr lang="en-US" sz="1200" dirty="0">
                <a:latin typeface="Verdana" charset="0"/>
              </a:rPr>
              <a:t>Business Plan</a:t>
            </a:r>
            <a:endParaRPr lang="el-GR" sz="1200">
              <a:latin typeface="Verdana" charset="0"/>
            </a:endParaRPr>
          </a:p>
        </p:txBody>
      </p:sp>
      <p:sp>
        <p:nvSpPr>
          <p:cNvPr id="28700" name="Oval 38"/>
          <p:cNvSpPr>
            <a:spLocks noChangeArrowheads="1"/>
          </p:cNvSpPr>
          <p:nvPr/>
        </p:nvSpPr>
        <p:spPr bwMode="auto">
          <a:xfrm>
            <a:off x="6629400" y="4777955"/>
            <a:ext cx="1143000" cy="685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200" dirty="0">
                <a:latin typeface="Verdana" charset="0"/>
              </a:rPr>
              <a:t>Product</a:t>
            </a:r>
          </a:p>
          <a:p>
            <a:pPr algn="ctr" eaLnBrk="0" hangingPunct="0"/>
            <a:r>
              <a:rPr lang="en-US" sz="1200" dirty="0">
                <a:latin typeface="Verdana" charset="0"/>
              </a:rPr>
              <a:t>Introduction</a:t>
            </a:r>
          </a:p>
        </p:txBody>
      </p:sp>
      <p:sp>
        <p:nvSpPr>
          <p:cNvPr id="28701" name="Oval 39"/>
          <p:cNvSpPr>
            <a:spLocks noChangeArrowheads="1"/>
          </p:cNvSpPr>
          <p:nvPr/>
        </p:nvSpPr>
        <p:spPr bwMode="auto">
          <a:xfrm>
            <a:off x="7543800" y="3711155"/>
            <a:ext cx="16002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200" dirty="0">
                <a:latin typeface="Verdana" charset="0"/>
              </a:rPr>
              <a:t>Early </a:t>
            </a:r>
            <a:r>
              <a:rPr lang="en-US" sz="1200" dirty="0" smtClean="0">
                <a:latin typeface="Verdana" charset="0"/>
              </a:rPr>
              <a:t>adopters</a:t>
            </a:r>
            <a:endParaRPr lang="en-US" sz="1200" dirty="0">
              <a:latin typeface="Verdana" charset="0"/>
            </a:endParaRPr>
          </a:p>
          <a:p>
            <a:pPr algn="ctr" eaLnBrk="0" hangingPunct="0"/>
            <a:r>
              <a:rPr lang="en-US" sz="1200" dirty="0">
                <a:latin typeface="Verdana" charset="0"/>
              </a:rPr>
              <a:t>Demonstration</a:t>
            </a:r>
          </a:p>
        </p:txBody>
      </p:sp>
      <p:sp>
        <p:nvSpPr>
          <p:cNvPr id="28702" name="Oval 40"/>
          <p:cNvSpPr>
            <a:spLocks noChangeArrowheads="1"/>
          </p:cNvSpPr>
          <p:nvPr/>
        </p:nvSpPr>
        <p:spPr bwMode="auto">
          <a:xfrm>
            <a:off x="8153400" y="2568155"/>
            <a:ext cx="990600" cy="685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200" dirty="0">
                <a:latin typeface="Verdana" charset="0"/>
              </a:rPr>
              <a:t>Commercial</a:t>
            </a:r>
          </a:p>
          <a:p>
            <a:pPr algn="ctr" eaLnBrk="0" hangingPunct="0"/>
            <a:r>
              <a:rPr lang="en-US" sz="1200" dirty="0">
                <a:latin typeface="Verdana" charset="0"/>
              </a:rPr>
              <a:t>Sales</a:t>
            </a:r>
          </a:p>
        </p:txBody>
      </p:sp>
      <p:sp>
        <p:nvSpPr>
          <p:cNvPr id="28679" name="Text Box 42"/>
          <p:cNvSpPr txBox="1">
            <a:spLocks noChangeArrowheads="1"/>
          </p:cNvSpPr>
          <p:nvPr/>
        </p:nvSpPr>
        <p:spPr bwMode="auto">
          <a:xfrm rot="-5400000">
            <a:off x="-1659537" y="3291085"/>
            <a:ext cx="36766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>
                <a:latin typeface="Verdana" charset="0"/>
              </a:rPr>
              <a:t>Stage of Development</a:t>
            </a:r>
          </a:p>
        </p:txBody>
      </p:sp>
      <p:sp>
        <p:nvSpPr>
          <p:cNvPr id="28680" name="TextBox 41"/>
          <p:cNvSpPr txBox="1">
            <a:spLocks noChangeArrowheads="1"/>
          </p:cNvSpPr>
          <p:nvPr/>
        </p:nvSpPr>
        <p:spPr bwMode="auto">
          <a:xfrm>
            <a:off x="381000" y="5828425"/>
            <a:ext cx="3733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Representative and not to scale </a:t>
            </a:r>
          </a:p>
        </p:txBody>
      </p:sp>
      <p:sp>
        <p:nvSpPr>
          <p:cNvPr id="43" name="Rectangular Callout 42"/>
          <p:cNvSpPr/>
          <p:nvPr/>
        </p:nvSpPr>
        <p:spPr>
          <a:xfrm>
            <a:off x="2014538" y="2718968"/>
            <a:ext cx="2346325" cy="306387"/>
          </a:xfrm>
          <a:prstGeom prst="wedgeRectCallout">
            <a:avLst>
              <a:gd name="adj1" fmla="val 62"/>
              <a:gd name="adj2" fmla="val 47130"/>
            </a:avLst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b="1" dirty="0" smtClean="0"/>
              <a:t>C2M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57200" y="5612981"/>
            <a:ext cx="3048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Based on a graphic produced by Ben Finkelor, CleanStart</a:t>
            </a:r>
            <a:endParaRPr lang="en-US" sz="8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D315D5-F217-4EBE-AA17-B72D4C713BC6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C2M 2011</a:t>
            </a:r>
            <a:endParaRPr lang="en-US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C2M 2011</a:t>
            </a:r>
            <a:endParaRPr lang="en-US" alt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5E4053-C8DE-4FE3-A4B8-6AF27258B690}" type="slidenum">
              <a:rPr lang="en-US" altLang="en-US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377345" y="228600"/>
            <a:ext cx="8777288" cy="534988"/>
          </a:xfrm>
        </p:spPr>
        <p:txBody>
          <a:bodyPr/>
          <a:lstStyle/>
          <a:p>
            <a:pPr eaLnBrk="1" hangingPunct="1"/>
            <a:r>
              <a:rPr lang="en-US" sz="3000" b="1" dirty="0" smtClean="0"/>
              <a:t>Product Development &amp; Commercialization Process</a:t>
            </a:r>
          </a:p>
        </p:txBody>
      </p:sp>
      <p:sp>
        <p:nvSpPr>
          <p:cNvPr id="286723" name="AutoShape 3"/>
          <p:cNvSpPr>
            <a:spLocks noChangeAspect="1" noChangeArrowheads="1"/>
          </p:cNvSpPr>
          <p:nvPr/>
        </p:nvSpPr>
        <p:spPr bwMode="auto">
          <a:xfrm>
            <a:off x="457200" y="914400"/>
            <a:ext cx="8382000" cy="518477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725" name="Line 5"/>
          <p:cNvSpPr>
            <a:spLocks noChangeShapeType="1"/>
          </p:cNvSpPr>
          <p:nvPr/>
        </p:nvSpPr>
        <p:spPr bwMode="auto">
          <a:xfrm>
            <a:off x="5911850" y="4445000"/>
            <a:ext cx="1588" cy="355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286726" name="Line 6"/>
          <p:cNvSpPr>
            <a:spLocks noChangeShapeType="1"/>
          </p:cNvSpPr>
          <p:nvPr/>
        </p:nvSpPr>
        <p:spPr bwMode="auto">
          <a:xfrm>
            <a:off x="7466012" y="5410200"/>
            <a:ext cx="1587" cy="449262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286727" name="AutoShape 7"/>
          <p:cNvSpPr>
            <a:spLocks noChangeArrowheads="1"/>
          </p:cNvSpPr>
          <p:nvPr/>
        </p:nvSpPr>
        <p:spPr bwMode="auto">
          <a:xfrm>
            <a:off x="4178300" y="3733800"/>
            <a:ext cx="3060700" cy="762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lIns="46086" tIns="23043" rIns="46086" bIns="23043" anchor="ctr"/>
          <a:lstStyle/>
          <a:p>
            <a:pPr eaLnBrk="0" hangingPunct="0"/>
            <a:r>
              <a:rPr lang="en-US" altLang="ja-JP" sz="1600" b="1" dirty="0">
                <a:solidFill>
                  <a:srgbClr val="000000"/>
                </a:solidFill>
                <a:latin typeface="Times New Roman" pitchFamily="18" charset="0"/>
                <a:ea typeface="ＭＳ 明朝" charset="-128"/>
              </a:rPr>
              <a:t>Phase 3 </a:t>
            </a:r>
            <a:r>
              <a:rPr lang="en-US" altLang="ja-JP" sz="1600" dirty="0">
                <a:solidFill>
                  <a:srgbClr val="000000"/>
                </a:solidFill>
                <a:latin typeface="Times New Roman" pitchFamily="18" charset="0"/>
                <a:ea typeface="ＭＳ 明朝" charset="-128"/>
              </a:rPr>
              <a:t>(Alpha)</a:t>
            </a:r>
          </a:p>
          <a:p>
            <a:pPr eaLnBrk="0" hangingPunct="0"/>
            <a:r>
              <a:rPr lang="en-US" altLang="ja-JP" sz="1600" dirty="0">
                <a:solidFill>
                  <a:srgbClr val="000000"/>
                </a:solidFill>
                <a:latin typeface="Times New Roman" pitchFamily="18" charset="0"/>
                <a:ea typeface="ＭＳ 明朝" charset="-128"/>
              </a:rPr>
              <a:t>Product </a:t>
            </a:r>
            <a:r>
              <a:rPr lang="en-US" altLang="ja-JP" sz="1600" dirty="0" smtClean="0">
                <a:solidFill>
                  <a:srgbClr val="000000"/>
                </a:solidFill>
                <a:latin typeface="Times New Roman" pitchFamily="18" charset="0"/>
                <a:ea typeface="ＭＳ 明朝" charset="-128"/>
              </a:rPr>
              <a:t>Design Development </a:t>
            </a:r>
            <a:r>
              <a:rPr lang="en-US" altLang="ja-JP" sz="1600" dirty="0">
                <a:solidFill>
                  <a:srgbClr val="000000"/>
                </a:solidFill>
                <a:latin typeface="Times New Roman" pitchFamily="18" charset="0"/>
                <a:ea typeface="ＭＳ 明朝" charset="-128"/>
              </a:rPr>
              <a:t>&amp; Characterization</a:t>
            </a:r>
            <a:endParaRPr lang="en-US" sz="4400" dirty="0">
              <a:latin typeface="Tahoma" pitchFamily="34" charset="0"/>
            </a:endParaRPr>
          </a:p>
        </p:txBody>
      </p:sp>
      <p:sp>
        <p:nvSpPr>
          <p:cNvPr id="286728" name="AutoShape 8"/>
          <p:cNvSpPr>
            <a:spLocks noChangeArrowheads="1"/>
          </p:cNvSpPr>
          <p:nvPr/>
        </p:nvSpPr>
        <p:spPr bwMode="auto">
          <a:xfrm>
            <a:off x="5718175" y="4775200"/>
            <a:ext cx="2511425" cy="754063"/>
          </a:xfrm>
          <a:prstGeom prst="roundRect">
            <a:avLst>
              <a:gd name="adj" fmla="val 16667"/>
            </a:avLst>
          </a:prstGeom>
          <a:solidFill>
            <a:srgbClr val="FFC5C5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lIns="46086" tIns="23043" rIns="46086" bIns="23043" anchor="ctr"/>
          <a:lstStyle/>
          <a:p>
            <a:pPr eaLnBrk="0" hangingPunct="0"/>
            <a:r>
              <a:rPr lang="en-US" altLang="ja-JP" sz="1600" b="1" dirty="0">
                <a:solidFill>
                  <a:srgbClr val="000000"/>
                </a:solidFill>
                <a:latin typeface="Times New Roman" pitchFamily="18" charset="0"/>
                <a:ea typeface="ＭＳ 明朝" charset="-128"/>
              </a:rPr>
              <a:t>Phase 4 </a:t>
            </a:r>
            <a:r>
              <a:rPr lang="en-US" altLang="ja-JP" sz="1600" dirty="0">
                <a:solidFill>
                  <a:srgbClr val="000000"/>
                </a:solidFill>
                <a:latin typeface="Times New Roman" pitchFamily="18" charset="0"/>
                <a:ea typeface="ＭＳ 明朝" charset="-128"/>
              </a:rPr>
              <a:t>(Beta)</a:t>
            </a:r>
          </a:p>
          <a:p>
            <a:pPr eaLnBrk="0" hangingPunct="0"/>
            <a:r>
              <a:rPr lang="en-US" altLang="ja-JP" sz="1600" dirty="0">
                <a:solidFill>
                  <a:srgbClr val="000000"/>
                </a:solidFill>
                <a:latin typeface="Times New Roman" pitchFamily="18" charset="0"/>
                <a:ea typeface="ＭＳ 明朝" charset="-128"/>
              </a:rPr>
              <a:t>Manufacturing &amp; Customer Qualification </a:t>
            </a:r>
            <a:endParaRPr lang="en-US" sz="4400" dirty="0">
              <a:latin typeface="Tahoma" pitchFamily="34" charset="0"/>
            </a:endParaRPr>
          </a:p>
        </p:txBody>
      </p:sp>
      <p:sp>
        <p:nvSpPr>
          <p:cNvPr id="286729" name="Line 9"/>
          <p:cNvSpPr>
            <a:spLocks noChangeShapeType="1"/>
          </p:cNvSpPr>
          <p:nvPr/>
        </p:nvSpPr>
        <p:spPr bwMode="auto">
          <a:xfrm>
            <a:off x="3119438" y="2771775"/>
            <a:ext cx="0" cy="2968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lg" len="lg"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286730" name="Line 10"/>
          <p:cNvSpPr>
            <a:spLocks noChangeShapeType="1"/>
          </p:cNvSpPr>
          <p:nvPr/>
        </p:nvSpPr>
        <p:spPr bwMode="auto">
          <a:xfrm>
            <a:off x="4522788" y="3398838"/>
            <a:ext cx="1587" cy="3254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286735" name="Text Box 15"/>
          <p:cNvSpPr txBox="1">
            <a:spLocks noChangeArrowheads="1"/>
          </p:cNvSpPr>
          <p:nvPr/>
        </p:nvSpPr>
        <p:spPr bwMode="auto">
          <a:xfrm>
            <a:off x="457200" y="939800"/>
            <a:ext cx="3276600" cy="10414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46086" tIns="23043" rIns="46086" bIns="23043"/>
          <a:lstStyle/>
          <a:p>
            <a:pPr eaLnBrk="0" hangingPunct="0">
              <a:buFontTx/>
              <a:buChar char="-"/>
            </a:pPr>
            <a:r>
              <a:rPr lang="en-US" altLang="ja-JP" sz="1200" dirty="0" smtClean="0">
                <a:solidFill>
                  <a:srgbClr val="333399"/>
                </a:solidFill>
                <a:ea typeface="ＭＳ 明朝" charset="-128"/>
              </a:rPr>
              <a:t> Market </a:t>
            </a:r>
            <a:r>
              <a:rPr lang="en-US" altLang="ja-JP" sz="1200" dirty="0">
                <a:solidFill>
                  <a:srgbClr val="333399"/>
                </a:solidFill>
                <a:ea typeface="ＭＳ 明朝" charset="-128"/>
              </a:rPr>
              <a:t>Segment </a:t>
            </a:r>
            <a:r>
              <a:rPr lang="en-US" altLang="ja-JP" sz="1200" dirty="0" smtClean="0">
                <a:solidFill>
                  <a:srgbClr val="333399"/>
                </a:solidFill>
                <a:ea typeface="ＭＳ 明朝" charset="-128"/>
              </a:rPr>
              <a:t>Analysis</a:t>
            </a:r>
          </a:p>
          <a:p>
            <a:pPr eaLnBrk="0" hangingPunct="0">
              <a:buFontTx/>
              <a:buChar char="-"/>
            </a:pPr>
            <a:r>
              <a:rPr lang="en-US" altLang="ja-JP" sz="1200" dirty="0" smtClean="0">
                <a:solidFill>
                  <a:srgbClr val="333399"/>
                </a:solidFill>
                <a:ea typeface="ＭＳ 明朝" charset="-128"/>
              </a:rPr>
              <a:t> </a:t>
            </a:r>
            <a:r>
              <a:rPr lang="en-US" altLang="ja-JP" sz="1200" b="1" dirty="0" smtClean="0">
                <a:solidFill>
                  <a:srgbClr val="333399"/>
                </a:solidFill>
                <a:ea typeface="ＭＳ 明朝" charset="-128"/>
              </a:rPr>
              <a:t>User Need Research </a:t>
            </a:r>
          </a:p>
          <a:p>
            <a:pPr eaLnBrk="0" hangingPunct="0">
              <a:buFontTx/>
              <a:buChar char="-"/>
            </a:pPr>
            <a:r>
              <a:rPr lang="en-US" altLang="ja-JP" sz="1200" b="1" dirty="0" smtClean="0">
                <a:solidFill>
                  <a:srgbClr val="333399"/>
                </a:solidFill>
                <a:ea typeface="ＭＳ 明朝" charset="-128"/>
              </a:rPr>
              <a:t> R&amp;D</a:t>
            </a:r>
            <a:endParaRPr lang="en-US" altLang="ja-JP" sz="1200" b="1" dirty="0">
              <a:solidFill>
                <a:srgbClr val="333399"/>
              </a:solidFill>
              <a:ea typeface="ＭＳ 明朝" charset="-128"/>
            </a:endParaRPr>
          </a:p>
          <a:p>
            <a:pPr eaLnBrk="0" hangingPunct="0"/>
            <a:r>
              <a:rPr lang="en-US" altLang="ja-JP" sz="1200" dirty="0">
                <a:solidFill>
                  <a:srgbClr val="333399"/>
                </a:solidFill>
                <a:ea typeface="ＭＳ 明朝" charset="-128"/>
              </a:rPr>
              <a:t>- Business </a:t>
            </a:r>
            <a:r>
              <a:rPr lang="en-US" altLang="ja-JP" sz="1200" dirty="0" smtClean="0">
                <a:solidFill>
                  <a:srgbClr val="333399"/>
                </a:solidFill>
                <a:ea typeface="ＭＳ 明朝" charset="-128"/>
              </a:rPr>
              <a:t>Model</a:t>
            </a:r>
            <a:endParaRPr lang="en-US" altLang="ja-JP" sz="1200" dirty="0">
              <a:solidFill>
                <a:srgbClr val="333399"/>
              </a:solidFill>
              <a:ea typeface="ＭＳ 明朝" charset="-128"/>
            </a:endParaRPr>
          </a:p>
          <a:p>
            <a:pPr eaLnBrk="0" hangingPunct="0"/>
            <a:r>
              <a:rPr lang="en-US" altLang="ja-JP" sz="1200" b="1" dirty="0" smtClean="0">
                <a:solidFill>
                  <a:srgbClr val="FF0000"/>
                </a:solidFill>
                <a:ea typeface="ＭＳ 明朝" charset="-128"/>
              </a:rPr>
              <a:t>Prod </a:t>
            </a:r>
            <a:r>
              <a:rPr lang="en-US" altLang="ja-JP" sz="1200" b="1" dirty="0">
                <a:solidFill>
                  <a:srgbClr val="FF0000"/>
                </a:solidFill>
                <a:ea typeface="ＭＳ 明朝" charset="-128"/>
              </a:rPr>
              <a:t>Dev Proposal, Phase 0 </a:t>
            </a:r>
            <a:endParaRPr lang="en-US" sz="1200" dirty="0">
              <a:latin typeface="Tahoma" pitchFamily="34" charset="0"/>
            </a:endParaRPr>
          </a:p>
        </p:txBody>
      </p:sp>
      <p:sp>
        <p:nvSpPr>
          <p:cNvPr id="286738" name="AutoShape 18"/>
          <p:cNvSpPr>
            <a:spLocks noChangeArrowheads="1"/>
          </p:cNvSpPr>
          <p:nvPr/>
        </p:nvSpPr>
        <p:spPr bwMode="auto">
          <a:xfrm>
            <a:off x="2571750" y="3067050"/>
            <a:ext cx="2051050" cy="47783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lIns="46086" tIns="23043" rIns="46086" bIns="23043" anchor="ctr"/>
          <a:lstStyle/>
          <a:p>
            <a:pPr eaLnBrk="0" hangingPunct="0"/>
            <a:r>
              <a:rPr lang="en-US" altLang="ja-JP" sz="1200" b="1" dirty="0">
                <a:latin typeface="Times New Roman" pitchFamily="18" charset="0"/>
                <a:ea typeface="ＭＳ 明朝" charset="-128"/>
              </a:rPr>
              <a:t>Phase 2</a:t>
            </a:r>
            <a:endParaRPr lang="en-US" altLang="ja-JP" sz="1200" dirty="0">
              <a:latin typeface="Times New Roman" pitchFamily="18" charset="0"/>
              <a:ea typeface="ＭＳ 明朝" charset="-128"/>
            </a:endParaRPr>
          </a:p>
          <a:p>
            <a:pPr eaLnBrk="0" hangingPunct="0"/>
            <a:r>
              <a:rPr lang="en-US" altLang="ja-JP" sz="1200" dirty="0" smtClean="0">
                <a:latin typeface="Times New Roman" pitchFamily="18" charset="0"/>
                <a:ea typeface="ＭＳ 明朝" charset="-128"/>
              </a:rPr>
              <a:t>Project Planning</a:t>
            </a:r>
            <a:endParaRPr lang="en-US" sz="3600" dirty="0">
              <a:latin typeface="Tahoma" pitchFamily="34" charset="0"/>
            </a:endParaRPr>
          </a:p>
        </p:txBody>
      </p:sp>
      <p:sp>
        <p:nvSpPr>
          <p:cNvPr id="286739" name="AutoShape 19"/>
          <p:cNvSpPr>
            <a:spLocks noChangeArrowheads="1"/>
          </p:cNvSpPr>
          <p:nvPr/>
        </p:nvSpPr>
        <p:spPr bwMode="auto">
          <a:xfrm>
            <a:off x="1685925" y="2262965"/>
            <a:ext cx="2200275" cy="576263"/>
          </a:xfrm>
          <a:prstGeom prst="roundRect">
            <a:avLst>
              <a:gd name="adj" fmla="val 16667"/>
            </a:avLst>
          </a:prstGeom>
          <a:solidFill>
            <a:srgbClr val="C0FFB5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lIns="46086" tIns="23043" rIns="46086" bIns="23043" anchor="ctr"/>
          <a:lstStyle/>
          <a:p>
            <a:pPr eaLnBrk="0" hangingPunct="0"/>
            <a:r>
              <a:rPr lang="en-US" altLang="ja-JP" sz="1400" b="1" dirty="0">
                <a:solidFill>
                  <a:srgbClr val="000000"/>
                </a:solidFill>
                <a:latin typeface="Times New Roman" pitchFamily="18" charset="0"/>
                <a:ea typeface="ＭＳ 明朝" charset="-128"/>
              </a:rPr>
              <a:t>Phase </a:t>
            </a:r>
            <a:r>
              <a:rPr lang="en-US" altLang="ja-JP" sz="1400" b="1" dirty="0" smtClean="0">
                <a:solidFill>
                  <a:srgbClr val="000000"/>
                </a:solidFill>
                <a:latin typeface="Times New Roman" pitchFamily="18" charset="0"/>
                <a:ea typeface="ＭＳ 明朝" charset="-128"/>
              </a:rPr>
              <a:t>1 Concept</a:t>
            </a:r>
            <a:endParaRPr lang="en-US" altLang="ja-JP" sz="1400" dirty="0">
              <a:solidFill>
                <a:srgbClr val="000000"/>
              </a:solidFill>
              <a:latin typeface="Times New Roman" pitchFamily="18" charset="0"/>
              <a:ea typeface="ＭＳ 明朝" charset="-128"/>
            </a:endParaRPr>
          </a:p>
          <a:p>
            <a:pPr eaLnBrk="0" hangingPunct="0"/>
            <a:r>
              <a:rPr lang="en-US" altLang="ja-JP" sz="1400" b="1" dirty="0">
                <a:solidFill>
                  <a:srgbClr val="000000"/>
                </a:solidFill>
                <a:latin typeface="Times New Roman" pitchFamily="18" charset="0"/>
                <a:ea typeface="ＭＳ 明朝" charset="-128"/>
              </a:rPr>
              <a:t>Exploration &amp; Feasibility</a:t>
            </a:r>
            <a:endParaRPr lang="en-US" sz="3600" b="1" dirty="0">
              <a:latin typeface="Tahoma" pitchFamily="34" charset="0"/>
            </a:endParaRPr>
          </a:p>
        </p:txBody>
      </p:sp>
      <p:sp>
        <p:nvSpPr>
          <p:cNvPr id="286740" name="Line 20"/>
          <p:cNvSpPr>
            <a:spLocks noChangeShapeType="1"/>
          </p:cNvSpPr>
          <p:nvPr/>
        </p:nvSpPr>
        <p:spPr bwMode="auto">
          <a:xfrm>
            <a:off x="2222500" y="3279775"/>
            <a:ext cx="3667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741" name="Rectangle 21"/>
          <p:cNvSpPr>
            <a:spLocks noChangeArrowheads="1"/>
          </p:cNvSpPr>
          <p:nvPr/>
        </p:nvSpPr>
        <p:spPr bwMode="auto">
          <a:xfrm>
            <a:off x="1752600" y="3021013"/>
            <a:ext cx="584200" cy="533400"/>
          </a:xfrm>
          <a:prstGeom prst="rect">
            <a:avLst/>
          </a:prstGeom>
          <a:solidFill>
            <a:srgbClr val="FFEED5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sz="1400" dirty="0"/>
              <a:t>ERS</a:t>
            </a:r>
          </a:p>
        </p:txBody>
      </p:sp>
      <p:sp>
        <p:nvSpPr>
          <p:cNvPr id="286742" name="Line 22"/>
          <p:cNvSpPr>
            <a:spLocks noChangeShapeType="1"/>
          </p:cNvSpPr>
          <p:nvPr/>
        </p:nvSpPr>
        <p:spPr bwMode="auto">
          <a:xfrm>
            <a:off x="1981200" y="2805113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743" name="Rectangle 23"/>
          <p:cNvSpPr>
            <a:spLocks noChangeArrowheads="1"/>
          </p:cNvSpPr>
          <p:nvPr/>
        </p:nvSpPr>
        <p:spPr bwMode="auto">
          <a:xfrm>
            <a:off x="914400" y="2305050"/>
            <a:ext cx="584200" cy="533400"/>
          </a:xfrm>
          <a:prstGeom prst="rect">
            <a:avLst/>
          </a:prstGeom>
          <a:solidFill>
            <a:srgbClr val="FFEED5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sz="1400" dirty="0"/>
              <a:t>MRS</a:t>
            </a:r>
          </a:p>
        </p:txBody>
      </p:sp>
      <p:sp>
        <p:nvSpPr>
          <p:cNvPr id="286744" name="Line 24"/>
          <p:cNvSpPr>
            <a:spLocks noChangeShapeType="1"/>
          </p:cNvSpPr>
          <p:nvPr/>
        </p:nvSpPr>
        <p:spPr bwMode="auto">
          <a:xfrm>
            <a:off x="1219200" y="1981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745" name="Line 25"/>
          <p:cNvSpPr>
            <a:spLocks noChangeShapeType="1"/>
          </p:cNvSpPr>
          <p:nvPr/>
        </p:nvSpPr>
        <p:spPr bwMode="auto">
          <a:xfrm>
            <a:off x="1524000" y="25479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746" name="Line 26"/>
          <p:cNvSpPr>
            <a:spLocks noChangeShapeType="1"/>
          </p:cNvSpPr>
          <p:nvPr/>
        </p:nvSpPr>
        <p:spPr bwMode="auto">
          <a:xfrm>
            <a:off x="2514600" y="197943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cxnSp>
        <p:nvCxnSpPr>
          <p:cNvPr id="286747" name="AutoShape 27"/>
          <p:cNvCxnSpPr>
            <a:cxnSpLocks noChangeShapeType="1"/>
            <a:stCxn id="286743" idx="2"/>
            <a:endCxn id="286741" idx="1"/>
          </p:cNvCxnSpPr>
          <p:nvPr/>
        </p:nvCxnSpPr>
        <p:spPr bwMode="auto">
          <a:xfrm rot="16200000" flipH="1">
            <a:off x="1254918" y="2790032"/>
            <a:ext cx="449263" cy="546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3" name="Curved Left Arrow 32"/>
          <p:cNvSpPr/>
          <p:nvPr/>
        </p:nvSpPr>
        <p:spPr>
          <a:xfrm flipH="1">
            <a:off x="1295400" y="1860699"/>
            <a:ext cx="457200" cy="762000"/>
          </a:xfrm>
          <a:prstGeom prst="curvedLef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Curved Left Arrow 33"/>
          <p:cNvSpPr/>
          <p:nvPr/>
        </p:nvSpPr>
        <p:spPr>
          <a:xfrm flipV="1">
            <a:off x="3721398" y="1510953"/>
            <a:ext cx="496732" cy="1011771"/>
          </a:xfrm>
          <a:prstGeom prst="curvedLef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flipH="1">
            <a:off x="3810000" y="2514600"/>
            <a:ext cx="2057400" cy="1219200"/>
          </a:xfrm>
          <a:prstGeom prst="bentArrow">
            <a:avLst>
              <a:gd name="adj1" fmla="val 10342"/>
              <a:gd name="adj2" fmla="val 13511"/>
              <a:gd name="adj3" fmla="val 24816"/>
              <a:gd name="adj4" fmla="val 44484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91000" y="16002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Customer development, Prototyping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6553201" y="5867400"/>
            <a:ext cx="1904999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Product Release to Market</a:t>
            </a:r>
            <a:endParaRPr lang="en-US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8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6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86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8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86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8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8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animBg="1"/>
      <p:bldP spid="286725" grpId="0" animBg="1"/>
      <p:bldP spid="286726" grpId="0" animBg="1"/>
      <p:bldP spid="286727" grpId="0" animBg="1"/>
      <p:bldP spid="286728" grpId="0" animBg="1"/>
      <p:bldP spid="286729" grpId="0" animBg="1"/>
      <p:bldP spid="286730" grpId="0" animBg="1"/>
      <p:bldP spid="286735" grpId="0" animBg="1"/>
      <p:bldP spid="286738" grpId="0" animBg="1"/>
      <p:bldP spid="286739" grpId="0" animBg="1"/>
      <p:bldP spid="286740" grpId="0" animBg="1"/>
      <p:bldP spid="286741" grpId="0" animBg="1"/>
      <p:bldP spid="286742" grpId="0" animBg="1"/>
      <p:bldP spid="286743" grpId="0" animBg="1"/>
      <p:bldP spid="286744" grpId="0" animBg="1"/>
      <p:bldP spid="286745" grpId="0" animBg="1"/>
      <p:bldP spid="286746" grpId="0" animBg="1"/>
      <p:bldP spid="33" grpId="0" animBg="1"/>
      <p:bldP spid="34" grpId="0" animBg="1"/>
      <p:bldP spid="47" grpId="0" animBg="1"/>
      <p:bldP spid="49" grpId="0"/>
      <p:bldP spid="36" grpId="0" animBg="1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4297</TotalTime>
  <Words>733</Words>
  <Application>Microsoft Office PowerPoint</Application>
  <PresentationFormat>On-screen Show (4:3)</PresentationFormat>
  <Paragraphs>280</Paragraphs>
  <Slides>19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Edge</vt:lpstr>
      <vt:lpstr>Chart</vt:lpstr>
      <vt:lpstr>Cleantech to Market (C2M)  Spring 2011   </vt:lpstr>
      <vt:lpstr>T2M Cycle</vt:lpstr>
      <vt:lpstr>Innovation Through Partnership</vt:lpstr>
      <vt:lpstr>Commercialization Strategy</vt:lpstr>
      <vt:lpstr>Market opportunities are realized through a product</vt:lpstr>
      <vt:lpstr>Successful Products </vt:lpstr>
      <vt:lpstr>Who are the stakeholders?</vt:lpstr>
      <vt:lpstr>C2M &amp; Technology-to-Market Cycle</vt:lpstr>
      <vt:lpstr>Product Development &amp; Commercialization Process</vt:lpstr>
      <vt:lpstr>Product Development Funnel</vt:lpstr>
      <vt:lpstr>Product Realization Path-finding</vt:lpstr>
      <vt:lpstr>C2M Case Study Photovoltaic (PV) Technology to Market </vt:lpstr>
      <vt:lpstr>Copper Indium Gallium diSelenide –  CIGS Solar Cell Structure</vt:lpstr>
      <vt:lpstr>PV Cells to Final Products </vt:lpstr>
      <vt:lpstr>PV Tech-to-Market Path</vt:lpstr>
      <vt:lpstr>CleanTech-to-Market Path</vt:lpstr>
      <vt:lpstr>Product Realization Path-finding Exploration &amp; Feasibility </vt:lpstr>
      <vt:lpstr>Complementary Technologies &amp; Products</vt:lpstr>
      <vt:lpstr>Thank You!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of New Product Development</dc:title>
  <dc:creator> </dc:creator>
  <cp:lastModifiedBy>Dariush Rafinejad</cp:lastModifiedBy>
  <cp:revision>905</cp:revision>
  <dcterms:created xsi:type="dcterms:W3CDTF">2008-07-20T17:42:35Z</dcterms:created>
  <dcterms:modified xsi:type="dcterms:W3CDTF">2011-01-30T18:44:50Z</dcterms:modified>
</cp:coreProperties>
</file>