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60" r:id="rId5"/>
  </p:sldMasterIdLst>
  <p:notesMasterIdLst>
    <p:notesMasterId r:id="rId7"/>
  </p:notesMasterIdLst>
  <p:handoutMasterIdLst>
    <p:handoutMasterId r:id="rId8"/>
  </p:handoutMasterIdLst>
  <p:sldIdLst>
    <p:sldId id="257" r:id="rId6"/>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58" userDrawn="1">
          <p15:clr>
            <a:srgbClr val="A4A3A4"/>
          </p15:clr>
        </p15:guide>
        <p15:guide id="6" pos="180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B413C-4BBD-4256-B024-355184D95085}" v="1" dt="2024-12-14T04:47:52.233"/>
    <p1510:client id="{AB42C065-A142-4D4A-8F89-64097A3DBAA2}" v="492" dt="2024-12-14T04:13:40.4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3" d="100"/>
          <a:sy n="33" d="100"/>
        </p:scale>
        <p:origin x="408" y="38"/>
      </p:cViewPr>
      <p:guideLst>
        <p:guide orient="horz" pos="1659"/>
        <p:guide orient="horz" pos="144"/>
        <p:guide orient="horz" pos="10080"/>
        <p:guide orient="horz"/>
        <p:guide pos="358"/>
        <p:guide pos="1809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370402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182430"/>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757716"/>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21947716" y="275771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182430"/>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242064"/>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781121"/>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075606"/>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OBJECTIVES</a:t>
            </a:r>
          </a:p>
        </p:txBody>
      </p:sp>
      <p:sp>
        <p:nvSpPr>
          <p:cNvPr id="21" name="Text Placeholder 3"/>
          <p:cNvSpPr>
            <a:spLocks noGrp="1"/>
          </p:cNvSpPr>
          <p:nvPr>
            <p:ph type="body" sz="quarter" idx="21" hasCustomPrompt="1"/>
          </p:nvPr>
        </p:nvSpPr>
        <p:spPr>
          <a:xfrm>
            <a:off x="7724776" y="3258415"/>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781121"/>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506722"/>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RESULTS</a:t>
            </a:r>
          </a:p>
        </p:txBody>
      </p:sp>
      <p:sp>
        <p:nvSpPr>
          <p:cNvPr id="25" name="Text Placeholder 5"/>
          <p:cNvSpPr>
            <a:spLocks noGrp="1"/>
          </p:cNvSpPr>
          <p:nvPr>
            <p:ph type="body" sz="quarter" idx="25" hasCustomPrompt="1"/>
          </p:nvPr>
        </p:nvSpPr>
        <p:spPr>
          <a:xfrm>
            <a:off x="21973955" y="2781121"/>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262384"/>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10571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2809050"/>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31" name="Text Placeholder 76">
            <a:extLst>
              <a:ext uri="{FF2B5EF4-FFF2-40B4-BE49-F238E27FC236}">
                <a16:creationId xmlns:a16="http://schemas.microsoft.com/office/drawing/2014/main" id="{C2936E13-9BED-014D-9FD8-D2F0DD7F8E02}"/>
              </a:ext>
            </a:extLst>
          </p:cNvPr>
          <p:cNvSpPr>
            <a:spLocks noGrp="1"/>
          </p:cNvSpPr>
          <p:nvPr>
            <p:ph type="body" sz="quarter" idx="150" hasCustomPrompt="1"/>
          </p:nvPr>
        </p:nvSpPr>
        <p:spPr>
          <a:xfrm>
            <a:off x="3906520" y="1137804"/>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2" name="Text Placeholder 76">
            <a:extLst>
              <a:ext uri="{FF2B5EF4-FFF2-40B4-BE49-F238E27FC236}">
                <a16:creationId xmlns:a16="http://schemas.microsoft.com/office/drawing/2014/main" id="{1EDE48AC-AD08-4145-B8DF-31EEC7B36616}"/>
              </a:ext>
            </a:extLst>
          </p:cNvPr>
          <p:cNvSpPr>
            <a:spLocks noGrp="1"/>
          </p:cNvSpPr>
          <p:nvPr>
            <p:ph type="body" sz="quarter" idx="184" hasCustomPrompt="1"/>
          </p:nvPr>
        </p:nvSpPr>
        <p:spPr>
          <a:xfrm>
            <a:off x="3906520" y="1736034"/>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3" name="Text Placeholder 76">
            <a:extLst>
              <a:ext uri="{FF2B5EF4-FFF2-40B4-BE49-F238E27FC236}">
                <a16:creationId xmlns:a16="http://schemas.microsoft.com/office/drawing/2014/main" id="{7801B00A-04AF-574C-9547-07EB084B2234}"/>
              </a:ext>
            </a:extLst>
          </p:cNvPr>
          <p:cNvSpPr>
            <a:spLocks noGrp="1"/>
          </p:cNvSpPr>
          <p:nvPr>
            <p:ph type="body" sz="quarter" idx="185" hasCustomPrompt="1"/>
          </p:nvPr>
        </p:nvSpPr>
        <p:spPr>
          <a:xfrm>
            <a:off x="3906520" y="292020"/>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22218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797472"/>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21947716" y="2797472"/>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222186"/>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19" name="Text Placeholder 76">
            <a:extLst>
              <a:ext uri="{FF2B5EF4-FFF2-40B4-BE49-F238E27FC236}">
                <a16:creationId xmlns:a16="http://schemas.microsoft.com/office/drawing/2014/main" id="{8F58CF05-58FD-F842-88AB-51099F130F93}"/>
              </a:ext>
            </a:extLst>
          </p:cNvPr>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1" name="Text Placeholder 76">
            <a:extLst>
              <a:ext uri="{FF2B5EF4-FFF2-40B4-BE49-F238E27FC236}">
                <a16:creationId xmlns:a16="http://schemas.microsoft.com/office/drawing/2014/main" id="{6C58C4AE-C2F1-C54D-9224-55C0A51ED153}"/>
              </a:ext>
            </a:extLst>
          </p:cNvPr>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2" name="Text Placeholder 76">
            <a:extLst>
              <a:ext uri="{FF2B5EF4-FFF2-40B4-BE49-F238E27FC236}">
                <a16:creationId xmlns:a16="http://schemas.microsoft.com/office/drawing/2014/main" id="{6C3E1DDD-251F-C34B-807A-F553784DAC08}"/>
              </a:ext>
            </a:extLst>
          </p:cNvPr>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301699"/>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860634"/>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OBJECTIVES</a:t>
            </a:r>
          </a:p>
        </p:txBody>
      </p:sp>
      <p:sp>
        <p:nvSpPr>
          <p:cNvPr id="21" name="Text Placeholder 3"/>
          <p:cNvSpPr>
            <a:spLocks noGrp="1"/>
          </p:cNvSpPr>
          <p:nvPr>
            <p:ph type="body" sz="quarter" idx="21" hasCustomPrompt="1"/>
          </p:nvPr>
        </p:nvSpPr>
        <p:spPr>
          <a:xfrm>
            <a:off x="7724776" y="3318050"/>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860634"/>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RESULTS</a:t>
            </a:r>
          </a:p>
        </p:txBody>
      </p:sp>
      <p:sp>
        <p:nvSpPr>
          <p:cNvPr id="25" name="Text Placeholder 5"/>
          <p:cNvSpPr>
            <a:spLocks noGrp="1"/>
          </p:cNvSpPr>
          <p:nvPr>
            <p:ph type="body" sz="quarter" idx="25" hasCustomPrompt="1"/>
          </p:nvPr>
        </p:nvSpPr>
        <p:spPr>
          <a:xfrm>
            <a:off x="21973955" y="2860634"/>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322019"/>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31" name="Text Placeholder 76">
            <a:extLst>
              <a:ext uri="{FF2B5EF4-FFF2-40B4-BE49-F238E27FC236}">
                <a16:creationId xmlns:a16="http://schemas.microsoft.com/office/drawing/2014/main" id="{50AC94B8-C1FC-F64B-A4AC-A6753527AC28}"/>
              </a:ext>
            </a:extLst>
          </p:cNvPr>
          <p:cNvSpPr>
            <a:spLocks noGrp="1"/>
          </p:cNvSpPr>
          <p:nvPr>
            <p:ph type="body" sz="quarter" idx="150" hasCustomPrompt="1"/>
          </p:nvPr>
        </p:nvSpPr>
        <p:spPr>
          <a:xfrm>
            <a:off x="3906520" y="1117926"/>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2" name="Text Placeholder 76">
            <a:extLst>
              <a:ext uri="{FF2B5EF4-FFF2-40B4-BE49-F238E27FC236}">
                <a16:creationId xmlns:a16="http://schemas.microsoft.com/office/drawing/2014/main" id="{F6EDC588-E391-C646-B72B-EEC803626E56}"/>
              </a:ext>
            </a:extLst>
          </p:cNvPr>
          <p:cNvSpPr>
            <a:spLocks noGrp="1"/>
          </p:cNvSpPr>
          <p:nvPr>
            <p:ph type="body" sz="quarter" idx="184" hasCustomPrompt="1"/>
          </p:nvPr>
        </p:nvSpPr>
        <p:spPr>
          <a:xfrm>
            <a:off x="3906520" y="1716156"/>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3" name="Text Placeholder 76">
            <a:extLst>
              <a:ext uri="{FF2B5EF4-FFF2-40B4-BE49-F238E27FC236}">
                <a16:creationId xmlns:a16="http://schemas.microsoft.com/office/drawing/2014/main" id="{15C9BEE7-988F-7247-B81C-E26DFA34A7DE}"/>
              </a:ext>
            </a:extLst>
          </p:cNvPr>
          <p:cNvSpPr>
            <a:spLocks noGrp="1"/>
          </p:cNvSpPr>
          <p:nvPr>
            <p:ph type="body" sz="quarter" idx="185" hasCustomPrompt="1"/>
          </p:nvPr>
        </p:nvSpPr>
        <p:spPr>
          <a:xfrm>
            <a:off x="3906520" y="272142"/>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0B9ADF8C-186C-174C-92BC-4C80F596CA52}"/>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6" name="Rectangle 36">
            <a:extLst>
              <a:ext uri="{FF2B5EF4-FFF2-40B4-BE49-F238E27FC236}">
                <a16:creationId xmlns:a16="http://schemas.microsoft.com/office/drawing/2014/main" id="{A4A4BA4F-891E-D147-8F7F-EF67A0E51EFF}"/>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7" name="Rounded Rectangle 6">
            <a:extLst>
              <a:ext uri="{FF2B5EF4-FFF2-40B4-BE49-F238E27FC236}">
                <a16:creationId xmlns:a16="http://schemas.microsoft.com/office/drawing/2014/main" id="{D8138FC5-8D7C-2840-B2C6-445C79D45CD0}"/>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ABE084D9-5FB6-B249-9079-CD4F304A90DD}"/>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5" name="Rectangle 36">
            <a:extLst>
              <a:ext uri="{FF2B5EF4-FFF2-40B4-BE49-F238E27FC236}">
                <a16:creationId xmlns:a16="http://schemas.microsoft.com/office/drawing/2014/main" id="{2366F17F-9632-E54C-BECB-05A6A8BE1C52}"/>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6" name="Rounded Rectangle 5">
            <a:extLst>
              <a:ext uri="{FF2B5EF4-FFF2-40B4-BE49-F238E27FC236}">
                <a16:creationId xmlns:a16="http://schemas.microsoft.com/office/drawing/2014/main" id="{71FA7A4C-1F75-414D-A3C9-45F8308982ED}"/>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35E88B-C582-7B48-B8C8-E06A09591A38}"/>
              </a:ext>
            </a:extLst>
          </p:cNvPr>
          <p:cNvSpPr>
            <a:spLocks noGrp="1"/>
          </p:cNvSpPr>
          <p:nvPr>
            <p:ph type="body" sz="quarter" idx="10"/>
          </p:nvPr>
        </p:nvSpPr>
        <p:spPr>
          <a:xfrm>
            <a:off x="606195" y="3242064"/>
            <a:ext cx="6704542" cy="2418231"/>
          </a:xfrm>
        </p:spPr>
        <p:txBody>
          <a:bodyPr/>
          <a:lstStyle/>
          <a:p>
            <a:r>
              <a:rPr lang="en-US" sz="2000" dirty="0"/>
              <a:t>Pop Quiz Pal</a:t>
            </a:r>
            <a:r>
              <a:rPr lang="en-US" sz="2000" dirty="0">
                <a:latin typeface="Calibri" panose="020F0502020204030204" pitchFamily="34" charset="0"/>
                <a:cs typeface="Calibri" panose="020F0502020204030204" pitchFamily="34" charset="0"/>
              </a:rPr>
              <a:t> is an interactive application that allows users to study efficiently by creating, organizing, and editing flashcard sets. The app offers features like repetition, timed flashcards, and user profiles. Users can track their learning progress and use editing features to quickly add new flashcards. The variety of features to learn make this a valuable platform for students, professionals, and lifelong learners. </a:t>
            </a:r>
          </a:p>
        </p:txBody>
      </p:sp>
      <p:sp>
        <p:nvSpPr>
          <p:cNvPr id="3" name="Text Placeholder 2">
            <a:extLst>
              <a:ext uri="{FF2B5EF4-FFF2-40B4-BE49-F238E27FC236}">
                <a16:creationId xmlns:a16="http://schemas.microsoft.com/office/drawing/2014/main" id="{4FC464CD-9CD5-0C44-B0DA-7D72ADC1C801}"/>
              </a:ext>
            </a:extLst>
          </p:cNvPr>
          <p:cNvSpPr>
            <a:spLocks noGrp="1"/>
          </p:cNvSpPr>
          <p:nvPr>
            <p:ph type="body" sz="quarter" idx="11"/>
          </p:nvPr>
        </p:nvSpPr>
        <p:spPr/>
        <p:txBody>
          <a:bodyPr/>
          <a:lstStyle/>
          <a:p>
            <a:r>
              <a:rPr lang="en-US">
                <a:latin typeface="Calibri" panose="020F0502020204030204" pitchFamily="34" charset="0"/>
                <a:cs typeface="Calibri" panose="020F0502020204030204" pitchFamily="34" charset="0"/>
              </a:rPr>
              <a:t>INTRODUCTION</a:t>
            </a:r>
          </a:p>
        </p:txBody>
      </p:sp>
      <p:sp>
        <p:nvSpPr>
          <p:cNvPr id="4" name="Text Placeholder 3">
            <a:extLst>
              <a:ext uri="{FF2B5EF4-FFF2-40B4-BE49-F238E27FC236}">
                <a16:creationId xmlns:a16="http://schemas.microsoft.com/office/drawing/2014/main" id="{49656F8B-235B-8B4C-801F-88103EEA1428}"/>
              </a:ext>
            </a:extLst>
          </p:cNvPr>
          <p:cNvSpPr>
            <a:spLocks noGrp="1"/>
          </p:cNvSpPr>
          <p:nvPr>
            <p:ph type="body" sz="quarter" idx="19"/>
          </p:nvPr>
        </p:nvSpPr>
        <p:spPr>
          <a:xfrm>
            <a:off x="605666" y="7540815"/>
            <a:ext cx="6705600" cy="7588877"/>
          </a:xfrm>
        </p:spPr>
        <p:txBody>
          <a:bodyPr wrap="square" lIns="130622" tIns="130622" rIns="130622" bIns="130622" anchor="t">
            <a:spAutoFit/>
          </a:bodyPr>
          <a:lstStyle/>
          <a:p>
            <a:r>
              <a:rPr lang="en-US" sz="2000" u="sng">
                <a:latin typeface="Calibri" panose="020F0502020204030204" pitchFamily="34" charset="0"/>
                <a:cs typeface="Calibri" panose="020F0502020204030204" pitchFamily="34" charset="0"/>
              </a:rPr>
              <a:t>Hardware</a:t>
            </a:r>
          </a:p>
          <a:p>
            <a:pPr marL="285750" indent="-285750">
              <a:buFont typeface="Courier New" panose="02070309020205020404" pitchFamily="49" charset="0"/>
              <a:buChar char="o"/>
            </a:pPr>
            <a:r>
              <a:rPr lang="en-US" sz="2000"/>
              <a:t>Personal Computers ( Development Machines)</a:t>
            </a:r>
          </a:p>
          <a:p>
            <a:endParaRPr lang="en-US" sz="2000">
              <a:latin typeface="Calibri" panose="020F0502020204030204" pitchFamily="34" charset="0"/>
              <a:cs typeface="Calibri" panose="020F0502020204030204" pitchFamily="34" charset="0"/>
            </a:endParaRPr>
          </a:p>
          <a:p>
            <a:r>
              <a:rPr lang="en-US" sz="2000" u="sng"/>
              <a:t>Software</a:t>
            </a:r>
          </a:p>
          <a:p>
            <a:pPr marL="285750" indent="-285750">
              <a:buFont typeface="Courier New" panose="02070309020205020404" pitchFamily="49" charset="0"/>
              <a:buChar char="o"/>
            </a:pPr>
            <a:r>
              <a:rPr lang="en-US" sz="2000">
                <a:latin typeface="Calibri" panose="020F0502020204030204" pitchFamily="34" charset="0"/>
                <a:cs typeface="Calibri" panose="020F0502020204030204" pitchFamily="34" charset="0"/>
              </a:rPr>
              <a:t>Development Environment:</a:t>
            </a:r>
          </a:p>
          <a:p>
            <a:pPr marL="1191424" lvl="1" indent="-285750">
              <a:buFont typeface="Courier New" panose="02070309020205020404" pitchFamily="49" charset="0"/>
              <a:buChar char="o"/>
            </a:pPr>
            <a:r>
              <a:rPr lang="en-US" sz="2000">
                <a:latin typeface="Calibri" panose="020F0502020204030204" pitchFamily="34" charset="0"/>
                <a:cs typeface="Calibri" panose="020F0502020204030204" pitchFamily="34" charset="0"/>
              </a:rPr>
              <a:t>IntelliJ IDEA (with Spring Boot)</a:t>
            </a:r>
          </a:p>
          <a:p>
            <a:pPr marL="1191424" lvl="1" indent="-285750">
              <a:buFont typeface="Courier New" panose="02070309020205020404" pitchFamily="49" charset="0"/>
              <a:buChar char="o"/>
            </a:pPr>
            <a:r>
              <a:rPr lang="en-US" sz="2000">
                <a:latin typeface="Calibri" panose="020F0502020204030204" pitchFamily="34" charset="0"/>
                <a:cs typeface="Calibri" panose="020F0502020204030204" pitchFamily="34" charset="0"/>
              </a:rPr>
              <a:t>Postman (API Testing)</a:t>
            </a:r>
          </a:p>
          <a:p>
            <a:pPr marL="285750" indent="-285750">
              <a:buFont typeface="Courier New" panose="02070309020205020404" pitchFamily="49" charset="0"/>
              <a:buChar char="o"/>
            </a:pPr>
            <a:r>
              <a:rPr lang="en-US" sz="2000">
                <a:latin typeface="Calibri" panose="020F0502020204030204" pitchFamily="34" charset="0"/>
                <a:cs typeface="Calibri" panose="020F0502020204030204" pitchFamily="34" charset="0"/>
              </a:rPr>
              <a:t>Backend Frameworks:</a:t>
            </a:r>
          </a:p>
          <a:p>
            <a:pPr marL="1191424" lvl="1" indent="-285750">
              <a:buFont typeface="Courier New" panose="02070309020205020404" pitchFamily="49" charset="0"/>
              <a:buChar char="o"/>
            </a:pPr>
            <a:r>
              <a:rPr lang="en-US" sz="2000">
                <a:latin typeface="+mn-lt"/>
              </a:rPr>
              <a:t>Spring Boot</a:t>
            </a:r>
            <a:endParaRPr lang="en-US" sz="2000">
              <a:latin typeface="+mn-lt"/>
              <a:cs typeface="Calibri" panose="020F0502020204030204" pitchFamily="34" charset="0"/>
            </a:endParaRPr>
          </a:p>
          <a:p>
            <a:pPr marL="1191424" lvl="1" indent="-285750">
              <a:buFont typeface="Courier New" panose="02070309020205020404" pitchFamily="49" charset="0"/>
              <a:buChar char="o"/>
            </a:pPr>
            <a:r>
              <a:rPr lang="en-US" sz="2000">
                <a:latin typeface="Calibri" panose="020F0502020204030204" pitchFamily="34" charset="0"/>
                <a:cs typeface="Calibri" panose="020F0502020204030204" pitchFamily="34" charset="0"/>
              </a:rPr>
              <a:t>Google Firebase SDK</a:t>
            </a:r>
          </a:p>
          <a:p>
            <a:pPr marL="285750" indent="-285750">
              <a:buFont typeface="Courier New" panose="02070309020205020404" pitchFamily="49" charset="0"/>
              <a:buChar char="o"/>
            </a:pPr>
            <a:r>
              <a:rPr lang="en-US" sz="2000"/>
              <a:t>Frontend Frameworks:</a:t>
            </a:r>
          </a:p>
          <a:p>
            <a:pPr marL="1191424" lvl="1" indent="-285750">
              <a:buFont typeface="Courier New" panose="02070309020205020404" pitchFamily="49" charset="0"/>
              <a:buChar char="o"/>
            </a:pPr>
            <a:r>
              <a:rPr lang="en-US" sz="2000">
                <a:latin typeface="+mn-lt"/>
              </a:rPr>
              <a:t>React.js</a:t>
            </a:r>
          </a:p>
          <a:p>
            <a:pPr marL="1191424" lvl="1" indent="-285750">
              <a:buFont typeface="Courier New" panose="02070309020205020404" pitchFamily="49" charset="0"/>
              <a:buChar char="o"/>
            </a:pPr>
            <a:r>
              <a:rPr lang="en-US" sz="2000">
                <a:latin typeface="+mn-lt"/>
              </a:rPr>
              <a:t>HTML</a:t>
            </a:r>
            <a:endParaRPr lang="en-US" sz="200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sz="2000"/>
              <a:t>Version Control: </a:t>
            </a:r>
          </a:p>
          <a:p>
            <a:pPr marL="1191424" lvl="1" indent="-285750">
              <a:buFont typeface="Courier New" panose="02070309020205020404" pitchFamily="49" charset="0"/>
              <a:buChar char="o"/>
            </a:pPr>
            <a:r>
              <a:rPr lang="en-US" sz="2000">
                <a:latin typeface="+mn-lt"/>
              </a:rPr>
              <a:t>Git and GitHub</a:t>
            </a:r>
          </a:p>
          <a:p>
            <a:endParaRPr lang="en-US" sz="2000"/>
          </a:p>
          <a:p>
            <a:r>
              <a:rPr lang="en-US" sz="2000" u="sng">
                <a:latin typeface="Calibri" panose="020F0502020204030204" pitchFamily="34" charset="0"/>
                <a:cs typeface="Calibri" panose="020F0502020204030204" pitchFamily="34" charset="0"/>
              </a:rPr>
              <a:t>APIs</a:t>
            </a:r>
          </a:p>
          <a:p>
            <a:pPr marL="285750" indent="-285750">
              <a:buFont typeface="Courier New" panose="02070309020205020404" pitchFamily="49" charset="0"/>
              <a:buChar char="o"/>
            </a:pPr>
            <a:r>
              <a:rPr lang="en-US" sz="2000"/>
              <a:t>Google Firebase (Authentication, Firestore Database)</a:t>
            </a:r>
          </a:p>
          <a:p>
            <a:pPr marL="285750" indent="-285750">
              <a:buFont typeface="Courier New" panose="02070309020205020404" pitchFamily="49" charset="0"/>
              <a:buChar char="o"/>
            </a:pPr>
            <a:r>
              <a:rPr lang="en-US" sz="2000"/>
              <a:t>Custom REST APIs developed with Spring Boot</a:t>
            </a:r>
          </a:p>
          <a:p>
            <a:pPr marL="285750" indent="-285750">
              <a:buFont typeface="Courier New" panose="02070309020205020404" pitchFamily="49" charset="0"/>
              <a:buChar char="o"/>
            </a:pPr>
            <a:r>
              <a:rPr lang="en-US" sz="2000">
                <a:latin typeface="Calibri"/>
                <a:ea typeface="Calibri"/>
                <a:cs typeface="Calibri"/>
              </a:rPr>
              <a:t>Free Dictionary API</a:t>
            </a:r>
            <a:endParaRPr lang="en-US" sz="2000">
              <a:ea typeface="Calibri"/>
            </a:endParaRPr>
          </a:p>
        </p:txBody>
      </p:sp>
      <p:sp>
        <p:nvSpPr>
          <p:cNvPr id="5" name="Text Placeholder 4">
            <a:extLst>
              <a:ext uri="{FF2B5EF4-FFF2-40B4-BE49-F238E27FC236}">
                <a16:creationId xmlns:a16="http://schemas.microsoft.com/office/drawing/2014/main" id="{E079C153-2356-8A41-9571-F057A61C5A68}"/>
              </a:ext>
            </a:extLst>
          </p:cNvPr>
          <p:cNvSpPr>
            <a:spLocks noGrp="1"/>
          </p:cNvSpPr>
          <p:nvPr>
            <p:ph type="body" sz="quarter" idx="20"/>
          </p:nvPr>
        </p:nvSpPr>
        <p:spPr/>
        <p:txBody>
          <a:bodyPr/>
          <a:lstStyle/>
          <a:p>
            <a:r>
              <a:rPr lang="en-US">
                <a:latin typeface="Calibri" panose="020F0502020204030204" pitchFamily="34" charset="0"/>
                <a:cs typeface="Calibri" panose="020F0502020204030204" pitchFamily="34" charset="0"/>
              </a:rPr>
              <a:t>TECHNOLOGY</a:t>
            </a:r>
          </a:p>
        </p:txBody>
      </p:sp>
      <p:sp>
        <p:nvSpPr>
          <p:cNvPr id="7" name="Text Placeholder 6">
            <a:extLst>
              <a:ext uri="{FF2B5EF4-FFF2-40B4-BE49-F238E27FC236}">
                <a16:creationId xmlns:a16="http://schemas.microsoft.com/office/drawing/2014/main" id="{023778EB-3C7F-A34E-BCA5-A63A37233BE2}"/>
              </a:ext>
            </a:extLst>
          </p:cNvPr>
          <p:cNvSpPr>
            <a:spLocks noGrp="1"/>
          </p:cNvSpPr>
          <p:nvPr>
            <p:ph type="body" sz="quarter" idx="22"/>
          </p:nvPr>
        </p:nvSpPr>
        <p:spPr/>
        <p:txBody>
          <a:bodyPr/>
          <a:lstStyle/>
          <a:p>
            <a:r>
              <a:rPr lang="en-US">
                <a:latin typeface="Calibri" panose="020F0502020204030204" pitchFamily="34" charset="0"/>
                <a:cs typeface="Calibri" panose="020F0502020204030204" pitchFamily="34" charset="0"/>
              </a:rPr>
              <a:t>WIREFRAMES</a:t>
            </a:r>
          </a:p>
        </p:txBody>
      </p:sp>
      <p:sp>
        <p:nvSpPr>
          <p:cNvPr id="8" name="Text Placeholder 7">
            <a:extLst>
              <a:ext uri="{FF2B5EF4-FFF2-40B4-BE49-F238E27FC236}">
                <a16:creationId xmlns:a16="http://schemas.microsoft.com/office/drawing/2014/main" id="{B23EFC28-1F0E-A14A-AF90-BA267B4254DE}"/>
              </a:ext>
            </a:extLst>
          </p:cNvPr>
          <p:cNvSpPr>
            <a:spLocks noGrp="1"/>
          </p:cNvSpPr>
          <p:nvPr>
            <p:ph type="body" sz="quarter" idx="23"/>
          </p:nvPr>
        </p:nvSpPr>
        <p:spPr>
          <a:xfrm>
            <a:off x="7724776" y="10987985"/>
            <a:ext cx="13813366" cy="4861977"/>
          </a:xfrm>
        </p:spPr>
        <p:txBody>
          <a:bodyPr/>
          <a:lstStyle/>
          <a:p>
            <a:r>
              <a:rPr lang="en-US" sz="1800">
                <a:latin typeface="Calibri" panose="020F0502020204030204" pitchFamily="34" charset="0"/>
                <a:cs typeface="Calibri" panose="020F0502020204030204" pitchFamily="34" charset="0"/>
              </a:rPr>
              <a:t>The application design followed a structured and iterative process:</a:t>
            </a:r>
          </a:p>
          <a:p>
            <a:pPr marL="342900" indent="-342900">
              <a:buFont typeface="+mj-lt"/>
              <a:buAutoNum type="arabicPeriod"/>
            </a:pPr>
            <a:r>
              <a:rPr lang="en-US" sz="1800">
                <a:latin typeface="Calibri" panose="020F0502020204030204" pitchFamily="34" charset="0"/>
                <a:cs typeface="Calibri" panose="020F0502020204030204" pitchFamily="34" charset="0"/>
              </a:rPr>
              <a:t>Database Creation: Designed the Firestore database with three primary collections: Flashcard Set, Flashcard, and User. Each collection was prefilled with 20 entries and is structured to support efficient data storage and retrieval for functionality.</a:t>
            </a:r>
          </a:p>
          <a:p>
            <a:pPr marL="342900" indent="-342900">
              <a:buFont typeface="+mj-lt"/>
              <a:buAutoNum type="arabicPeriod"/>
            </a:pPr>
            <a:r>
              <a:rPr lang="en-US" sz="1800"/>
              <a:t>Development Setup: Configured development environment using IntelliJ IDEA with Spring Boot and Java, Lombok, and Spring Web. This provided a robust platform for backend development.</a:t>
            </a:r>
          </a:p>
          <a:p>
            <a:pPr marL="342900" indent="-342900">
              <a:buFont typeface="+mj-lt"/>
              <a:buAutoNum type="arabicPeriod"/>
            </a:pPr>
            <a:r>
              <a:rPr lang="en-US" sz="1800">
                <a:latin typeface="Calibri" panose="020F0502020204030204" pitchFamily="34" charset="0"/>
                <a:cs typeface="Calibri" panose="020F0502020204030204" pitchFamily="34" charset="0"/>
              </a:rPr>
              <a:t>Database Integration: Connected Firestore to the Sprint Boot application, ensuring seamless interactions between the backend services and the database. </a:t>
            </a:r>
          </a:p>
          <a:p>
            <a:pPr marL="342900" indent="-342900">
              <a:buFont typeface="+mj-lt"/>
              <a:buAutoNum type="arabicPeriod"/>
            </a:pPr>
            <a:r>
              <a:rPr lang="en-US" sz="1800"/>
              <a:t>Model Development: Created models for the data collections: User and Flashcard. These models are the foundation for managing data within the application.</a:t>
            </a:r>
          </a:p>
          <a:p>
            <a:pPr marL="342900" indent="-342900">
              <a:buFont typeface="+mj-lt"/>
              <a:buAutoNum type="arabicPeriod"/>
            </a:pPr>
            <a:r>
              <a:rPr lang="en-US" sz="1800">
                <a:latin typeface="Calibri" panose="020F0502020204030204" pitchFamily="34" charset="0"/>
                <a:cs typeface="Calibri" panose="020F0502020204030204" pitchFamily="34" charset="0"/>
              </a:rPr>
              <a:t>Service and API Development: Developed the User service and Flashcard Service along with the REST APIs </a:t>
            </a:r>
            <a:r>
              <a:rPr lang="en-US" sz="1800"/>
              <a:t>to handle business logic and enable communication between application and database</a:t>
            </a:r>
          </a:p>
          <a:p>
            <a:pPr marL="342900" indent="-342900">
              <a:buFont typeface="+mj-lt"/>
              <a:buAutoNum type="arabicPeriod"/>
            </a:pPr>
            <a:r>
              <a:rPr lang="en-US" sz="1800">
                <a:latin typeface="Calibri" panose="020F0502020204030204" pitchFamily="34" charset="0"/>
                <a:cs typeface="Calibri" panose="020F0502020204030204" pitchFamily="34" charset="0"/>
              </a:rPr>
              <a:t>API Testing</a:t>
            </a:r>
            <a:r>
              <a:rPr lang="en-US" sz="1800"/>
              <a:t>: Validated the functionality of the APIs using Postman, identifying and resolving issues to ensure reliable performance. </a:t>
            </a:r>
          </a:p>
          <a:p>
            <a:pPr marL="342900" indent="-342900">
              <a:buFont typeface="+mj-lt"/>
              <a:buAutoNum type="arabicPeriod"/>
            </a:pPr>
            <a:r>
              <a:rPr lang="en-US" sz="1800">
                <a:latin typeface="Calibri" panose="020F0502020204030204" pitchFamily="34" charset="0"/>
                <a:cs typeface="Calibri" panose="020F0502020204030204" pitchFamily="34" charset="0"/>
              </a:rPr>
              <a:t>Front-End Integration:</a:t>
            </a:r>
            <a:r>
              <a:rPr lang="en-US" sz="1800"/>
              <a:t> Incorporated React.js with HTML to support front-end functionality, enabling the application to present data dynamically to users</a:t>
            </a:r>
            <a:r>
              <a:rPr lang="en-US" sz="1800">
                <a:solidFill>
                  <a:srgbClr val="FF0000"/>
                </a:solidFill>
              </a:rPr>
              <a:t>. </a:t>
            </a:r>
          </a:p>
          <a:p>
            <a:endParaRPr lang="en-US" sz="1800"/>
          </a:p>
        </p:txBody>
      </p:sp>
      <p:sp>
        <p:nvSpPr>
          <p:cNvPr id="9" name="Text Placeholder 8">
            <a:extLst>
              <a:ext uri="{FF2B5EF4-FFF2-40B4-BE49-F238E27FC236}">
                <a16:creationId xmlns:a16="http://schemas.microsoft.com/office/drawing/2014/main" id="{EF806257-4E45-D344-A7E5-B0F221EA30AC}"/>
              </a:ext>
            </a:extLst>
          </p:cNvPr>
          <p:cNvSpPr>
            <a:spLocks noGrp="1"/>
          </p:cNvSpPr>
          <p:nvPr>
            <p:ph type="body" sz="quarter" idx="24"/>
          </p:nvPr>
        </p:nvSpPr>
        <p:spPr/>
        <p:txBody>
          <a:bodyPr/>
          <a:lstStyle/>
          <a:p>
            <a:r>
              <a:rPr lang="en-US">
                <a:latin typeface="Calibri" panose="020F0502020204030204" pitchFamily="34" charset="0"/>
                <a:cs typeface="Calibri" panose="020F0502020204030204" pitchFamily="34" charset="0"/>
              </a:rPr>
              <a:t>PPROCESS</a:t>
            </a:r>
          </a:p>
        </p:txBody>
      </p:sp>
      <p:sp>
        <p:nvSpPr>
          <p:cNvPr id="10" name="Text Placeholder 9">
            <a:extLst>
              <a:ext uri="{FF2B5EF4-FFF2-40B4-BE49-F238E27FC236}">
                <a16:creationId xmlns:a16="http://schemas.microsoft.com/office/drawing/2014/main" id="{CAF97BC9-8897-EE4D-813D-383158E00527}"/>
              </a:ext>
            </a:extLst>
          </p:cNvPr>
          <p:cNvSpPr>
            <a:spLocks noGrp="1"/>
          </p:cNvSpPr>
          <p:nvPr>
            <p:ph type="body" sz="quarter" idx="25"/>
          </p:nvPr>
        </p:nvSpPr>
        <p:spPr/>
        <p:txBody>
          <a:bodyPr/>
          <a:lstStyle/>
          <a:p>
            <a:r>
              <a:rPr lang="en-US">
                <a:latin typeface="Calibri" panose="020F0502020204030204" pitchFamily="34" charset="0"/>
                <a:cs typeface="Calibri" panose="020F0502020204030204" pitchFamily="34" charset="0"/>
              </a:rPr>
              <a:t>CONCLUSION</a:t>
            </a:r>
          </a:p>
        </p:txBody>
      </p:sp>
      <p:sp>
        <p:nvSpPr>
          <p:cNvPr id="11" name="Text Placeholder 10">
            <a:extLst>
              <a:ext uri="{FF2B5EF4-FFF2-40B4-BE49-F238E27FC236}">
                <a16:creationId xmlns:a16="http://schemas.microsoft.com/office/drawing/2014/main" id="{0BB3A7A5-68EE-9D49-8EB1-7FAFD8C650E3}"/>
              </a:ext>
            </a:extLst>
          </p:cNvPr>
          <p:cNvSpPr>
            <a:spLocks noGrp="1"/>
          </p:cNvSpPr>
          <p:nvPr>
            <p:ph type="body" sz="quarter" idx="26"/>
          </p:nvPr>
        </p:nvSpPr>
        <p:spPr>
          <a:xfrm>
            <a:off x="21973955" y="3262384"/>
            <a:ext cx="6698012" cy="7958209"/>
          </a:xfrm>
        </p:spPr>
        <p:txBody>
          <a:bodyPr wrap="square" lIns="130622" tIns="130622" rIns="130622" bIns="130622" anchor="t">
            <a:spAutoFit/>
          </a:bodyPr>
          <a:lstStyle/>
          <a:p>
            <a:r>
              <a:rPr lang="en-US" sz="2000" dirty="0">
                <a:latin typeface="Calibri"/>
                <a:ea typeface="Calibri"/>
                <a:cs typeface="Calibri"/>
              </a:rPr>
              <a:t>Currently, the app focuses on creating, organizing, and studying flashcards. Further expansion could include gamification elements like the ability to join communities, leaderboards, in-app challenges, or integration with school curriculums or online courses for better learning outcomes. Throughout this project, we learned how to connect backend and front-end elements and how to identify, troubleshoot, and resolve errors. We significantly improved our problem-solving skills and gained a further understanding of the development process. </a:t>
            </a:r>
            <a:endParaRPr lang="en-US" sz="2000" dirty="0">
              <a:ea typeface="Calibri" panose="020F0502020204030204" pitchFamily="34" charset="0"/>
            </a:endParaRPr>
          </a:p>
          <a:p>
            <a:endParaRPr lang="en-US" sz="2000" dirty="0">
              <a:latin typeface="Calibri" panose="020F0502020204030204" pitchFamily="34" charset="0"/>
              <a:ea typeface="Calibri"/>
              <a:cs typeface="Calibri" panose="020F0502020204030204" pitchFamily="34" charset="0"/>
            </a:endParaRPr>
          </a:p>
          <a:p>
            <a:pPr marL="285750" indent="-285750">
              <a:buFont typeface="Arial"/>
              <a:buChar char="•"/>
            </a:pPr>
            <a:r>
              <a:rPr lang="en-US" sz="2000" dirty="0">
                <a:latin typeface="Calibri"/>
                <a:ea typeface="Calibri"/>
                <a:cs typeface="Calibri"/>
              </a:rPr>
              <a:t>One of the main difficulties was ensuring the smooth integration between Firebase, Spring boot, and ReactJS. The asynchronous nature of the API calls led to some challenges with rendering data before it was fully fetched.</a:t>
            </a:r>
            <a:endParaRPr lang="en-US" sz="2000" dirty="0">
              <a:latin typeface="Calibri"/>
              <a:cs typeface="Calibri"/>
            </a:endParaRPr>
          </a:p>
          <a:p>
            <a:pPr marL="285750" indent="-285750">
              <a:buFont typeface="Arial"/>
              <a:buChar char="•"/>
            </a:pPr>
            <a:r>
              <a:rPr lang="en-US" sz="2000" dirty="0">
                <a:latin typeface="Calibri"/>
                <a:ea typeface="Calibri"/>
                <a:cs typeface="Calibri"/>
              </a:rPr>
              <a:t>Another challenge was ensuring that the logout button only appeared after the user logged in and ensuring proper routing to and from the login page after logging in or out.</a:t>
            </a:r>
            <a:endParaRPr lang="en-US" sz="2000" dirty="0">
              <a:latin typeface="Calibri"/>
              <a:cs typeface="Calibri"/>
            </a:endParaRPr>
          </a:p>
          <a:p>
            <a:pPr marL="285750" indent="-285750">
              <a:buFont typeface="Arial"/>
              <a:buChar char="•"/>
            </a:pPr>
            <a:r>
              <a:rPr lang="en-US" sz="2000" dirty="0">
                <a:latin typeface="Calibri"/>
                <a:ea typeface="Calibri"/>
                <a:cs typeface="Calibri"/>
              </a:rPr>
              <a:t>Ensuring that the app’s state is handled properly when switching between pages (using </a:t>
            </a:r>
            <a:r>
              <a:rPr lang="en-US" sz="2000" dirty="0" err="1">
                <a:latin typeface="Calibri"/>
                <a:ea typeface="Calibri"/>
                <a:cs typeface="Calibri"/>
              </a:rPr>
              <a:t>React’s</a:t>
            </a:r>
            <a:r>
              <a:rPr lang="en-US" sz="2000" dirty="0">
                <a:latin typeface="Calibri"/>
                <a:ea typeface="Calibri"/>
                <a:cs typeface="Calibri"/>
              </a:rPr>
              <a:t> state and routing) also required a lot of attention.</a:t>
            </a:r>
          </a:p>
          <a:p>
            <a:pPr marL="285750" indent="-285750">
              <a:buFont typeface="Arial"/>
              <a:buChar char="•"/>
            </a:pPr>
            <a:r>
              <a:rPr lang="en-US" sz="2000" dirty="0">
                <a:latin typeface="Calibri"/>
                <a:ea typeface="Calibri"/>
                <a:cs typeface="Calibri"/>
              </a:rPr>
              <a:t>Another issue we had was with the search feature. Implementing it the way we wanted it to be completed was challenging. </a:t>
            </a:r>
            <a:endParaRPr lang="en-US" sz="1450" dirty="0">
              <a:latin typeface="Calibri"/>
              <a:ea typeface="Calibri"/>
              <a:cs typeface="Calibri"/>
            </a:endParaRPr>
          </a:p>
        </p:txBody>
      </p:sp>
      <p:sp>
        <p:nvSpPr>
          <p:cNvPr id="14" name="Text Placeholder 13">
            <a:extLst>
              <a:ext uri="{FF2B5EF4-FFF2-40B4-BE49-F238E27FC236}">
                <a16:creationId xmlns:a16="http://schemas.microsoft.com/office/drawing/2014/main" id="{288D987E-FD59-7640-9071-C7FE1787C4D4}"/>
              </a:ext>
            </a:extLst>
          </p:cNvPr>
          <p:cNvSpPr>
            <a:spLocks noGrp="1"/>
          </p:cNvSpPr>
          <p:nvPr>
            <p:ph type="body" sz="quarter" idx="29"/>
          </p:nvPr>
        </p:nvSpPr>
        <p:spPr/>
        <p:txBody>
          <a:bodyPr/>
          <a:lstStyle/>
          <a:p>
            <a:r>
              <a:rPr lang="en-US">
                <a:latin typeface="Calibri" panose="020F0502020204030204" pitchFamily="34" charset="0"/>
                <a:cs typeface="Calibri" panose="020F0502020204030204" pitchFamily="34" charset="0"/>
              </a:rPr>
              <a:t>CONTACT</a:t>
            </a:r>
          </a:p>
        </p:txBody>
      </p:sp>
      <p:sp>
        <p:nvSpPr>
          <p:cNvPr id="15" name="Text Placeholder 14">
            <a:extLst>
              <a:ext uri="{FF2B5EF4-FFF2-40B4-BE49-F238E27FC236}">
                <a16:creationId xmlns:a16="http://schemas.microsoft.com/office/drawing/2014/main" id="{1B828A8D-3196-E34B-8D82-A94729E11CEF}"/>
              </a:ext>
            </a:extLst>
          </p:cNvPr>
          <p:cNvSpPr>
            <a:spLocks noGrp="1"/>
          </p:cNvSpPr>
          <p:nvPr>
            <p:ph type="body" sz="quarter" idx="30"/>
          </p:nvPr>
        </p:nvSpPr>
        <p:spPr>
          <a:xfrm>
            <a:off x="21972279" y="13290313"/>
            <a:ext cx="6701366" cy="1044971"/>
          </a:xfrm>
        </p:spPr>
        <p:txBody>
          <a:bodyPr/>
          <a:lstStyle/>
          <a:p>
            <a:r>
              <a:rPr lang="en-US" err="1">
                <a:latin typeface="Calibri" panose="020F0502020204030204" pitchFamily="34" charset="0"/>
                <a:cs typeface="Calibri" panose="020F0502020204030204" pitchFamily="34" charset="0"/>
              </a:rPr>
              <a:t>Trinitee</a:t>
            </a:r>
            <a:r>
              <a:rPr lang="en-US">
                <a:latin typeface="Calibri" panose="020F0502020204030204" pitchFamily="34" charset="0"/>
                <a:cs typeface="Calibri" panose="020F0502020204030204" pitchFamily="34" charset="0"/>
              </a:rPr>
              <a:t>: trinitee1.Jeffers@famu.edu</a:t>
            </a:r>
          </a:p>
          <a:p>
            <a:r>
              <a:rPr lang="en-US"/>
              <a:t>Chelsea: chelsea1.lowery@famu.edu</a:t>
            </a:r>
          </a:p>
          <a:p>
            <a:r>
              <a:rPr lang="en-US">
                <a:latin typeface="Calibri" panose="020F0502020204030204" pitchFamily="34" charset="0"/>
                <a:cs typeface="Calibri" panose="020F0502020204030204" pitchFamily="34" charset="0"/>
              </a:rPr>
              <a:t>Ashari:ashari1.joiner@famu.edu</a:t>
            </a:r>
          </a:p>
        </p:txBody>
      </p:sp>
      <p:sp>
        <p:nvSpPr>
          <p:cNvPr id="16" name="Text Placeholder 15">
            <a:extLst>
              <a:ext uri="{FF2B5EF4-FFF2-40B4-BE49-F238E27FC236}">
                <a16:creationId xmlns:a16="http://schemas.microsoft.com/office/drawing/2014/main" id="{502ACBB9-AC02-C74F-A4C5-4A424E7A7546}"/>
              </a:ext>
            </a:extLst>
          </p:cNvPr>
          <p:cNvSpPr>
            <a:spLocks noGrp="1"/>
          </p:cNvSpPr>
          <p:nvPr>
            <p:ph type="body" sz="quarter" idx="150"/>
          </p:nvPr>
        </p:nvSpPr>
        <p:spPr>
          <a:xfrm>
            <a:off x="3906520" y="1088424"/>
            <a:ext cx="21447761" cy="638112"/>
          </a:xfrm>
        </p:spPr>
        <p:txBody>
          <a:bodyPr/>
          <a:lstStyle/>
          <a:p>
            <a:r>
              <a:rPr lang="en-US">
                <a:latin typeface="Calibri" panose="020F0502020204030204" pitchFamily="34" charset="0"/>
                <a:cs typeface="Calibri" panose="020F0502020204030204" pitchFamily="34" charset="0"/>
              </a:rPr>
              <a:t>Trinitee Jeffers, Chelsea Lowery, Ashari Joiner</a:t>
            </a:r>
          </a:p>
        </p:txBody>
      </p:sp>
      <p:sp>
        <p:nvSpPr>
          <p:cNvPr id="17" name="Text Placeholder 16">
            <a:extLst>
              <a:ext uri="{FF2B5EF4-FFF2-40B4-BE49-F238E27FC236}">
                <a16:creationId xmlns:a16="http://schemas.microsoft.com/office/drawing/2014/main" id="{E09C5EF0-BADA-AD47-953C-48BC0458D964}"/>
              </a:ext>
            </a:extLst>
          </p:cNvPr>
          <p:cNvSpPr>
            <a:spLocks noGrp="1"/>
          </p:cNvSpPr>
          <p:nvPr>
            <p:ph type="body" sz="quarter" idx="184"/>
          </p:nvPr>
        </p:nvSpPr>
        <p:spPr>
          <a:xfrm>
            <a:off x="3906520" y="1811348"/>
            <a:ext cx="21447761" cy="676859"/>
          </a:xfrm>
        </p:spPr>
        <p:txBody>
          <a:bodyPr/>
          <a:lstStyle/>
          <a:p>
            <a:r>
              <a:rPr lang="en-US">
                <a:latin typeface="Calibri" panose="020F0502020204030204" pitchFamily="34" charset="0"/>
                <a:cs typeface="Calibri" panose="020F0502020204030204" pitchFamily="34" charset="0"/>
              </a:rPr>
              <a:t>Concepts of Advanced Application Development</a:t>
            </a:r>
          </a:p>
        </p:txBody>
      </p:sp>
      <p:sp>
        <p:nvSpPr>
          <p:cNvPr id="18" name="Text Placeholder 17">
            <a:extLst>
              <a:ext uri="{FF2B5EF4-FFF2-40B4-BE49-F238E27FC236}">
                <a16:creationId xmlns:a16="http://schemas.microsoft.com/office/drawing/2014/main" id="{F5F0ADD1-C752-C34B-BD9A-C3294F22A7FD}"/>
              </a:ext>
            </a:extLst>
          </p:cNvPr>
          <p:cNvSpPr>
            <a:spLocks noGrp="1"/>
          </p:cNvSpPr>
          <p:nvPr>
            <p:ph type="body" sz="quarter" idx="185"/>
          </p:nvPr>
        </p:nvSpPr>
        <p:spPr/>
        <p:txBody>
          <a:bodyPr lIns="91440" tIns="45720" rIns="91440" bIns="45720" anchor="t">
            <a:normAutofit/>
          </a:bodyPr>
          <a:lstStyle/>
          <a:p>
            <a:r>
              <a:rPr lang="en-US" sz="4650">
                <a:latin typeface="Calibri"/>
                <a:ea typeface="Calibri"/>
                <a:cs typeface="Calibri"/>
              </a:rPr>
              <a:t>POP QUIZ PAL</a:t>
            </a:r>
            <a:endParaRPr lang="en-US">
              <a:latin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52E77DF0-18F8-49DE-84F7-E45CCE6150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4988"/>
          <a:stretch/>
        </p:blipFill>
        <p:spPr>
          <a:xfrm>
            <a:off x="605666" y="635184"/>
            <a:ext cx="3095251" cy="1544592"/>
          </a:xfrm>
          <a:prstGeom prst="rect">
            <a:avLst/>
          </a:prstGeom>
        </p:spPr>
      </p:pic>
      <p:pic>
        <p:nvPicPr>
          <p:cNvPr id="21" name="Picture 20" descr="Wireframe of Study Flashcard Application">
            <a:extLst>
              <a:ext uri="{FF2B5EF4-FFF2-40B4-BE49-F238E27FC236}">
                <a16:creationId xmlns:a16="http://schemas.microsoft.com/office/drawing/2014/main" id="{C81D85E3-3102-16B7-89F5-68158184A0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3375" y="3492666"/>
            <a:ext cx="12868275" cy="4736934"/>
          </a:xfrm>
          <a:prstGeom prst="rect">
            <a:avLst/>
          </a:prstGeom>
        </p:spPr>
      </p:pic>
    </p:spTree>
    <p:extLst>
      <p:ext uri="{BB962C8B-B14F-4D97-AF65-F5344CB8AC3E}">
        <p14:creationId xmlns:p14="http://schemas.microsoft.com/office/powerpoint/2010/main" val="3565046513"/>
      </p:ext>
    </p:extLst>
  </p:cSld>
  <p:clrMapOvr>
    <a:masterClrMapping/>
  </p:clrMapOvr>
</p:sld>
</file>

<file path=ppt/theme/theme1.xml><?xml version="1.0" encoding="utf-8"?>
<a:theme xmlns:a="http://schemas.openxmlformats.org/drawingml/2006/main" name="36x60 Template">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B9F07096C7BC4191503D2B88F52B22" ma:contentTypeVersion="9" ma:contentTypeDescription="Create a new document." ma:contentTypeScope="" ma:versionID="6437fdef0d574baf24e0bb5cc780ce01">
  <xsd:schema xmlns:xsd="http://www.w3.org/2001/XMLSchema" xmlns:xs="http://www.w3.org/2001/XMLSchema" xmlns:p="http://schemas.microsoft.com/office/2006/metadata/properties" xmlns:ns3="a606f537-4ac6-4ddd-bbe8-6fce165ade35" xmlns:ns4="1bac970b-0b9a-4d6c-b592-222db11bf9c5" targetNamespace="http://schemas.microsoft.com/office/2006/metadata/properties" ma:root="true" ma:fieldsID="e054a0c305ff8fb0885a113b33945885" ns3:_="" ns4:_="">
    <xsd:import namespace="a606f537-4ac6-4ddd-bbe8-6fce165ade35"/>
    <xsd:import namespace="1bac970b-0b9a-4d6c-b592-222db11bf9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06f537-4ac6-4ddd-bbe8-6fce165ade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ac970b-0b9a-4d6c-b592-222db11bf9c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a606f537-4ac6-4ddd-bbe8-6fce165ade3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7F1C5C-46A2-46B5-815B-147DD46767CF}">
  <ds:schemaRefs>
    <ds:schemaRef ds:uri="1bac970b-0b9a-4d6c-b592-222db11bf9c5"/>
    <ds:schemaRef ds:uri="a606f537-4ac6-4ddd-bbe8-6fce165ade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05E920-047F-4DEF-8847-2A06C823C539}">
  <ds:schemaRefs>
    <ds:schemaRef ds:uri="http://schemas.microsoft.com/office/2006/metadata/properties"/>
    <ds:schemaRef ds:uri="http://purl.org/dc/terms/"/>
    <ds:schemaRef ds:uri="1bac970b-0b9a-4d6c-b592-222db11bf9c5"/>
    <ds:schemaRef ds:uri="http://schemas.microsoft.com/office/infopath/2007/PartnerControls"/>
    <ds:schemaRef ds:uri="http://www.w3.org/XML/1998/namespace"/>
    <ds:schemaRef ds:uri="http://purl.org/dc/elements/1.1/"/>
    <ds:schemaRef ds:uri="http://schemas.microsoft.com/office/2006/documentManagement/types"/>
    <ds:schemaRef ds:uri="http://schemas.openxmlformats.org/package/2006/metadata/core-properties"/>
    <ds:schemaRef ds:uri="a606f537-4ac6-4ddd-bbe8-6fce165ade35"/>
    <ds:schemaRef ds:uri="http://purl.org/dc/dcmitype/"/>
  </ds:schemaRefs>
</ds:datastoreItem>
</file>

<file path=customXml/itemProps3.xml><?xml version="1.0" encoding="utf-8"?>
<ds:datastoreItem xmlns:ds="http://schemas.openxmlformats.org/officeDocument/2006/customXml" ds:itemID="{7DD06127-307C-4453-8FE0-72EECF0E4A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PosterPresentations.com-36x60-Template-V3</Template>
  <TotalTime>0</TotalTime>
  <Words>591</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Courier New</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ashari joiner</cp:lastModifiedBy>
  <cp:revision>3</cp:revision>
  <dcterms:created xsi:type="dcterms:W3CDTF">2012-02-06T18:46:22Z</dcterms:created>
  <dcterms:modified xsi:type="dcterms:W3CDTF">2024-12-14T04:48:11Z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0x0101008AB9F07096C7BC4191503D2B88F52B22</vt:lpwstr>
  </property>
</Properties>
</file>