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8" r:id="rId4"/>
    <p:sldId id="259" r:id="rId5"/>
    <p:sldId id="260" r:id="rId6"/>
    <p:sldId id="257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94" autoAdjust="0"/>
    <p:restoredTop sz="94660"/>
  </p:normalViewPr>
  <p:slideViewPr>
    <p:cSldViewPr snapToGrid="0">
      <p:cViewPr varScale="1">
        <p:scale>
          <a:sx n="133" d="100"/>
          <a:sy n="133" d="100"/>
        </p:scale>
        <p:origin x="232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5/13/25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5/13/25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5/13/25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5/13/25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1">
            <a:extLst>
              <a:ext uri="{FF2B5EF4-FFF2-40B4-BE49-F238E27FC236}">
                <a16:creationId xmlns:a16="http://schemas.microsoft.com/office/drawing/2014/main" id="{894CEECE-02BF-4A5E-A6E6-5C6EA95C96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38" y="640080"/>
            <a:ext cx="3734014" cy="3566160"/>
          </a:xfrm>
        </p:spPr>
        <p:txBody>
          <a:bodyPr anchor="b">
            <a:normAutofit/>
          </a:bodyPr>
          <a:lstStyle/>
          <a:p>
            <a:pPr algn="l"/>
            <a:r>
              <a:rPr lang="en-US" sz="5400"/>
              <a:t>NYC Restaurant Grades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97D30564-DC88-4894-9D5E-569410B48A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0339" y="4636008"/>
            <a:ext cx="3734014" cy="1572768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By: Chelsea Prudencio</a:t>
            </a:r>
            <a:endParaRPr lang="en-US"/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Staff at a restaurant">
            <a:extLst>
              <a:ext uri="{FF2B5EF4-FFF2-40B4-BE49-F238E27FC236}">
                <a16:creationId xmlns:a16="http://schemas.microsoft.com/office/drawing/2014/main" id="{F99112BB-F780-59A6-891B-DC44C6F3BD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047" b="-1"/>
          <a:stretch>
            <a:fillRect/>
          </a:stretch>
        </p:blipFill>
        <p:spPr>
          <a:xfrm>
            <a:off x="5320494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291481-ACA6-D544-E1A9-D1B4725FA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68" y="1198417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NYC Open Data: Restaurant Grades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36B107-9949-F9C6-4B3A-5101D4B0589A}"/>
              </a:ext>
            </a:extLst>
          </p:cNvPr>
          <p:cNvSpPr txBox="1"/>
          <p:nvPr/>
        </p:nvSpPr>
        <p:spPr>
          <a:xfrm>
            <a:off x="4826379" y="812897"/>
            <a:ext cx="6097604" cy="52322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1200"/>
              </a:spcAft>
              <a:buNone/>
            </a:pPr>
            <a:r>
              <a:rPr lang="en-US" sz="2200" b="0" i="0" dirty="0">
                <a:effectLst/>
                <a:latin typeface="-apple-system"/>
              </a:rPr>
              <a:t>Given by the Department of Health and Mental Hygiene (DOHMH). Each row in the dataset represents a restaurant inspection done by the NYC Department of Health.</a:t>
            </a:r>
          </a:p>
          <a:p>
            <a:pPr algn="l">
              <a:spcAft>
                <a:spcPts val="1200"/>
              </a:spcAft>
              <a:buNone/>
            </a:pPr>
            <a:r>
              <a:rPr lang="en-US" sz="2200" b="0" i="0" dirty="0">
                <a:effectLst/>
                <a:latin typeface="-apple-system"/>
              </a:rPr>
              <a:t>The key fields I will be focusing on in my warehouse will be:</a:t>
            </a:r>
          </a:p>
          <a:p>
            <a:pPr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200" b="0" i="0" dirty="0">
                <a:effectLst/>
                <a:latin typeface="-apple-system"/>
              </a:rPr>
              <a:t>DBA (Restaurant Name)</a:t>
            </a:r>
          </a:p>
          <a:p>
            <a:pPr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200" b="0" i="0" dirty="0">
                <a:effectLst/>
                <a:latin typeface="-apple-system"/>
              </a:rPr>
              <a:t>Cuisine Description</a:t>
            </a:r>
          </a:p>
          <a:p>
            <a:pPr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200" b="0" i="0" dirty="0">
                <a:effectLst/>
                <a:latin typeface="-apple-system"/>
              </a:rPr>
              <a:t> Cuisine Type</a:t>
            </a:r>
          </a:p>
          <a:p>
            <a:pPr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200" b="0" i="0" dirty="0">
                <a:effectLst/>
                <a:latin typeface="-apple-system"/>
              </a:rPr>
              <a:t>Boro</a:t>
            </a:r>
          </a:p>
          <a:p>
            <a:pPr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200" b="0" i="0" dirty="0">
                <a:effectLst/>
                <a:latin typeface="-apple-system"/>
              </a:rPr>
              <a:t>Violation Description</a:t>
            </a:r>
          </a:p>
          <a:p>
            <a:pPr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200" b="0" i="0" dirty="0">
                <a:effectLst/>
                <a:latin typeface="-apple-system"/>
              </a:rPr>
              <a:t>Grade</a:t>
            </a:r>
          </a:p>
        </p:txBody>
      </p:sp>
    </p:spTree>
    <p:extLst>
      <p:ext uri="{BB962C8B-B14F-4D97-AF65-F5344CB8AC3E}">
        <p14:creationId xmlns:p14="http://schemas.microsoft.com/office/powerpoint/2010/main" val="2700422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A4AB337-0C16-CE40-D756-89BD1BAE7F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27FF362-FC97-4BF5-949B-D4ADFA26E4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888549">
            <a:off x="-1059473" y="-1108988"/>
            <a:ext cx="7179830" cy="5226565"/>
          </a:xfrm>
          <a:custGeom>
            <a:avLst/>
            <a:gdLst>
              <a:gd name="connsiteX0" fmla="*/ 5217841 w 7179830"/>
              <a:gd name="connsiteY0" fmla="*/ 464824 h 5226565"/>
              <a:gd name="connsiteX1" fmla="*/ 5222490 w 7179830"/>
              <a:gd name="connsiteY1" fmla="*/ 464289 h 5226565"/>
              <a:gd name="connsiteX2" fmla="*/ 5216768 w 7179830"/>
              <a:gd name="connsiteY2" fmla="*/ 463394 h 5226565"/>
              <a:gd name="connsiteX3" fmla="*/ 5217841 w 7179830"/>
              <a:gd name="connsiteY3" fmla="*/ 464824 h 5226565"/>
              <a:gd name="connsiteX4" fmla="*/ 4945201 w 7179830"/>
              <a:gd name="connsiteY4" fmla="*/ 5226565 h 5226565"/>
              <a:gd name="connsiteX5" fmla="*/ 140449 w 7179830"/>
              <a:gd name="connsiteY5" fmla="*/ 2240811 h 5226565"/>
              <a:gd name="connsiteX6" fmla="*/ 232913 w 7179830"/>
              <a:gd name="connsiteY6" fmla="*/ 2052782 h 5226565"/>
              <a:gd name="connsiteX7" fmla="*/ 375714 w 7179830"/>
              <a:gd name="connsiteY7" fmla="*/ 1803205 h 5226565"/>
              <a:gd name="connsiteX8" fmla="*/ 1512756 w 7179830"/>
              <a:gd name="connsiteY8" fmla="*/ 638448 h 5226565"/>
              <a:gd name="connsiteX9" fmla="*/ 2902095 w 7179830"/>
              <a:gd name="connsiteY9" fmla="*/ 120440 h 5226565"/>
              <a:gd name="connsiteX10" fmla="*/ 2848453 w 7179830"/>
              <a:gd name="connsiteY10" fmla="*/ 125626 h 5226565"/>
              <a:gd name="connsiteX11" fmla="*/ 1837830 w 7179830"/>
              <a:gd name="connsiteY11" fmla="*/ 426203 h 5226565"/>
              <a:gd name="connsiteX12" fmla="*/ 214608 w 7179830"/>
              <a:gd name="connsiteY12" fmla="*/ 1882239 h 5226565"/>
              <a:gd name="connsiteX13" fmla="*/ 91317 w 7179830"/>
              <a:gd name="connsiteY13" fmla="*/ 2123701 h 5226565"/>
              <a:gd name="connsiteX14" fmla="*/ 64092 w 7179830"/>
              <a:gd name="connsiteY14" fmla="*/ 2193361 h 5226565"/>
              <a:gd name="connsiteX15" fmla="*/ 0 w 7179830"/>
              <a:gd name="connsiteY15" fmla="*/ 2153533 h 5226565"/>
              <a:gd name="connsiteX16" fmla="*/ 42834 w 7179830"/>
              <a:gd name="connsiteY16" fmla="*/ 2047277 h 5226565"/>
              <a:gd name="connsiteX17" fmla="*/ 923582 w 7179830"/>
              <a:gd name="connsiteY17" fmla="*/ 915600 h 5226565"/>
              <a:gd name="connsiteX18" fmla="*/ 2686989 w 7179830"/>
              <a:gd name="connsiteY18" fmla="*/ 73950 h 5226565"/>
              <a:gd name="connsiteX19" fmla="*/ 3059983 w 7179830"/>
              <a:gd name="connsiteY19" fmla="*/ 20308 h 5226565"/>
              <a:gd name="connsiteX20" fmla="*/ 3454435 w 7179830"/>
              <a:gd name="connsiteY20" fmla="*/ 1176 h 5226565"/>
              <a:gd name="connsiteX21" fmla="*/ 3923806 w 7179830"/>
              <a:gd name="connsiteY21" fmla="*/ 49990 h 5226565"/>
              <a:gd name="connsiteX22" fmla="*/ 5350874 w 7179830"/>
              <a:gd name="connsiteY22" fmla="*/ 426917 h 5226565"/>
              <a:gd name="connsiteX23" fmla="*/ 6607360 w 7179830"/>
              <a:gd name="connsiteY23" fmla="*/ 1075097 h 5226565"/>
              <a:gd name="connsiteX24" fmla="*/ 7110534 w 7179830"/>
              <a:gd name="connsiteY24" fmla="*/ 1541421 h 5226565"/>
              <a:gd name="connsiteX25" fmla="*/ 7179830 w 7179830"/>
              <a:gd name="connsiteY25" fmla="*/ 1630542 h 5226565"/>
              <a:gd name="connsiteX26" fmla="*/ 7136295 w 7179830"/>
              <a:gd name="connsiteY26" fmla="*/ 1700600 h 5226565"/>
              <a:gd name="connsiteX27" fmla="*/ 7131140 w 7179830"/>
              <a:gd name="connsiteY27" fmla="*/ 1693045 h 5226565"/>
              <a:gd name="connsiteX28" fmla="*/ 6577499 w 7179830"/>
              <a:gd name="connsiteY28" fmla="*/ 1148230 h 5226565"/>
              <a:gd name="connsiteX29" fmla="*/ 5494816 w 7179830"/>
              <a:gd name="connsiteY29" fmla="*/ 563527 h 5226565"/>
              <a:gd name="connsiteX30" fmla="*/ 5366967 w 7179830"/>
              <a:gd name="connsiteY30" fmla="*/ 514176 h 5226565"/>
              <a:gd name="connsiteX31" fmla="*/ 5244661 w 7179830"/>
              <a:gd name="connsiteY31" fmla="*/ 470725 h 5226565"/>
              <a:gd name="connsiteX32" fmla="*/ 5904822 w 7179830"/>
              <a:gd name="connsiteY32" fmla="*/ 815468 h 5226565"/>
              <a:gd name="connsiteX33" fmla="*/ 7015222 w 7179830"/>
              <a:gd name="connsiteY33" fmla="*/ 1815185 h 5226565"/>
              <a:gd name="connsiteX34" fmla="*/ 7040454 w 7179830"/>
              <a:gd name="connsiteY34" fmla="*/ 1854830 h 5226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7179830" h="5226565">
                <a:moveTo>
                  <a:pt x="5217841" y="464824"/>
                </a:moveTo>
                <a:lnTo>
                  <a:pt x="5222490" y="464289"/>
                </a:lnTo>
                <a:lnTo>
                  <a:pt x="5216768" y="463394"/>
                </a:lnTo>
                <a:cubicBezTo>
                  <a:pt x="5216768" y="463394"/>
                  <a:pt x="5216768" y="464646"/>
                  <a:pt x="5217841" y="464824"/>
                </a:cubicBezTo>
                <a:close/>
                <a:moveTo>
                  <a:pt x="4945201" y="5226565"/>
                </a:moveTo>
                <a:lnTo>
                  <a:pt x="140449" y="2240811"/>
                </a:lnTo>
                <a:lnTo>
                  <a:pt x="232913" y="2052782"/>
                </a:lnTo>
                <a:cubicBezTo>
                  <a:pt x="277693" y="1968290"/>
                  <a:pt x="325201" y="1885054"/>
                  <a:pt x="375714" y="1803205"/>
                </a:cubicBezTo>
                <a:cubicBezTo>
                  <a:pt x="667528" y="1329721"/>
                  <a:pt x="1039629" y="935091"/>
                  <a:pt x="1512756" y="638448"/>
                </a:cubicBezTo>
                <a:cubicBezTo>
                  <a:pt x="1939392" y="370950"/>
                  <a:pt x="2405724" y="210560"/>
                  <a:pt x="2902095" y="120440"/>
                </a:cubicBezTo>
                <a:cubicBezTo>
                  <a:pt x="2884054" y="118134"/>
                  <a:pt x="2865727" y="119904"/>
                  <a:pt x="2848453" y="125626"/>
                </a:cubicBezTo>
                <a:cubicBezTo>
                  <a:pt x="2498704" y="175943"/>
                  <a:pt x="2158217" y="277201"/>
                  <a:pt x="1837830" y="426203"/>
                </a:cubicBezTo>
                <a:cubicBezTo>
                  <a:pt x="1147094" y="744660"/>
                  <a:pt x="593502" y="1217071"/>
                  <a:pt x="214608" y="1882239"/>
                </a:cubicBezTo>
                <a:cubicBezTo>
                  <a:pt x="169441" y="1960776"/>
                  <a:pt x="128308" y="2041369"/>
                  <a:pt x="91317" y="2123701"/>
                </a:cubicBezTo>
                <a:lnTo>
                  <a:pt x="64092" y="2193361"/>
                </a:lnTo>
                <a:lnTo>
                  <a:pt x="0" y="2153533"/>
                </a:lnTo>
                <a:lnTo>
                  <a:pt x="42834" y="2047277"/>
                </a:lnTo>
                <a:cubicBezTo>
                  <a:pt x="241792" y="1615775"/>
                  <a:pt x="541268" y="1241591"/>
                  <a:pt x="923582" y="915600"/>
                </a:cubicBezTo>
                <a:cubicBezTo>
                  <a:pt x="1435331" y="478415"/>
                  <a:pt x="2028081" y="205375"/>
                  <a:pt x="2686989" y="73950"/>
                </a:cubicBezTo>
                <a:cubicBezTo>
                  <a:pt x="2810367" y="49274"/>
                  <a:pt x="2934818" y="32466"/>
                  <a:pt x="3059983" y="20308"/>
                </a:cubicBezTo>
                <a:cubicBezTo>
                  <a:pt x="3185149" y="8148"/>
                  <a:pt x="3308706" y="2963"/>
                  <a:pt x="3454435" y="1176"/>
                </a:cubicBezTo>
                <a:cubicBezTo>
                  <a:pt x="3599805" y="-5977"/>
                  <a:pt x="3761985" y="20665"/>
                  <a:pt x="3923806" y="49990"/>
                </a:cubicBezTo>
                <a:cubicBezTo>
                  <a:pt x="4409449" y="137964"/>
                  <a:pt x="4886867" y="257228"/>
                  <a:pt x="5350874" y="426917"/>
                </a:cubicBezTo>
                <a:cubicBezTo>
                  <a:pt x="5797001" y="589991"/>
                  <a:pt x="6223101" y="792223"/>
                  <a:pt x="6607360" y="1075097"/>
                </a:cubicBezTo>
                <a:cubicBezTo>
                  <a:pt x="6794438" y="1212779"/>
                  <a:pt x="6965102" y="1365689"/>
                  <a:pt x="7110534" y="1541421"/>
                </a:cubicBezTo>
                <a:lnTo>
                  <a:pt x="7179830" y="1630542"/>
                </a:lnTo>
                <a:lnTo>
                  <a:pt x="7136295" y="1700600"/>
                </a:lnTo>
                <a:lnTo>
                  <a:pt x="7131140" y="1693045"/>
                </a:lnTo>
                <a:cubicBezTo>
                  <a:pt x="6977874" y="1483026"/>
                  <a:pt x="6788448" y="1305671"/>
                  <a:pt x="6577499" y="1148230"/>
                </a:cubicBezTo>
                <a:cubicBezTo>
                  <a:pt x="6245452" y="900401"/>
                  <a:pt x="5878538" y="716408"/>
                  <a:pt x="5494816" y="563527"/>
                </a:cubicBezTo>
                <a:cubicBezTo>
                  <a:pt x="5452491" y="546487"/>
                  <a:pt x="5409881" y="530036"/>
                  <a:pt x="5366967" y="514176"/>
                </a:cubicBezTo>
                <a:cubicBezTo>
                  <a:pt x="5326377" y="499156"/>
                  <a:pt x="5285430" y="485210"/>
                  <a:pt x="5244661" y="470725"/>
                </a:cubicBezTo>
                <a:cubicBezTo>
                  <a:pt x="5471517" y="572127"/>
                  <a:pt x="5691970" y="687263"/>
                  <a:pt x="5904822" y="815468"/>
                </a:cubicBezTo>
                <a:cubicBezTo>
                  <a:pt x="6336645" y="1080104"/>
                  <a:pt x="6718758" y="1400351"/>
                  <a:pt x="7015222" y="1815185"/>
                </a:cubicBezTo>
                <a:lnTo>
                  <a:pt x="7040454" y="1854830"/>
                </a:lnTo>
                <a:close/>
              </a:path>
            </a:pathLst>
          </a:custGeom>
          <a:solidFill>
            <a:schemeClr val="accent2"/>
          </a:solidFill>
          <a:ln w="1270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slide1">
            <a:extLst>
              <a:ext uri="{FF2B5EF4-FFF2-40B4-BE49-F238E27FC236}">
                <a16:creationId xmlns:a16="http://schemas.microsoft.com/office/drawing/2014/main" id="{CCCD561A-33C1-E76E-F096-AF06C20B69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6" y="673770"/>
            <a:ext cx="3644489" cy="241448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4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Business Requirements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3152445E-95DD-DA41-20CC-EB58727330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5999" y="882315"/>
            <a:ext cx="5254754" cy="5294647"/>
          </a:xfrm>
        </p:spPr>
        <p:txBody>
          <a:bodyPr vert="horz" lIns="91440" tIns="45720" rIns="91440" bIns="45720" rtlCol="0">
            <a:normAutofit/>
          </a:bodyPr>
          <a:lstStyle/>
          <a:p>
            <a:pPr marL="457200" indent="-2286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0" i="0" dirty="0">
                <a:effectLst/>
              </a:rPr>
              <a:t>Identify NYC high risk areas based on Restaurant Grades</a:t>
            </a:r>
          </a:p>
          <a:p>
            <a:pPr marL="457200" indent="-2286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0" i="0" dirty="0">
                <a:effectLst/>
              </a:rPr>
              <a:t>Analyze common factors influencing inspection grades</a:t>
            </a:r>
          </a:p>
          <a:p>
            <a:pPr marL="457200" indent="-2286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0" i="0" dirty="0">
                <a:effectLst/>
              </a:rPr>
              <a:t>Identify recurring violations within different cuisine types Analyzing different inspection records to see if certain cuisine types have a commonality in specific violations.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754049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graph with blue and white text&#10;&#10;AI-generated content may be incorrect.">
            <a:extLst>
              <a:ext uri="{FF2B5EF4-FFF2-40B4-BE49-F238E27FC236}">
                <a16:creationId xmlns:a16="http://schemas.microsoft.com/office/drawing/2014/main" id="{DFE29E1A-63FA-67FD-C017-3BB4A44416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993596"/>
            <a:ext cx="10905066" cy="3072013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864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818A694-BC1F-2CCF-82D3-035253ACB0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BB49D77-43C5-C363-0A9C-6947EB9E13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8">
            <a:extLst>
              <a:ext uri="{FF2B5EF4-FFF2-40B4-BE49-F238E27FC236}">
                <a16:creationId xmlns:a16="http://schemas.microsoft.com/office/drawing/2014/main" id="{426CEBFB-3040-1576-1541-AE3D1B6D63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0F1F465-11AC-70A4-08CC-E8B681D43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B5693E-4365-3509-A479-5D85889B9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6F211BE7-7622-7464-67BC-32BFBDA6D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AC92CE1A-3A3A-D5B5-59C5-6EABA94ED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36AA9701-0FEC-57A9-26BD-DEFC2A075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slide2">
            <a:extLst>
              <a:ext uri="{FF2B5EF4-FFF2-40B4-BE49-F238E27FC236}">
                <a16:creationId xmlns:a16="http://schemas.microsoft.com/office/drawing/2014/main" id="{4A97843C-2DE3-9529-C28D-44D07213BD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40" y="838749"/>
            <a:ext cx="11980320" cy="564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33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slide2" descr="Cuisine Letter Distribution">
            <a:extLst>
              <a:ext uri="{FF2B5EF4-FFF2-40B4-BE49-F238E27FC236}">
                <a16:creationId xmlns:a16="http://schemas.microsoft.com/office/drawing/2014/main" id="{4C7B2195-E05A-4E22-83E3-94D1EB6F26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632" y="73084"/>
            <a:ext cx="10410736" cy="6784916"/>
          </a:xfrm>
          <a:prstGeom prst="rect">
            <a:avLst/>
          </a:prstGeom>
          <a:ln>
            <a:noFill/>
          </a:ln>
        </p:spPr>
      </p:pic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361B3-BFC3-2E41-E335-07A8B1199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3B1E93-20B3-2BC5-5B29-BBADECA424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Manhattan, Brooklyn, and Queens account for over </a:t>
            </a:r>
            <a:r>
              <a:rPr lang="en-US" b="1" dirty="0"/>
              <a:t>85% </a:t>
            </a:r>
            <a:r>
              <a:rPr lang="en-US" dirty="0"/>
              <a:t>of all non-A restaurant inspections</a:t>
            </a:r>
          </a:p>
          <a:p>
            <a:pPr>
              <a:lnSpc>
                <a:spcPct val="150000"/>
              </a:lnSpc>
            </a:pPr>
            <a:r>
              <a:rPr lang="en-US" dirty="0"/>
              <a:t>The most common violations tied to lower grades: 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 </a:t>
            </a:r>
            <a:r>
              <a:rPr lang="en-US" b="1" dirty="0"/>
              <a:t>Pests</a:t>
            </a:r>
          </a:p>
          <a:p>
            <a:pPr lvl="1">
              <a:lnSpc>
                <a:spcPct val="150000"/>
              </a:lnSpc>
            </a:pPr>
            <a:r>
              <a:rPr lang="en-US" b="1" dirty="0"/>
              <a:t>Unsanitary conditions</a:t>
            </a:r>
            <a:r>
              <a:rPr lang="en-US" dirty="0"/>
              <a:t>, and </a:t>
            </a:r>
          </a:p>
          <a:p>
            <a:pPr lvl="1">
              <a:lnSpc>
                <a:spcPct val="150000"/>
              </a:lnSpc>
            </a:pPr>
            <a:r>
              <a:rPr lang="en-US" b="1" dirty="0"/>
              <a:t>Improper temperature control</a:t>
            </a:r>
            <a:r>
              <a:rPr lang="en-US" dirty="0"/>
              <a:t> </a:t>
            </a:r>
          </a:p>
          <a:p>
            <a:pPr>
              <a:lnSpc>
                <a:spcPct val="150000"/>
              </a:lnSpc>
            </a:pPr>
            <a:r>
              <a:rPr lang="en-US" b="1" dirty="0"/>
              <a:t>Chinese, American, and Latin American Cuisine</a:t>
            </a:r>
            <a:r>
              <a:rPr lang="en-US" dirty="0"/>
              <a:t> show a higher proportion of B and C grades</a:t>
            </a:r>
          </a:p>
        </p:txBody>
      </p:sp>
    </p:spTree>
    <p:extLst>
      <p:ext uri="{BB962C8B-B14F-4D97-AF65-F5344CB8AC3E}">
        <p14:creationId xmlns:p14="http://schemas.microsoft.com/office/powerpoint/2010/main" val="15727361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4EEC3-F0B1-96F9-468E-B9B7A54CD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76F62A-F868-1B0F-F836-AADD78F05F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NYC health inspectors should </a:t>
            </a:r>
            <a:r>
              <a:rPr lang="en-US" b="1" dirty="0"/>
              <a:t>prioritize boroughs and ZIP codes</a:t>
            </a:r>
            <a:r>
              <a:rPr lang="en-US" dirty="0"/>
              <a:t> with high concentrations of non-A grades for future inspection scheduling.</a:t>
            </a:r>
          </a:p>
          <a:p>
            <a:pPr>
              <a:lnSpc>
                <a:spcPct val="150000"/>
              </a:lnSpc>
            </a:pPr>
            <a:r>
              <a:rPr lang="en-US" dirty="0"/>
              <a:t>Restaurant owners can focus on </a:t>
            </a:r>
            <a:r>
              <a:rPr lang="en-US" b="1" dirty="0"/>
              <a:t>violation categories most associated with grade drops</a:t>
            </a:r>
            <a:r>
              <a:rPr lang="en-US" dirty="0"/>
              <a:t>, especially those involving pest control and food handling.</a:t>
            </a:r>
          </a:p>
          <a:p>
            <a:pPr>
              <a:lnSpc>
                <a:spcPct val="150000"/>
              </a:lnSpc>
            </a:pPr>
            <a:r>
              <a:rPr lang="en-US" dirty="0"/>
              <a:t>Food safety educators and consultants should create </a:t>
            </a:r>
            <a:r>
              <a:rPr lang="en-US" b="1" dirty="0"/>
              <a:t>custom programs for at-risk cuisines</a:t>
            </a:r>
            <a:r>
              <a:rPr lang="en-US" dirty="0"/>
              <a:t>, helping improve compliance and public trust.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8147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13940</TotalTime>
  <Words>226</Words>
  <Application>Microsoft Macintosh PowerPoint</Application>
  <PresentationFormat>Widescreen</PresentationFormat>
  <Paragraphs>26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-apple-system</vt:lpstr>
      <vt:lpstr>Arial</vt:lpstr>
      <vt:lpstr>Calibri</vt:lpstr>
      <vt:lpstr>Calibri Light</vt:lpstr>
      <vt:lpstr>Office Theme</vt:lpstr>
      <vt:lpstr>NYC Restaurant Grades</vt:lpstr>
      <vt:lpstr>NYC Open Data: Restaurant Grades</vt:lpstr>
      <vt:lpstr>Business Requirements</vt:lpstr>
      <vt:lpstr>PowerPoint Presentation</vt:lpstr>
      <vt:lpstr>PowerPoint Presentation</vt:lpstr>
      <vt:lpstr>PowerPoint Presentation</vt:lpstr>
      <vt:lpstr>Takeaways</vt:lpstr>
      <vt:lpstr>Recommendations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Chelsea Prudencio</cp:lastModifiedBy>
  <cp:revision>1</cp:revision>
  <dcterms:created xsi:type="dcterms:W3CDTF">2025-05-13T19:43:26Z</dcterms:created>
  <dcterms:modified xsi:type="dcterms:W3CDTF">2025-05-23T12:03:58Z</dcterms:modified>
</cp:coreProperties>
</file>