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4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7" r:id="rId12"/>
    <p:sldId id="305" r:id="rId13"/>
    <p:sldId id="277" r:id="rId14"/>
    <p:sldId id="279" r:id="rId15"/>
    <p:sldId id="280" r:id="rId16"/>
    <p:sldId id="281" r:id="rId17"/>
    <p:sldId id="278" r:id="rId18"/>
    <p:sldId id="282" r:id="rId19"/>
    <p:sldId id="284" r:id="rId20"/>
    <p:sldId id="287" r:id="rId21"/>
    <p:sldId id="285" r:id="rId22"/>
    <p:sldId id="286" r:id="rId23"/>
    <p:sldId id="289" r:id="rId24"/>
    <p:sldId id="291" r:id="rId25"/>
    <p:sldId id="293" r:id="rId26"/>
    <p:sldId id="296" r:id="rId27"/>
    <p:sldId id="288" r:id="rId28"/>
    <p:sldId id="292" r:id="rId2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>
      <p:cViewPr varScale="1">
        <p:scale>
          <a:sx n="84" d="100"/>
          <a:sy n="84" d="100"/>
        </p:scale>
        <p:origin x="6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5631" y="4070603"/>
            <a:ext cx="651980" cy="71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69545" y="1827276"/>
            <a:ext cx="710164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58356" y="4070603"/>
            <a:ext cx="719327" cy="719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92895" y="1847185"/>
            <a:ext cx="720851" cy="674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070" y="1197609"/>
            <a:ext cx="9039859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260" y="2867660"/>
            <a:ext cx="11679478" cy="239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89857" y="4600702"/>
            <a:ext cx="3811904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송근일</a:t>
            </a:r>
            <a:r>
              <a:rPr lang="en-US" altLang="ko-KR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, </a:t>
            </a:r>
            <a:r>
              <a:rPr lang="ko-KR" altLang="en-US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김민정</a:t>
            </a:r>
            <a:r>
              <a:rPr lang="en-US" altLang="ko-KR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, </a:t>
            </a:r>
            <a:r>
              <a:rPr lang="ko-KR" altLang="en-US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박중민</a:t>
            </a:r>
            <a:r>
              <a:rPr lang="en-US" altLang="ko-KR" sz="2400" spc="-30" dirty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, </a:t>
            </a:r>
            <a:r>
              <a:rPr lang="ko-KR" altLang="en-US" sz="2400" spc="-30" dirty="0" err="1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신채원</a:t>
            </a:r>
            <a:endParaRPr lang="en-US" altLang="ko-KR" sz="2400" spc="-30" dirty="0">
              <a:solidFill>
                <a:srgbClr val="486E74"/>
              </a:solidFill>
              <a:uFill>
                <a:solidFill>
                  <a:srgbClr val="6E7985"/>
                </a:solidFill>
              </a:u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altLang="ko-KR" sz="2400" spc="-30" dirty="0">
              <a:solidFill>
                <a:srgbClr val="486E74"/>
              </a:solidFill>
              <a:uFill>
                <a:solidFill>
                  <a:srgbClr val="6E7985"/>
                </a:solidFill>
              </a:u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Fast Campus</a:t>
            </a:r>
            <a:endParaRPr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244" y="2494788"/>
            <a:ext cx="11337290" cy="0"/>
          </a:xfrm>
          <a:custGeom>
            <a:avLst/>
            <a:gdLst/>
            <a:ahLst/>
            <a:cxnLst/>
            <a:rect l="l" t="t" r="r" b="b"/>
            <a:pathLst>
              <a:path w="11337290">
                <a:moveTo>
                  <a:pt x="0" y="0"/>
                </a:moveTo>
                <a:lnTo>
                  <a:pt x="11336782" y="0"/>
                </a:lnTo>
              </a:path>
            </a:pathLst>
          </a:custGeom>
          <a:ln w="57912">
            <a:solidFill>
              <a:srgbClr val="486E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4400" y="1066800"/>
            <a:ext cx="10515600" cy="1661993"/>
          </a:xfrm>
        </p:spPr>
        <p:txBody>
          <a:bodyPr/>
          <a:lstStyle/>
          <a:p>
            <a:pPr algn="ctr"/>
            <a:r>
              <a:rPr lang="ko-KR" altLang="en-US" spc="65" dirty="0" err="1" smtClean="0">
                <a:latin typeface="나눔스퀘어 ExtraBold" panose="020B0600000101010101" pitchFamily="50" charset="-127"/>
                <a:ea typeface="나눔스퀘어 ExtraBold" panose="020B0600000101010101"/>
              </a:rPr>
              <a:t>네이버</a:t>
            </a:r>
            <a:r>
              <a:rPr lang="ko-KR" altLang="en-US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pc="65" dirty="0">
                <a:latin typeface="나눔스퀘어 ExtraBold" panose="020B0600000101010101" pitchFamily="50" charset="-127"/>
                <a:ea typeface="나눔스퀘어 ExtraBold" panose="020B0600000101010101"/>
              </a:rPr>
              <a:t>영화 사이트 </a:t>
            </a:r>
            <a:r>
              <a:rPr lang="en-US" altLang="ko-KR" spc="65" dirty="0">
                <a:latin typeface="나눔스퀘어 ExtraBold" panose="020B0600000101010101" pitchFamily="50" charset="-127"/>
                <a:ea typeface="나눔스퀘어 ExtraBold" panose="020B0600000101010101"/>
              </a:rPr>
              <a:t/>
            </a:r>
            <a:br>
              <a:rPr lang="en-US" altLang="ko-KR" spc="65" dirty="0">
                <a:latin typeface="나눔스퀘어 ExtraBold" panose="020B0600000101010101" pitchFamily="50" charset="-127"/>
                <a:ea typeface="나눔스퀘어 ExtraBold" panose="020B0600000101010101"/>
              </a:rPr>
            </a:br>
            <a:r>
              <a:rPr lang="en-US" altLang="ko-KR" spc="65" dirty="0">
                <a:latin typeface="나눔스퀘어 ExtraBold" panose="020B0600000101010101" pitchFamily="50" charset="-127"/>
                <a:ea typeface="나눔스퀘어 ExtraBold" panose="020B0600000101010101"/>
              </a:rPr>
              <a:t>  </a:t>
            </a:r>
            <a:r>
              <a:rPr lang="ko-KR" altLang="en-US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주제별 </a:t>
            </a:r>
            <a:r>
              <a:rPr lang="ko-KR" altLang="en-US" spc="65" dirty="0" err="1" smtClean="0">
                <a:latin typeface="나눔스퀘어 ExtraBold" panose="020B0600000101010101" pitchFamily="50" charset="-127"/>
                <a:ea typeface="나눔스퀘어 ExtraBold" panose="020B0600000101010101"/>
              </a:rPr>
              <a:t>크롤링</a:t>
            </a:r>
            <a:r>
              <a:rPr lang="ko-KR" altLang="en-US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pc="65" dirty="0">
                <a:latin typeface="나눔스퀘어 ExtraBold" panose="020B0600000101010101" pitchFamily="50" charset="-127"/>
                <a:ea typeface="나눔스퀘어 ExtraBold" panose="020B0600000101010101"/>
              </a:rPr>
              <a:t>및 </a:t>
            </a:r>
            <a:r>
              <a:rPr lang="ko-KR" altLang="en-US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회귀분석을 </a:t>
            </a:r>
            <a:r>
              <a:rPr lang="ko-KR" altLang="en-US" spc="65" dirty="0">
                <a:latin typeface="나눔스퀘어 ExtraBold" panose="020B0600000101010101" pitchFamily="50" charset="-127"/>
                <a:ea typeface="나눔스퀘어 ExtraBold" panose="020B0600000101010101"/>
              </a:rPr>
              <a:t>통한 영화 흥행도 </a:t>
            </a:r>
            <a:r>
              <a:rPr lang="ko-KR" altLang="en-US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예측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AEC9D9F-3B4F-48C6-8C3B-E91BEEB4D085}"/>
              </a:ext>
            </a:extLst>
          </p:cNvPr>
          <p:cNvSpPr txBox="1"/>
          <p:nvPr/>
        </p:nvSpPr>
        <p:spPr>
          <a:xfrm>
            <a:off x="2590800" y="6051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486E74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endParaRPr lang="ko-KR" altLang="en-US" sz="9600" dirty="0">
              <a:solidFill>
                <a:srgbClr val="486E74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838200" y="2636460"/>
            <a:ext cx="998219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algn="ctr" latinLnBrk="0"/>
            <a:r>
              <a:rPr lang="en-US" altLang="ko-KR" sz="2000" kern="0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A Study on Box office Prediction </a:t>
            </a:r>
          </a:p>
          <a:p>
            <a:pPr algn="ctr" latinLnBrk="0"/>
            <a:r>
              <a:rPr lang="en-US" altLang="ko-KR" sz="2000" kern="0" spc="65" dirty="0" smtClean="0">
                <a:latin typeface="나눔스퀘어 ExtraBold" panose="020B0600000101010101" pitchFamily="50" charset="-127"/>
                <a:ea typeface="나눔스퀘어 ExtraBold" panose="020B0600000101010101"/>
              </a:rPr>
              <a:t>through Data Crawling and Regression Analysis of NAVER MOVIE site</a:t>
            </a:r>
            <a:endParaRPr lang="ko-KR" altLang="en-US" kern="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"/>
            <a:ext cx="5038674" cy="64553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429000" y="533400"/>
            <a:ext cx="5038674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4343400" y="6858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D46056-03E8-4A97-9839-022EBD64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67" y="228600"/>
            <a:ext cx="7973340" cy="553998"/>
          </a:xfrm>
        </p:spPr>
        <p:txBody>
          <a:bodyPr/>
          <a:lstStyle/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Rawdata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EC9D9F-3B4F-48C6-8C3B-E91BEEB4D085}"/>
              </a:ext>
            </a:extLst>
          </p:cNvPr>
          <p:cNvSpPr txBox="1"/>
          <p:nvPr/>
        </p:nvSpPr>
        <p:spPr>
          <a:xfrm>
            <a:off x="0" y="1456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486E74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endParaRPr lang="ko-KR" altLang="en-US" sz="6600" dirty="0">
              <a:solidFill>
                <a:srgbClr val="486E74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596"/>
            <a:ext cx="12192000" cy="43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552450"/>
            <a:ext cx="10086975" cy="575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645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8C5C3D-1B36-4E12-973D-2C9F7BF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7315200" cy="553998"/>
          </a:xfrm>
        </p:spPr>
        <p:txBody>
          <a:bodyPr/>
          <a:lstStyle/>
          <a:p>
            <a:r>
              <a:rPr lang="en-US" altLang="ko-KR" dirty="0">
                <a:latin typeface="나눔스퀘어 ExtraBold"/>
              </a:rPr>
              <a:t>1</a:t>
            </a:r>
            <a:r>
              <a:rPr lang="en-US" altLang="ko-KR" dirty="0" smtClean="0">
                <a:latin typeface="나눔스퀘어 ExtraBold"/>
              </a:rPr>
              <a:t>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개봉 전 사람들의 관심도</a:t>
            </a:r>
          </a:p>
        </p:txBody>
      </p:sp>
      <p:pic>
        <p:nvPicPr>
          <p:cNvPr id="1028" name="Picture 4" descr="í¤ë³´ë ìë¦¬ì´ì ëí ì´ë¯¸ì§ ê²ìê²°ê³¼">
            <a:extLst>
              <a:ext uri="{FF2B5EF4-FFF2-40B4-BE49-F238E27FC236}">
                <a16:creationId xmlns="" xmlns:a16="http://schemas.microsoft.com/office/drawing/2014/main" id="{8673EAF6-7082-441C-B0D6-89EBB1C9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03C212-F3BC-4716-A858-CD3587B452F0}"/>
              </a:ext>
            </a:extLst>
          </p:cNvPr>
          <p:cNvSpPr txBox="1"/>
          <p:nvPr/>
        </p:nvSpPr>
        <p:spPr>
          <a:xfrm>
            <a:off x="4800600" y="3130381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개봉 전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사람들이 해당 영화에 대해 적은 댓글 수</a:t>
            </a:r>
            <a:r>
              <a:rPr lang="ko-KR" altLang="en-US" sz="2800" dirty="0">
                <a:latin typeface="나눔스퀘어 ExtraBold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28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interest_before</a:t>
            </a:r>
            <a:endParaRPr lang="ko-KR" altLang="en-US" sz="2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8C5C3D-1B36-4E12-973D-2C9F7BF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7010400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/>
                <a:ea typeface="나눔스퀘어 ExtraBold" panose="020B0600000101010101"/>
              </a:rPr>
              <a:t>1.</a:t>
            </a:r>
            <a:r>
              <a:rPr lang="ko-KR" altLang="en-US" dirty="0">
                <a:latin typeface="나눔스퀘어 ExtraBold" panose="020B0600000101010101"/>
                <a:ea typeface="나눔스퀘어 ExtraBold" panose="020B0600000101010101"/>
              </a:rPr>
              <a:t>영화 개봉 전 사람들의 관심도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DD002DB-4CB3-4F8B-AE2B-90DC018A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9448800" cy="57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03C212-F3BC-4716-A858-CD3587B452F0}"/>
              </a:ext>
            </a:extLst>
          </p:cNvPr>
          <p:cNvSpPr txBox="1"/>
          <p:nvPr/>
        </p:nvSpPr>
        <p:spPr>
          <a:xfrm>
            <a:off x="1066800" y="1295400"/>
            <a:ext cx="10363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어떤 시기에는 평균적으로 영화의 개봉 전 댓글 수가 많았고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또 어떤 시기에는 평균적으로 영화의 개봉 전 댓글 수가 적었다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그러나 평균적인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개봉 전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댓글 수가 많은 시기에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총 영화 관객수까지 높은 것은 아니었다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오히려 월별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개봉 전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댓글 수의 총합과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월별 총 영화 관객수는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거의 </a:t>
            </a:r>
            <a:r>
              <a:rPr lang="en-US" altLang="ko-KR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24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상관관계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나타났다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즉 월별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개봉 전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총 댓글 수는 예측을 방해하는 소음이다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우리는 비율을 원한다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영화가 개봉하기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30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일전까지의 영화들의 총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interest_before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비해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영화의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interest_before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얼마나 큰지를 알아야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A8C5C3D-1B36-4E12-973D-2C9F7BFFB86B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7010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latinLnBrk="0"/>
            <a:r>
              <a:rPr lang="en-US" altLang="ko-KR" kern="0" smtClean="0">
                <a:latin typeface="나눔스퀘어 ExtraBold" panose="020B0600000101010101"/>
                <a:ea typeface="나눔스퀘어 ExtraBold" panose="020B0600000101010101"/>
              </a:rPr>
              <a:t>1.</a:t>
            </a:r>
            <a:r>
              <a:rPr lang="ko-KR" altLang="en-US" kern="0" smtClean="0">
                <a:latin typeface="나눔스퀘어 ExtraBold" panose="020B0600000101010101"/>
                <a:ea typeface="나눔스퀘어 ExtraBold" panose="020B0600000101010101"/>
              </a:rPr>
              <a:t>영화 개봉 전 사람들의 관심도</a:t>
            </a:r>
            <a:endParaRPr lang="ko-KR" altLang="en-US" kern="0" dirty="0">
              <a:latin typeface="나눔스퀘어 ExtraBold" panose="020B0600000101010101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6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8C5C3D-1B36-4E12-973D-2C9F7BF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6424930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개봉 전 사람들의 관심도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03C212-F3BC-4716-A858-CD3587B452F0}"/>
              </a:ext>
            </a:extLst>
          </p:cNvPr>
          <p:cNvSpPr txBox="1"/>
          <p:nvPr/>
        </p:nvSpPr>
        <p:spPr>
          <a:xfrm>
            <a:off x="1371600" y="2057400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해결방법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relative_interest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변수를 만든다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relative_interest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rel_int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interest_before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</a:t>
            </a:r>
          </a:p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 개봉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전까지 개봉한 영화의 총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interest_before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44E5F9-4AED-439F-9DF1-1C442F5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영화의 제작비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D72770-E42E-488D-899B-ED6B55B2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1679478" cy="2154436"/>
          </a:xfrm>
        </p:spPr>
        <p:txBody>
          <a:bodyPr/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영화 사이트에는 해당 영화를 만드는데 얼만큼의 돈을 썼는지에 대한 데이터가 나와 있지 않다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우린 해당 영화의 제작비를 정확히 알 수는 없지만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추정할 수는 있다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스텝 수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배급사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통해서</a:t>
            </a:r>
            <a:r>
              <a:rPr lang="en-US" altLang="ko-KR" sz="28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44E5F9-4AED-439F-9DF1-1C442F5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영화의 제작비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15EF3D2-05ED-4F8E-9DFF-051B73F4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5315223" cy="5537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3EA8308-B93D-4D2C-96E4-A6937FFF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5755"/>
            <a:ext cx="6642441" cy="1588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511652-6B1D-4DFD-892C-76E9C939ECD1}"/>
              </a:ext>
            </a:extLst>
          </p:cNvPr>
          <p:cNvSpPr txBox="1"/>
          <p:nvPr/>
        </p:nvSpPr>
        <p:spPr>
          <a:xfrm>
            <a:off x="5315223" y="2895600"/>
            <a:ext cx="588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Crawling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통해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스텝 </a:t>
            </a:r>
            <a:r>
              <a:rPr lang="ko-KR" altLang="en-US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배급사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뽑아낸다</a:t>
            </a:r>
          </a:p>
        </p:txBody>
      </p:sp>
    </p:spTree>
    <p:extLst>
      <p:ext uri="{BB962C8B-B14F-4D97-AF65-F5344CB8AC3E}">
        <p14:creationId xmlns:p14="http://schemas.microsoft.com/office/powerpoint/2010/main" val="12824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44E5F9-4AED-439F-9DF1-1C442F5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영화의 제작비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7D0583-13C4-495D-A1B6-4FB2A98CCD0E}"/>
              </a:ext>
            </a:extLst>
          </p:cNvPr>
          <p:cNvSpPr txBox="1"/>
          <p:nvPr/>
        </p:nvSpPr>
        <p:spPr>
          <a:xfrm>
            <a:off x="304800" y="5486400"/>
            <a:ext cx="1082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per_dis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2009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 해당 영화의 제작사의 평균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 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7186B02-2CD6-40E2-A587-5D7DA095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82598"/>
            <a:ext cx="11665238" cy="47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D46056-03E8-4A97-9839-022EBD64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67" y="228600"/>
            <a:ext cx="7973340" cy="553998"/>
          </a:xfrm>
        </p:spPr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뽑아낸 순서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DD9EA46-0A2A-48FE-828D-41466681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3048000"/>
            <a:ext cx="8592725" cy="2769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개봉일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상영시간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상영등급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감독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관객수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줄거리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개봉 전 사람들의 관심도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r>
              <a:rPr lang="en-US" altLang="ko-KR" sz="20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제목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개봉 전 평점</a:t>
            </a:r>
            <a:r>
              <a:rPr lang="en-US" altLang="ko-KR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배급사  </a:t>
            </a:r>
            <a:endParaRPr lang="en-US" altLang="ko-KR" sz="20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감독의 역량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po_dir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스텝 수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num_staff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주연 수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num_mactor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0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동영상 수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num_video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31C331-A773-4319-B532-0F045561C7AF}"/>
              </a:ext>
            </a:extLst>
          </p:cNvPr>
          <p:cNvSpPr txBox="1"/>
          <p:nvPr/>
        </p:nvSpPr>
        <p:spPr>
          <a:xfrm>
            <a:off x="152400" y="1676400"/>
            <a:ext cx="1059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목표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2010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년부터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2018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년 상반기까지 개봉한 영화의 데이터를 바탕으로    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		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training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test set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나누어서 예측모델 개발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EC9D9F-3B4F-48C6-8C3B-E91BEEB4D085}"/>
              </a:ext>
            </a:extLst>
          </p:cNvPr>
          <p:cNvSpPr txBox="1"/>
          <p:nvPr/>
        </p:nvSpPr>
        <p:spPr>
          <a:xfrm>
            <a:off x="0" y="1456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486E74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endParaRPr lang="ko-KR" altLang="en-US" sz="6600" dirty="0">
              <a:solidFill>
                <a:srgbClr val="486E74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44E5F9-4AED-439F-9DF1-1C442F5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영화의 제작비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7D0583-13C4-495D-A1B6-4FB2A98CCD0E}"/>
              </a:ext>
            </a:extLst>
          </p:cNvPr>
          <p:cNvSpPr txBox="1"/>
          <p:nvPr/>
        </p:nvSpPr>
        <p:spPr>
          <a:xfrm>
            <a:off x="2209800" y="2971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um_staff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영화에 동원된 총 스텝 수</a:t>
            </a:r>
          </a:p>
        </p:txBody>
      </p:sp>
    </p:spTree>
    <p:extLst>
      <p:ext uri="{BB962C8B-B14F-4D97-AF65-F5344CB8AC3E}">
        <p14:creationId xmlns:p14="http://schemas.microsoft.com/office/powerpoint/2010/main" val="9781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C383E-ED26-49B2-9B07-9439C2CF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감독의 역량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692125D-7CEE-402A-A152-FBBDB441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287" y="2867660"/>
            <a:ext cx="5350451" cy="1923604"/>
          </a:xfrm>
        </p:spPr>
        <p:txBody>
          <a:bodyPr/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영화를 만든 감독이 이 영화 전에 제작한 영화가 평균적으로 몇 명의 관객수를 </a:t>
            </a:r>
            <a:r>
              <a:rPr lang="ko-KR" altLang="en-US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동원 </a:t>
            </a:r>
            <a:r>
              <a:rPr lang="ko-KR" altLang="en-US" sz="25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했는지로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2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감독의 역량</a:t>
            </a:r>
            <a:r>
              <a:rPr lang="en-US" altLang="ko-KR" sz="2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(power of </a:t>
            </a:r>
            <a:r>
              <a:rPr lang="en-US" altLang="ko-KR" sz="25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directer</a:t>
            </a:r>
            <a:r>
              <a:rPr lang="en-US" altLang="ko-KR" sz="2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평가할 수 있을 것이다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CDE312-1983-4F52-9DF7-9A6F1A1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371600"/>
            <a:ext cx="6559887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C383E-ED26-49B2-9B07-9439C2CF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감독의 역량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692125D-7CEE-402A-A152-FBBDB441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11679478" cy="1723549"/>
          </a:xfrm>
        </p:spPr>
        <p:txBody>
          <a:bodyPr/>
          <a:lstStyle/>
          <a:p>
            <a:r>
              <a:rPr lang="en-US" altLang="ko-KR" sz="28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po_dir</a:t>
            </a:r>
            <a:r>
              <a:rPr lang="en-US" altLang="ko-KR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영화를 만든 감독이 이 영화 전에 제작한 영화의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관객수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해당 영화가 감독이 만든 첫번째 영화라면 영화의 평균 관객수를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po_dir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넣는다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0A0E3A-275A-4C95-B047-174E8242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개봉 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93EC155-0D93-4F79-A71B-766E49B0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5623559"/>
            <a:ext cx="10210800" cy="861774"/>
          </a:xfrm>
        </p:spPr>
        <p:txBody>
          <a:bodyPr/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2009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개봉 영화들의 월별 관객수 데이터를 살펴보면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관객수가 다르다는 것을 알 수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9B04E81-9E55-484F-9729-C6EAF4031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7"/>
          <a:stretch/>
        </p:blipFill>
        <p:spPr>
          <a:xfrm>
            <a:off x="1371600" y="1030728"/>
            <a:ext cx="8610600" cy="43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0A0E3A-275A-4C95-B047-174E8242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개봉 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93EC155-0D93-4F79-A71B-766E49B0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30" y="3048000"/>
            <a:ext cx="11378069" cy="492443"/>
          </a:xfrm>
        </p:spPr>
        <p:txBody>
          <a:bodyPr/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month = 2005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2009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개봉 영화들의 해당 </a:t>
            </a:r>
            <a:r>
              <a:rPr lang="ko-KR" altLang="en-US" sz="3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평균 </a:t>
            </a:r>
            <a:r>
              <a:rPr lang="ko-KR" altLang="en-US" sz="32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 수</a:t>
            </a:r>
            <a:endParaRPr lang="ko-KR" altLang="en-US" sz="3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0A0E3A-275A-4C95-B047-174E8242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동영상 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738860" y="2695336"/>
            <a:ext cx="4544340" cy="1754326"/>
          </a:xfrm>
        </p:spPr>
        <p:txBody>
          <a:bodyPr/>
          <a:lstStyle/>
          <a:p>
            <a:r>
              <a:rPr lang="en-US" altLang="ko-KR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numvid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업로드 된 동영상의 개수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31" y="228600"/>
            <a:ext cx="5819775" cy="6581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33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0A0E3A-275A-4C95-B047-174E8242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0" y="228600"/>
            <a:ext cx="9039859" cy="553998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주연 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08660" y="2895600"/>
            <a:ext cx="4544340" cy="984885"/>
          </a:xfrm>
        </p:spPr>
        <p:txBody>
          <a:bodyPr/>
          <a:lstStyle/>
          <a:p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um_mactor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주연배우 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21017"/>
            <a:ext cx="6553200" cy="5734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9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FD9275A-AFAC-43AD-A873-AED9B550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48"/>
          <a:stretch/>
        </p:blipFill>
        <p:spPr>
          <a:xfrm>
            <a:off x="1066800" y="1046758"/>
            <a:ext cx="9635088" cy="5430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440A0E3A-275A-4C95-B047-174E8242F765}"/>
              </a:ext>
            </a:extLst>
          </p:cNvPr>
          <p:cNvSpPr txBox="1">
            <a:spLocks/>
          </p:cNvSpPr>
          <p:nvPr/>
        </p:nvSpPr>
        <p:spPr>
          <a:xfrm>
            <a:off x="230860" y="228600"/>
            <a:ext cx="903985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latinLnBrk="0"/>
            <a:r>
              <a:rPr lang="en-US" altLang="ko-KR" kern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kern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뽑아낸 자료들</a:t>
            </a:r>
            <a:endParaRPr lang="ko-KR" altLang="en-US" kern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99547" y="3962400"/>
            <a:ext cx="3811904" cy="160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6000" spc="-30" dirty="0" smtClean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감사합니다</a:t>
            </a:r>
            <a:r>
              <a:rPr lang="en-US" altLang="ko-KR" sz="6000" spc="-30" dirty="0" smtClean="0">
                <a:solidFill>
                  <a:srgbClr val="486E74"/>
                </a:solidFill>
                <a:uFill>
                  <a:solidFill>
                    <a:srgbClr val="6E798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!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altLang="ko-KR" sz="2400" spc="-30" dirty="0">
              <a:solidFill>
                <a:srgbClr val="486E74"/>
              </a:solidFill>
              <a:uFill>
                <a:solidFill>
                  <a:srgbClr val="6E7985"/>
                </a:solidFill>
              </a:u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Regular"/>
              </a:rPr>
              <a:t>Fast Campus</a:t>
            </a:r>
            <a:endParaRPr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244" y="2494788"/>
            <a:ext cx="11337290" cy="0"/>
          </a:xfrm>
          <a:custGeom>
            <a:avLst/>
            <a:gdLst/>
            <a:ahLst/>
            <a:cxnLst/>
            <a:rect l="l" t="t" r="r" b="b"/>
            <a:pathLst>
              <a:path w="11337290">
                <a:moveTo>
                  <a:pt x="0" y="0"/>
                </a:moveTo>
                <a:lnTo>
                  <a:pt x="11336782" y="0"/>
                </a:lnTo>
              </a:path>
            </a:pathLst>
          </a:custGeom>
          <a:ln w="57912">
            <a:solidFill>
              <a:srgbClr val="486E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4400" y="1066800"/>
            <a:ext cx="9982199" cy="1107996"/>
          </a:xfrm>
        </p:spPr>
        <p:txBody>
          <a:bodyPr/>
          <a:lstStyle/>
          <a:p>
            <a:pPr algn="ctr"/>
            <a:r>
              <a:rPr lang="ko-KR" altLang="en-US" spc="65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네이버</a:t>
            </a:r>
            <a:r>
              <a:rPr lang="ko-KR" altLang="en-US" spc="65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pc="65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영화 사이트 </a:t>
            </a:r>
            <a:r>
              <a:rPr lang="en-US" altLang="ko-KR" spc="65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/>
            </a:r>
            <a:br>
              <a:rPr lang="en-US" altLang="ko-KR" spc="65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</a:br>
            <a:r>
              <a:rPr lang="en-US" altLang="ko-KR" spc="65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 </a:t>
            </a:r>
            <a:r>
              <a:rPr lang="ko-KR" altLang="en-US" spc="65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주제별 </a:t>
            </a:r>
            <a:r>
              <a:rPr lang="ko-KR" altLang="en-US" spc="65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크롤링</a:t>
            </a:r>
            <a:r>
              <a:rPr lang="ko-KR" altLang="en-US" spc="65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pc="65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및 분석을 통한 영화 흥행도 </a:t>
            </a:r>
            <a:r>
              <a:rPr lang="ko-KR" altLang="en-US" spc="65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예측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8009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2AD46056-03E8-4A97-9839-022EBD64F0F9}"/>
              </a:ext>
            </a:extLst>
          </p:cNvPr>
          <p:cNvSpPr txBox="1">
            <a:spLocks/>
          </p:cNvSpPr>
          <p:nvPr/>
        </p:nvSpPr>
        <p:spPr>
          <a:xfrm>
            <a:off x="1006667" y="228600"/>
            <a:ext cx="79733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86E74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latinLnBrk="0"/>
            <a:r>
              <a:rPr lang="ko-KR" altLang="en-US" kern="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</a:t>
            </a:r>
            <a:r>
              <a:rPr lang="ko-KR" altLang="en-US" kern="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정의 </a:t>
            </a:r>
            <a:endParaRPr lang="ko-KR" altLang="en-US" kern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EC9D9F-3B4F-48C6-8C3B-E91BEEB4D085}"/>
              </a:ext>
            </a:extLst>
          </p:cNvPr>
          <p:cNvSpPr txBox="1"/>
          <p:nvPr/>
        </p:nvSpPr>
        <p:spPr>
          <a:xfrm>
            <a:off x="0" y="1456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486E74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endParaRPr lang="ko-KR" altLang="en-US" sz="6600" dirty="0">
              <a:solidFill>
                <a:srgbClr val="486E74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CDD9EA46-0A2A-48FE-828D-41466681CAB0}"/>
              </a:ext>
            </a:extLst>
          </p:cNvPr>
          <p:cNvSpPr txBox="1">
            <a:spLocks/>
          </p:cNvSpPr>
          <p:nvPr/>
        </p:nvSpPr>
        <p:spPr>
          <a:xfrm>
            <a:off x="3276600" y="1752600"/>
            <a:ext cx="5529142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2000" b="1" kern="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um_staff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:  </a:t>
            </a:r>
            <a:r>
              <a:rPr lang="ko-KR" altLang="en-US" sz="20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활동에 참여한 스텝 수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20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po_dir</a:t>
            </a:r>
            <a:r>
              <a:rPr lang="en-US" altLang="ko-KR" sz="20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: </a:t>
            </a:r>
            <a:r>
              <a:rPr lang="ko-KR" altLang="en-US" sz="20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감독의 역량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2000" b="1" kern="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per_month</a:t>
            </a: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월의 평균 관객 수 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z="2000" b="1" kern="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per_dis</a:t>
            </a: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: </a:t>
            </a:r>
            <a:r>
              <a:rPr lang="ko-KR" altLang="en-US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개봉 전 사람들의 관심도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en-US" altLang="ko-KR" sz="2000" b="1" kern="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num_vid</a:t>
            </a: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: </a:t>
            </a:r>
            <a:r>
              <a:rPr lang="ko-KR" altLang="en-US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된 동영상 수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en-US" altLang="ko-KR" sz="2000" b="1" kern="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num_mactor</a:t>
            </a:r>
            <a:r>
              <a:rPr lang="en-US" altLang="ko-KR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2000" b="1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영화의 주연배우 수</a:t>
            </a:r>
            <a:endParaRPr lang="en-US" altLang="ko-KR" sz="2000" b="1" kern="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</a:t>
            </a:r>
            <a:r>
              <a:rPr lang="en-US" altLang="ko-KR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상영시간</a:t>
            </a:r>
            <a:r>
              <a:rPr lang="en-US" altLang="ko-KR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</a:t>
            </a:r>
            <a:r>
              <a:rPr lang="en-US" altLang="ko-KR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상영등급</a:t>
            </a:r>
            <a:r>
              <a:rPr lang="en-US" altLang="ko-KR" sz="2000" kern="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atinLnBrk="0"/>
            <a:endParaRPr lang="en-US" altLang="ko-KR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10115550" cy="4352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4800" y="5181600"/>
            <a:ext cx="1295400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7334250" cy="2838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10000" y="24384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3782568" y="3200400"/>
            <a:ext cx="543763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52500"/>
            <a:ext cx="7572375" cy="4495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62200" y="16764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4876800" y="3505200"/>
            <a:ext cx="1371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112"/>
          <a:stretch/>
        </p:blipFill>
        <p:spPr>
          <a:xfrm>
            <a:off x="3505200" y="0"/>
            <a:ext cx="5062372" cy="6781800"/>
          </a:xfrm>
          <a:prstGeom prst="rect">
            <a:avLst/>
          </a:prstGeom>
        </p:spPr>
      </p:pic>
      <p:sp>
        <p:nvSpPr>
          <p:cNvPr id="5" name="L 도형 4"/>
          <p:cNvSpPr/>
          <p:nvPr/>
        </p:nvSpPr>
        <p:spPr>
          <a:xfrm rot="16200000">
            <a:off x="3287090" y="1507414"/>
            <a:ext cx="5181600" cy="5367172"/>
          </a:xfrm>
          <a:prstGeom prst="corner">
            <a:avLst>
              <a:gd name="adj1" fmla="val 50000"/>
              <a:gd name="adj2" fmla="val 6373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3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0260"/>
            <a:ext cx="5637306" cy="6677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191000" y="381000"/>
            <a:ext cx="3429000" cy="60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8229600" y="6477000"/>
            <a:ext cx="83595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84" y="67354"/>
            <a:ext cx="5783580" cy="67144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142384" y="960120"/>
            <a:ext cx="4477616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42384" y="3276600"/>
            <a:ext cx="578358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550</Words>
  <Application>Microsoft Office PowerPoint</Application>
  <PresentationFormat>와이드스크린</PresentationFormat>
  <Paragraphs>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Noto Sans CJK JP Regular</vt:lpstr>
      <vt:lpstr>나눔고딕</vt:lpstr>
      <vt:lpstr>나눔스퀘어 Bold</vt:lpstr>
      <vt:lpstr>나눔스퀘어 ExtraBold</vt:lpstr>
      <vt:lpstr>맑은 고딕</vt:lpstr>
      <vt:lpstr>Arial</vt:lpstr>
      <vt:lpstr>Calibri</vt:lpstr>
      <vt:lpstr>Wingdings</vt:lpstr>
      <vt:lpstr>Office Theme</vt:lpstr>
      <vt:lpstr>네이버 영화 사이트    주제별 크롤링 및 회귀분석을 통한 영화 흥행도 예측</vt:lpstr>
      <vt:lpstr>뽑아낸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Rawdata</vt:lpstr>
      <vt:lpstr>PowerPoint 프레젠테이션</vt:lpstr>
      <vt:lpstr>1. 영화 개봉 전 사람들의 관심도</vt:lpstr>
      <vt:lpstr>1.영화 개봉 전 사람들의 관심도</vt:lpstr>
      <vt:lpstr>PowerPoint 프레젠테이션</vt:lpstr>
      <vt:lpstr>1.영화 개봉 전 사람들의 관심도</vt:lpstr>
      <vt:lpstr>2. 해당 영화의 제작비</vt:lpstr>
      <vt:lpstr>2. 해당 영화의 제작비</vt:lpstr>
      <vt:lpstr>2. 해당 영화의 제작비</vt:lpstr>
      <vt:lpstr>2. 해당 영화의 제작비</vt:lpstr>
      <vt:lpstr>3.감독의 역량</vt:lpstr>
      <vt:lpstr>3.감독의 역량</vt:lpstr>
      <vt:lpstr>4. 개봉 월</vt:lpstr>
      <vt:lpstr>4. 개봉 월</vt:lpstr>
      <vt:lpstr>5. 동영상 수</vt:lpstr>
      <vt:lpstr>6. 주연 수</vt:lpstr>
      <vt:lpstr>PowerPoint 프레젠테이션</vt:lpstr>
      <vt:lpstr>네이버 영화 사이트    주제별 크롤링 및 분석을 통한 영화 흥행도 예측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서다윤</dc:creator>
  <cp:lastModifiedBy>Windows User</cp:lastModifiedBy>
  <cp:revision>43</cp:revision>
  <dcterms:created xsi:type="dcterms:W3CDTF">2018-08-01T05:19:45Z</dcterms:created>
  <dcterms:modified xsi:type="dcterms:W3CDTF">2018-09-20T14:08:42Z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2018-08-01T00:00:00Z</vt:filetime>
  </property>
</Properties>
</file>