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Titillium Web"/>
      <p:regular r:id="rId32"/>
      <p:bold r:id="rId33"/>
      <p:italic r:id="rId34"/>
      <p:boldItalic r:id="rId35"/>
    </p:embeddedFont>
    <p:embeddedFont>
      <p:font typeface="Titillium Web Extra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Extra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Extra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Extra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Extra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2c74c7fa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f2c74c7fa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Distribution highly right-skewed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range of CLV is very large. You can see that there are some customers that have a CLV in the negatives or around 0, meaning that they have negative or no value to Coach. But we can also see that some customers have a range of being very valuable to Coach, up to 154,066.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mean, however is 2,848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Chelsey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2c74c7fa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2c74c7fa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Blown-up histogram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Chelsey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2dad0135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2dad0135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down-market customers have a high frequency of purchase (low interpurchase period)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Majority of customers have interpurchase period between 0-2 months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Chelsey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faaf66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faaf66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2d58be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f2d58be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f2c74c7fa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f2c74c7fa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f2dad0135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f2dad0135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Chelsey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f2d58beae6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f2d58beae6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It reflects our customer base segmentations.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2d8d9f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2d8d9f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Gucci belt vs Gucci t-shirt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Belt is a status staple that warrants infrequent buyers which lead to low CLVs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T-shirts would attract high CLV customers who have loyalty to the brand and buy niche branded products often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Promote more niche items that loyal customers are buying (middle products with high CLV).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It reflects our customer base segmentations.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focus on high CLV customers with the most popular items. Instead focus on maximizing the high CLV customers in the middle popular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Gross: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middle selling products: 106641.64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selling products: 780957.82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f2d58beae6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f2d58beae6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Risk: Proven products to sell versus experimenting with different flavors of the product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f2dad0135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f2dad013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f2c74c7f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f2c74c7f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Goal: convert some of the low CLV customers purchasing popular products into high CLV middle product purchasers. Ex: Help launch their collection of niche fan-centric products through BOGO 50% off promotional sale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2c74c7f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2c74c7f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Goal: convert some of the low CLV customers purchasing popular products into high CLV middle product purchasers. Ex: Help launch their collection of niche fan-centric products through BOGO 50% off promotional sale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2c74c7fa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2c74c7fa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f2c74c7ba0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f2c74c7ba0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2F2F2"/>
                </a:highlight>
              </a:rPr>
              <a:t>Sam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2c74c7fac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f2c74c7fa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f2c74c7f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f2c74c7f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f2c74c7ba0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f2c74c7ba0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2c74c7fa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2c74c7fa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f2c74c7fa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f2c74c7fa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f2c74c7ba0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f2c74c7ba0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2dad013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f2dad013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not as well-known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Differentiate upmarket vs downmarket marketing and customer segments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Highest selling </a:t>
            </a:r>
            <a:r>
              <a:rPr lang="en"/>
              <a:t>products</a:t>
            </a:r>
            <a:r>
              <a:rPr lang="en"/>
              <a:t> are bought by customers who are most brand loyal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Targeting to loyal and reliable customers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2c74c7ba0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2c74c7ba0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2dad013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2dad013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f2d58bea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f2d58bea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popular products: have lower CLV as opposed to the middle products → shows potential to attract new customers and reflects on the type of customer segmentation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Compare statistics with average selling products (lowest 3rd quartiles selling products)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600"/>
              <a:buFont typeface="Titillium Web"/>
              <a:buChar char="-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Analyze the overlap of the customer base for the 4 highest selling products to help inform promotional strategy; i.e. customers disproportionately buying ¾ of the top products can lead to promotion of buying 3 products and getting one 50 % off (TBD - %in% operator troubleshoot)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news.centurionjewelry.com/articles/detail/new-study-says-luxury-brands-lose-80-90-percent-of-%20customers-every-year#" TargetMode="External"/><Relationship Id="rId4" Type="http://schemas.openxmlformats.org/officeDocument/2006/relationships/hyperlink" Target="https://bloomintelligence.com/blog/is-your-retail-churn-rate-above-average/" TargetMode="External"/><Relationship Id="rId5" Type="http://schemas.openxmlformats.org/officeDocument/2006/relationships/hyperlink" Target="https://www.businessinsider.com/best-time-to-buy-designer-fall-winter-spring-summer-sales-2019-2" TargetMode="External"/><Relationship Id="rId6" Type="http://schemas.openxmlformats.org/officeDocument/2006/relationships/hyperlink" Target="https://www.smartly.io/blog/the-anatomy-of-a-retail-marketing-budget-in-202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/>
          <p:nvPr>
            <p:ph type="ctrTitle"/>
          </p:nvPr>
        </p:nvSpPr>
        <p:spPr>
          <a:xfrm>
            <a:off x="311700" y="708175"/>
            <a:ext cx="8520600" cy="12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 </a:t>
            </a:r>
            <a:endParaRPr/>
          </a:p>
        </p:txBody>
      </p:sp>
      <p:pic>
        <p:nvPicPr>
          <p:cNvPr id="784" name="Google Shape;7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00" y="441825"/>
            <a:ext cx="4501801" cy="45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"/>
          <p:cNvSpPr txBox="1"/>
          <p:nvPr>
            <p:ph type="title"/>
          </p:nvPr>
        </p:nvSpPr>
        <p:spPr>
          <a:xfrm>
            <a:off x="739675" y="234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838" name="Google Shape;838;p25"/>
          <p:cNvPicPr preferRelativeResize="0"/>
          <p:nvPr/>
        </p:nvPicPr>
        <p:blipFill rotWithShape="1">
          <a:blip r:embed="rId3">
            <a:alphaModFix/>
          </a:blip>
          <a:srcRect b="5691" l="0" r="16819" t="3391"/>
          <a:stretch/>
        </p:blipFill>
        <p:spPr>
          <a:xfrm>
            <a:off x="5919625" y="1794813"/>
            <a:ext cx="2779375" cy="2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4750"/>
            <a:ext cx="5614826" cy="352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6"/>
          <p:cNvSpPr txBox="1"/>
          <p:nvPr>
            <p:ph type="title"/>
          </p:nvPr>
        </p:nvSpPr>
        <p:spPr>
          <a:xfrm>
            <a:off x="739675" y="234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845" name="Google Shape;845;p26"/>
          <p:cNvPicPr preferRelativeResize="0"/>
          <p:nvPr/>
        </p:nvPicPr>
        <p:blipFill rotWithShape="1">
          <a:blip r:embed="rId3">
            <a:alphaModFix/>
          </a:blip>
          <a:srcRect b="5691" l="0" r="16819" t="3391"/>
          <a:stretch/>
        </p:blipFill>
        <p:spPr>
          <a:xfrm>
            <a:off x="5919625" y="1794813"/>
            <a:ext cx="2779375" cy="2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4750"/>
            <a:ext cx="5614826" cy="348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7"/>
          <p:cNvSpPr txBox="1"/>
          <p:nvPr>
            <p:ph type="title"/>
          </p:nvPr>
        </p:nvSpPr>
        <p:spPr>
          <a:xfrm>
            <a:off x="739675" y="234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852" name="Google Shape;8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25" y="1186650"/>
            <a:ext cx="5738499" cy="35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450" y="537675"/>
            <a:ext cx="2992800" cy="17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8"/>
          <p:cNvSpPr txBox="1"/>
          <p:nvPr>
            <p:ph type="title"/>
          </p:nvPr>
        </p:nvSpPr>
        <p:spPr>
          <a:xfrm>
            <a:off x="561725" y="231200"/>
            <a:ext cx="2657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SKUs</a:t>
            </a:r>
            <a:endParaRPr/>
          </a:p>
        </p:txBody>
      </p:sp>
      <p:pic>
        <p:nvPicPr>
          <p:cNvPr id="859" name="Google Shape;8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0" y="1390475"/>
            <a:ext cx="3417649" cy="2564627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8"/>
          <p:cNvSpPr txBox="1"/>
          <p:nvPr>
            <p:ph type="title"/>
          </p:nvPr>
        </p:nvSpPr>
        <p:spPr>
          <a:xfrm>
            <a:off x="5533825" y="231200"/>
            <a:ext cx="2657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Products</a:t>
            </a:r>
            <a:endParaRPr/>
          </a:p>
        </p:txBody>
      </p:sp>
      <p:pic>
        <p:nvPicPr>
          <p:cNvPr id="861" name="Google Shape;8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475" y="1149350"/>
            <a:ext cx="5036124" cy="31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8"/>
          <p:cNvSpPr/>
          <p:nvPr/>
        </p:nvSpPr>
        <p:spPr>
          <a:xfrm>
            <a:off x="3602738" y="2439000"/>
            <a:ext cx="2655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8"/>
          <p:cNvSpPr/>
          <p:nvPr/>
        </p:nvSpPr>
        <p:spPr>
          <a:xfrm>
            <a:off x="4248975" y="1537450"/>
            <a:ext cx="9783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8"/>
          <p:cNvSpPr/>
          <p:nvPr/>
        </p:nvSpPr>
        <p:spPr>
          <a:xfrm>
            <a:off x="4248975" y="2374725"/>
            <a:ext cx="9783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4248975" y="3212000"/>
            <a:ext cx="9783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4248975" y="2640225"/>
            <a:ext cx="9783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/>
          <p:nvPr>
            <p:ph type="title"/>
          </p:nvPr>
        </p:nvSpPr>
        <p:spPr>
          <a:xfrm>
            <a:off x="729000" y="562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 sz="2000"/>
          </a:p>
        </p:txBody>
      </p:sp>
      <p:sp>
        <p:nvSpPr>
          <p:cNvPr id="872" name="Google Shape;872;p29"/>
          <p:cNvSpPr txBox="1"/>
          <p:nvPr>
            <p:ph idx="1" type="body"/>
          </p:nvPr>
        </p:nvSpPr>
        <p:spPr>
          <a:xfrm>
            <a:off x="599175" y="685000"/>
            <a:ext cx="35619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Top 4 Selling Products:</a:t>
            </a:r>
            <a:endParaRPr sz="2000"/>
          </a:p>
        </p:txBody>
      </p:sp>
      <p:sp>
        <p:nvSpPr>
          <p:cNvPr id="873" name="Google Shape;873;p29"/>
          <p:cNvSpPr txBox="1"/>
          <p:nvPr>
            <p:ph idx="1" type="body"/>
          </p:nvPr>
        </p:nvSpPr>
        <p:spPr>
          <a:xfrm>
            <a:off x="4738100" y="685000"/>
            <a:ext cx="41931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Sample Average Selling Products</a:t>
            </a:r>
            <a:r>
              <a:rPr lang="en" sz="2000"/>
              <a:t>:</a:t>
            </a:r>
            <a:endParaRPr sz="2000"/>
          </a:p>
        </p:txBody>
      </p:sp>
      <p:sp>
        <p:nvSpPr>
          <p:cNvPr id="874" name="Google Shape;874;p29"/>
          <p:cNvSpPr txBox="1"/>
          <p:nvPr/>
        </p:nvSpPr>
        <p:spPr>
          <a:xfrm>
            <a:off x="4785563" y="1171163"/>
            <a:ext cx="339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Fob Set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Picnic Thermal Tote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Avenue Scarf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Your Way Cube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Google Shape;875;p29"/>
          <p:cNvSpPr txBox="1"/>
          <p:nvPr/>
        </p:nvSpPr>
        <p:spPr>
          <a:xfrm>
            <a:off x="728988" y="1171163"/>
            <a:ext cx="339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Large Utility Tote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Mini Storage Bin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 Tall Bin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AutoNum type="arabicPeriod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Allin Organizer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6" name="Google Shape;876;p29"/>
          <p:cNvSpPr txBox="1"/>
          <p:nvPr>
            <p:ph idx="1" type="body"/>
          </p:nvPr>
        </p:nvSpPr>
        <p:spPr>
          <a:xfrm>
            <a:off x="1376900" y="2525100"/>
            <a:ext cx="11160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Median</a:t>
            </a:r>
            <a:endParaRPr sz="2000"/>
          </a:p>
        </p:txBody>
      </p:sp>
      <p:sp>
        <p:nvSpPr>
          <p:cNvPr id="877" name="Google Shape;877;p29"/>
          <p:cNvSpPr txBox="1"/>
          <p:nvPr>
            <p:ph idx="1" type="body"/>
          </p:nvPr>
        </p:nvSpPr>
        <p:spPr>
          <a:xfrm>
            <a:off x="5812950" y="2525100"/>
            <a:ext cx="11160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Median</a:t>
            </a:r>
            <a:endParaRPr sz="2000"/>
          </a:p>
        </p:txBody>
      </p:sp>
      <p:pic>
        <p:nvPicPr>
          <p:cNvPr id="878" name="Google Shape;878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25" y="2418000"/>
            <a:ext cx="5762826" cy="265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29"/>
          <p:cNvCxnSpPr/>
          <p:nvPr/>
        </p:nvCxnSpPr>
        <p:spPr>
          <a:xfrm flipH="1" rot="10800000">
            <a:off x="1844950" y="4548675"/>
            <a:ext cx="50598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29"/>
          <p:cNvSpPr txBox="1"/>
          <p:nvPr/>
        </p:nvSpPr>
        <p:spPr>
          <a:xfrm>
            <a:off x="6904750" y="436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Median: 93</a:t>
            </a:r>
            <a:endParaRPr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9" y="664904"/>
            <a:ext cx="4946411" cy="15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75" y="2457950"/>
            <a:ext cx="2637750" cy="22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0"/>
          <p:cNvPicPr preferRelativeResize="0"/>
          <p:nvPr/>
        </p:nvPicPr>
        <p:blipFill rotWithShape="1">
          <a:blip r:embed="rId5">
            <a:alphaModFix/>
          </a:blip>
          <a:srcRect b="19093" l="0" r="19730" t="0"/>
          <a:stretch/>
        </p:blipFill>
        <p:spPr>
          <a:xfrm>
            <a:off x="6371600" y="664889"/>
            <a:ext cx="2209725" cy="194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0200" y="2887625"/>
            <a:ext cx="2071125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1"/>
          <p:cNvSpPr txBox="1"/>
          <p:nvPr>
            <p:ph type="title"/>
          </p:nvPr>
        </p:nvSpPr>
        <p:spPr>
          <a:xfrm>
            <a:off x="739675" y="234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894" name="Google Shape;894;p31"/>
          <p:cNvSpPr txBox="1"/>
          <p:nvPr>
            <p:ph idx="1" type="body"/>
          </p:nvPr>
        </p:nvSpPr>
        <p:spPr>
          <a:xfrm>
            <a:off x="739675" y="1152525"/>
            <a:ext cx="814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2020, the average churn for retail brands is 63% (Bloom Intelligence) while average churn for luxury brands are  80-90%. (</a:t>
            </a:r>
            <a:r>
              <a:rPr lang="en" sz="1800"/>
              <a:t>Hedda</a:t>
            </a:r>
            <a:r>
              <a:rPr lang="en" sz="1800"/>
              <a:t>)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our calculations, o</a:t>
            </a:r>
            <a:r>
              <a:rPr lang="en" sz="1800"/>
              <a:t>nly about 23% of customers are likely to churn. In comparison to other luxury brands, down market Coach customers are more loyal to the brand. This may explain why customers have a shorter interpurchase period.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Given our up market assumptions, down market customers have a lower average CLV (high churn rate, lower $ amount spend, fewer purchases) and a wider distribution of CLVs than up market customers.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2"/>
          <p:cNvSpPr txBox="1"/>
          <p:nvPr>
            <p:ph type="title"/>
          </p:nvPr>
        </p:nvSpPr>
        <p:spPr>
          <a:xfrm>
            <a:off x="739675" y="223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00" name="Google Shape;900;p32"/>
          <p:cNvSpPr txBox="1"/>
          <p:nvPr>
            <p:ph idx="1" type="body"/>
          </p:nvPr>
        </p:nvSpPr>
        <p:spPr>
          <a:xfrm>
            <a:off x="729000" y="1080449"/>
            <a:ext cx="76860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Surprising finding:</a:t>
            </a:r>
            <a:r>
              <a:rPr lang="en" sz="2000"/>
              <a:t> Highest 4 selling products had customers with lower CLVs than the middle selling products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Why did the middle selling products have greater customer lifetime value?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 and low CLV both buy popular items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More “unpopular” items are bought by more loyal customers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"/>
          <p:cNvSpPr txBox="1"/>
          <p:nvPr>
            <p:ph type="title"/>
          </p:nvPr>
        </p:nvSpPr>
        <p:spPr>
          <a:xfrm>
            <a:off x="460500" y="218750"/>
            <a:ext cx="8223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06" name="Google Shape;906;p33"/>
          <p:cNvSpPr txBox="1"/>
          <p:nvPr>
            <p:ph idx="1" type="body"/>
          </p:nvPr>
        </p:nvSpPr>
        <p:spPr>
          <a:xfrm>
            <a:off x="460500" y="1076150"/>
            <a:ext cx="82848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For optimal </a:t>
            </a:r>
            <a:r>
              <a:rPr lang="en" sz="2000"/>
              <a:t>strategy</a:t>
            </a:r>
            <a:r>
              <a:rPr lang="en" sz="2000"/>
              <a:t>,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Segment between high and low CLV for </a:t>
            </a:r>
            <a:r>
              <a:rPr b="1" lang="en" sz="2000"/>
              <a:t>middle selling products</a:t>
            </a:r>
            <a:endParaRPr b="1"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Promote more niche items to more loyal customers (high CLV)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 CLV more likely to purchase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Target both high and low CLV for </a:t>
            </a:r>
            <a:r>
              <a:rPr b="1" lang="en" sz="2000"/>
              <a:t>best selling products</a:t>
            </a:r>
            <a:endParaRPr b="1"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Promote popular items to a greater range of customers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More people are more likely to purchase popular products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Could even attract new </a:t>
            </a:r>
            <a:r>
              <a:rPr lang="en" sz="2000"/>
              <a:t>customers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4"/>
          <p:cNvSpPr txBox="1"/>
          <p:nvPr>
            <p:ph type="title"/>
          </p:nvPr>
        </p:nvSpPr>
        <p:spPr>
          <a:xfrm>
            <a:off x="393550" y="2155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12" name="Google Shape;912;p34"/>
          <p:cNvSpPr txBox="1"/>
          <p:nvPr>
            <p:ph idx="1" type="body"/>
          </p:nvPr>
        </p:nvSpPr>
        <p:spPr>
          <a:xfrm>
            <a:off x="589725" y="1289850"/>
            <a:ext cx="8151600" cy="4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Possible Offerings: </a:t>
            </a:r>
            <a:endParaRPr b="1"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Generate g</a:t>
            </a:r>
            <a:r>
              <a:rPr lang="en" sz="2000"/>
              <a:t>reater sales </a:t>
            </a:r>
            <a:r>
              <a:rPr lang="en" sz="2000"/>
              <a:t>of the popular products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Engage greater range of customers in more popular items: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Introducing new types of popular products (new function, new design, etc.)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Advertisement with popular products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type="title"/>
          </p:nvPr>
        </p:nvSpPr>
        <p:spPr>
          <a:xfrm>
            <a:off x="739675" y="2230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</a:t>
            </a:r>
            <a:endParaRPr/>
          </a:p>
        </p:txBody>
      </p:sp>
      <p:sp>
        <p:nvSpPr>
          <p:cNvPr id="790" name="Google Shape;790;p17"/>
          <p:cNvSpPr txBox="1"/>
          <p:nvPr/>
        </p:nvSpPr>
        <p:spPr>
          <a:xfrm>
            <a:off x="805175" y="1350875"/>
            <a:ext cx="7871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Motivation: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Coach</a:t>
            </a:r>
            <a:r>
              <a:rPr lang="en" sz="1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recently acquired a down-market brand and hopes to better understand how these customers’ lifetime values compare with their up-market customers and how to optimize their offerings to target the down-market customers.</a:t>
            </a:r>
            <a:endParaRPr sz="1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5"/>
          <p:cNvSpPr txBox="1"/>
          <p:nvPr>
            <p:ph type="title"/>
          </p:nvPr>
        </p:nvSpPr>
        <p:spPr>
          <a:xfrm>
            <a:off x="393550" y="2155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918" name="Google Shape;918;p35"/>
          <p:cNvSpPr txBox="1"/>
          <p:nvPr>
            <p:ph idx="1" type="body"/>
          </p:nvPr>
        </p:nvSpPr>
        <p:spPr>
          <a:xfrm>
            <a:off x="729000" y="1205749"/>
            <a:ext cx="76860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2. </a:t>
            </a:r>
            <a:r>
              <a:rPr lang="en" sz="2100"/>
              <a:t>Increasing the CLV of our customer base 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Promotions with a more popular product and a middle selling product (ex/ BOGO 50%, etc.)</a:t>
            </a:r>
            <a:endParaRPr sz="2100"/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Attracts both high CLV and lower CLV customers</a:t>
            </a:r>
            <a:endParaRPr sz="2100"/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Increase CLV of customers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 txBox="1"/>
          <p:nvPr>
            <p:ph type="title"/>
          </p:nvPr>
        </p:nvSpPr>
        <p:spPr>
          <a:xfrm>
            <a:off x="393550" y="2155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924" name="Google Shape;924;p36"/>
          <p:cNvSpPr txBox="1"/>
          <p:nvPr>
            <p:ph idx="1" type="body"/>
          </p:nvPr>
        </p:nvSpPr>
        <p:spPr>
          <a:xfrm>
            <a:off x="729000" y="1205749"/>
            <a:ext cx="76860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Constraints: </a:t>
            </a:r>
            <a:endParaRPr sz="20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/>
              <a:t>Money loss due to unpopular varieties (ie proven products vs experimental products)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/>
              <a:t>Costs in production and marketing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lang="en" sz="2000"/>
              <a:t>Customer reluctance in spending more money for items that they were not interested in initially (i.e. BOGO 50% off promotion) 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/>
          <p:nvPr>
            <p:ph type="title"/>
          </p:nvPr>
        </p:nvSpPr>
        <p:spPr>
          <a:xfrm>
            <a:off x="72900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Impact: Results of Hypotheses </a:t>
            </a:r>
            <a:endParaRPr/>
          </a:p>
        </p:txBody>
      </p:sp>
      <p:sp>
        <p:nvSpPr>
          <p:cNvPr id="930" name="Google Shape;930;p37"/>
          <p:cNvSpPr txBox="1"/>
          <p:nvPr>
            <p:ph idx="1" type="body"/>
          </p:nvPr>
        </p:nvSpPr>
        <p:spPr>
          <a:xfrm>
            <a:off x="739675" y="1152524"/>
            <a:ext cx="77655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need data on up-market customer behavior to make a more definitive comparison between our up-market and down-market customers. However, based off of our current data, it is likely that our down-market customers have a wider distribution and a </a:t>
            </a:r>
            <a:r>
              <a:rPr lang="en" sz="2000"/>
              <a:t>lower average CLV.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000"/>
              <a:t>Incorrect: </a:t>
            </a:r>
            <a:r>
              <a:rPr lang="en" sz="2000"/>
              <a:t>the top 4 highest selling products reflected a lower CLV customer base for these products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100"/>
              <a:t>C</a:t>
            </a:r>
            <a:r>
              <a:rPr lang="en" sz="2000"/>
              <a:t>orrect: targeting to higher CLV customers is the most optimal strategy; however, they are found in the middle product customer base, not in the top products customer base like we thought initially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8"/>
          <p:cNvSpPr txBox="1"/>
          <p:nvPr>
            <p:ph type="title"/>
          </p:nvPr>
        </p:nvSpPr>
        <p:spPr>
          <a:xfrm>
            <a:off x="739675" y="2263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936" name="Google Shape;936;p3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With the Customer Lifetime Value, we now have a picture of Coach’s down and up market in the long-term, and how to optimize its financial viability.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Coach can increase the average CLV per customer in both up market and down market customer </a:t>
            </a:r>
            <a:r>
              <a:rPr lang="en" sz="1800"/>
              <a:t>populations</a:t>
            </a:r>
            <a:r>
              <a:rPr lang="en" sz="1800"/>
              <a:t> through targeted promotional strategies.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Social media campaigns will increase both acquisition and retention of customers for Coach, increasing the total revenue for the company.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Increase cost-effectiveness of product production and marketing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Strengthens the loyalty of the customer base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Convert down-market customers to up-market customers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9"/>
          <p:cNvSpPr txBox="1"/>
          <p:nvPr>
            <p:ph type="title"/>
          </p:nvPr>
        </p:nvSpPr>
        <p:spPr>
          <a:xfrm>
            <a:off x="739675" y="2469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942" name="Google Shape;942;p3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Resourcing Needs: 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Increased hiring of data analytics employees to periodically update the CLV model and evaluate effectiveness.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Hire a robust marketing team that can advertise our differential promotional campaigns towards each customer population. This sale will occur on the 1st of each month.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0"/>
          <p:cNvSpPr txBox="1"/>
          <p:nvPr>
            <p:ph idx="4294967295" type="title"/>
          </p:nvPr>
        </p:nvSpPr>
        <p:spPr>
          <a:xfrm>
            <a:off x="729000" y="2058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48" name="Google Shape;948;p40"/>
          <p:cNvSpPr txBox="1"/>
          <p:nvPr>
            <p:ph idx="4294967295" type="body"/>
          </p:nvPr>
        </p:nvSpPr>
        <p:spPr>
          <a:xfrm>
            <a:off x="729000" y="1124924"/>
            <a:ext cx="81075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Hedda Schupak, E. (n.d.). New Study Says Luxury Brands Lose 80-90 Percent Of Customers Every Year. Retrieved from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https://news.centurionjewelry.com/articles/detail/new-study-says-luxury-brands-lose-80-90-percent-of-%20customers-every-year#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Johnston, R. (2021, August 09). Is Your Retail Churn Rate Above Average? Retrieved from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https://bloomintelligence.com/blog/is-your-retail-churn-rate-above-average/</a:t>
            </a: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Perino, M. (2019, February 26). Heres when you should be buying designer goods to get the best deals, according to a Chief Marketing Officer who works with 12,000 luxury brands. Retrieved from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https://www.businessinsider.com/best-time-to-buy-designer-fall-winter-spring-summer-sales-2019-2</a:t>
            </a:r>
            <a:r>
              <a:rPr lang="en" sz="1400"/>
              <a:t> 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anatomy of a retail marketing budget in 2020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Smartly.io - Powering Beautifully Effective Ads. (n.d.). Retrieved September 26, 2021,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https://www.smartly.io/blog/the-anatomy-of-a-retail-marketing-budget-in-2020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1"/>
          <p:cNvSpPr txBox="1"/>
          <p:nvPr/>
        </p:nvSpPr>
        <p:spPr>
          <a:xfrm>
            <a:off x="642150" y="1802100"/>
            <a:ext cx="7859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 for your attention. </a:t>
            </a:r>
            <a:endParaRPr sz="4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4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>
            <p:ph type="title"/>
          </p:nvPr>
        </p:nvSpPr>
        <p:spPr>
          <a:xfrm>
            <a:off x="739675" y="236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</a:t>
            </a:r>
            <a:endParaRPr/>
          </a:p>
        </p:txBody>
      </p:sp>
      <p:sp>
        <p:nvSpPr>
          <p:cNvPr id="796" name="Google Shape;796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Problems We Solved: 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Lack of</a:t>
            </a:r>
            <a:r>
              <a:rPr lang="en" sz="2000"/>
              <a:t> data for up-market customers: had to make assumptions about their customer lifetime value distribution (greater variability, narrower distribution)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Assumption for the customer base segmentation: when we sampled the customers for the leading top and middle products, we characterized the overall behavior of these respective </a:t>
            </a:r>
            <a:r>
              <a:rPr lang="en" sz="2000"/>
              <a:t>customer</a:t>
            </a:r>
            <a:r>
              <a:rPr lang="en" sz="2000"/>
              <a:t> bases 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"/>
          <p:cNvSpPr txBox="1"/>
          <p:nvPr>
            <p:ph type="title"/>
          </p:nvPr>
        </p:nvSpPr>
        <p:spPr>
          <a:xfrm>
            <a:off x="729000" y="2263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</a:t>
            </a:r>
            <a:endParaRPr/>
          </a:p>
        </p:txBody>
      </p:sp>
      <p:sp>
        <p:nvSpPr>
          <p:cNvPr id="802" name="Google Shape;802;p19"/>
          <p:cNvSpPr txBox="1"/>
          <p:nvPr/>
        </p:nvSpPr>
        <p:spPr>
          <a:xfrm>
            <a:off x="729000" y="1340600"/>
            <a:ext cx="7904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Findings and Recommendations</a:t>
            </a: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AutoNum type="arabicPeriod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DMCs have a lower average CLV than UMCs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AutoNum type="arabicPeriod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Highest popularity products tend to be purchased by customers with lower CLVs compared to middle popularity products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AutoNum type="arabicPeriod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Focusing on maximizing the high CLV customers in the middle popular products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AutoNum type="arabicPeriod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Promote more niche items that loyal customers are buying (middle products with high CLV)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0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 </a:t>
            </a:r>
            <a:endParaRPr/>
          </a:p>
        </p:txBody>
      </p:sp>
      <p:sp>
        <p:nvSpPr>
          <p:cNvPr id="808" name="Google Shape;808;p2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are interested in analyzing: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distribution over lifetime values for down-market customers, and how they compare in the aggregate to the lifetime value of their up-market customers.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offerings we could produce and market for down-market customers and what constraints we might face when developing new offerings.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segment these down-market customers to optimize our messaging.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1"/>
          <p:cNvSpPr txBox="1"/>
          <p:nvPr>
            <p:ph type="title"/>
          </p:nvPr>
        </p:nvSpPr>
        <p:spPr>
          <a:xfrm>
            <a:off x="633975" y="234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 Expectations</a:t>
            </a:r>
            <a:endParaRPr/>
          </a:p>
        </p:txBody>
      </p:sp>
      <p:sp>
        <p:nvSpPr>
          <p:cNvPr id="814" name="Google Shape;814;p21"/>
          <p:cNvSpPr txBox="1"/>
          <p:nvPr>
            <p:ph idx="1" type="body"/>
          </p:nvPr>
        </p:nvSpPr>
        <p:spPr>
          <a:xfrm>
            <a:off x="633975" y="1255025"/>
            <a:ext cx="80862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acquisition of a down-market brand</a:t>
            </a:r>
            <a:r>
              <a:rPr lang="en" sz="1800"/>
              <a:t> provides </a:t>
            </a:r>
            <a:r>
              <a:rPr i="1" lang="en" sz="1800"/>
              <a:t>Coach</a:t>
            </a:r>
            <a:r>
              <a:rPr lang="en" sz="1800"/>
              <a:t> with a strategic opportunity to optimize their offerings and marketing to down-market customers based on estimates of customer lifetime value. Provides us with o</a:t>
            </a:r>
            <a:r>
              <a:rPr lang="en" sz="1800"/>
              <a:t>pportunities to: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Potentially grow our customer base and brand loyalty through new offerings and customer segmentation.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Form strategies to promote down-market customers to up-market customers.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Better understand how customer lifetime value estimations can be used to predict marketing campaigns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2"/>
          <p:cNvSpPr txBox="1"/>
          <p:nvPr>
            <p:ph type="title"/>
          </p:nvPr>
        </p:nvSpPr>
        <p:spPr>
          <a:xfrm>
            <a:off x="739675" y="2161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 Hypotheses</a:t>
            </a:r>
            <a:endParaRPr/>
          </a:p>
        </p:txBody>
      </p:sp>
      <p:sp>
        <p:nvSpPr>
          <p:cNvPr id="820" name="Google Shape;820;p22"/>
          <p:cNvSpPr txBox="1"/>
          <p:nvPr>
            <p:ph idx="1" type="body"/>
          </p:nvPr>
        </p:nvSpPr>
        <p:spPr>
          <a:xfrm>
            <a:off x="739680" y="1255403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 sz="2000"/>
              <a:t>We hypothesize that down-market customers have lower CLVs and a wider distribution of CLVs than up-market customers (less brand loyalty and brand recognition)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 sz="2000"/>
              <a:t>We also predict that the top 4 highest selling products will reflect a higher CLV customer base for these products (association between most frequently bought products and brand loyalty)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 sz="2000"/>
              <a:t>Additionally, we believe targeting to higher CLV customers would be the most optimal strategy (prioritize most loyal and reliable customers)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3"/>
          <p:cNvSpPr txBox="1"/>
          <p:nvPr>
            <p:ph type="title"/>
          </p:nvPr>
        </p:nvSpPr>
        <p:spPr>
          <a:xfrm>
            <a:off x="739675" y="246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Methods</a:t>
            </a:r>
            <a:endParaRPr/>
          </a:p>
        </p:txBody>
      </p:sp>
      <p:sp>
        <p:nvSpPr>
          <p:cNvPr id="826" name="Google Shape;826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used a pseudo-churn model to analyze the full dataset. This form of modelling is used by most up and coming companies since there are less assumptions required than basic arithmetic.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are interested in customer satisfaction as a factor in CLV, therefore, we did not remove refunds from the data.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Using predicted churn, we calculated CLV for each customer over their estimated lifetime.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 compare down market to up market customers, we assume that up market CLVs are higher and have a more narrow distribution since they have more brand loyalty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4"/>
          <p:cNvSpPr txBox="1"/>
          <p:nvPr>
            <p:ph type="title"/>
          </p:nvPr>
        </p:nvSpPr>
        <p:spPr>
          <a:xfrm>
            <a:off x="729000" y="223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Methods </a:t>
            </a:r>
            <a:endParaRPr/>
          </a:p>
        </p:txBody>
      </p:sp>
      <p:sp>
        <p:nvSpPr>
          <p:cNvPr id="832" name="Google Shape;832;p24"/>
          <p:cNvSpPr txBox="1"/>
          <p:nvPr>
            <p:ph idx="1" type="body"/>
          </p:nvPr>
        </p:nvSpPr>
        <p:spPr>
          <a:xfrm>
            <a:off x="739675" y="1152525"/>
            <a:ext cx="80484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the calculations from the pseudo-churn model, we can examine what</a:t>
            </a:r>
            <a:r>
              <a:rPr lang="en"/>
              <a:t> products are being purchased the most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Examine the top 20 SKUs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Determine top 4 selling products from SKUs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Compare CLV median statistic between overall and individuals who bought top 4 products and middle selling products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