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16" userDrawn="1">
          <p15:clr>
            <a:srgbClr val="A4A3A4"/>
          </p15:clr>
        </p15:guide>
        <p15:guide id="2" pos="13824" userDrawn="1">
          <p15:clr>
            <a:srgbClr val="A4A3A4"/>
          </p15:clr>
        </p15:guide>
        <p15:guide id="3" pos="9216" userDrawn="1">
          <p15:clr>
            <a:srgbClr val="A4A3A4"/>
          </p15:clr>
        </p15:guide>
        <p15:guide id="4" pos="184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E1FA"/>
    <a:srgbClr val="E7F3FD"/>
    <a:srgbClr val="0C6AB8"/>
    <a:srgbClr val="FAE3D4"/>
    <a:srgbClr val="69A93E"/>
    <a:srgbClr val="90C9F8"/>
    <a:srgbClr val="0069AA"/>
    <a:srgbClr val="E8D439"/>
    <a:srgbClr val="E6E6E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008" autoAdjust="0"/>
    <p:restoredTop sz="94660"/>
  </p:normalViewPr>
  <p:slideViewPr>
    <p:cSldViewPr>
      <p:cViewPr varScale="1">
        <p:scale>
          <a:sx n="23" d="100"/>
          <a:sy n="23" d="100"/>
        </p:scale>
        <p:origin x="2328" y="108"/>
      </p:cViewPr>
      <p:guideLst>
        <p:guide orient="horz" pos="10416"/>
        <p:guide pos="13824"/>
        <p:guide pos="9216"/>
        <p:guide pos="1843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B5C7E4-4F66-47AE-BFA6-F050AC6F420C}" type="datetimeFigureOut">
              <a:rPr lang="en-US" smtClean="0"/>
              <a:t>6/5/2019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0F4F3F-BA8C-4B85-B279-F6F5416EC915}" type="slidenum">
              <a:rPr lang="en-US" smtClean="0"/>
              <a:t>‹#›</a:t>
            </a:fld>
            <a:endParaRPr lang="en-US" dirty="0"/>
          </a:p>
        </p:txBody>
      </p:sp>
    </p:spTree>
    <p:extLst>
      <p:ext uri="{BB962C8B-B14F-4D97-AF65-F5344CB8AC3E}">
        <p14:creationId xmlns:p14="http://schemas.microsoft.com/office/powerpoint/2010/main" val="3483226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B5C7E4-4F66-47AE-BFA6-F050AC6F420C}" type="datetimeFigureOut">
              <a:rPr lang="en-US" smtClean="0"/>
              <a:t>6/5/2019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0F4F3F-BA8C-4B85-B279-F6F5416EC915}" type="slidenum">
              <a:rPr lang="en-US" smtClean="0"/>
              <a:t>‹#›</a:t>
            </a:fld>
            <a:endParaRPr lang="en-US" dirty="0"/>
          </a:p>
        </p:txBody>
      </p:sp>
    </p:spTree>
    <p:extLst>
      <p:ext uri="{BB962C8B-B14F-4D97-AF65-F5344CB8AC3E}">
        <p14:creationId xmlns:p14="http://schemas.microsoft.com/office/powerpoint/2010/main" val="3220653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B5C7E4-4F66-47AE-BFA6-F050AC6F420C}" type="datetimeFigureOut">
              <a:rPr lang="en-US" smtClean="0"/>
              <a:t>6/5/2019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0F4F3F-BA8C-4B85-B279-F6F5416EC915}" type="slidenum">
              <a:rPr lang="en-US" smtClean="0"/>
              <a:t>‹#›</a:t>
            </a:fld>
            <a:endParaRPr lang="en-US" dirty="0"/>
          </a:p>
        </p:txBody>
      </p:sp>
    </p:spTree>
    <p:extLst>
      <p:ext uri="{BB962C8B-B14F-4D97-AF65-F5344CB8AC3E}">
        <p14:creationId xmlns:p14="http://schemas.microsoft.com/office/powerpoint/2010/main" val="3598174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B5C7E4-4F66-47AE-BFA6-F050AC6F420C}" type="datetimeFigureOut">
              <a:rPr lang="en-US" smtClean="0"/>
              <a:t>6/5/2019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0F4F3F-BA8C-4B85-B279-F6F5416EC915}" type="slidenum">
              <a:rPr lang="en-US" smtClean="0"/>
              <a:t>‹#›</a:t>
            </a:fld>
            <a:endParaRPr lang="en-US" dirty="0"/>
          </a:p>
        </p:txBody>
      </p:sp>
    </p:spTree>
    <p:extLst>
      <p:ext uri="{BB962C8B-B14F-4D97-AF65-F5344CB8AC3E}">
        <p14:creationId xmlns:p14="http://schemas.microsoft.com/office/powerpoint/2010/main" val="2751947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B5C7E4-4F66-47AE-BFA6-F050AC6F420C}" type="datetimeFigureOut">
              <a:rPr lang="en-US" smtClean="0"/>
              <a:t>6/5/2019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0F4F3F-BA8C-4B85-B279-F6F5416EC915}" type="slidenum">
              <a:rPr lang="en-US" smtClean="0"/>
              <a:t>‹#›</a:t>
            </a:fld>
            <a:endParaRPr lang="en-US" dirty="0"/>
          </a:p>
        </p:txBody>
      </p:sp>
    </p:spTree>
    <p:extLst>
      <p:ext uri="{BB962C8B-B14F-4D97-AF65-F5344CB8AC3E}">
        <p14:creationId xmlns:p14="http://schemas.microsoft.com/office/powerpoint/2010/main" val="4012704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B5C7E4-4F66-47AE-BFA6-F050AC6F420C}" type="datetimeFigureOut">
              <a:rPr lang="en-US" smtClean="0"/>
              <a:t>6/5/2019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0F4F3F-BA8C-4B85-B279-F6F5416EC915}" type="slidenum">
              <a:rPr lang="en-US" smtClean="0"/>
              <a:t>‹#›</a:t>
            </a:fld>
            <a:endParaRPr lang="en-US" dirty="0"/>
          </a:p>
        </p:txBody>
      </p:sp>
    </p:spTree>
    <p:extLst>
      <p:ext uri="{BB962C8B-B14F-4D97-AF65-F5344CB8AC3E}">
        <p14:creationId xmlns:p14="http://schemas.microsoft.com/office/powerpoint/2010/main" val="1895103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B5C7E4-4F66-47AE-BFA6-F050AC6F420C}" type="datetimeFigureOut">
              <a:rPr lang="en-US" smtClean="0"/>
              <a:t>6/5/2019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C0F4F3F-BA8C-4B85-B279-F6F5416EC915}" type="slidenum">
              <a:rPr lang="en-US" smtClean="0"/>
              <a:t>‹#›</a:t>
            </a:fld>
            <a:endParaRPr lang="en-US" dirty="0"/>
          </a:p>
        </p:txBody>
      </p:sp>
    </p:spTree>
    <p:extLst>
      <p:ext uri="{BB962C8B-B14F-4D97-AF65-F5344CB8AC3E}">
        <p14:creationId xmlns:p14="http://schemas.microsoft.com/office/powerpoint/2010/main" val="2740857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5C7E4-4F66-47AE-BFA6-F050AC6F420C}" type="datetimeFigureOut">
              <a:rPr lang="en-US" smtClean="0"/>
              <a:t>6/5/2019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C0F4F3F-BA8C-4B85-B279-F6F5416EC915}" type="slidenum">
              <a:rPr lang="en-US" smtClean="0"/>
              <a:t>‹#›</a:t>
            </a:fld>
            <a:endParaRPr lang="en-US" dirty="0"/>
          </a:p>
        </p:txBody>
      </p:sp>
    </p:spTree>
    <p:extLst>
      <p:ext uri="{BB962C8B-B14F-4D97-AF65-F5344CB8AC3E}">
        <p14:creationId xmlns:p14="http://schemas.microsoft.com/office/powerpoint/2010/main" val="3625721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B5C7E4-4F66-47AE-BFA6-F050AC6F420C}" type="datetimeFigureOut">
              <a:rPr lang="en-US" smtClean="0"/>
              <a:t>6/5/2019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C0F4F3F-BA8C-4B85-B279-F6F5416EC915}" type="slidenum">
              <a:rPr lang="en-US" smtClean="0"/>
              <a:t>‹#›</a:t>
            </a:fld>
            <a:endParaRPr lang="en-US" dirty="0"/>
          </a:p>
        </p:txBody>
      </p:sp>
    </p:spTree>
    <p:extLst>
      <p:ext uri="{BB962C8B-B14F-4D97-AF65-F5344CB8AC3E}">
        <p14:creationId xmlns:p14="http://schemas.microsoft.com/office/powerpoint/2010/main" val="594372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10B5C7E4-4F66-47AE-BFA6-F050AC6F420C}" type="datetimeFigureOut">
              <a:rPr lang="en-US" smtClean="0"/>
              <a:t>6/5/2019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0F4F3F-BA8C-4B85-B279-F6F5416EC915}" type="slidenum">
              <a:rPr lang="en-US" smtClean="0"/>
              <a:t>‹#›</a:t>
            </a:fld>
            <a:endParaRPr lang="en-US" dirty="0"/>
          </a:p>
        </p:txBody>
      </p:sp>
    </p:spTree>
    <p:extLst>
      <p:ext uri="{BB962C8B-B14F-4D97-AF65-F5344CB8AC3E}">
        <p14:creationId xmlns:p14="http://schemas.microsoft.com/office/powerpoint/2010/main" val="1540743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10B5C7E4-4F66-47AE-BFA6-F050AC6F420C}" type="datetimeFigureOut">
              <a:rPr lang="en-US" smtClean="0"/>
              <a:t>6/5/2019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0F4F3F-BA8C-4B85-B279-F6F5416EC915}" type="slidenum">
              <a:rPr lang="en-US" smtClean="0"/>
              <a:t>‹#›</a:t>
            </a:fld>
            <a:endParaRPr lang="en-US" dirty="0"/>
          </a:p>
        </p:txBody>
      </p:sp>
    </p:spTree>
    <p:extLst>
      <p:ext uri="{BB962C8B-B14F-4D97-AF65-F5344CB8AC3E}">
        <p14:creationId xmlns:p14="http://schemas.microsoft.com/office/powerpoint/2010/main" val="1997733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10B5C7E4-4F66-47AE-BFA6-F050AC6F420C}" type="datetimeFigureOut">
              <a:rPr lang="en-US" smtClean="0"/>
              <a:t>6/5/2019</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C0F4F3F-BA8C-4B85-B279-F6F5416EC915}" type="slidenum">
              <a:rPr lang="en-US" smtClean="0"/>
              <a:t>‹#›</a:t>
            </a:fld>
            <a:endParaRPr lang="en-US" dirty="0"/>
          </a:p>
        </p:txBody>
      </p:sp>
      <p:sp>
        <p:nvSpPr>
          <p:cNvPr id="7" name="Rectangle 6">
            <a:extLst>
              <a:ext uri="{FF2B5EF4-FFF2-40B4-BE49-F238E27FC236}">
                <a16:creationId xmlns:a16="http://schemas.microsoft.com/office/drawing/2014/main" id="{5127F2AD-A24F-43FB-B1FC-DF49F55FBED1}"/>
              </a:ext>
            </a:extLst>
          </p:cNvPr>
          <p:cNvSpPr/>
          <p:nvPr userDrawn="1"/>
        </p:nvSpPr>
        <p:spPr>
          <a:xfrm>
            <a:off x="0" y="0"/>
            <a:ext cx="43891200" cy="3291840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05527832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8">
            <a:extLst>
              <a:ext uri="{FF2B5EF4-FFF2-40B4-BE49-F238E27FC236}">
                <a16:creationId xmlns:a16="http://schemas.microsoft.com/office/drawing/2014/main" id="{ED1FA9C7-FA3A-49BE-8F0A-A6C963887E96}"/>
              </a:ext>
            </a:extLst>
          </p:cNvPr>
          <p:cNvPicPr>
            <a:picLocks noChangeAspect="1"/>
          </p:cNvPicPr>
          <p:nvPr/>
        </p:nvPicPr>
        <p:blipFill rotWithShape="1">
          <a:blip r:embed="rId2">
            <a:extLst>
              <a:ext uri="{28A0092B-C50C-407E-A947-70E740481C1C}">
                <a14:useLocalDpi xmlns:a14="http://schemas.microsoft.com/office/drawing/2010/main" val="0"/>
              </a:ext>
            </a:extLst>
          </a:blip>
          <a:srcRect l="623" t="11232" r="3077" b="27071"/>
          <a:stretch/>
        </p:blipFill>
        <p:spPr>
          <a:xfrm>
            <a:off x="-9144" y="11868262"/>
            <a:ext cx="44031089" cy="21157039"/>
          </a:xfrm>
          <a:prstGeom prst="rect">
            <a:avLst/>
          </a:prstGeom>
        </p:spPr>
      </p:pic>
      <p:sp>
        <p:nvSpPr>
          <p:cNvPr id="14" name="Rectangle 13">
            <a:extLst>
              <a:ext uri="{FF2B5EF4-FFF2-40B4-BE49-F238E27FC236}">
                <a16:creationId xmlns:a16="http://schemas.microsoft.com/office/drawing/2014/main" id="{85ED76AC-CDE3-44AF-8080-E4C29ACC6DAB}"/>
              </a:ext>
            </a:extLst>
          </p:cNvPr>
          <p:cNvSpPr/>
          <p:nvPr/>
        </p:nvSpPr>
        <p:spPr>
          <a:xfrm>
            <a:off x="-228600" y="3133106"/>
            <a:ext cx="44250545" cy="91317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Rectangle 240"/>
          <p:cNvSpPr/>
          <p:nvPr/>
        </p:nvSpPr>
        <p:spPr>
          <a:xfrm>
            <a:off x="-53242" y="0"/>
            <a:ext cx="43997685" cy="4123189"/>
          </a:xfrm>
          <a:prstGeom prst="rect">
            <a:avLst/>
          </a:prstGeom>
          <a:solidFill>
            <a:srgbClr val="FAE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solidFill>
                  <a:schemeClr val="tx1"/>
                </a:solidFill>
                <a:effectLst>
                  <a:outerShdw blurRad="38100" dist="38100" dir="2700000" algn="tl">
                    <a:srgbClr val="000000">
                      <a:alpha val="43137"/>
                    </a:srgbClr>
                  </a:outerShdw>
                </a:effectLst>
                <a:latin typeface="Tw Cen MT" panose="020B0602020104020603" pitchFamily="34" charset="0"/>
                <a:cs typeface="Adobe Arabic" pitchFamily="18" charset="-78"/>
              </a:rPr>
              <a:t>Coastal salinization vulnerability through coupled </a:t>
            </a:r>
          </a:p>
          <a:p>
            <a:pPr algn="ctr"/>
            <a:r>
              <a:rPr lang="en-US" sz="8000" dirty="0">
                <a:solidFill>
                  <a:schemeClr val="tx1"/>
                </a:solidFill>
                <a:effectLst>
                  <a:outerShdw blurRad="38100" dist="38100" dir="2700000" algn="tl">
                    <a:srgbClr val="000000">
                      <a:alpha val="43137"/>
                    </a:srgbClr>
                  </a:outerShdw>
                </a:effectLst>
                <a:latin typeface="Tw Cen MT" panose="020B0602020104020603" pitchFamily="34" charset="0"/>
                <a:cs typeface="Adobe Arabic" pitchFamily="18" charset="-78"/>
              </a:rPr>
              <a:t>groundwater-surface water interactions</a:t>
            </a:r>
            <a:br>
              <a:rPr lang="en-US" sz="2800" dirty="0">
                <a:solidFill>
                  <a:schemeClr val="tx1"/>
                </a:solidFill>
                <a:effectLst>
                  <a:outerShdw blurRad="38100" dist="38100" dir="2700000" algn="tl">
                    <a:srgbClr val="000000">
                      <a:alpha val="43137"/>
                    </a:srgbClr>
                  </a:outerShdw>
                </a:effectLst>
                <a:latin typeface="Tw Cen MT" panose="020B0602020104020603" pitchFamily="34" charset="0"/>
                <a:cs typeface="Adobe Arabic" pitchFamily="18" charset="-78"/>
              </a:rPr>
            </a:br>
            <a:r>
              <a:rPr lang="en-US" sz="3600" dirty="0">
                <a:solidFill>
                  <a:schemeClr val="tx1"/>
                </a:solidFill>
                <a:latin typeface="Tw Cen MT" panose="020B0602020104020603" pitchFamily="34" charset="0"/>
                <a:cs typeface="Adobe Arabic" pitchFamily="18" charset="-78"/>
              </a:rPr>
              <a:t>Chelsea Peters</a:t>
            </a:r>
            <a:br>
              <a:rPr lang="en-US" sz="3600" dirty="0">
                <a:solidFill>
                  <a:schemeClr val="tx1"/>
                </a:solidFill>
                <a:latin typeface="Tw Cen MT" panose="020B0602020104020603" pitchFamily="34" charset="0"/>
                <a:cs typeface="Adobe Arabic" pitchFamily="18" charset="-78"/>
              </a:rPr>
            </a:br>
            <a:r>
              <a:rPr lang="en-US" sz="3200" dirty="0">
                <a:solidFill>
                  <a:schemeClr val="tx1"/>
                </a:solidFill>
                <a:latin typeface="Tw Cen MT" panose="020B0602020104020603" pitchFamily="34" charset="0"/>
                <a:cs typeface="Adobe Arabic" pitchFamily="18" charset="-78"/>
              </a:rPr>
              <a:t>Department of Geological Sciences, University of Delaware</a:t>
            </a:r>
          </a:p>
        </p:txBody>
      </p:sp>
      <p:sp>
        <p:nvSpPr>
          <p:cNvPr id="262" name="Rectangle 261"/>
          <p:cNvSpPr/>
          <p:nvPr/>
        </p:nvSpPr>
        <p:spPr>
          <a:xfrm>
            <a:off x="-106485" y="4287013"/>
            <a:ext cx="44128430" cy="7274935"/>
          </a:xfrm>
          <a:prstGeom prst="rect">
            <a:avLst/>
          </a:prstGeom>
          <a:gradFill flip="none" rotWithShape="1">
            <a:gsLst>
              <a:gs pos="0">
                <a:srgbClr val="C2E1FA"/>
              </a:gs>
              <a:gs pos="100000">
                <a:schemeClr val="bg1"/>
              </a:gs>
            </a:gsLst>
            <a:lin ang="5400000" scaled="1"/>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b"/>
          <a:lstStyle/>
          <a:p>
            <a:endParaRPr lang="en-US" sz="2050" dirty="0">
              <a:solidFill>
                <a:schemeClr val="tx1"/>
              </a:solidFill>
              <a:latin typeface="Garamond" panose="02020404030301010803" pitchFamily="18" charset="0"/>
            </a:endParaRPr>
          </a:p>
        </p:txBody>
      </p:sp>
      <p:sp>
        <p:nvSpPr>
          <p:cNvPr id="264" name="Rectangle 263"/>
          <p:cNvSpPr/>
          <p:nvPr/>
        </p:nvSpPr>
        <p:spPr>
          <a:xfrm>
            <a:off x="-106485" y="4108209"/>
            <a:ext cx="14827059" cy="822960"/>
          </a:xfrm>
          <a:prstGeom prst="rect">
            <a:avLst/>
          </a:prstGeom>
          <a:solidFill>
            <a:srgbClr val="0C6AB8"/>
          </a:solidFill>
          <a:ln w="38100" cap="rnd">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latin typeface="Tw Cen MT" panose="020B0602020104020603" pitchFamily="34" charset="0"/>
              </a:rPr>
              <a:t>MOTIVATION</a:t>
            </a:r>
          </a:p>
        </p:txBody>
      </p:sp>
      <p:sp>
        <p:nvSpPr>
          <p:cNvPr id="266" name="Rectangle 265"/>
          <p:cNvSpPr/>
          <p:nvPr/>
        </p:nvSpPr>
        <p:spPr>
          <a:xfrm>
            <a:off x="14532071" y="4108209"/>
            <a:ext cx="14827059" cy="822960"/>
          </a:xfrm>
          <a:prstGeom prst="rect">
            <a:avLst/>
          </a:prstGeom>
          <a:solidFill>
            <a:srgbClr val="0C6AB8"/>
          </a:solidFill>
          <a:ln w="38100" cap="rnd">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latin typeface="Tw Cen MT" panose="020B0602020104020603" pitchFamily="34" charset="0"/>
              </a:rPr>
              <a:t>QUESTIONS</a:t>
            </a:r>
          </a:p>
        </p:txBody>
      </p:sp>
      <p:sp>
        <p:nvSpPr>
          <p:cNvPr id="282" name="Rectangle 281"/>
          <p:cNvSpPr/>
          <p:nvPr/>
        </p:nvSpPr>
        <p:spPr>
          <a:xfrm>
            <a:off x="29199840" y="4108209"/>
            <a:ext cx="14797844" cy="822960"/>
          </a:xfrm>
          <a:prstGeom prst="rect">
            <a:avLst/>
          </a:prstGeom>
          <a:solidFill>
            <a:srgbClr val="0C6AB8"/>
          </a:solidFill>
          <a:ln w="38100" cap="rnd">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latin typeface="Tw Cen MT" panose="020B0602020104020603" pitchFamily="34" charset="0"/>
              </a:rPr>
              <a:t>FUTURE GOALS</a:t>
            </a:r>
          </a:p>
        </p:txBody>
      </p:sp>
      <p:pic>
        <p:nvPicPr>
          <p:cNvPr id="1026" name="Picture 2" descr="https://i2.wp.com/projectwicced.org/wp-content/uploads/2018/09/DE-EPSCOR-color_R1-1.png?w=1080">
            <a:extLst>
              <a:ext uri="{FF2B5EF4-FFF2-40B4-BE49-F238E27FC236}">
                <a16:creationId xmlns:a16="http://schemas.microsoft.com/office/drawing/2014/main" id="{22A61F64-5E1F-4454-ACD2-E5DDB06E07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1006" y="455827"/>
            <a:ext cx="4202706" cy="32413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1.wp.com/projectwicced.org/wp-content/uploads/2018/09/UDPrimaryLogo_2945_UD.png?w=1080">
            <a:extLst>
              <a:ext uri="{FF2B5EF4-FFF2-40B4-BE49-F238E27FC236}">
                <a16:creationId xmlns:a16="http://schemas.microsoft.com/office/drawing/2014/main" id="{8BDF24FA-CFEB-4353-9A57-9B124D75D3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671" y="537973"/>
            <a:ext cx="6746989" cy="321106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C757C3E-4519-4E00-840C-12A06FC3E39A}"/>
              </a:ext>
            </a:extLst>
          </p:cNvPr>
          <p:cNvSpPr/>
          <p:nvPr/>
        </p:nvSpPr>
        <p:spPr>
          <a:xfrm>
            <a:off x="457200" y="4994170"/>
            <a:ext cx="13944600" cy="5509200"/>
          </a:xfrm>
          <a:prstGeom prst="rect">
            <a:avLst/>
          </a:prstGeom>
        </p:spPr>
        <p:txBody>
          <a:bodyPr wrap="square">
            <a:spAutoFit/>
          </a:bodyPr>
          <a:lstStyle/>
          <a:p>
            <a:pPr algn="just"/>
            <a:r>
              <a:rPr lang="en-US" sz="3200" dirty="0">
                <a:latin typeface="Garamond" panose="02020404030301010803" pitchFamily="18" charset="0"/>
              </a:rPr>
              <a:t>The problem of saltwater intrusion along coasts has been widely recognized for its importance with regard to water resource management and planning. The drivers of salinization—such as sea level, storms and tides, precipitation and recharge, hydrologic connectivity, and water use—vary in space, time, frequency, and duration. Field studies and hydrologic models can begin to quantify the impact of these hydrologic processes in the future. But without considering the variability and interactions between multiple saltwater intrusion pathways, these studies may grossly mischaracterize the problem. The importance of a holistic approach to assessing these various processes is recognized but difficult to model and quantify. Here we consider coupled groundwater-surface water interactions along the coast to assess the relative importance of salinization drivers. </a:t>
            </a:r>
          </a:p>
        </p:txBody>
      </p:sp>
      <p:pic>
        <p:nvPicPr>
          <p:cNvPr id="1028" name="Picture 4" descr="Project WiCCED">
            <a:extLst>
              <a:ext uri="{FF2B5EF4-FFF2-40B4-BE49-F238E27FC236}">
                <a16:creationId xmlns:a16="http://schemas.microsoft.com/office/drawing/2014/main" id="{3F404553-58F2-4CDA-B013-989CED53CC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 y="30798650"/>
            <a:ext cx="3912860" cy="194908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C3C33FF4-64C6-45BF-9C2F-773191D7B26C}"/>
              </a:ext>
            </a:extLst>
          </p:cNvPr>
          <p:cNvSpPr/>
          <p:nvPr/>
        </p:nvSpPr>
        <p:spPr>
          <a:xfrm>
            <a:off x="12065870" y="12809663"/>
            <a:ext cx="5396744" cy="1815882"/>
          </a:xfrm>
          <a:prstGeom prst="rect">
            <a:avLst/>
          </a:prstGeom>
        </p:spPr>
        <p:txBody>
          <a:bodyPr wrap="square">
            <a:spAutoFit/>
          </a:bodyPr>
          <a:lstStyle/>
          <a:p>
            <a:pPr algn="ctr"/>
            <a:r>
              <a:rPr lang="en-US" sz="2800" dirty="0">
                <a:latin typeface="Garamond" panose="02020404030301010803" pitchFamily="18" charset="0"/>
                <a:ea typeface="Calibri" panose="020F0502020204030204" pitchFamily="34" charset="0"/>
                <a:cs typeface="Times New Roman" panose="02020603050405020304" pitchFamily="18" charset="0"/>
              </a:rPr>
              <a:t>In low relief landscapes, it is primarily freshwater flow from streams and groundwater that limits the movement of saline water inland. </a:t>
            </a:r>
            <a:endParaRPr lang="en-US" sz="2800" dirty="0">
              <a:latin typeface="Garamond" panose="02020404030301010803" pitchFamily="18" charset="0"/>
            </a:endParaRPr>
          </a:p>
        </p:txBody>
      </p:sp>
      <p:sp>
        <p:nvSpPr>
          <p:cNvPr id="12" name="Rectangle 11">
            <a:extLst>
              <a:ext uri="{FF2B5EF4-FFF2-40B4-BE49-F238E27FC236}">
                <a16:creationId xmlns:a16="http://schemas.microsoft.com/office/drawing/2014/main" id="{C3566B2F-C778-455F-A943-96098408E370}"/>
              </a:ext>
            </a:extLst>
          </p:cNvPr>
          <p:cNvSpPr/>
          <p:nvPr/>
        </p:nvSpPr>
        <p:spPr>
          <a:xfrm>
            <a:off x="11586348" y="22576540"/>
            <a:ext cx="5263345" cy="1815882"/>
          </a:xfrm>
          <a:prstGeom prst="rect">
            <a:avLst/>
          </a:prstGeom>
        </p:spPr>
        <p:txBody>
          <a:bodyPr wrap="square">
            <a:spAutoFit/>
          </a:bodyPr>
          <a:lstStyle/>
          <a:p>
            <a:pPr algn="ctr"/>
            <a:r>
              <a:rPr lang="en-US" sz="2800" dirty="0">
                <a:latin typeface="Garamond" panose="02020404030301010803" pitchFamily="18" charset="0"/>
                <a:cs typeface="Times New Roman" panose="02020603050405020304" pitchFamily="18" charset="0"/>
              </a:rPr>
              <a:t>As the water table rises in response to sea-level rise, the amount of groundwater discharge to the stream increases.</a:t>
            </a:r>
          </a:p>
        </p:txBody>
      </p:sp>
      <p:sp>
        <p:nvSpPr>
          <p:cNvPr id="13" name="Rectangle 12">
            <a:extLst>
              <a:ext uri="{FF2B5EF4-FFF2-40B4-BE49-F238E27FC236}">
                <a16:creationId xmlns:a16="http://schemas.microsoft.com/office/drawing/2014/main" id="{0C5E4783-EA2F-4C7D-823D-9C42147D0E2E}"/>
              </a:ext>
            </a:extLst>
          </p:cNvPr>
          <p:cNvSpPr/>
          <p:nvPr/>
        </p:nvSpPr>
        <p:spPr>
          <a:xfrm>
            <a:off x="14973300" y="4994170"/>
            <a:ext cx="13944600" cy="5509200"/>
          </a:xfrm>
          <a:prstGeom prst="rect">
            <a:avLst/>
          </a:prstGeom>
        </p:spPr>
        <p:txBody>
          <a:bodyPr wrap="square">
            <a:spAutoFit/>
          </a:bodyPr>
          <a:lstStyle/>
          <a:p>
            <a:pPr algn="ctr"/>
            <a:r>
              <a:rPr lang="en-US" sz="3200" b="1" dirty="0">
                <a:latin typeface="Garamond" panose="02020404030301010803" pitchFamily="18" charset="0"/>
                <a:cs typeface="Times New Roman" panose="02020603050405020304" pitchFamily="18" charset="0"/>
              </a:rPr>
              <a:t>How do feedbacks between surface and subsurface water systems alter salinization patterns? </a:t>
            </a:r>
          </a:p>
          <a:p>
            <a:pPr algn="ctr"/>
            <a:endParaRPr lang="en-US" sz="3200" b="1" dirty="0">
              <a:latin typeface="Garamond" panose="02020404030301010803" pitchFamily="18" charset="0"/>
              <a:cs typeface="Times New Roman" panose="02020603050405020304" pitchFamily="18" charset="0"/>
            </a:endParaRPr>
          </a:p>
          <a:p>
            <a:pPr algn="ctr"/>
            <a:r>
              <a:rPr lang="en-US" sz="3200" b="1" dirty="0">
                <a:latin typeface="Garamond" panose="02020404030301010803" pitchFamily="18" charset="0"/>
                <a:ea typeface="Calibri" panose="020F0502020204030204" pitchFamily="34" charset="0"/>
                <a:cs typeface="Times New Roman" panose="02020603050405020304" pitchFamily="18" charset="0"/>
              </a:rPr>
              <a:t>What is the effect of reduced freshwater flow in coastal aquifers and streams? </a:t>
            </a:r>
          </a:p>
          <a:p>
            <a:pPr algn="ctr"/>
            <a:endParaRPr lang="en-US" sz="3200" b="1" dirty="0">
              <a:latin typeface="Garamond" panose="02020404030301010803" pitchFamily="18" charset="0"/>
            </a:endParaRPr>
          </a:p>
          <a:p>
            <a:pPr algn="ctr"/>
            <a:r>
              <a:rPr lang="en-US" sz="3200" b="1" dirty="0">
                <a:latin typeface="Garamond" panose="02020404030301010803" pitchFamily="18" charset="0"/>
                <a:ea typeface="Calibri" panose="020F0502020204030204" pitchFamily="34" charset="0"/>
                <a:cs typeface="Times New Roman" panose="02020603050405020304" pitchFamily="18" charset="0"/>
              </a:rPr>
              <a:t>What are the relative effects of human activities and climate change to nearshore salinization?</a:t>
            </a:r>
          </a:p>
          <a:p>
            <a:pPr algn="ctr"/>
            <a:endParaRPr lang="en-US" sz="3200" b="1" dirty="0">
              <a:latin typeface="Garamond" panose="02020404030301010803" pitchFamily="18" charset="0"/>
              <a:ea typeface="Calibri" panose="020F0502020204030204" pitchFamily="34" charset="0"/>
              <a:cs typeface="Times New Roman" panose="02020603050405020304" pitchFamily="18" charset="0"/>
            </a:endParaRPr>
          </a:p>
          <a:p>
            <a:pPr algn="ctr"/>
            <a:r>
              <a:rPr lang="en-US" sz="3200" b="1" dirty="0">
                <a:latin typeface="Garamond" panose="02020404030301010803" pitchFamily="18" charset="0"/>
                <a:cs typeface="Times New Roman" panose="02020603050405020304" pitchFamily="18" charset="0"/>
              </a:rPr>
              <a:t>What are the main drivers of salinization along the Delaware coast and how will those drivers change in the future? </a:t>
            </a:r>
          </a:p>
          <a:p>
            <a:pPr algn="ctr"/>
            <a:endParaRPr lang="en-US" sz="3200" b="1" dirty="0">
              <a:latin typeface="Garamond" panose="02020404030301010803"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DF01A49B-B0BF-4EB6-A612-29D9F72D63E0}"/>
              </a:ext>
            </a:extLst>
          </p:cNvPr>
          <p:cNvSpPr txBox="1"/>
          <p:nvPr/>
        </p:nvSpPr>
        <p:spPr>
          <a:xfrm flipH="1">
            <a:off x="35433000" y="24271759"/>
            <a:ext cx="8352256" cy="2677656"/>
          </a:xfrm>
          <a:prstGeom prst="rect">
            <a:avLst/>
          </a:prstGeom>
          <a:noFill/>
        </p:spPr>
        <p:txBody>
          <a:bodyPr wrap="square" rtlCol="0">
            <a:spAutoFit/>
          </a:bodyPr>
          <a:lstStyle/>
          <a:p>
            <a:pPr algn="ctr"/>
            <a:r>
              <a:rPr lang="en-US" sz="2800" dirty="0">
                <a:latin typeface="Garamond" panose="02020404030301010803" pitchFamily="18" charset="0"/>
                <a:cs typeface="Times New Roman" panose="02020603050405020304" pitchFamily="18" charset="0"/>
              </a:rPr>
              <a:t>The frequency and magnitude of storm surge events are expected to increase with storm intensity. The recharge and overflow associated with these events may have lasting impacts depending on the hydrogeology of the coastal region. Topography and land use are major controls on the magnitude and duration of storm surge effects. </a:t>
            </a:r>
          </a:p>
        </p:txBody>
      </p:sp>
      <p:sp>
        <p:nvSpPr>
          <p:cNvPr id="16" name="TextBox 15">
            <a:extLst>
              <a:ext uri="{FF2B5EF4-FFF2-40B4-BE49-F238E27FC236}">
                <a16:creationId xmlns:a16="http://schemas.microsoft.com/office/drawing/2014/main" id="{86234DA4-39EE-4651-9147-7C0FE5314986}"/>
              </a:ext>
            </a:extLst>
          </p:cNvPr>
          <p:cNvSpPr txBox="1"/>
          <p:nvPr/>
        </p:nvSpPr>
        <p:spPr>
          <a:xfrm>
            <a:off x="25527000" y="24744334"/>
            <a:ext cx="5641715" cy="2246769"/>
          </a:xfrm>
          <a:prstGeom prst="rect">
            <a:avLst/>
          </a:prstGeom>
          <a:noFill/>
        </p:spPr>
        <p:txBody>
          <a:bodyPr wrap="square" rtlCol="0">
            <a:spAutoFit/>
          </a:bodyPr>
          <a:lstStyle/>
          <a:p>
            <a:pPr algn="ctr"/>
            <a:r>
              <a:rPr lang="en-US" sz="2800" dirty="0">
                <a:latin typeface="Garamond" panose="02020404030301010803" pitchFamily="18" charset="0"/>
              </a:rPr>
              <a:t>Tides can propagate great distances from the coastline through aquifers and tidal channels. This energy transfer can </a:t>
            </a:r>
            <a:r>
              <a:rPr lang="en-US" sz="2800" dirty="0" err="1">
                <a:latin typeface="Garamond" panose="02020404030301010803" pitchFamily="18" charset="0"/>
              </a:rPr>
              <a:t>advect</a:t>
            </a:r>
            <a:r>
              <a:rPr lang="en-US" sz="2800" dirty="0">
                <a:latin typeface="Garamond" panose="02020404030301010803" pitchFamily="18" charset="0"/>
              </a:rPr>
              <a:t> saline water inland and diffuse the gradient from fresh to saltwater.</a:t>
            </a:r>
          </a:p>
        </p:txBody>
      </p:sp>
      <p:sp>
        <p:nvSpPr>
          <p:cNvPr id="17" name="TextBox 16">
            <a:extLst>
              <a:ext uri="{FF2B5EF4-FFF2-40B4-BE49-F238E27FC236}">
                <a16:creationId xmlns:a16="http://schemas.microsoft.com/office/drawing/2014/main" id="{CD4ED750-2CB8-44D2-AFA7-ED969BBFD2C5}"/>
              </a:ext>
            </a:extLst>
          </p:cNvPr>
          <p:cNvSpPr txBox="1"/>
          <p:nvPr/>
        </p:nvSpPr>
        <p:spPr>
          <a:xfrm>
            <a:off x="21412200" y="27256025"/>
            <a:ext cx="6553200" cy="2677656"/>
          </a:xfrm>
          <a:prstGeom prst="rect">
            <a:avLst/>
          </a:prstGeom>
          <a:noFill/>
        </p:spPr>
        <p:txBody>
          <a:bodyPr wrap="square" rtlCol="0">
            <a:spAutoFit/>
          </a:bodyPr>
          <a:lstStyle/>
          <a:p>
            <a:pPr algn="ctr"/>
            <a:r>
              <a:rPr lang="en-US" sz="2800" dirty="0">
                <a:latin typeface="Garamond" panose="02020404030301010803" pitchFamily="18" charset="0"/>
                <a:cs typeface="Times New Roman" panose="02020603050405020304" pitchFamily="18" charset="0"/>
              </a:rPr>
              <a:t>Submarine groundwater discharge, or inflow of fresh-to-brackish groundwater from land into the sea, is controlled by the hydraulic gradient that pushes focused, dispersed, </a:t>
            </a:r>
          </a:p>
          <a:p>
            <a:pPr algn="ctr"/>
            <a:r>
              <a:rPr lang="en-US" sz="2800" dirty="0">
                <a:latin typeface="Garamond" panose="02020404030301010803" pitchFamily="18" charset="0"/>
                <a:cs typeface="Times New Roman" panose="02020603050405020304" pitchFamily="18" charset="0"/>
              </a:rPr>
              <a:t>and recirculated coastal 				</a:t>
            </a:r>
          </a:p>
          <a:p>
            <a:pPr algn="ctr"/>
            <a:r>
              <a:rPr lang="en-US" sz="2800" dirty="0">
                <a:latin typeface="Garamond" panose="02020404030301010803" pitchFamily="18" charset="0"/>
                <a:cs typeface="Times New Roman" panose="02020603050405020304" pitchFamily="18" charset="0"/>
              </a:rPr>
              <a:t>groundwater	seaward. 			</a:t>
            </a:r>
          </a:p>
        </p:txBody>
      </p:sp>
      <p:sp>
        <p:nvSpPr>
          <p:cNvPr id="20" name="TextBox 19">
            <a:extLst>
              <a:ext uri="{FF2B5EF4-FFF2-40B4-BE49-F238E27FC236}">
                <a16:creationId xmlns:a16="http://schemas.microsoft.com/office/drawing/2014/main" id="{5A0E9C20-5D3C-40A5-8082-FC8092ED55C9}"/>
              </a:ext>
            </a:extLst>
          </p:cNvPr>
          <p:cNvSpPr txBox="1"/>
          <p:nvPr/>
        </p:nvSpPr>
        <p:spPr>
          <a:xfrm>
            <a:off x="137671" y="22979097"/>
            <a:ext cx="4532301" cy="3970318"/>
          </a:xfrm>
          <a:prstGeom prst="rect">
            <a:avLst/>
          </a:prstGeom>
          <a:noFill/>
        </p:spPr>
        <p:txBody>
          <a:bodyPr wrap="square" rtlCol="0">
            <a:spAutoFit/>
          </a:bodyPr>
          <a:lstStyle/>
          <a:p>
            <a:pPr algn="ctr"/>
            <a:r>
              <a:rPr lang="en-US" sz="2800" dirty="0">
                <a:latin typeface="Garamond" panose="02020404030301010803" pitchFamily="18" charset="0"/>
                <a:cs typeface="Times New Roman" panose="02020603050405020304" pitchFamily="18" charset="0"/>
              </a:rPr>
              <a:t>Pumping, drawdown, and the associated redirection of hydraulic gradients likely have the greatest impact on coastal salinization. By pulling saline water inland and reducing base flow in stream, wells can completely alter the balance of hydrologic system.</a:t>
            </a:r>
          </a:p>
        </p:txBody>
      </p:sp>
      <p:sp>
        <p:nvSpPr>
          <p:cNvPr id="21" name="TextBox 20">
            <a:extLst>
              <a:ext uri="{FF2B5EF4-FFF2-40B4-BE49-F238E27FC236}">
                <a16:creationId xmlns:a16="http://schemas.microsoft.com/office/drawing/2014/main" id="{025F6B2F-032B-4358-B73A-5D49E4E9CA39}"/>
              </a:ext>
            </a:extLst>
          </p:cNvPr>
          <p:cNvSpPr txBox="1"/>
          <p:nvPr/>
        </p:nvSpPr>
        <p:spPr>
          <a:xfrm>
            <a:off x="5562600" y="24744333"/>
            <a:ext cx="9410700" cy="2677656"/>
          </a:xfrm>
          <a:prstGeom prst="rect">
            <a:avLst/>
          </a:prstGeom>
          <a:noFill/>
        </p:spPr>
        <p:txBody>
          <a:bodyPr wrap="square" rtlCol="0">
            <a:spAutoFit/>
          </a:bodyPr>
          <a:lstStyle/>
          <a:p>
            <a:pPr algn="ctr"/>
            <a:r>
              <a:rPr lang="en-US" sz="2800" dirty="0">
                <a:latin typeface="Garamond" panose="02020404030301010803" pitchFamily="18" charset="0"/>
                <a:cs typeface="Times New Roman" panose="02020603050405020304" pitchFamily="18" charset="0"/>
              </a:rPr>
              <a:t>Groundwater discharge into a stream can be 						</a:t>
            </a:r>
          </a:p>
          <a:p>
            <a:pPr algn="ctr"/>
            <a:r>
              <a:rPr lang="en-US" sz="2800" dirty="0">
                <a:latin typeface="Garamond" panose="02020404030301010803" pitchFamily="18" charset="0"/>
                <a:cs typeface="Times New Roman" panose="02020603050405020304" pitchFamily="18" charset="0"/>
              </a:rPr>
              <a:t>composed of terrestrial groundwater or recirculated 					</a:t>
            </a:r>
          </a:p>
          <a:p>
            <a:pPr algn="ctr"/>
            <a:r>
              <a:rPr lang="en-US" sz="2800" dirty="0">
                <a:latin typeface="Garamond" panose="02020404030301010803" pitchFamily="18" charset="0"/>
                <a:cs typeface="Times New Roman" panose="02020603050405020304" pitchFamily="18" charset="0"/>
              </a:rPr>
              <a:t>stream water. This exchange in the intertidal zone is complicated by variable degrees of tidally-forced 	changes in volume, mixing, </a:t>
            </a:r>
          </a:p>
          <a:p>
            <a:pPr algn="ctr"/>
            <a:r>
              <a:rPr lang="en-US" sz="2800" dirty="0">
                <a:latin typeface="Garamond" panose="02020404030301010803" pitchFamily="18" charset="0"/>
                <a:cs typeface="Times New Roman" panose="02020603050405020304" pitchFamily="18" charset="0"/>
              </a:rPr>
              <a:t>							 and density. Sea level and water table rises 	</a:t>
            </a:r>
          </a:p>
          <a:p>
            <a:pPr algn="ctr"/>
            <a:r>
              <a:rPr lang="en-US" sz="2800" dirty="0">
                <a:latin typeface="Garamond" panose="02020404030301010803" pitchFamily="18" charset="0"/>
                <a:cs typeface="Times New Roman" panose="02020603050405020304" pitchFamily="18" charset="0"/>
              </a:rPr>
              <a:t>					will alter these exchanges.</a:t>
            </a:r>
          </a:p>
        </p:txBody>
      </p:sp>
      <p:sp>
        <p:nvSpPr>
          <p:cNvPr id="23" name="TextBox 22">
            <a:extLst>
              <a:ext uri="{FF2B5EF4-FFF2-40B4-BE49-F238E27FC236}">
                <a16:creationId xmlns:a16="http://schemas.microsoft.com/office/drawing/2014/main" id="{428E2F27-9574-4A68-9297-B56F48B68A4A}"/>
              </a:ext>
            </a:extLst>
          </p:cNvPr>
          <p:cNvSpPr txBox="1"/>
          <p:nvPr/>
        </p:nvSpPr>
        <p:spPr>
          <a:xfrm>
            <a:off x="35155675" y="17462688"/>
            <a:ext cx="5687525" cy="2677656"/>
          </a:xfrm>
          <a:prstGeom prst="rect">
            <a:avLst/>
          </a:prstGeom>
          <a:noFill/>
        </p:spPr>
        <p:txBody>
          <a:bodyPr wrap="square" rtlCol="0">
            <a:spAutoFit/>
          </a:bodyPr>
          <a:lstStyle/>
          <a:p>
            <a:pPr algn="ctr"/>
            <a:r>
              <a:rPr lang="en-US" sz="2800" dirty="0">
                <a:latin typeface="Garamond" panose="02020404030301010803" pitchFamily="18" charset="0"/>
              </a:rPr>
              <a:t>Along the coastline, where topographic gradients are often low, surface water runoff can be small. However, nearshore geology, impervious surface, and irrigation can increase the runoff to estuarine streams and the sea.</a:t>
            </a:r>
          </a:p>
        </p:txBody>
      </p:sp>
      <p:sp>
        <p:nvSpPr>
          <p:cNvPr id="24" name="TextBox 23">
            <a:extLst>
              <a:ext uri="{FF2B5EF4-FFF2-40B4-BE49-F238E27FC236}">
                <a16:creationId xmlns:a16="http://schemas.microsoft.com/office/drawing/2014/main" id="{80C6FB40-0C2C-472B-932C-B2B21A955D3C}"/>
              </a:ext>
            </a:extLst>
          </p:cNvPr>
          <p:cNvSpPr txBox="1"/>
          <p:nvPr/>
        </p:nvSpPr>
        <p:spPr>
          <a:xfrm>
            <a:off x="33371567" y="28117800"/>
            <a:ext cx="5247188" cy="2246769"/>
          </a:xfrm>
          <a:prstGeom prst="rect">
            <a:avLst/>
          </a:prstGeom>
          <a:noFill/>
        </p:spPr>
        <p:txBody>
          <a:bodyPr wrap="square" rtlCol="0">
            <a:spAutoFit/>
          </a:bodyPr>
          <a:lstStyle/>
          <a:p>
            <a:pPr algn="ctr"/>
            <a:r>
              <a:rPr lang="en-US" sz="2800" dirty="0">
                <a:latin typeface="Garamond" panose="02020404030301010803" pitchFamily="18" charset="0"/>
                <a:cs typeface="Times New Roman" panose="02020603050405020304" pitchFamily="18" charset="0"/>
              </a:rPr>
              <a:t>Sea level rise is associated with not only changes in the elevation of the ocean surface, but also the lateral movement of the land-water interface. </a:t>
            </a:r>
          </a:p>
        </p:txBody>
      </p:sp>
      <p:sp>
        <p:nvSpPr>
          <p:cNvPr id="25" name="TextBox 24">
            <a:extLst>
              <a:ext uri="{FF2B5EF4-FFF2-40B4-BE49-F238E27FC236}">
                <a16:creationId xmlns:a16="http://schemas.microsoft.com/office/drawing/2014/main" id="{4184AE87-BB16-49DD-8AFA-2398D4623B06}"/>
              </a:ext>
            </a:extLst>
          </p:cNvPr>
          <p:cNvSpPr txBox="1"/>
          <p:nvPr/>
        </p:nvSpPr>
        <p:spPr>
          <a:xfrm>
            <a:off x="24091526" y="11270548"/>
            <a:ext cx="4265672" cy="4401205"/>
          </a:xfrm>
          <a:prstGeom prst="rect">
            <a:avLst/>
          </a:prstGeom>
          <a:noFill/>
        </p:spPr>
        <p:txBody>
          <a:bodyPr wrap="square" rtlCol="0">
            <a:spAutoFit/>
          </a:bodyPr>
          <a:lstStyle/>
          <a:p>
            <a:pPr algn="ctr"/>
            <a:r>
              <a:rPr lang="en-US" sz="2800" dirty="0">
                <a:latin typeface="Garamond" panose="02020404030301010803" pitchFamily="18" charset="0"/>
                <a:cs typeface="Times New Roman" panose="02020603050405020304" pitchFamily="18" charset="0"/>
              </a:rPr>
              <a:t>Groundwater and surface water extraction for human consumption, irrigation, or industry can greatly accelerate saltwater intrusion by reducing groundwater head and stream freshwater flow. Water use often has a greater impact than climate change and sea level rise. </a:t>
            </a:r>
          </a:p>
        </p:txBody>
      </p:sp>
      <p:sp>
        <p:nvSpPr>
          <p:cNvPr id="26" name="TextBox 25">
            <a:extLst>
              <a:ext uri="{FF2B5EF4-FFF2-40B4-BE49-F238E27FC236}">
                <a16:creationId xmlns:a16="http://schemas.microsoft.com/office/drawing/2014/main" id="{5A4D94B1-143E-4F0D-A0E4-EB86A6E9D66C}"/>
              </a:ext>
            </a:extLst>
          </p:cNvPr>
          <p:cNvSpPr txBox="1"/>
          <p:nvPr/>
        </p:nvSpPr>
        <p:spPr>
          <a:xfrm>
            <a:off x="273421" y="15481553"/>
            <a:ext cx="4811496" cy="3970318"/>
          </a:xfrm>
          <a:prstGeom prst="rect">
            <a:avLst/>
          </a:prstGeom>
          <a:noFill/>
        </p:spPr>
        <p:txBody>
          <a:bodyPr wrap="square" rtlCol="0">
            <a:spAutoFit/>
          </a:bodyPr>
          <a:lstStyle/>
          <a:p>
            <a:pPr algn="ctr"/>
            <a:r>
              <a:rPr lang="en-US" sz="2800" dirty="0">
                <a:latin typeface="Garamond" panose="02020404030301010803" pitchFamily="18" charset="0"/>
              </a:rPr>
              <a:t>Groundwater irrigation lowers water tables and increases evapotranspiration and freshwater runoff to streams. Site specific hydraulic conductivity and pumping distributions are important factors when consider the overall impact of the water use.</a:t>
            </a:r>
          </a:p>
        </p:txBody>
      </p:sp>
      <p:sp>
        <p:nvSpPr>
          <p:cNvPr id="19" name="Rectangle 18">
            <a:extLst>
              <a:ext uri="{FF2B5EF4-FFF2-40B4-BE49-F238E27FC236}">
                <a16:creationId xmlns:a16="http://schemas.microsoft.com/office/drawing/2014/main" id="{54714C8B-F628-4F5A-B93C-C6924307CC09}"/>
              </a:ext>
            </a:extLst>
          </p:cNvPr>
          <p:cNvSpPr/>
          <p:nvPr/>
        </p:nvSpPr>
        <p:spPr>
          <a:xfrm>
            <a:off x="28727399" y="13992578"/>
            <a:ext cx="3711635" cy="3108543"/>
          </a:xfrm>
          <a:prstGeom prst="rect">
            <a:avLst/>
          </a:prstGeom>
        </p:spPr>
        <p:txBody>
          <a:bodyPr wrap="square">
            <a:spAutoFit/>
          </a:bodyPr>
          <a:lstStyle/>
          <a:p>
            <a:pPr algn="ctr"/>
            <a:r>
              <a:rPr lang="en-US" sz="2800" dirty="0">
                <a:latin typeface="Garamond" panose="02020404030301010803" pitchFamily="18" charset="0"/>
              </a:rPr>
              <a:t>The effect of evapotranspiration and precipitation on variations in salinity is highly dependent on site location and is likely to change with climate. </a:t>
            </a:r>
          </a:p>
        </p:txBody>
      </p:sp>
      <p:sp>
        <p:nvSpPr>
          <p:cNvPr id="10" name="Rectangle 9">
            <a:extLst>
              <a:ext uri="{FF2B5EF4-FFF2-40B4-BE49-F238E27FC236}">
                <a16:creationId xmlns:a16="http://schemas.microsoft.com/office/drawing/2014/main" id="{F2BCBD2C-9DAD-4A94-841D-5570D46CE95B}"/>
              </a:ext>
            </a:extLst>
          </p:cNvPr>
          <p:cNvSpPr/>
          <p:nvPr/>
        </p:nvSpPr>
        <p:spPr>
          <a:xfrm>
            <a:off x="29489400" y="4994170"/>
            <a:ext cx="9217535" cy="6494085"/>
          </a:xfrm>
          <a:prstGeom prst="rect">
            <a:avLst/>
          </a:prstGeom>
        </p:spPr>
        <p:txBody>
          <a:bodyPr wrap="square">
            <a:spAutoFit/>
          </a:bodyPr>
          <a:lstStyle/>
          <a:p>
            <a:pPr algn="just"/>
            <a:r>
              <a:rPr lang="en-US" sz="3200" dirty="0">
                <a:latin typeface="Garamond" panose="02020404030301010803" pitchFamily="18" charset="0"/>
                <a:cs typeface="Times New Roman" panose="02020603050405020304" pitchFamily="18" charset="0"/>
              </a:rPr>
              <a:t>We plan to review and consolidate previous work on each of these coastal drivers of salinization. Using Delaware as a case study, we will consider the relative impact of surface and subsurface salinization, as well as the feedbacks between the systems. This region is especially vulnerable to the effects of sea level rise, with rates approximately twice the global mean. Delaware’s flat topography, low mean elevation, and significant development and agriculture along the coast may also exacerbate the changes in near-coast hydrology over the next century. By identifying trends in climate patterns, stream discharge, groundwater level, and pumping rates, we hope to model risks for future water managers. </a:t>
            </a:r>
          </a:p>
        </p:txBody>
      </p:sp>
      <p:sp>
        <p:nvSpPr>
          <p:cNvPr id="33" name="Rectangle 32">
            <a:extLst>
              <a:ext uri="{FF2B5EF4-FFF2-40B4-BE49-F238E27FC236}">
                <a16:creationId xmlns:a16="http://schemas.microsoft.com/office/drawing/2014/main" id="{84037E05-9189-4E5D-A1C0-1AEB8497F249}"/>
              </a:ext>
            </a:extLst>
          </p:cNvPr>
          <p:cNvSpPr/>
          <p:nvPr/>
        </p:nvSpPr>
        <p:spPr>
          <a:xfrm>
            <a:off x="14385212" y="28379410"/>
            <a:ext cx="5670179" cy="2677656"/>
          </a:xfrm>
          <a:prstGeom prst="rect">
            <a:avLst/>
          </a:prstGeom>
        </p:spPr>
        <p:txBody>
          <a:bodyPr wrap="square">
            <a:spAutoFit/>
          </a:bodyPr>
          <a:lstStyle/>
          <a:p>
            <a:pPr algn="ctr"/>
            <a:r>
              <a:rPr lang="en-US" sz="2800" dirty="0">
                <a:latin typeface="Garamond" panose="02020404030301010803" pitchFamily="18" charset="0"/>
                <a:cs typeface="Times New Roman" panose="02020603050405020304" pitchFamily="18" charset="0"/>
              </a:rPr>
              <a:t>The denser saltwater  moves into </a:t>
            </a:r>
          </a:p>
          <a:p>
            <a:pPr algn="ctr"/>
            <a:r>
              <a:rPr lang="en-US" sz="2800" dirty="0">
                <a:latin typeface="Garamond" panose="02020404030301010803" pitchFamily="18" charset="0"/>
                <a:cs typeface="Times New Roman" panose="02020603050405020304" pitchFamily="18" charset="0"/>
              </a:rPr>
              <a:t>the coastal aquifer, forming a wedge under the fresh groundwater, described by the </a:t>
            </a:r>
            <a:r>
              <a:rPr lang="en-US" sz="2800" dirty="0" err="1">
                <a:latin typeface="Garamond" panose="02020404030301010803" pitchFamily="18" charset="0"/>
                <a:cs typeface="Times New Roman" panose="02020603050405020304" pitchFamily="18" charset="0"/>
              </a:rPr>
              <a:t>Ghyben</a:t>
            </a:r>
            <a:r>
              <a:rPr lang="en-US" sz="2800" dirty="0">
                <a:latin typeface="Garamond" panose="02020404030301010803" pitchFamily="18" charset="0"/>
                <a:cs typeface="Times New Roman" panose="02020603050405020304" pitchFamily="18" charset="0"/>
              </a:rPr>
              <a:t>‐Herzberg relation. Mixing occurs in the transition zone due to dispersion and diffusion. </a:t>
            </a:r>
          </a:p>
        </p:txBody>
      </p:sp>
      <p:pic>
        <p:nvPicPr>
          <p:cNvPr id="35" name="Picture 34">
            <a:extLst>
              <a:ext uri="{FF2B5EF4-FFF2-40B4-BE49-F238E27FC236}">
                <a16:creationId xmlns:a16="http://schemas.microsoft.com/office/drawing/2014/main" id="{D758A86B-C3EC-44A0-A7B3-1D202F7CA736}"/>
              </a:ext>
            </a:extLst>
          </p:cNvPr>
          <p:cNvPicPr>
            <a:picLocks noChangeAspect="1"/>
          </p:cNvPicPr>
          <p:nvPr/>
        </p:nvPicPr>
        <p:blipFill rotWithShape="1">
          <a:blip r:embed="rId6">
            <a:extLst>
              <a:ext uri="{28A0092B-C50C-407E-A947-70E740481C1C}">
                <a14:useLocalDpi xmlns:a14="http://schemas.microsoft.com/office/drawing/2010/main" val="0"/>
              </a:ext>
            </a:extLst>
          </a:blip>
          <a:srcRect l="84543" t="2246" b="58490"/>
          <a:stretch/>
        </p:blipFill>
        <p:spPr>
          <a:xfrm>
            <a:off x="42541010" y="9745518"/>
            <a:ext cx="855506" cy="3276601"/>
          </a:xfrm>
          <a:prstGeom prst="rect">
            <a:avLst/>
          </a:prstGeom>
        </p:spPr>
      </p:pic>
      <p:pic>
        <p:nvPicPr>
          <p:cNvPr id="46" name="Picture 45">
            <a:extLst>
              <a:ext uri="{FF2B5EF4-FFF2-40B4-BE49-F238E27FC236}">
                <a16:creationId xmlns:a16="http://schemas.microsoft.com/office/drawing/2014/main" id="{AF3A1760-0FD8-49F9-B7B6-CE3C4B7A80E5}"/>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6050" b="99658" l="7057" r="64544">
                        <a14:foregroundMark x1="26850" y1="7991" x2="26850" y2="7991"/>
                        <a14:foregroundMark x1="30981" y1="8790" x2="30981" y2="8790"/>
                        <a14:foregroundMark x1="29948" y1="7192" x2="29948" y2="7192"/>
                        <a14:foregroundMark x1="42341" y1="95662" x2="42341" y2="95662"/>
                        <a14:foregroundMark x1="28227" y1="96575" x2="28227" y2="96575"/>
                        <a14:foregroundMark x1="37005" y1="99658" x2="37005" y2="99658"/>
                        <a14:foregroundMark x1="63511" y1="86758" x2="63511" y2="86758"/>
                        <a14:foregroundMark x1="64716" y1="77055" x2="64716" y2="77055"/>
                        <a14:foregroundMark x1="17900" y1="10160" x2="17900" y2="10160"/>
                        <a14:foregroundMark x1="13941" y1="10731" x2="13941" y2="10731"/>
                        <a14:foregroundMark x1="12737" y1="13584" x2="12737" y2="13584"/>
                        <a14:foregroundMark x1="16351" y1="10046" x2="16351" y2="10046"/>
                        <a14:foregroundMark x1="26506" y1="17694" x2="26506" y2="17694"/>
                        <a14:foregroundMark x1="26850" y1="17123" x2="26850" y2="17123"/>
                        <a14:foregroundMark x1="28744" y1="16667" x2="28744" y2="16667"/>
                        <a14:foregroundMark x1="16867" y1="8562" x2="20826" y2="7078"/>
                        <a14:foregroundMark x1="10499" y1="14155" x2="9983" y2="14155"/>
                        <a14:foregroundMark x1="25818" y1="24429" x2="26506" y2="24772"/>
                        <a14:foregroundMark x1="25301" y1="18265" x2="26162" y2="18151"/>
                        <a14:foregroundMark x1="23752" y1="19749" x2="24096" y2="19292"/>
                        <a14:foregroundMark x1="26850" y1="22945" x2="26850" y2="22945"/>
                        <a14:foregroundMark x1="28916" y1="6507" x2="33563" y2="7192"/>
                        <a14:foregroundMark x1="26850" y1="6050" x2="26850" y2="6050"/>
                        <a14:backgroundMark x1="24613" y1="21005" x2="25645" y2="22945"/>
                      </a14:backgroundRemoval>
                    </a14:imgEffect>
                  </a14:imgLayer>
                </a14:imgProps>
              </a:ext>
              <a:ext uri="{28A0092B-C50C-407E-A947-70E740481C1C}">
                <a14:useLocalDpi xmlns:a14="http://schemas.microsoft.com/office/drawing/2010/main" val="0"/>
              </a:ext>
            </a:extLst>
          </a:blip>
          <a:srcRect r="27848"/>
          <a:stretch/>
        </p:blipFill>
        <p:spPr>
          <a:xfrm>
            <a:off x="38545228" y="4672267"/>
            <a:ext cx="3995782" cy="8349852"/>
          </a:xfrm>
          <a:prstGeom prst="rect">
            <a:avLst/>
          </a:prstGeom>
        </p:spPr>
      </p:pic>
      <p:sp>
        <p:nvSpPr>
          <p:cNvPr id="37" name="Rectangle 36">
            <a:extLst>
              <a:ext uri="{FF2B5EF4-FFF2-40B4-BE49-F238E27FC236}">
                <a16:creationId xmlns:a16="http://schemas.microsoft.com/office/drawing/2014/main" id="{DD7BB287-5FB2-483A-B552-76F6AEA1EA9E}"/>
              </a:ext>
            </a:extLst>
          </p:cNvPr>
          <p:cNvSpPr/>
          <p:nvPr/>
        </p:nvSpPr>
        <p:spPr>
          <a:xfrm>
            <a:off x="40781491" y="5172698"/>
            <a:ext cx="2942221" cy="2677656"/>
          </a:xfrm>
          <a:prstGeom prst="rect">
            <a:avLst/>
          </a:prstGeom>
        </p:spPr>
        <p:txBody>
          <a:bodyPr wrap="square">
            <a:spAutoFit/>
          </a:bodyPr>
          <a:lstStyle/>
          <a:p>
            <a:pPr algn="ctr"/>
            <a:r>
              <a:rPr lang="en-US" sz="2800" dirty="0">
                <a:latin typeface="Garamond" panose="02020404030301010803" pitchFamily="18" charset="0"/>
                <a:cs typeface="Times New Roman" panose="02020603050405020304" pitchFamily="18" charset="0"/>
              </a:rPr>
              <a:t>Elevation of Delaware as derived from LiDAR (Delaware Geological Survey, 2017).</a:t>
            </a:r>
            <a:endParaRPr lang="en-US" sz="2800" dirty="0"/>
          </a:p>
        </p:txBody>
      </p:sp>
      <p:cxnSp>
        <p:nvCxnSpPr>
          <p:cNvPr id="39" name="Straight Connector 38">
            <a:extLst>
              <a:ext uri="{FF2B5EF4-FFF2-40B4-BE49-F238E27FC236}">
                <a16:creationId xmlns:a16="http://schemas.microsoft.com/office/drawing/2014/main" id="{42BB4DC1-FDCD-41FA-9A3D-9870225A62A7}"/>
              </a:ext>
            </a:extLst>
          </p:cNvPr>
          <p:cNvCxnSpPr>
            <a:cxnSpLocks/>
          </p:cNvCxnSpPr>
          <p:nvPr/>
        </p:nvCxnSpPr>
        <p:spPr>
          <a:xfrm>
            <a:off x="41679609" y="10727609"/>
            <a:ext cx="50292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850A1D1-036D-4F56-BFCE-F2C254ECA80D}"/>
              </a:ext>
            </a:extLst>
          </p:cNvPr>
          <p:cNvSpPr txBox="1"/>
          <p:nvPr/>
        </p:nvSpPr>
        <p:spPr>
          <a:xfrm>
            <a:off x="41543305" y="10422809"/>
            <a:ext cx="1083951" cy="307777"/>
          </a:xfrm>
          <a:prstGeom prst="rect">
            <a:avLst/>
          </a:prstGeom>
          <a:noFill/>
        </p:spPr>
        <p:txBody>
          <a:bodyPr wrap="none" rtlCol="0">
            <a:spAutoFit/>
          </a:bodyPr>
          <a:lstStyle/>
          <a:p>
            <a:r>
              <a:rPr lang="en-US" sz="1400" dirty="0"/>
              <a:t>0         10km</a:t>
            </a:r>
          </a:p>
        </p:txBody>
      </p:sp>
      <p:sp>
        <p:nvSpPr>
          <p:cNvPr id="44" name="Isosceles Triangle 43">
            <a:extLst>
              <a:ext uri="{FF2B5EF4-FFF2-40B4-BE49-F238E27FC236}">
                <a16:creationId xmlns:a16="http://schemas.microsoft.com/office/drawing/2014/main" id="{38057200-3520-4A61-92E5-8BBF85ACA861}"/>
              </a:ext>
            </a:extLst>
          </p:cNvPr>
          <p:cNvSpPr/>
          <p:nvPr/>
        </p:nvSpPr>
        <p:spPr>
          <a:xfrm>
            <a:off x="41818374" y="9987964"/>
            <a:ext cx="235483" cy="40900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a:extLst>
              <a:ext uri="{FF2B5EF4-FFF2-40B4-BE49-F238E27FC236}">
                <a16:creationId xmlns:a16="http://schemas.microsoft.com/office/drawing/2014/main" id="{FEFB0094-6775-482A-A8F6-4D6CEF3275AA}"/>
              </a:ext>
            </a:extLst>
          </p:cNvPr>
          <p:cNvSpPr/>
          <p:nvPr/>
        </p:nvSpPr>
        <p:spPr>
          <a:xfrm>
            <a:off x="41818374" y="10346901"/>
            <a:ext cx="235483" cy="5006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F0F366BC-AE81-41ED-ABAF-F1204CBACE02}"/>
              </a:ext>
            </a:extLst>
          </p:cNvPr>
          <p:cNvSpPr/>
          <p:nvPr/>
        </p:nvSpPr>
        <p:spPr>
          <a:xfrm>
            <a:off x="18440400" y="20323034"/>
            <a:ext cx="7341821" cy="2677656"/>
          </a:xfrm>
          <a:prstGeom prst="rect">
            <a:avLst/>
          </a:prstGeom>
        </p:spPr>
        <p:txBody>
          <a:bodyPr wrap="square">
            <a:spAutoFit/>
          </a:bodyPr>
          <a:lstStyle/>
          <a:p>
            <a:pPr algn="ctr"/>
            <a:r>
              <a:rPr lang="en-US" sz="2800" dirty="0">
                <a:latin typeface="Garamond" panose="02020404030301010803" pitchFamily="18" charset="0"/>
                <a:cs typeface="Times New Roman" panose="02020603050405020304" pitchFamily="18" charset="0"/>
              </a:rPr>
              <a:t>Estuarine hydrology is driven by the tide and river discharge. The salinity often gradually decreases upstream, but can also be hypersaline with high rates of evaporation and low rates of freshwater inflow. The direction of flow oscillates, which can alter the volume and surface area of the system.</a:t>
            </a:r>
            <a:endParaRPr lang="en-US" sz="2800" dirty="0"/>
          </a:p>
        </p:txBody>
      </p:sp>
    </p:spTree>
    <p:extLst>
      <p:ext uri="{BB962C8B-B14F-4D97-AF65-F5344CB8AC3E}">
        <p14:creationId xmlns:p14="http://schemas.microsoft.com/office/powerpoint/2010/main" val="18340338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3859</TotalTime>
  <Words>788</Words>
  <Application>Microsoft Office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Adobe Arabic</vt:lpstr>
      <vt:lpstr>Arial</vt:lpstr>
      <vt:lpstr>Calibri</vt:lpstr>
      <vt:lpstr>Calibri Light</vt:lpstr>
      <vt:lpstr>Garamond</vt:lpstr>
      <vt:lpstr>Times New Roman</vt:lpstr>
      <vt:lpstr>Tw Cen MT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Tasich, Christopher Milos</dc:creator>
  <cp:lastModifiedBy>Chelsea Peters</cp:lastModifiedBy>
  <cp:revision>161</cp:revision>
  <dcterms:created xsi:type="dcterms:W3CDTF">2016-05-08T23:18:55Z</dcterms:created>
  <dcterms:modified xsi:type="dcterms:W3CDTF">2019-06-05T18:20:56Z</dcterms:modified>
</cp:coreProperties>
</file>