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chelseawhite/Desktop/Data%20Analyst/Course%204/IndoorLocationData/ResultsSpread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chelseawhite/Desktop/Data%20Analyst/Course%204/IndoorLocationData/ResultsSpread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Classification Model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 5.0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Building 0</c:v>
                </c:pt>
                <c:pt idx="1">
                  <c:v>Building 1</c:v>
                </c:pt>
                <c:pt idx="2">
                  <c:v>Building 2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0.916</c:v>
                </c:pt>
                <c:pt idx="1">
                  <c:v>0.81</c:v>
                </c:pt>
                <c:pt idx="2">
                  <c:v>0.89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Random Forest 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Building 0</c:v>
                </c:pt>
                <c:pt idx="1">
                  <c:v>Building 1</c:v>
                </c:pt>
                <c:pt idx="2">
                  <c:v>Building 2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0.973</c:v>
                </c:pt>
                <c:pt idx="1">
                  <c:v>0.843</c:v>
                </c:pt>
                <c:pt idx="2">
                  <c:v>0.88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SVM 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Building 0</c:v>
                </c:pt>
                <c:pt idx="1">
                  <c:v>Building 1</c:v>
                </c:pt>
                <c:pt idx="2">
                  <c:v>Building 2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0.806</c:v>
                </c:pt>
                <c:pt idx="1">
                  <c:v>0.67</c:v>
                </c:pt>
                <c:pt idx="2">
                  <c:v>0.84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39256400"/>
        <c:axId val="2141111184"/>
      </c:barChart>
      <c:catAx>
        <c:axId val="2139256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111184"/>
        <c:crosses val="autoZero"/>
        <c:auto val="1"/>
        <c:lblAlgn val="ctr"/>
        <c:lblOffset val="100"/>
        <c:noMultiLvlLbl val="0"/>
      </c:catAx>
      <c:valAx>
        <c:axId val="2141111184"/>
        <c:scaling>
          <c:orientation val="minMax"/>
          <c:max val="1.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25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Regression Model Results </a:t>
            </a:r>
          </a:p>
          <a:p>
            <a:pPr>
              <a:defRPr b="0"/>
            </a:pPr>
            <a:r>
              <a:rPr lang="en-US" b="0"/>
              <a:t>Rsquared Values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Random Forest 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Sheet1!$B$6:$D$6</c:f>
              <c:strCache>
                <c:ptCount val="3"/>
                <c:pt idx="0">
                  <c:v>Building 0</c:v>
                </c:pt>
                <c:pt idx="1">
                  <c:v>Building 1</c:v>
                </c:pt>
                <c:pt idx="2">
                  <c:v>Building 2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0.982</c:v>
                </c:pt>
                <c:pt idx="1">
                  <c:v>0.982</c:v>
                </c:pt>
                <c:pt idx="2">
                  <c:v>0.829</c:v>
                </c:pt>
              </c:numCache>
            </c:numRef>
          </c:val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Cubist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Sheet1!$B$6:$D$6</c:f>
              <c:strCache>
                <c:ptCount val="3"/>
                <c:pt idx="0">
                  <c:v>Building 0</c:v>
                </c:pt>
                <c:pt idx="1">
                  <c:v>Building 1</c:v>
                </c:pt>
                <c:pt idx="2">
                  <c:v>Building 2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0.982</c:v>
                </c:pt>
                <c:pt idx="1">
                  <c:v>0.984</c:v>
                </c:pt>
                <c:pt idx="2">
                  <c:v>0.852</c:v>
                </c:pt>
              </c:numCache>
            </c:numRef>
          </c:val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Blackboost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Sheet1!$B$6:$D$6</c:f>
              <c:strCache>
                <c:ptCount val="3"/>
                <c:pt idx="0">
                  <c:v>Building 0</c:v>
                </c:pt>
                <c:pt idx="1">
                  <c:v>Building 1</c:v>
                </c:pt>
                <c:pt idx="2">
                  <c:v>Building 2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0.954</c:v>
                </c:pt>
                <c:pt idx="1">
                  <c:v>0.93</c:v>
                </c:pt>
                <c:pt idx="2">
                  <c:v>0.599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45479664"/>
        <c:axId val="2145464976"/>
      </c:barChart>
      <c:catAx>
        <c:axId val="214547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464976"/>
        <c:crosses val="autoZero"/>
        <c:auto val="1"/>
        <c:lblAlgn val="ctr"/>
        <c:lblOffset val="100"/>
        <c:noMultiLvlLbl val="0"/>
      </c:catAx>
      <c:valAx>
        <c:axId val="2145464976"/>
        <c:scaling>
          <c:orientation val="minMax"/>
          <c:max val="1.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47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IndoorLocationData/Building1VALIDATION.csv" TargetMode="External"/><Relationship Id="rId4" Type="http://schemas.openxmlformats.org/officeDocument/2006/relationships/hyperlink" Target="IndoorLocationData/Building2VALIDATION.cs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IndoorLocationData/Building0VALIDATION.cs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UJIIndoorLo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Locationing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058276" cy="165576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wifi</a:t>
            </a:r>
            <a:r>
              <a:rPr lang="en-US" dirty="0" smtClean="0"/>
              <a:t> fingerprinting to determining a person’s location indoors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Locationing</a:t>
            </a:r>
            <a:r>
              <a:rPr lang="en-US" dirty="0" smtClean="0"/>
              <a:t>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0 Validation Spreadsheet 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IndoorLocationData/Building0VALIDATION.csv</a:t>
            </a:r>
            <a:endParaRPr lang="en-US" dirty="0" smtClean="0"/>
          </a:p>
          <a:p>
            <a:r>
              <a:rPr lang="en-US" dirty="0" smtClean="0"/>
              <a:t>Building 1 Validation Spreadsheet 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IndoorLocationData/Building1VALIDATION.csv</a:t>
            </a:r>
            <a:endParaRPr lang="en-US" dirty="0" smtClean="0"/>
          </a:p>
          <a:p>
            <a:r>
              <a:rPr lang="en-US" dirty="0" smtClean="0"/>
              <a:t>Building 2 Validation Spreadsheet </a:t>
            </a:r>
          </a:p>
          <a:p>
            <a:pPr lvl="1"/>
            <a:r>
              <a:rPr lang="en-US" dirty="0" smtClean="0">
                <a:hlinkClick r:id="rId4" action="ppaction://hlinkfile"/>
              </a:rPr>
              <a:t>IndoorLocationData/Building2VALIDATION.csv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863" y="2152650"/>
            <a:ext cx="3773487" cy="2001838"/>
          </a:xfrm>
        </p:spPr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883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7486"/>
            <a:ext cx="9905999" cy="48942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Determining where someone is located within an indoor facility is a challenge.</a:t>
            </a:r>
          </a:p>
          <a:p>
            <a:pPr lvl="1"/>
            <a:r>
              <a:rPr lang="en-US" dirty="0"/>
              <a:t>GPS is reliable for locating someone outdoors, but not reliable indoors. </a:t>
            </a:r>
          </a:p>
          <a:p>
            <a:pPr lvl="1"/>
            <a:r>
              <a:rPr lang="en-US" dirty="0"/>
              <a:t>Alternatives include using Wireless Access Point (WAP) readings, magnetic positioning, infrared, radio frequency identification, and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this analysis, the client wanted to determine if a person’s location can be reliably predicted using </a:t>
            </a:r>
            <a:r>
              <a:rPr lang="en-US" dirty="0" err="1" smtClean="0"/>
              <a:t>WiFi</a:t>
            </a:r>
            <a:r>
              <a:rPr lang="en-US" dirty="0" smtClean="0"/>
              <a:t> Fingerprinting.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fingerprinting is characterized as using the detected WAP and the corresponding Received Signal Strength Intensity </a:t>
            </a:r>
            <a:r>
              <a:rPr lang="en-US" dirty="0" smtClean="0"/>
              <a:t>(RSSI) to </a:t>
            </a:r>
            <a:r>
              <a:rPr lang="en-US" dirty="0"/>
              <a:t>predict </a:t>
            </a:r>
            <a:r>
              <a:rPr lang="en-US" dirty="0" smtClean="0"/>
              <a:t>the location of an individual's mobile device, i.e. where the person is located.  </a:t>
            </a:r>
          </a:p>
          <a:p>
            <a:r>
              <a:rPr lang="en-US" dirty="0"/>
              <a:t>Especially useful for large multi building complexes like universities and shopping malls.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3530"/>
            <a:ext cx="9905998" cy="1478570"/>
          </a:xfrm>
        </p:spPr>
        <p:txBody>
          <a:bodyPr/>
          <a:lstStyle/>
          <a:p>
            <a:r>
              <a:rPr lang="en-US" dirty="0" smtClean="0"/>
              <a:t>Data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62100"/>
            <a:ext cx="9905999" cy="5295899"/>
          </a:xfrm>
        </p:spPr>
        <p:txBody>
          <a:bodyPr>
            <a:normAutofit fontScale="92500"/>
          </a:bodyPr>
          <a:lstStyle/>
          <a:p>
            <a:r>
              <a:rPr lang="is-IS" dirty="0" smtClean="0"/>
              <a:t>Given data was collected from 3 buildings at </a:t>
            </a:r>
            <a:r>
              <a:rPr lang="en-US" dirty="0" err="1"/>
              <a:t>Universitat</a:t>
            </a:r>
            <a:r>
              <a:rPr lang="en-US" dirty="0"/>
              <a:t> </a:t>
            </a:r>
            <a:r>
              <a:rPr lang="en-US" dirty="0" err="1"/>
              <a:t>Jaume</a:t>
            </a:r>
            <a:r>
              <a:rPr lang="en-US" dirty="0"/>
              <a:t> </a:t>
            </a:r>
            <a:r>
              <a:rPr lang="en-US" dirty="0" smtClean="0"/>
              <a:t>I, and is known as the </a:t>
            </a:r>
            <a:r>
              <a:rPr lang="en-US" dirty="0" err="1" smtClean="0"/>
              <a:t>UJIIndoorLoc</a:t>
            </a:r>
            <a:r>
              <a:rPr lang="en-US" dirty="0" smtClean="0"/>
              <a:t> database.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archive.ics.uci.edu/ml/datasets/UJIIndoorLoc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21,048 Instances of collected data broken into training and test sets</a:t>
            </a:r>
          </a:p>
          <a:p>
            <a:pPr lvl="1"/>
            <a:r>
              <a:rPr lang="en-US" dirty="0" smtClean="0"/>
              <a:t>Attributes include: </a:t>
            </a:r>
          </a:p>
          <a:p>
            <a:pPr lvl="2"/>
            <a:r>
              <a:rPr lang="en-US" dirty="0" smtClean="0"/>
              <a:t>520 Wireless Access Points and their corresponding Received Signal Strength Intensity </a:t>
            </a:r>
          </a:p>
          <a:p>
            <a:pPr lvl="2"/>
            <a:r>
              <a:rPr lang="en-US" dirty="0" smtClean="0"/>
              <a:t>Longitude &amp; Latitude </a:t>
            </a:r>
          </a:p>
          <a:p>
            <a:pPr lvl="2"/>
            <a:r>
              <a:rPr lang="en-US" dirty="0" smtClean="0"/>
              <a:t>Building ID </a:t>
            </a:r>
          </a:p>
          <a:p>
            <a:pPr lvl="2"/>
            <a:r>
              <a:rPr lang="en-US" dirty="0" smtClean="0"/>
              <a:t>Floor Number</a:t>
            </a:r>
          </a:p>
          <a:p>
            <a:pPr lvl="2"/>
            <a:r>
              <a:rPr lang="en-US" dirty="0" smtClean="0"/>
              <a:t>Space ID (Internal ID number to identify the space like classroom, reception, bathroom,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Relative Position (Inside or Outside Space given Space ID) </a:t>
            </a:r>
          </a:p>
          <a:p>
            <a:pPr lvl="2"/>
            <a:r>
              <a:rPr lang="en-US" dirty="0" smtClean="0"/>
              <a:t>User ID</a:t>
            </a:r>
          </a:p>
          <a:p>
            <a:pPr lvl="2"/>
            <a:r>
              <a:rPr lang="en-US" dirty="0" smtClean="0"/>
              <a:t>Phone ID</a:t>
            </a:r>
          </a:p>
          <a:p>
            <a:pPr lvl="2"/>
            <a:r>
              <a:rPr lang="en-US" dirty="0" smtClean="0"/>
              <a:t>Timestamp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1318"/>
            <a:ext cx="9905998" cy="1478570"/>
          </a:xfrm>
        </p:spPr>
        <p:txBody>
          <a:bodyPr/>
          <a:lstStyle/>
          <a:p>
            <a:r>
              <a:rPr lang="en-US" dirty="0" smtClean="0"/>
              <a:t>Analysis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5900"/>
            <a:ext cx="9905999" cy="52197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Found the BADIR data analysis process to be the best options since it is agile and can be iterative, which is useful for such a large dataset with multiple possible approach methods. 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Be able to reliably predict (high enough </a:t>
            </a:r>
            <a:r>
              <a:rPr lang="en-US" dirty="0" smtClean="0"/>
              <a:t>accuracy) </a:t>
            </a:r>
            <a:r>
              <a:rPr lang="en-US" dirty="0" smtClean="0"/>
              <a:t>a person’s location based on their mobile device’s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smtClean="0"/>
              <a:t>fingerprint signals. </a:t>
            </a:r>
            <a:endParaRPr lang="en-US" dirty="0" smtClean="0"/>
          </a:p>
          <a:p>
            <a:pPr lvl="1"/>
            <a:r>
              <a:rPr lang="en-US" dirty="0" smtClean="0"/>
              <a:t>For this data set Space ID and Relative Position are the two attributes to be </a:t>
            </a:r>
            <a:r>
              <a:rPr lang="en-US" dirty="0" smtClean="0"/>
              <a:t>predicted. </a:t>
            </a:r>
            <a:endParaRPr lang="en-US" dirty="0" smtClean="0"/>
          </a:p>
          <a:p>
            <a:r>
              <a:rPr lang="en-US" dirty="0" smtClean="0"/>
              <a:t>Methodologies </a:t>
            </a:r>
          </a:p>
          <a:p>
            <a:pPr lvl="1"/>
            <a:r>
              <a:rPr lang="en-US" dirty="0"/>
              <a:t>Multi-step approach using Classification and Regression models to predict </a:t>
            </a:r>
            <a:r>
              <a:rPr lang="en-US" dirty="0" smtClean="0"/>
              <a:t>location</a:t>
            </a:r>
            <a:endParaRPr lang="en-US" dirty="0" smtClean="0"/>
          </a:p>
          <a:p>
            <a:pPr lvl="1"/>
            <a:r>
              <a:rPr lang="en-US" dirty="0" smtClean="0"/>
              <a:t>Break data into their respective building in order to remove an attribute in the data and to increase accuracy with a lower number of differing Space </a:t>
            </a:r>
            <a:r>
              <a:rPr lang="en-US" dirty="0" smtClean="0"/>
              <a:t>IDs. </a:t>
            </a:r>
            <a:endParaRPr lang="en-US" dirty="0" smtClean="0"/>
          </a:p>
          <a:p>
            <a:r>
              <a:rPr lang="en-US" dirty="0" smtClean="0"/>
              <a:t>Data Clean Up</a:t>
            </a:r>
          </a:p>
          <a:p>
            <a:pPr lvl="1"/>
            <a:r>
              <a:rPr lang="en-US" dirty="0" smtClean="0"/>
              <a:t>Not all the given attributes were found to be useful in determining Space ID and Relative Position, so Latitude, Longitude, User ID, Phone ID, and Timestamp were removed. </a:t>
            </a:r>
          </a:p>
        </p:txBody>
      </p:sp>
    </p:spTree>
    <p:extLst>
      <p:ext uri="{BB962C8B-B14F-4D97-AF65-F5344CB8AC3E}">
        <p14:creationId xmlns:p14="http://schemas.microsoft.com/office/powerpoint/2010/main" val="1640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0500"/>
            <a:ext cx="9905998" cy="1906588"/>
          </a:xfrm>
        </p:spPr>
        <p:txBody>
          <a:bodyPr/>
          <a:lstStyle/>
          <a:p>
            <a:r>
              <a:rPr lang="en-US" dirty="0" smtClean="0"/>
              <a:t>Approach 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1055528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Break Data into 3 different Buildings: Building 0, Building 1, Building 2 </a:t>
            </a:r>
          </a:p>
          <a:p>
            <a:r>
              <a:rPr lang="en-US" dirty="0" smtClean="0"/>
              <a:t>Use Classification to predict Relative Position</a:t>
            </a:r>
          </a:p>
          <a:p>
            <a:pPr lvl="1"/>
            <a:r>
              <a:rPr lang="en-US" dirty="0" smtClean="0"/>
              <a:t>Combine </a:t>
            </a:r>
            <a:r>
              <a:rPr lang="en-US" dirty="0"/>
              <a:t>Floor ID and Relative Position into 7-9 different unique values (depending on building) in order to make 2 attributes into 1 unique attribute called Floor </a:t>
            </a:r>
            <a:r>
              <a:rPr lang="en-US" dirty="0" smtClean="0"/>
              <a:t>Position. </a:t>
            </a:r>
            <a:endParaRPr lang="en-US" dirty="0"/>
          </a:p>
          <a:p>
            <a:pPr lvl="1"/>
            <a:r>
              <a:rPr lang="en-US" dirty="0" smtClean="0"/>
              <a:t>This attribute</a:t>
            </a:r>
            <a:r>
              <a:rPr lang="en-US" dirty="0"/>
              <a:t>, Floor Position, will then be used to determine Relative Position on the test set which gives Building </a:t>
            </a:r>
            <a:r>
              <a:rPr lang="en-US" dirty="0" smtClean="0"/>
              <a:t>ID and </a:t>
            </a:r>
            <a:r>
              <a:rPr lang="en-US" dirty="0" smtClean="0"/>
              <a:t>Floor, </a:t>
            </a:r>
            <a:r>
              <a:rPr lang="en-US" dirty="0"/>
              <a:t>but has left Space ID and Relative Position Blank </a:t>
            </a:r>
          </a:p>
          <a:p>
            <a:pPr lvl="1"/>
            <a:r>
              <a:rPr lang="en-US" dirty="0"/>
              <a:t>Models used in Caret package: C5.0, Random Forrest, and </a:t>
            </a:r>
            <a:r>
              <a:rPr lang="en-US" dirty="0" smtClean="0"/>
              <a:t>SVM</a:t>
            </a:r>
            <a:endParaRPr lang="en-US" dirty="0"/>
          </a:p>
          <a:p>
            <a:r>
              <a:rPr lang="en-US" dirty="0" smtClean="0"/>
              <a:t>Use Regression to predict Space ID using new attribute Floor Position </a:t>
            </a:r>
          </a:p>
          <a:p>
            <a:pPr lvl="1"/>
            <a:r>
              <a:rPr lang="en-US" dirty="0" smtClean="0"/>
              <a:t>Models used in Caret package: Random Forest, Cubist and </a:t>
            </a:r>
            <a:r>
              <a:rPr lang="en-US" dirty="0" err="1" smtClean="0"/>
              <a:t>BlackBoost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284" y="86499"/>
            <a:ext cx="6895070" cy="6796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reliably did each model predict Floor Position?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864498"/>
              </p:ext>
            </p:extLst>
          </p:nvPr>
        </p:nvGraphicFramePr>
        <p:xfrm>
          <a:off x="1353312" y="717680"/>
          <a:ext cx="9359998" cy="571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56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5" y="0"/>
            <a:ext cx="8303741" cy="580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well did the model perform when predicting Space ID? 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662792"/>
              </p:ext>
            </p:extLst>
          </p:nvPr>
        </p:nvGraphicFramePr>
        <p:xfrm>
          <a:off x="1693863" y="580210"/>
          <a:ext cx="9290304" cy="5820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83957"/>
          </a:xfrm>
        </p:spPr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14" y="1606377"/>
            <a:ext cx="10471836" cy="50230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multi-step predictive model process is able to reliably predict a person’s indoor location with an accuracy of about 90%. </a:t>
            </a:r>
          </a:p>
          <a:p>
            <a:r>
              <a:rPr lang="en-US" dirty="0" smtClean="0"/>
              <a:t>First - break data into separate buildings </a:t>
            </a:r>
          </a:p>
          <a:p>
            <a:r>
              <a:rPr lang="en-US" dirty="0" smtClean="0"/>
              <a:t>Then - predict Relative Position using the unique attribute, Floor Position, with the </a:t>
            </a:r>
            <a:r>
              <a:rPr lang="en-US" b="1" dirty="0" smtClean="0"/>
              <a:t>Random Forrest</a:t>
            </a:r>
            <a:r>
              <a:rPr lang="en-US" dirty="0" smtClean="0"/>
              <a:t> model, which has an accuracy of 89.8% </a:t>
            </a:r>
          </a:p>
          <a:p>
            <a:r>
              <a:rPr lang="en-US" dirty="0" smtClean="0"/>
              <a:t>Next – predict Space ID using the above Floor </a:t>
            </a:r>
            <a:r>
              <a:rPr lang="en-US" dirty="0" smtClean="0"/>
              <a:t>Position attribute </a:t>
            </a:r>
            <a:r>
              <a:rPr lang="en-US" dirty="0" smtClean="0"/>
              <a:t>with the </a:t>
            </a:r>
            <a:r>
              <a:rPr lang="en-US" b="1" dirty="0" smtClean="0"/>
              <a:t>Cubist</a:t>
            </a:r>
            <a:r>
              <a:rPr lang="en-US" dirty="0" smtClean="0"/>
              <a:t> model, which has an average </a:t>
            </a:r>
            <a:r>
              <a:rPr lang="en-US" dirty="0" err="1" smtClean="0"/>
              <a:t>Rsquared</a:t>
            </a:r>
            <a:r>
              <a:rPr lang="en-US" dirty="0" smtClean="0"/>
              <a:t> value of </a:t>
            </a:r>
            <a:r>
              <a:rPr lang="en-US" dirty="0" smtClean="0"/>
              <a:t>0.94. This value </a:t>
            </a:r>
            <a:r>
              <a:rPr lang="en-US" dirty="0" smtClean="0"/>
              <a:t>is </a:t>
            </a:r>
            <a:r>
              <a:rPr lang="en-US" dirty="0" smtClean="0"/>
              <a:t>extremely close </a:t>
            </a:r>
            <a:r>
              <a:rPr lang="en-US" dirty="0" smtClean="0"/>
              <a:t>to 1 and displays that this ensemble model explains the data very well. </a:t>
            </a:r>
            <a:endParaRPr lang="en-US" dirty="0" smtClean="0"/>
          </a:p>
          <a:p>
            <a:pPr lvl="2"/>
            <a:r>
              <a:rPr lang="en-US" dirty="0" smtClean="0"/>
              <a:t>*</a:t>
            </a:r>
            <a:r>
              <a:rPr lang="en-US" dirty="0" smtClean="0"/>
              <a:t>SPACE ID results will need to be rounded to the nearest whole number.</a:t>
            </a:r>
          </a:p>
          <a:p>
            <a:r>
              <a:rPr lang="en-US" dirty="0" smtClean="0"/>
              <a:t>Finally – if the results return any Space ID values that do not match any of the given options in that building, re-run these results separately for a possible match (10% of results match during a 2</a:t>
            </a:r>
            <a:r>
              <a:rPr lang="en-US" baseline="30000" dirty="0" smtClean="0"/>
              <a:t>nd</a:t>
            </a:r>
            <a:r>
              <a:rPr lang="en-US" dirty="0" smtClean="0"/>
              <a:t> run). </a:t>
            </a:r>
          </a:p>
        </p:txBody>
      </p:sp>
    </p:spTree>
    <p:extLst>
      <p:ext uri="{BB962C8B-B14F-4D97-AF65-F5344CB8AC3E}">
        <p14:creationId xmlns:p14="http://schemas.microsoft.com/office/powerpoint/2010/main" val="918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19200"/>
          </a:xfrm>
        </p:spPr>
        <p:txBody>
          <a:bodyPr/>
          <a:lstStyle/>
          <a:p>
            <a:r>
              <a:rPr lang="en-US" dirty="0" smtClean="0"/>
              <a:t>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33450"/>
            <a:ext cx="9905999" cy="4857751"/>
          </a:xfrm>
        </p:spPr>
        <p:txBody>
          <a:bodyPr>
            <a:normAutofit/>
          </a:bodyPr>
          <a:lstStyle/>
          <a:p>
            <a:r>
              <a:rPr lang="en-US" dirty="0" smtClean="0"/>
              <a:t>More data </a:t>
            </a:r>
          </a:p>
          <a:p>
            <a:pPr lvl="1"/>
            <a:r>
              <a:rPr lang="en-US" dirty="0" smtClean="0"/>
              <a:t>The models can continue to be trained and improved upon with additional </a:t>
            </a:r>
            <a:r>
              <a:rPr lang="en-US" dirty="0" smtClean="0"/>
              <a:t>data. </a:t>
            </a:r>
            <a:endParaRPr lang="en-US" dirty="0" smtClean="0"/>
          </a:p>
          <a:p>
            <a:r>
              <a:rPr lang="en-US" dirty="0" smtClean="0"/>
              <a:t>The installation of more WAP devices</a:t>
            </a:r>
          </a:p>
          <a:p>
            <a:pPr lvl="1"/>
            <a:r>
              <a:rPr lang="en-US" dirty="0"/>
              <a:t>The more points of contact in a building, the higher the accuracy of locating an </a:t>
            </a:r>
            <a:r>
              <a:rPr lang="en-US" dirty="0" smtClean="0"/>
              <a:t>individual.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/>
              <a:t>Space ID value is not </a:t>
            </a:r>
            <a:r>
              <a:rPr lang="en-US" dirty="0" smtClean="0"/>
              <a:t>unique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For example, the same Space ID can be found in the same building on different floors. Perhaps having a unique value for each Space ID would increase accuracy </a:t>
            </a:r>
            <a:r>
              <a:rPr lang="en-US" dirty="0" smtClean="0"/>
              <a:t>since the </a:t>
            </a:r>
            <a:r>
              <a:rPr lang="en-US" dirty="0"/>
              <a:t>model wouldn’t have to distinguish between two of same numerical </a:t>
            </a:r>
            <a:r>
              <a:rPr lang="en-US" dirty="0" smtClean="0"/>
              <a:t>values in differing positions. 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Additional Information about current WAP devices and their locations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This data m</a:t>
            </a:r>
            <a:r>
              <a:rPr lang="en-US" dirty="0" smtClean="0"/>
              <a:t>ay </a:t>
            </a:r>
            <a:r>
              <a:rPr lang="en-US" dirty="0" smtClean="0"/>
              <a:t>help identify points of inaccuracy or locations where predicting Space ID may be more </a:t>
            </a:r>
            <a:r>
              <a:rPr lang="en-US" dirty="0" smtClean="0"/>
              <a:t>difficult.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4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2967</TotalTime>
  <Words>826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Tw Cen MT</vt:lpstr>
      <vt:lpstr>Arial</vt:lpstr>
      <vt:lpstr>Circuit</vt:lpstr>
      <vt:lpstr>WiFi Locationing</vt:lpstr>
      <vt:lpstr>Overview</vt:lpstr>
      <vt:lpstr>Data Overview </vt:lpstr>
      <vt:lpstr>Analysis Plan </vt:lpstr>
      <vt:lpstr>Approach `</vt:lpstr>
      <vt:lpstr>PowerPoint Presentation</vt:lpstr>
      <vt:lpstr>PowerPoint Presentation</vt:lpstr>
      <vt:lpstr>Recommendation </vt:lpstr>
      <vt:lpstr>Improvements </vt:lpstr>
      <vt:lpstr>WiFi Locationing Results </vt:lpstr>
      <vt:lpstr>Questions?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Locationing</dc:title>
  <dc:creator>Chelsea White</dc:creator>
  <cp:lastModifiedBy>Chelsea White</cp:lastModifiedBy>
  <cp:revision>17</cp:revision>
  <dcterms:created xsi:type="dcterms:W3CDTF">2016-08-21T19:01:48Z</dcterms:created>
  <dcterms:modified xsi:type="dcterms:W3CDTF">2016-08-24T00:38:51Z</dcterms:modified>
</cp:coreProperties>
</file>