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9" r:id="rId3"/>
    <p:sldId id="266" r:id="rId4"/>
    <p:sldId id="260" r:id="rId5"/>
    <p:sldId id="269" r:id="rId6"/>
    <p:sldId id="275" r:id="rId7"/>
    <p:sldId id="276" r:id="rId8"/>
    <p:sldId id="261" r:id="rId9"/>
    <p:sldId id="270" r:id="rId10"/>
    <p:sldId id="277" r:id="rId11"/>
    <p:sldId id="278" r:id="rId12"/>
    <p:sldId id="279" r:id="rId13"/>
    <p:sldId id="280" r:id="rId14"/>
    <p:sldId id="281" r:id="rId15"/>
    <p:sldId id="282" r:id="rId16"/>
    <p:sldId id="262" r:id="rId17"/>
    <p:sldId id="283" r:id="rId18"/>
    <p:sldId id="284" r:id="rId19"/>
    <p:sldId id="285" r:id="rId20"/>
    <p:sldId id="271" r:id="rId21"/>
    <p:sldId id="263" r:id="rId22"/>
    <p:sldId id="286" r:id="rId23"/>
    <p:sldId id="287" r:id="rId24"/>
    <p:sldId id="264" r:id="rId25"/>
    <p:sldId id="273" r:id="rId26"/>
    <p:sldId id="288" r:id="rId27"/>
    <p:sldId id="289" r:id="rId28"/>
    <p:sldId id="290" r:id="rId29"/>
    <p:sldId id="291" r:id="rId30"/>
    <p:sldId id="265" r:id="rId31"/>
    <p:sldId id="274" r:id="rId32"/>
    <p:sldId id="292" r:id="rId33"/>
    <p:sldId id="293" r:id="rId34"/>
    <p:sldId id="294" r:id="rId35"/>
    <p:sldId id="295" r:id="rId36"/>
    <p:sldId id="296" r:id="rId3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1F1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399" autoAdjust="0"/>
    <p:restoredTop sz="94660"/>
  </p:normalViewPr>
  <p:slideViewPr>
    <p:cSldViewPr>
      <p:cViewPr varScale="1">
        <p:scale>
          <a:sx n="83" d="100"/>
          <a:sy n="83" d="100"/>
        </p:scale>
        <p:origin x="-6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0EE77-5F38-457B-96A8-67CE15DC456B}" type="datetimeFigureOut">
              <a:rPr lang="es-ES" smtClean="0"/>
              <a:pPr/>
              <a:t>26/07/2012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415D2-09C9-45E9-8984-F1E4AAC1ABA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007768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11E10-B218-48E2-B7C9-DEE9015F2796}" type="datetimeFigureOut">
              <a:rPr lang="es-ES" smtClean="0"/>
              <a:pPr/>
              <a:t>26/07/2012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F345-9B85-45FE-A289-6E9AEA1DBE5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377760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728192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848872" cy="954107"/>
          </a:xfrm>
          <a:effectLst/>
        </p:spPr>
        <p:txBody>
          <a:bodyPr anchor="ctr">
            <a:sp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 userDrawn="1"/>
        </p:nvSpPr>
        <p:spPr bwMode="auto">
          <a:xfrm>
            <a:off x="3059832" y="4704820"/>
            <a:ext cx="324036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</a:t>
            </a:r>
            <a:r>
              <a:rPr kumimoji="0" lang="es-ES_tradnl" sz="1600" b="0" i="0" u="none" strike="noStrike" cap="none" normalizeH="0" baseline="0" dirty="0" smtClean="0" bmk="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uan Manuel Vara Mesa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Marcos López Sanz</a:t>
            </a:r>
            <a:endParaRPr kumimoji="0" lang="es-ES" sz="1600" b="0" i="0" u="none" strike="noStrike" cap="none" normalizeH="0" baseline="0" dirty="0" smtClean="0" bmk="_Toc136488536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David Granada</a:t>
            </a:r>
            <a:endParaRPr kumimoji="0" lang="es-ES" sz="1600" b="0" i="0" u="none" strike="noStrike" cap="none" normalizeH="0" baseline="0" dirty="0" smtClean="0" bmk="_Toc136488536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Emanuel </a:t>
            </a:r>
            <a:r>
              <a:rPr kumimoji="0" lang="es-ES_tradnl" sz="1600" b="0" i="0" u="none" strike="noStrike" cap="none" normalizeH="0" baseline="0" dirty="0" err="1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Irrazábal</a:t>
            </a:r>
            <a:endParaRPr kumimoji="0" lang="es-ES" sz="1600" b="0" i="0" u="none" strike="noStrike" cap="none" normalizeH="0" baseline="0" dirty="0" smtClean="0" bmk="_Toc136488536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Jesús Javier Jiménez Hernández</a:t>
            </a:r>
            <a:endParaRPr kumimoji="0" lang="es-ES" sz="1600" b="0" i="0" u="none" strike="noStrike" cap="none" normalizeH="0" baseline="0" dirty="0" smtClean="0" bmk="_Toc136488536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err="1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Jenifer</a:t>
            </a: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Verde Marín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Font typeface="Courier New" pitchFamily="49" charset="0"/>
              <a:buChar char="o"/>
              <a:defRPr/>
            </a:lvl2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4 Marcador de pie de página"/>
          <p:cNvSpPr txBox="1">
            <a:spLocks/>
          </p:cNvSpPr>
          <p:nvPr userDrawn="1"/>
        </p:nvSpPr>
        <p:spPr>
          <a:xfrm>
            <a:off x="179512" y="5949280"/>
            <a:ext cx="6264696" cy="720080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Desarrollo web en entorno cliente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1" i="0" u="none" strike="noStrike" kern="120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J. M. Vara, M. López, D. Granada, E. </a:t>
            </a:r>
            <a:r>
              <a:rPr kumimoji="0" lang="es-ES_tradnl" sz="1400" b="1" i="0" u="none" strike="noStrike" kern="1200" cap="none" spc="0" normalizeH="0" baseline="0" noProof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Irrazábal</a:t>
            </a:r>
            <a:r>
              <a:rPr kumimoji="0" lang="es-ES_tradnl" sz="1400" b="1" i="0" u="none" strike="noStrike" kern="120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, J. J. Jiménez, J. Verde</a:t>
            </a:r>
            <a:endParaRPr kumimoji="0" lang="es-ES" sz="1400" b="1" i="0" u="none" strike="noStrike" kern="1200" cap="none" spc="0" normalizeH="0" baseline="0" noProof="0" dirty="0" smtClean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es-ES" dirty="0" smtClean="0"/>
              <a:t>Capítulo 2 – Introducción al lenguaje </a:t>
            </a:r>
            <a:r>
              <a:rPr lang="es-ES" dirty="0" err="1" smtClean="0"/>
              <a:t>JavaScript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061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6093296"/>
            <a:ext cx="6264696" cy="600918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" dirty="0" smtClean="0"/>
              <a:t>Capítulo 2 – Introducción al lenguaje JavaScript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E11F1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mascript.or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DESARROLLO WEB </a:t>
            </a:r>
            <a:br>
              <a:rPr lang="es-ES" dirty="0" smtClean="0"/>
            </a:br>
            <a:r>
              <a:rPr lang="es-ES" dirty="0" smtClean="0"/>
              <a:t>EN ENTORNO CLIENTE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3766276"/>
            <a:ext cx="7848872" cy="904863"/>
          </a:xfrm>
          <a:effectLst/>
        </p:spPr>
        <p:txBody>
          <a:bodyPr anchor="b"/>
          <a:lstStyle/>
          <a:p>
            <a:r>
              <a:rPr lang="es-ES" sz="2400" dirty="0" smtClean="0"/>
              <a:t>CAPÍTULO 2:</a:t>
            </a:r>
          </a:p>
          <a:p>
            <a:r>
              <a:rPr lang="es-ES" sz="2400" dirty="0" smtClean="0"/>
              <a:t>Introducción al lenguaje JavaScript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59832" y="4704820"/>
            <a:ext cx="324036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</a:t>
            </a:r>
            <a:r>
              <a:rPr kumimoji="0" lang="es-ES_tradnl" sz="1600" b="0" i="0" u="none" strike="noStrike" cap="none" normalizeH="0" baseline="0" dirty="0" smtClean="0" bmk="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uan Manuel Vara Mesa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Marcos López Sanz</a:t>
            </a:r>
            <a:endParaRPr kumimoji="0" lang="es-ES" sz="1600" b="0" i="0" u="none" strike="noStrike" cap="none" normalizeH="0" baseline="0" dirty="0" smtClean="0" bmk="_Toc136488536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David Granada</a:t>
            </a:r>
            <a:endParaRPr kumimoji="0" lang="es-ES" sz="1600" b="0" i="0" u="none" strike="noStrike" cap="none" normalizeH="0" baseline="0" dirty="0" smtClean="0" bmk="_Toc136488536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Emanuel </a:t>
            </a:r>
            <a:r>
              <a:rPr kumimoji="0" lang="es-ES_tradnl" sz="1600" b="0" i="0" u="none" strike="noStrike" cap="none" normalizeH="0" baseline="0" dirty="0" err="1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Irrazábal</a:t>
            </a:r>
            <a:endParaRPr kumimoji="0" lang="es-ES" sz="1600" b="0" i="0" u="none" strike="noStrike" cap="none" normalizeH="0" baseline="0" dirty="0" smtClean="0" bmk="_Toc136488536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Jesús Javier Jiménez Hernández</a:t>
            </a:r>
            <a:endParaRPr kumimoji="0" lang="es-ES" sz="1600" b="0" i="0" u="none" strike="noStrike" cap="none" normalizeH="0" baseline="0" dirty="0" smtClean="0" bmk="_Toc136488536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err="1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Jenifer</a:t>
            </a: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Verde Marín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lenguaje JavaScript: sintaxis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Comentarios en el código: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Los comentarios no se interpretan por el navegador.</a:t>
            </a:r>
          </a:p>
          <a:p>
            <a:pPr lvl="1"/>
            <a:r>
              <a:rPr lang="es-ES" dirty="0" smtClean="0"/>
              <a:t>Existen dos formas de insertar comentarios:</a:t>
            </a:r>
          </a:p>
          <a:p>
            <a:pPr lvl="2"/>
            <a:r>
              <a:rPr lang="es-ES" dirty="0" smtClean="0"/>
              <a:t>Doble barra (//) – Se comenta una sola línea de código.</a:t>
            </a:r>
          </a:p>
          <a:p>
            <a:pPr lvl="2"/>
            <a:r>
              <a:rPr lang="es-ES" dirty="0" smtClean="0"/>
              <a:t>Barra y asterisco (/* al inicio y */ al final) – Se comentan varias líneas de código.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0975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lenguaje JavaScript: sintaxis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Comentarios en el código – Ejemplo: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s-ES" sz="2000" dirty="0">
                <a:latin typeface="Courier New"/>
                <a:cs typeface="Courier New"/>
              </a:rPr>
              <a:t>&lt;script </a:t>
            </a:r>
            <a:r>
              <a:rPr lang="es-ES_tradnl" sz="2000" dirty="0" err="1">
                <a:latin typeface="Courier New"/>
                <a:cs typeface="Courier New"/>
              </a:rPr>
              <a:t>type</a:t>
            </a:r>
            <a:r>
              <a:rPr lang="es-ES_tradnl" sz="2000" dirty="0">
                <a:latin typeface="Courier New"/>
                <a:cs typeface="Courier New"/>
              </a:rPr>
              <a:t>="</a:t>
            </a:r>
            <a:r>
              <a:rPr lang="es-ES_tradnl" sz="2000" dirty="0" err="1">
                <a:latin typeface="Courier New"/>
                <a:cs typeface="Courier New"/>
              </a:rPr>
              <a:t>text</a:t>
            </a:r>
            <a:r>
              <a:rPr lang="es-ES_tradnl" sz="2000" dirty="0">
                <a:latin typeface="Courier New"/>
                <a:cs typeface="Courier New"/>
              </a:rPr>
              <a:t>/</a:t>
            </a:r>
            <a:r>
              <a:rPr lang="es-ES_tradnl" sz="2000" dirty="0" err="1">
                <a:latin typeface="Courier New"/>
                <a:cs typeface="Courier New"/>
              </a:rPr>
              <a:t>javascript</a:t>
            </a:r>
            <a:r>
              <a:rPr lang="es-ES_tradnl" sz="2000" dirty="0">
                <a:latin typeface="Courier New"/>
                <a:cs typeface="Courier New"/>
              </a:rPr>
              <a:t>"</a:t>
            </a:r>
            <a:r>
              <a:rPr lang="es-ES" sz="2000" dirty="0">
                <a:latin typeface="Courier New"/>
                <a:cs typeface="Courier New"/>
              </a:rPr>
              <a:t>&gt;</a:t>
            </a:r>
            <a:endParaRPr lang="es-ES_tradnl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sz="2000" dirty="0">
                <a:latin typeface="Courier New"/>
                <a:cs typeface="Courier New"/>
              </a:rPr>
              <a:t>  // Este modo permite comentar una sola línea</a:t>
            </a:r>
            <a:endParaRPr lang="es-ES_tradnl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sz="2000" dirty="0">
                <a:latin typeface="Courier New"/>
                <a:cs typeface="Courier New"/>
              </a:rPr>
              <a:t>  /* Este modo permite realizar</a:t>
            </a:r>
            <a:endParaRPr lang="es-ES_tradnl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sz="2000" dirty="0">
                <a:latin typeface="Courier New"/>
                <a:cs typeface="Courier New"/>
              </a:rPr>
              <a:t>  comentarios de</a:t>
            </a:r>
            <a:endParaRPr lang="es-ES_tradnl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sz="2000" dirty="0">
                <a:latin typeface="Courier New"/>
                <a:cs typeface="Courier New"/>
              </a:rPr>
              <a:t>  varias líneas */</a:t>
            </a:r>
            <a:endParaRPr lang="es-ES_tradnl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sz="2000" dirty="0">
                <a:latin typeface="Courier New"/>
                <a:cs typeface="Courier New"/>
              </a:rPr>
              <a:t>&lt;/script&gt;</a:t>
            </a:r>
            <a:endParaRPr lang="es-ES_tradnl" sz="2000" dirty="0">
              <a:latin typeface="Courier New"/>
              <a:cs typeface="Courier New"/>
            </a:endParaRPr>
          </a:p>
          <a:p>
            <a:endParaRPr lang="es-ES" dirty="0" smtClean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06335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lenguaje JavaScript: sintaxis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Tabulación y saltos de línea: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JavaScript ignora los espacios, las tabulaciones y los saltos de línea con algunas excepciones.</a:t>
            </a:r>
          </a:p>
          <a:p>
            <a:pPr lvl="1"/>
            <a:r>
              <a:rPr lang="es-ES" dirty="0" smtClean="0"/>
              <a:t>Emplear la tabulación y los saltos de línea mejora la presentación y la legibilidad del código.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37955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lenguaje JavaScript: sintaxis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Tabulación y saltos de línea – Diferencias:</a:t>
            </a:r>
          </a:p>
          <a:p>
            <a:endParaRPr lang="es-ES" dirty="0" smtClean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35496" y="2386623"/>
            <a:ext cx="324036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&lt;script type="text/</a:t>
            </a:r>
            <a:r>
              <a:rPr lang="en-US" sz="1600" dirty="0" err="1">
                <a:latin typeface="Courier New"/>
                <a:cs typeface="Courier New"/>
              </a:rPr>
              <a:t>javascript</a:t>
            </a:r>
            <a:r>
              <a:rPr lang="en-US" sz="1600" dirty="0">
                <a:latin typeface="Courier New"/>
                <a:cs typeface="Courier New"/>
              </a:rPr>
              <a:t>"&gt;</a:t>
            </a:r>
            <a:r>
              <a:rPr lang="en-US" sz="1600" dirty="0" err="1">
                <a:latin typeface="Courier New"/>
                <a:cs typeface="Courier New"/>
              </a:rPr>
              <a:t>var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i,j</a:t>
            </a:r>
            <a:r>
              <a:rPr lang="en-US" sz="1600" dirty="0">
                <a:latin typeface="Courier New"/>
                <a:cs typeface="Courier New"/>
              </a:rPr>
              <a:t>=0;</a:t>
            </a:r>
            <a:endParaRPr lang="es-ES_tradnl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for 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=0;i&lt;5;i++){ alert("Variable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: "+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);</a:t>
            </a:r>
            <a:endParaRPr lang="es-ES_tradnl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for (j=0;j&lt;5;j++){ if (i%2==0){</a:t>
            </a:r>
            <a:endParaRPr lang="es-ES_tradnl" sz="1600" dirty="0">
              <a:latin typeface="Courier New"/>
              <a:cs typeface="Courier New"/>
            </a:endParaRPr>
          </a:p>
          <a:p>
            <a:r>
              <a:rPr lang="en-US" sz="1600" dirty="0" err="1">
                <a:latin typeface="Courier New"/>
                <a:cs typeface="Courier New"/>
              </a:rPr>
              <a:t>document.write</a:t>
            </a:r>
            <a:endParaRPr lang="es-ES_tradnl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+ "-" + j + "&lt;</a:t>
            </a:r>
            <a:r>
              <a:rPr lang="en-US" sz="1600" dirty="0" err="1">
                <a:latin typeface="Courier New"/>
                <a:cs typeface="Courier New"/>
              </a:rPr>
              <a:t>br</a:t>
            </a:r>
            <a:r>
              <a:rPr lang="en-US" sz="1600" dirty="0">
                <a:latin typeface="Courier New"/>
                <a:cs typeface="Courier New"/>
              </a:rPr>
              <a:t>&gt;");}}}&lt;/script&gt;</a:t>
            </a:r>
            <a:endParaRPr lang="es-ES_tradnl" sz="1600" dirty="0">
              <a:latin typeface="Courier New"/>
              <a:cs typeface="Courier New"/>
            </a:endParaRPr>
          </a:p>
          <a:p>
            <a:endParaRPr lang="es-ES" sz="1600" dirty="0">
              <a:latin typeface="Courier New"/>
              <a:cs typeface="Courier New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419872" y="2204864"/>
            <a:ext cx="5688632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&lt;script type="text/</a:t>
            </a:r>
            <a:r>
              <a:rPr lang="en-US" sz="1600" dirty="0" err="1">
                <a:latin typeface="Courier New"/>
                <a:cs typeface="Courier New"/>
              </a:rPr>
              <a:t>javascript</a:t>
            </a:r>
            <a:r>
              <a:rPr lang="en-US" sz="1600" dirty="0">
                <a:latin typeface="Courier New"/>
                <a:cs typeface="Courier New"/>
              </a:rPr>
              <a:t>"&gt;</a:t>
            </a:r>
            <a:endParaRPr lang="es-ES_tradnl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var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i,j</a:t>
            </a:r>
            <a:r>
              <a:rPr lang="en-US" sz="1600" dirty="0">
                <a:latin typeface="Courier New"/>
                <a:cs typeface="Courier New"/>
              </a:rPr>
              <a:t>=0;</a:t>
            </a:r>
            <a:endParaRPr lang="es-ES_tradnl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for 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=0;i&lt;5;i++){ </a:t>
            </a:r>
            <a:endParaRPr lang="es-ES_tradnl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alert("Variable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: "+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;</a:t>
            </a:r>
            <a:endParaRPr lang="es-ES_tradnl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for (j=0;j&lt;5;j++){ </a:t>
            </a:r>
            <a:endParaRPr lang="es-ES_tradnl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  if (i%2==0){</a:t>
            </a:r>
            <a:endParaRPr lang="es-ES_tradnl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    </a:t>
            </a:r>
            <a:r>
              <a:rPr lang="en-US" sz="1600" dirty="0" err="1">
                <a:latin typeface="Courier New"/>
                <a:cs typeface="Courier New"/>
              </a:rPr>
              <a:t>document.write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+ "-" + j + "&lt;</a:t>
            </a:r>
            <a:r>
              <a:rPr lang="en-US" sz="1600" dirty="0" err="1">
                <a:latin typeface="Courier New"/>
                <a:cs typeface="Courier New"/>
              </a:rPr>
              <a:t>br</a:t>
            </a:r>
            <a:r>
              <a:rPr lang="en-US" sz="1600" dirty="0">
                <a:latin typeface="Courier New"/>
                <a:cs typeface="Courier New"/>
              </a:rPr>
              <a:t>&gt;");</a:t>
            </a:r>
            <a:endParaRPr lang="es-ES_tradnl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  </a:t>
            </a:r>
            <a:r>
              <a:rPr lang="es-ES" sz="1600" dirty="0">
                <a:latin typeface="Courier New"/>
                <a:cs typeface="Courier New"/>
              </a:rPr>
              <a:t>}</a:t>
            </a:r>
            <a:endParaRPr lang="es-ES_tradnl" sz="1600" dirty="0">
              <a:latin typeface="Courier New"/>
              <a:cs typeface="Courier New"/>
            </a:endParaRPr>
          </a:p>
          <a:p>
            <a:r>
              <a:rPr lang="es-ES" sz="1600" dirty="0">
                <a:latin typeface="Courier New"/>
                <a:cs typeface="Courier New"/>
              </a:rPr>
              <a:t>    }</a:t>
            </a:r>
            <a:endParaRPr lang="es-ES_tradnl" sz="1600" dirty="0">
              <a:latin typeface="Courier New"/>
              <a:cs typeface="Courier New"/>
            </a:endParaRPr>
          </a:p>
          <a:p>
            <a:r>
              <a:rPr lang="es-ES" sz="1600" dirty="0">
                <a:latin typeface="Courier New"/>
                <a:cs typeface="Courier New"/>
              </a:rPr>
              <a:t>  }</a:t>
            </a:r>
            <a:endParaRPr lang="es-ES_tradnl" sz="1600" dirty="0">
              <a:latin typeface="Courier New"/>
              <a:cs typeface="Courier New"/>
            </a:endParaRPr>
          </a:p>
          <a:p>
            <a:r>
              <a:rPr lang="es-ES" sz="1600" dirty="0">
                <a:latin typeface="Courier New"/>
                <a:cs typeface="Courier New"/>
              </a:rPr>
              <a:t>&lt;/script&gt;</a:t>
            </a:r>
            <a:endParaRPr lang="es-ES_tradnl" sz="1600" dirty="0">
              <a:latin typeface="Courier New"/>
              <a:cs typeface="Courier New"/>
            </a:endParaRPr>
          </a:p>
          <a:p>
            <a:endParaRPr lang="es-E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6539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lenguaje JavaScript: sintaxis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punto y coma: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Se suele insertar un signo de punto y coma (;) al final de cada instrucción de </a:t>
            </a:r>
            <a:r>
              <a:rPr lang="es-ES" dirty="0" err="1" smtClean="0"/>
              <a:t>JavaScript</a:t>
            </a:r>
            <a:r>
              <a:rPr lang="es-ES" dirty="0" smtClean="0"/>
              <a:t>. </a:t>
            </a:r>
          </a:p>
          <a:p>
            <a:pPr lvl="1"/>
            <a:r>
              <a:rPr lang="es-ES" dirty="0" smtClean="0"/>
              <a:t>Su utilidad es separar y diferenciar cada instrucción.</a:t>
            </a:r>
          </a:p>
          <a:p>
            <a:pPr lvl="1"/>
            <a:r>
              <a:rPr lang="es-ES" dirty="0" smtClean="0"/>
              <a:t>Se puede omitir si cada instrucción se encuentra en una línea independiente (la omisión del punto y coma no es una buena práctica de programación).</a:t>
            </a:r>
          </a:p>
          <a:p>
            <a:endParaRPr lang="es-ES" dirty="0" smtClean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568186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lenguaje JavaScript: sintaxis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Palabras reservadas: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Algunas palabras no se pueden utilizar para definir nombres de variables, funciones o etiquetas.</a:t>
            </a:r>
          </a:p>
          <a:p>
            <a:pPr lvl="1"/>
            <a:r>
              <a:rPr lang="es-ES" dirty="0" smtClean="0"/>
              <a:t>Es aconsejable no utilizar tampoco las palabras reservadas para futuras versiones de </a:t>
            </a:r>
            <a:r>
              <a:rPr lang="es-ES" dirty="0" err="1" smtClean="0"/>
              <a:t>JavaScript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En </a:t>
            </a:r>
            <a:r>
              <a:rPr lang="es-ES" dirty="0" smtClean="0">
                <a:hlinkClick r:id="rId2"/>
              </a:rPr>
              <a:t>www.ecmascript.org</a:t>
            </a:r>
            <a:r>
              <a:rPr lang="es-ES" dirty="0" smtClean="0"/>
              <a:t> es posible consultar todas las palabras reservadas de </a:t>
            </a:r>
            <a:r>
              <a:rPr lang="es-ES" dirty="0" err="1" smtClean="0"/>
              <a:t>JavaScript</a:t>
            </a:r>
            <a:r>
              <a:rPr lang="es-ES" dirty="0" smtClean="0"/>
              <a:t>.</a:t>
            </a:r>
          </a:p>
          <a:p>
            <a:endParaRPr lang="es-ES" dirty="0" smtClean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418584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tipos de datos especifican qué tipo de valor se guardará en una determinada variable.</a:t>
            </a:r>
          </a:p>
          <a:p>
            <a:r>
              <a:rPr lang="es-ES" dirty="0" smtClean="0"/>
              <a:t>Los tres tipos de datos primitivos de JavaScript son:</a:t>
            </a:r>
          </a:p>
          <a:p>
            <a:pPr lvl="1"/>
            <a:r>
              <a:rPr lang="es-ES" dirty="0" smtClean="0"/>
              <a:t>Números.</a:t>
            </a:r>
          </a:p>
          <a:p>
            <a:pPr lvl="1"/>
            <a:r>
              <a:rPr lang="es-ES" dirty="0" smtClean="0"/>
              <a:t>Cadenas de texto.</a:t>
            </a:r>
          </a:p>
          <a:p>
            <a:pPr lvl="1"/>
            <a:r>
              <a:rPr lang="es-ES" dirty="0" smtClean="0"/>
              <a:t>Valores booleanos.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913433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Números:</a:t>
            </a:r>
          </a:p>
          <a:p>
            <a:endParaRPr lang="es-ES_tradnl" dirty="0" smtClean="0"/>
          </a:p>
          <a:p>
            <a:pPr lvl="1"/>
            <a:r>
              <a:rPr lang="es-ES_tradnl" dirty="0" smtClean="0"/>
              <a:t>En JavaScript existe sólo un tipo de dato numérico.</a:t>
            </a:r>
          </a:p>
          <a:p>
            <a:pPr lvl="1"/>
            <a:r>
              <a:rPr lang="es-ES_tradnl" dirty="0" smtClean="0"/>
              <a:t>Todos los números se representan a través del formato de punto flotante de 64 bits.</a:t>
            </a:r>
          </a:p>
          <a:p>
            <a:pPr lvl="1"/>
            <a:r>
              <a:rPr lang="es-ES_tradnl" dirty="0" smtClean="0"/>
              <a:t>Este formato es el llamado </a:t>
            </a:r>
            <a:r>
              <a:rPr lang="es-ES_tradnl" dirty="0" err="1" smtClean="0">
                <a:latin typeface="Courier New"/>
                <a:cs typeface="Courier New"/>
              </a:rPr>
              <a:t>double</a:t>
            </a:r>
            <a:r>
              <a:rPr lang="es-ES_tradnl" dirty="0" smtClean="0"/>
              <a:t> en los lenguajes Java o C++.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17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784641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Cadenas de texto:</a:t>
            </a:r>
          </a:p>
          <a:p>
            <a:endParaRPr lang="es-ES_tradnl" dirty="0" smtClean="0"/>
          </a:p>
          <a:p>
            <a:pPr lvl="1"/>
            <a:r>
              <a:rPr lang="es-ES_tradnl" dirty="0" smtClean="0"/>
              <a:t>El tipo de datos para representar cadenas de texto se llama </a:t>
            </a:r>
            <a:r>
              <a:rPr lang="es-ES_tradnl" dirty="0" err="1" smtClean="0">
                <a:latin typeface="Courier New"/>
                <a:cs typeface="Courier New"/>
              </a:rPr>
              <a:t>string</a:t>
            </a:r>
            <a:r>
              <a:rPr lang="es-ES_tradnl" dirty="0" smtClean="0"/>
              <a:t>.</a:t>
            </a:r>
          </a:p>
          <a:p>
            <a:pPr lvl="1"/>
            <a:r>
              <a:rPr lang="es-ES_tradnl" dirty="0" smtClean="0"/>
              <a:t>Se pueden representar letras, dígitos, signos de puntuación o cualquier otro car</a:t>
            </a:r>
            <a:r>
              <a:rPr lang="es-ES" dirty="0" smtClean="0"/>
              <a:t>á</a:t>
            </a:r>
            <a:r>
              <a:rPr lang="es-ES_tradnl" dirty="0" err="1" smtClean="0"/>
              <a:t>cter</a:t>
            </a:r>
            <a:r>
              <a:rPr lang="es-ES_tradnl" dirty="0" smtClean="0"/>
              <a:t> de Unicode.</a:t>
            </a:r>
          </a:p>
          <a:p>
            <a:pPr lvl="1"/>
            <a:r>
              <a:rPr lang="es-ES" dirty="0" smtClean="0"/>
              <a:t>La cadena de caracteres se debe definir entre comillas dobles o comillas simples.</a:t>
            </a:r>
            <a:endParaRPr lang="es-ES_tradnl" dirty="0" smtClean="0"/>
          </a:p>
          <a:p>
            <a:pPr lvl="1"/>
            <a:endParaRPr lang="es-ES_tradnl" dirty="0" smtClean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18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881263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Cadenas de texto - Secuencias de escape:</a:t>
            </a:r>
          </a:p>
          <a:p>
            <a:endParaRPr lang="es-ES_tradnl" dirty="0" smtClean="0"/>
          </a:p>
          <a:p>
            <a:pPr lvl="1"/>
            <a:endParaRPr lang="es-ES_tradnl" dirty="0" smtClean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19</a:t>
            </a:fld>
            <a:endParaRPr lang="es-ES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49112406"/>
              </p:ext>
            </p:extLst>
          </p:nvPr>
        </p:nvGraphicFramePr>
        <p:xfrm>
          <a:off x="2160240" y="2492896"/>
          <a:ext cx="4932040" cy="302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744"/>
                <a:gridCol w="2664296"/>
              </a:tblGrid>
              <a:tr h="302434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1200"/>
                        </a:spcAft>
                      </a:pPr>
                      <a:r>
                        <a:rPr lang="es-ES" sz="1400" b="1" dirty="0">
                          <a:effectLst/>
                          <a:latin typeface="Times New Roman"/>
                          <a:ea typeface="Times New Roman"/>
                        </a:rPr>
                        <a:t>Secuencia de escape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1200"/>
                        </a:spcAft>
                      </a:pPr>
                      <a:r>
                        <a:rPr lang="es-ES" sz="1400" b="1" dirty="0">
                          <a:effectLst/>
                          <a:latin typeface="Times New Roman"/>
                          <a:ea typeface="Times New Roman"/>
                        </a:rPr>
                        <a:t>Resultado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2434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  <a:latin typeface="Courier New"/>
                          <a:ea typeface="Times New Roman"/>
                        </a:rPr>
                        <a:t>\\</a:t>
                      </a:r>
                      <a:endParaRPr lang="es-ES_tradnl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  <a:latin typeface="Times New Roman"/>
                          <a:ea typeface="Times New Roman"/>
                        </a:rPr>
                        <a:t>Barra invertida</a:t>
                      </a:r>
                      <a:endParaRPr lang="es-ES_tradnl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2434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  <a:latin typeface="Courier New"/>
                          <a:ea typeface="Times New Roman"/>
                        </a:rPr>
                        <a:t>\’</a:t>
                      </a:r>
                      <a:endParaRPr lang="es-ES_tradnl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  <a:latin typeface="Times New Roman"/>
                          <a:ea typeface="Times New Roman"/>
                        </a:rPr>
                        <a:t>Comilla simple</a:t>
                      </a:r>
                      <a:endParaRPr lang="es-ES_tradnl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2434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  <a:latin typeface="Courier New"/>
                          <a:ea typeface="Times New Roman"/>
                        </a:rPr>
                        <a:t>\”</a:t>
                      </a:r>
                      <a:endParaRPr lang="es-ES_tradnl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  <a:latin typeface="Times New Roman"/>
                          <a:ea typeface="Times New Roman"/>
                        </a:rPr>
                        <a:t>Comillas dobles</a:t>
                      </a:r>
                      <a:endParaRPr lang="es-ES_tradnl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2434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  <a:latin typeface="Courier New"/>
                          <a:ea typeface="Times New Roman"/>
                        </a:rPr>
                        <a:t>\n</a:t>
                      </a:r>
                      <a:endParaRPr lang="es-ES_tradnl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  <a:latin typeface="Times New Roman"/>
                          <a:ea typeface="Times New Roman"/>
                        </a:rPr>
                        <a:t>Salto de línea</a:t>
                      </a:r>
                      <a:endParaRPr lang="es-ES_tradnl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2434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  <a:latin typeface="Courier New"/>
                          <a:ea typeface="Times New Roman"/>
                        </a:rPr>
                        <a:t>\t</a:t>
                      </a:r>
                      <a:endParaRPr lang="es-ES_tradnl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  <a:latin typeface="Times New Roman"/>
                          <a:ea typeface="Times New Roman"/>
                        </a:rPr>
                        <a:t>Tabulación horizontal</a:t>
                      </a:r>
                      <a:endParaRPr lang="es-ES_tradnl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2434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  <a:latin typeface="Courier New"/>
                          <a:ea typeface="Times New Roman"/>
                        </a:rPr>
                        <a:t>\v</a:t>
                      </a:r>
                      <a:endParaRPr lang="es-ES_tradnl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  <a:latin typeface="Times New Roman"/>
                          <a:ea typeface="Times New Roman"/>
                        </a:rPr>
                        <a:t>Tabulación vertical</a:t>
                      </a:r>
                      <a:endParaRPr lang="es-ES_tradnl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2434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  <a:latin typeface="Courier New"/>
                          <a:ea typeface="Times New Roman"/>
                        </a:rPr>
                        <a:t>\f</a:t>
                      </a:r>
                      <a:endParaRPr lang="es-ES_tradnl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  <a:latin typeface="Times New Roman"/>
                          <a:ea typeface="Times New Roman"/>
                        </a:rPr>
                        <a:t>Salto de página</a:t>
                      </a:r>
                      <a:endParaRPr lang="es-ES_tradnl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2434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  <a:latin typeface="Courier New"/>
                          <a:ea typeface="Times New Roman"/>
                        </a:rPr>
                        <a:t>\r</a:t>
                      </a:r>
                      <a:endParaRPr lang="es-ES_tradnl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  <a:latin typeface="Times New Roman"/>
                          <a:ea typeface="Times New Roman"/>
                        </a:rPr>
                        <a:t>Retorno de carro</a:t>
                      </a:r>
                      <a:endParaRPr lang="es-ES_tradnl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2434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  <a:latin typeface="Courier New"/>
                          <a:ea typeface="Times New Roman"/>
                        </a:rPr>
                        <a:t>\b</a:t>
                      </a:r>
                      <a:endParaRPr lang="es-ES_tradnl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  <a:latin typeface="Times New Roman"/>
                          <a:ea typeface="Times New Roman"/>
                        </a:rPr>
                        <a:t>Retroceso</a:t>
                      </a:r>
                      <a:endParaRPr lang="es-ES_tradnl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7573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</a:t>
            </a:r>
            <a:r>
              <a:rPr lang="es-ES" dirty="0"/>
              <a:t>a</a:t>
            </a:r>
            <a:r>
              <a:rPr lang="es-ES" dirty="0" smtClean="0"/>
              <a:t>cterísticas de JavaScript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es JavaScript?</a:t>
            </a:r>
          </a:p>
          <a:p>
            <a:pPr lvl="1"/>
            <a:r>
              <a:rPr lang="es-ES" dirty="0" smtClean="0"/>
              <a:t>Lenguaje de programación interpretado utilizado fundamentalmente para dotar de comportamiento dinámico a las páginas web.</a:t>
            </a:r>
          </a:p>
          <a:p>
            <a:pPr lvl="1"/>
            <a:r>
              <a:rPr lang="es-ES" dirty="0" smtClean="0"/>
              <a:t>Cualquier navegador web actual incorpora un intérprete para código </a:t>
            </a:r>
            <a:r>
              <a:rPr lang="es-ES" dirty="0" err="1" smtClean="0"/>
              <a:t>JavaScript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020798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Valores booleanos: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También conocido como valor lógico.</a:t>
            </a:r>
          </a:p>
          <a:p>
            <a:pPr lvl="1"/>
            <a:r>
              <a:rPr lang="es-ES" dirty="0" smtClean="0"/>
              <a:t>Sólo admite dos valores: </a:t>
            </a:r>
            <a:r>
              <a:rPr lang="es-ES" dirty="0" smtClean="0">
                <a:latin typeface="Courier New"/>
                <a:cs typeface="Courier New"/>
              </a:rPr>
              <a:t>true</a:t>
            </a:r>
            <a:r>
              <a:rPr lang="es-ES" dirty="0" smtClean="0"/>
              <a:t> o </a:t>
            </a:r>
            <a:r>
              <a:rPr lang="es-ES" dirty="0" smtClean="0">
                <a:latin typeface="Courier New"/>
                <a:cs typeface="Courier New"/>
              </a:rPr>
              <a:t>false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Es muy útil a la hora de evaluar expresiones lógicas o verificar condiciones.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20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816669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pueden definir como zonas de la memoria de un ordenador que se identifican con un nombre y en las cuales se almacenan ciertos datos.</a:t>
            </a:r>
          </a:p>
          <a:p>
            <a:r>
              <a:rPr lang="es-ES" dirty="0" smtClean="0"/>
              <a:t>El desarrollo de un script conlleva:</a:t>
            </a:r>
          </a:p>
          <a:p>
            <a:pPr lvl="1"/>
            <a:r>
              <a:rPr lang="es-ES" dirty="0" smtClean="0"/>
              <a:t>Declaración de variables.</a:t>
            </a:r>
          </a:p>
          <a:p>
            <a:pPr lvl="1"/>
            <a:r>
              <a:rPr lang="es-ES" dirty="0" smtClean="0"/>
              <a:t>Inicialización de variables.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21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010160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Declaración de variables:</a:t>
            </a:r>
          </a:p>
          <a:p>
            <a:endParaRPr lang="es-ES_tradnl" dirty="0" smtClean="0"/>
          </a:p>
          <a:p>
            <a:pPr lvl="1"/>
            <a:r>
              <a:rPr lang="es-ES_tradnl" dirty="0" smtClean="0"/>
              <a:t>Se declaran mediante la palabra clave </a:t>
            </a:r>
            <a:r>
              <a:rPr lang="es-ES_tradnl" dirty="0" err="1" smtClean="0">
                <a:latin typeface="Courier New"/>
                <a:cs typeface="Courier New"/>
              </a:rPr>
              <a:t>var</a:t>
            </a:r>
            <a:r>
              <a:rPr lang="es-ES_tradnl" dirty="0" smtClean="0"/>
              <a:t> seguida por el nombre que se quiera dar a la variable.</a:t>
            </a:r>
          </a:p>
          <a:p>
            <a:pPr lvl="2"/>
            <a:r>
              <a:rPr lang="es-ES_tradnl" dirty="0" err="1" smtClean="0">
                <a:latin typeface="Courier New"/>
                <a:cs typeface="Courier New"/>
              </a:rPr>
              <a:t>var</a:t>
            </a:r>
            <a:r>
              <a:rPr lang="es-ES_tradnl" dirty="0" smtClean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mi_variable</a:t>
            </a:r>
            <a:r>
              <a:rPr lang="es-ES_tradnl" dirty="0" smtClean="0">
                <a:latin typeface="Courier New"/>
                <a:cs typeface="Courier New"/>
              </a:rPr>
              <a:t>;</a:t>
            </a:r>
          </a:p>
          <a:p>
            <a:pPr lvl="1"/>
            <a:r>
              <a:rPr lang="es-ES_tradnl" dirty="0"/>
              <a:t>Es posible </a:t>
            </a:r>
            <a:r>
              <a:rPr lang="es-ES_tradnl" dirty="0" smtClean="0"/>
              <a:t>declarar más de una variable en una sola línea.</a:t>
            </a:r>
          </a:p>
          <a:p>
            <a:pPr lvl="2"/>
            <a:r>
              <a:rPr lang="es-ES" dirty="0">
                <a:latin typeface="Courier New"/>
                <a:cs typeface="Courier New"/>
              </a:rPr>
              <a:t>v</a:t>
            </a:r>
            <a:r>
              <a:rPr lang="es-ES_tradnl" dirty="0" err="1" smtClean="0">
                <a:latin typeface="Courier New"/>
                <a:cs typeface="Courier New"/>
              </a:rPr>
              <a:t>ar</a:t>
            </a:r>
            <a:r>
              <a:rPr lang="es-ES_tradnl" dirty="0" smtClean="0">
                <a:latin typeface="Courier New"/>
                <a:cs typeface="Courier New"/>
              </a:rPr>
              <a:t> mi_variable1, mi_variable2;</a:t>
            </a: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22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620222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Inicialización de variables:</a:t>
            </a:r>
          </a:p>
          <a:p>
            <a:endParaRPr lang="es-ES_tradnl" dirty="0" smtClean="0"/>
          </a:p>
          <a:p>
            <a:pPr lvl="1"/>
            <a:r>
              <a:rPr lang="es-ES_tradnl" dirty="0" smtClean="0"/>
              <a:t>Se puede asignar un valor a una variable de tres formas:</a:t>
            </a:r>
          </a:p>
          <a:p>
            <a:pPr lvl="2"/>
            <a:r>
              <a:rPr lang="es-ES" sz="1600" dirty="0"/>
              <a:t>Asignación directa de un valor </a:t>
            </a:r>
            <a:r>
              <a:rPr lang="es-ES" sz="1600" dirty="0" smtClean="0"/>
              <a:t>concreto.</a:t>
            </a:r>
            <a:endParaRPr lang="es-ES_tradnl" sz="1600" dirty="0"/>
          </a:p>
          <a:p>
            <a:pPr lvl="2"/>
            <a:r>
              <a:rPr lang="es-ES" sz="1600" dirty="0"/>
              <a:t>Asignación indirecta a través de un cálculo en el que se implican a otras variables o </a:t>
            </a:r>
            <a:r>
              <a:rPr lang="es-ES" sz="1600" dirty="0" smtClean="0"/>
              <a:t>constantes.</a:t>
            </a:r>
            <a:endParaRPr lang="es-ES_tradnl" sz="1600" dirty="0"/>
          </a:p>
          <a:p>
            <a:pPr lvl="2"/>
            <a:r>
              <a:rPr lang="es-ES" sz="1600" dirty="0"/>
              <a:t>Asignación a través de la solicitud del valor al usuario del </a:t>
            </a:r>
            <a:r>
              <a:rPr lang="es-ES" sz="1600" dirty="0" smtClean="0"/>
              <a:t>programa.</a:t>
            </a:r>
            <a:endParaRPr lang="es-ES_tradnl" sz="1600" dirty="0"/>
          </a:p>
          <a:p>
            <a:pPr lvl="1"/>
            <a:endParaRPr lang="es-ES_tradnl" dirty="0" smtClean="0">
              <a:latin typeface="Courier New"/>
              <a:cs typeface="Courier New"/>
            </a:endParaRPr>
          </a:p>
          <a:p>
            <a:pPr lvl="1"/>
            <a:r>
              <a:rPr lang="es-ES_tradnl" dirty="0" smtClean="0"/>
              <a:t>Ejemplos:</a:t>
            </a:r>
          </a:p>
          <a:p>
            <a:pPr lvl="2"/>
            <a:r>
              <a:rPr lang="es-ES" dirty="0" err="1">
                <a:latin typeface="Courier New"/>
                <a:cs typeface="Courier New"/>
              </a:rPr>
              <a:t>var</a:t>
            </a:r>
            <a:r>
              <a:rPr lang="es-ES" dirty="0">
                <a:latin typeface="Courier New"/>
                <a:cs typeface="Courier New"/>
              </a:rPr>
              <a:t> mi_variable_1 = 30;</a:t>
            </a:r>
            <a:endParaRPr lang="es-ES_tradnl" dirty="0">
              <a:latin typeface="Courier New"/>
              <a:cs typeface="Courier New"/>
            </a:endParaRPr>
          </a:p>
          <a:p>
            <a:pPr lvl="2"/>
            <a:r>
              <a:rPr lang="es-ES" dirty="0" err="1">
                <a:latin typeface="Courier New"/>
                <a:cs typeface="Courier New"/>
              </a:rPr>
              <a:t>var</a:t>
            </a:r>
            <a:r>
              <a:rPr lang="es-ES" dirty="0">
                <a:latin typeface="Courier New"/>
                <a:cs typeface="Courier New"/>
              </a:rPr>
              <a:t> mi_variable_2 = mi_variable_1 + 10;</a:t>
            </a:r>
            <a:endParaRPr lang="es-ES_tradnl" dirty="0">
              <a:latin typeface="Courier New"/>
              <a:cs typeface="Courier New"/>
            </a:endParaRPr>
          </a:p>
          <a:p>
            <a:pPr lvl="2"/>
            <a:r>
              <a:rPr lang="es-ES" dirty="0" err="1">
                <a:latin typeface="Courier New"/>
                <a:cs typeface="Courier New"/>
              </a:rPr>
              <a:t>var</a:t>
            </a:r>
            <a:r>
              <a:rPr lang="es-ES" dirty="0">
                <a:latin typeface="Courier New"/>
                <a:cs typeface="Courier New"/>
              </a:rPr>
              <a:t> mi_variable_3 = </a:t>
            </a:r>
            <a:r>
              <a:rPr lang="es-ES" dirty="0" err="1">
                <a:latin typeface="Courier New"/>
                <a:cs typeface="Courier New"/>
              </a:rPr>
              <a:t>prompt</a:t>
            </a:r>
            <a:r>
              <a:rPr lang="es-ES" dirty="0">
                <a:latin typeface="Courier New"/>
                <a:cs typeface="Courier New"/>
              </a:rPr>
              <a:t>(‘Introduce un valor:’);</a:t>
            </a:r>
            <a:endParaRPr lang="es-ES_tradnl" dirty="0">
              <a:latin typeface="Courier New"/>
              <a:cs typeface="Courier New"/>
            </a:endParaRPr>
          </a:p>
          <a:p>
            <a:pPr lvl="1"/>
            <a:endParaRPr lang="es-ES" dirty="0">
              <a:latin typeface="Courier New"/>
              <a:cs typeface="Courier New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23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403097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JavaScript utiliza principalmente cinco tipo de operadores:</a:t>
            </a:r>
          </a:p>
          <a:p>
            <a:pPr lvl="1"/>
            <a:r>
              <a:rPr lang="es-ES" dirty="0" smtClean="0"/>
              <a:t>Aritméticos.</a:t>
            </a:r>
          </a:p>
          <a:p>
            <a:pPr lvl="1"/>
            <a:r>
              <a:rPr lang="es-ES" dirty="0" smtClean="0"/>
              <a:t>Lógicos.</a:t>
            </a:r>
          </a:p>
          <a:p>
            <a:pPr lvl="1"/>
            <a:r>
              <a:rPr lang="es-ES" dirty="0" smtClean="0"/>
              <a:t>De asignación.</a:t>
            </a:r>
          </a:p>
          <a:p>
            <a:pPr lvl="1"/>
            <a:r>
              <a:rPr lang="es-ES" dirty="0" smtClean="0"/>
              <a:t>De comparación.</a:t>
            </a:r>
          </a:p>
          <a:p>
            <a:pPr lvl="1"/>
            <a:r>
              <a:rPr lang="es-ES" dirty="0" smtClean="0"/>
              <a:t>Condicionales.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24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284127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Operadores aritméticos:</a:t>
            </a:r>
          </a:p>
          <a:p>
            <a:pPr lvl="1"/>
            <a:r>
              <a:rPr lang="es-ES" dirty="0" smtClean="0"/>
              <a:t>Permiten realizar cálculos elementales entre variables numéricas.</a:t>
            </a:r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25</a:t>
            </a:fld>
            <a:endParaRPr lang="es-ES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31676731"/>
              </p:ext>
            </p:extLst>
          </p:nvPr>
        </p:nvGraphicFramePr>
        <p:xfrm>
          <a:off x="4324424" y="2694528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1200"/>
                        </a:spcAft>
                      </a:pPr>
                      <a:r>
                        <a:rPr lang="es-ES" sz="1400" b="1" dirty="0">
                          <a:effectLst/>
                          <a:latin typeface="Times New Roman"/>
                          <a:ea typeface="Times New Roman"/>
                        </a:rPr>
                        <a:t>Operador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1200"/>
                        </a:spcAft>
                      </a:pPr>
                      <a:r>
                        <a:rPr lang="es-ES" sz="1400" b="1" dirty="0">
                          <a:effectLst/>
                          <a:latin typeface="Times New Roman"/>
                          <a:ea typeface="Times New Roman"/>
                        </a:rPr>
                        <a:t>Nombre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+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Times New Roman"/>
                          <a:ea typeface="Times New Roman"/>
                        </a:rPr>
                        <a:t>Suma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-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Times New Roman"/>
                          <a:ea typeface="Times New Roman"/>
                        </a:rPr>
                        <a:t>Resta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Times New Roman"/>
                          <a:ea typeface="Times New Roman"/>
                        </a:rPr>
                        <a:t>Multiplicación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/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Times New Roman"/>
                          <a:ea typeface="Times New Roman"/>
                        </a:rPr>
                        <a:t>División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%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Times New Roman"/>
                          <a:ea typeface="Times New Roman"/>
                        </a:rPr>
                        <a:t>Módulo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++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Times New Roman"/>
                          <a:ea typeface="Times New Roman"/>
                        </a:rPr>
                        <a:t>Incremento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--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Times New Roman"/>
                          <a:ea typeface="Times New Roman"/>
                        </a:rPr>
                        <a:t>Decremento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55923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Operadores lógicos:</a:t>
            </a:r>
          </a:p>
          <a:p>
            <a:pPr lvl="1"/>
            <a:r>
              <a:rPr lang="es-ES" dirty="0" smtClean="0"/>
              <a:t>Combinan diferentes expresiones lógicas con el fin de evaluar si el resultado de dicha combinación es verdadero o falso.</a:t>
            </a:r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26</a:t>
            </a:fld>
            <a:endParaRPr lang="es-ES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71171540"/>
              </p:ext>
            </p:extLst>
          </p:nvPr>
        </p:nvGraphicFramePr>
        <p:xfrm>
          <a:off x="4283968" y="3429000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1200"/>
                        </a:spcAft>
                      </a:pPr>
                      <a:r>
                        <a:rPr lang="es-ES" sz="1400" b="1" dirty="0">
                          <a:effectLst/>
                          <a:latin typeface="Times New Roman"/>
                          <a:ea typeface="Times New Roman"/>
                        </a:rPr>
                        <a:t>Operador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1200"/>
                        </a:spcAft>
                      </a:pPr>
                      <a:r>
                        <a:rPr lang="es-ES" sz="1400" b="1" dirty="0">
                          <a:effectLst/>
                          <a:latin typeface="Times New Roman"/>
                          <a:ea typeface="Times New Roman"/>
                        </a:rPr>
                        <a:t>Nombre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&amp;&amp;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Times New Roman"/>
                          <a:ea typeface="Times New Roman"/>
                        </a:rPr>
                        <a:t>Y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||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Times New Roman"/>
                          <a:ea typeface="Times New Roman"/>
                        </a:rPr>
                        <a:t>O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!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Times New Roman"/>
                          <a:ea typeface="Times New Roman"/>
                        </a:rPr>
                        <a:t>No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35778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Operadores de asignación:</a:t>
            </a:r>
          </a:p>
          <a:p>
            <a:pPr lvl="1"/>
            <a:r>
              <a:rPr lang="es-ES" dirty="0" smtClean="0"/>
              <a:t>Permiten obtener métodos abreviados para evitar escribir dos veces la variable que se encuentra a la izquierda del operador.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27</a:t>
            </a:fld>
            <a:endParaRPr lang="es-ES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82863316"/>
              </p:ext>
            </p:extLst>
          </p:nvPr>
        </p:nvGraphicFramePr>
        <p:xfrm>
          <a:off x="4324424" y="3284984"/>
          <a:ext cx="406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1200"/>
                        </a:spcAft>
                      </a:pPr>
                      <a:r>
                        <a:rPr lang="es-ES" sz="1400" b="1" dirty="0">
                          <a:effectLst/>
                          <a:latin typeface="Times New Roman"/>
                          <a:ea typeface="Times New Roman"/>
                        </a:rPr>
                        <a:t>Operador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1200"/>
                        </a:spcAft>
                      </a:pPr>
                      <a:r>
                        <a:rPr lang="es-ES" sz="1400" b="1" dirty="0">
                          <a:effectLst/>
                          <a:latin typeface="Times New Roman"/>
                          <a:ea typeface="Times New Roman"/>
                        </a:rPr>
                        <a:t>Nombre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+=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Times New Roman"/>
                          <a:ea typeface="Times New Roman"/>
                        </a:rPr>
                        <a:t>Suma y asigna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-=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Times New Roman"/>
                          <a:ea typeface="Times New Roman"/>
                        </a:rPr>
                        <a:t>Resta y asigna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*=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Times New Roman"/>
                          <a:ea typeface="Times New Roman"/>
                        </a:rPr>
                        <a:t>Multiplica y asigna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/*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Times New Roman"/>
                          <a:ea typeface="Times New Roman"/>
                        </a:rPr>
                        <a:t>Divide y asigna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%=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Times New Roman"/>
                          <a:ea typeface="Times New Roman"/>
                        </a:rPr>
                        <a:t>Módulo y asigna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13808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Operadores de comparación:</a:t>
            </a:r>
          </a:p>
          <a:p>
            <a:pPr lvl="1"/>
            <a:r>
              <a:rPr lang="es-ES" dirty="0" smtClean="0"/>
              <a:t>Permiten comparar todo tipo de variables y devuelve un valor booleano.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28</a:t>
            </a:fld>
            <a:endParaRPr lang="es-ES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59857265"/>
              </p:ext>
            </p:extLst>
          </p:nvPr>
        </p:nvGraphicFramePr>
        <p:xfrm>
          <a:off x="4324424" y="2564904"/>
          <a:ext cx="4064000" cy="31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46800">
                <a:tc>
                  <a:txBody>
                    <a:bodyPr/>
                    <a:lstStyle/>
                    <a:p>
                      <a:pPr indent="0" algn="ctr">
                        <a:spcAft>
                          <a:spcPts val="1200"/>
                        </a:spcAft>
                      </a:pPr>
                      <a:r>
                        <a:rPr lang="es-ES" sz="1400" b="1" dirty="0">
                          <a:effectLst/>
                          <a:latin typeface="Times New Roman"/>
                          <a:ea typeface="Times New Roman"/>
                        </a:rPr>
                        <a:t>Operador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1200"/>
                        </a:spcAft>
                      </a:pPr>
                      <a:r>
                        <a:rPr lang="es-ES" sz="1400" b="1" dirty="0">
                          <a:effectLst/>
                          <a:latin typeface="Times New Roman"/>
                          <a:ea typeface="Times New Roman"/>
                        </a:rPr>
                        <a:t>Nombre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6800">
                <a:tc>
                  <a:txBody>
                    <a:bodyPr/>
                    <a:lstStyle/>
                    <a:p>
                      <a:pPr indent="0" algn="ctr"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&lt; 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300"/>
                        </a:spcAft>
                      </a:pPr>
                      <a:r>
                        <a:rPr lang="es-ES" sz="1400">
                          <a:effectLst/>
                          <a:latin typeface="Times New Roman"/>
                          <a:ea typeface="Times New Roman"/>
                        </a:rPr>
                        <a:t>Menor que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6800">
                <a:tc>
                  <a:txBody>
                    <a:bodyPr/>
                    <a:lstStyle/>
                    <a:p>
                      <a:pPr indent="0" algn="ctr"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&lt;=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  <a:latin typeface="Times New Roman"/>
                          <a:ea typeface="Times New Roman"/>
                        </a:rPr>
                        <a:t>Menor o igual que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6800">
                <a:tc>
                  <a:txBody>
                    <a:bodyPr/>
                    <a:lstStyle/>
                    <a:p>
                      <a:pPr indent="0" algn="ctr"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==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  <a:latin typeface="Times New Roman"/>
                          <a:ea typeface="Times New Roman"/>
                        </a:rPr>
                        <a:t>Igual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6800">
                <a:tc>
                  <a:txBody>
                    <a:bodyPr/>
                    <a:lstStyle/>
                    <a:p>
                      <a:pPr indent="0" algn="ctr">
                        <a:spcAft>
                          <a:spcPts val="3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&gt; 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  <a:latin typeface="Times New Roman"/>
                          <a:ea typeface="Times New Roman"/>
                        </a:rPr>
                        <a:t>Mayor que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6800">
                <a:tc>
                  <a:txBody>
                    <a:bodyPr/>
                    <a:lstStyle/>
                    <a:p>
                      <a:pPr indent="0" algn="ctr">
                        <a:spcAft>
                          <a:spcPts val="3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&gt;=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  <a:latin typeface="Times New Roman"/>
                          <a:ea typeface="Times New Roman"/>
                        </a:rPr>
                        <a:t>Mayor o igual que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6800">
                <a:tc>
                  <a:txBody>
                    <a:bodyPr/>
                    <a:lstStyle/>
                    <a:p>
                      <a:pPr indent="0" algn="ctr"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  <a:latin typeface="Courier New"/>
                          <a:ea typeface="Times New Roman"/>
                        </a:rPr>
                        <a:t>!=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  <a:latin typeface="Times New Roman"/>
                          <a:ea typeface="Times New Roman"/>
                        </a:rPr>
                        <a:t>Diferente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6800">
                <a:tc>
                  <a:txBody>
                    <a:bodyPr/>
                    <a:lstStyle/>
                    <a:p>
                      <a:pPr indent="0" algn="ctr">
                        <a:spcAft>
                          <a:spcPts val="3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===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  <a:latin typeface="Times New Roman"/>
                          <a:ea typeface="Times New Roman"/>
                        </a:rPr>
                        <a:t>Estrictamente igual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6800">
                <a:tc>
                  <a:txBody>
                    <a:bodyPr/>
                    <a:lstStyle/>
                    <a:p>
                      <a:pPr indent="0" algn="ctr">
                        <a:spcAft>
                          <a:spcPts val="300"/>
                        </a:spcAft>
                      </a:pPr>
                      <a:r>
                        <a:rPr lang="es-ES" sz="1400">
                          <a:effectLst/>
                          <a:latin typeface="Courier New"/>
                          <a:ea typeface="Times New Roman"/>
                        </a:rPr>
                        <a:t>!==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  <a:latin typeface="Times New Roman"/>
                          <a:ea typeface="Times New Roman"/>
                        </a:rPr>
                        <a:t>Estrictamente diferente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14588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Operadores condicionales:</a:t>
            </a:r>
          </a:p>
          <a:p>
            <a:pPr lvl="1"/>
            <a:r>
              <a:rPr lang="es-ES" dirty="0" smtClean="0"/>
              <a:t>Permite indicar al navegador que ejecute una acción en concreto después de evaluar una expresión.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Ejemplo:</a:t>
            </a:r>
          </a:p>
          <a:p>
            <a:pPr lvl="1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29</a:t>
            </a:fld>
            <a:endParaRPr lang="es-ES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23845605"/>
              </p:ext>
            </p:extLst>
          </p:nvPr>
        </p:nvGraphicFramePr>
        <p:xfrm>
          <a:off x="4324424" y="2924944"/>
          <a:ext cx="406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1200"/>
                        </a:spcAft>
                      </a:pPr>
                      <a:r>
                        <a:rPr lang="es-ES" sz="1400" b="1" dirty="0">
                          <a:effectLst/>
                          <a:latin typeface="Times New Roman"/>
                          <a:ea typeface="Times New Roman"/>
                        </a:rPr>
                        <a:t>Operador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1200"/>
                        </a:spcAft>
                      </a:pPr>
                      <a:r>
                        <a:rPr lang="es-ES" sz="1400" b="1" dirty="0">
                          <a:effectLst/>
                          <a:latin typeface="Times New Roman"/>
                          <a:ea typeface="Times New Roman"/>
                        </a:rPr>
                        <a:t>Nombre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600"/>
                        </a:spcAft>
                      </a:pPr>
                      <a:r>
                        <a:rPr lang="es-ES" sz="1400" dirty="0" smtClean="0">
                          <a:effectLst/>
                          <a:latin typeface="Courier New"/>
                          <a:ea typeface="Times New Roman"/>
                        </a:rPr>
                        <a:t>?: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600"/>
                        </a:spcAft>
                      </a:pPr>
                      <a:r>
                        <a:rPr lang="es-ES" sz="1400" dirty="0" smtClean="0">
                          <a:effectLst/>
                          <a:latin typeface="Times New Roman"/>
                          <a:ea typeface="Times New Roman"/>
                        </a:rPr>
                        <a:t>Condicional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547664" y="3933056"/>
            <a:ext cx="763284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Courier New"/>
                <a:cs typeface="Courier New"/>
              </a:rPr>
              <a:t>&lt;script </a:t>
            </a:r>
            <a:r>
              <a:rPr lang="es-ES" sz="1400" dirty="0" err="1">
                <a:latin typeface="Courier New"/>
                <a:cs typeface="Courier New"/>
              </a:rPr>
              <a:t>type</a:t>
            </a:r>
            <a:r>
              <a:rPr lang="es-ES" sz="1400" dirty="0">
                <a:latin typeface="Courier New"/>
                <a:cs typeface="Courier New"/>
              </a:rPr>
              <a:t>="</a:t>
            </a:r>
            <a:r>
              <a:rPr lang="es-ES" sz="1400" dirty="0" err="1">
                <a:latin typeface="Courier New"/>
                <a:cs typeface="Courier New"/>
              </a:rPr>
              <a:t>text</a:t>
            </a:r>
            <a:r>
              <a:rPr lang="es-ES" sz="1400" dirty="0">
                <a:latin typeface="Courier New"/>
                <a:cs typeface="Courier New"/>
              </a:rPr>
              <a:t>/</a:t>
            </a:r>
            <a:r>
              <a:rPr lang="es-ES" sz="1400" dirty="0" err="1">
                <a:latin typeface="Courier New"/>
                <a:cs typeface="Courier New"/>
              </a:rPr>
              <a:t>javascript</a:t>
            </a:r>
            <a:r>
              <a:rPr lang="es-ES" sz="1400" dirty="0">
                <a:latin typeface="Courier New"/>
                <a:cs typeface="Courier New"/>
              </a:rPr>
              <a:t>"&gt;</a:t>
            </a:r>
            <a:endParaRPr lang="es-ES_tradnl" sz="1400" dirty="0">
              <a:latin typeface="Courier New"/>
              <a:cs typeface="Courier New"/>
            </a:endParaRPr>
          </a:p>
          <a:p>
            <a:r>
              <a:rPr lang="es-ES" sz="1400" dirty="0">
                <a:latin typeface="Courier New"/>
                <a:cs typeface="Courier New"/>
              </a:rPr>
              <a:t>  </a:t>
            </a:r>
            <a:r>
              <a:rPr lang="es-ES" sz="1400" dirty="0" err="1">
                <a:latin typeface="Courier New"/>
                <a:cs typeface="Courier New"/>
              </a:rPr>
              <a:t>var</a:t>
            </a:r>
            <a:r>
              <a:rPr lang="es-ES" sz="1400" dirty="0">
                <a:latin typeface="Courier New"/>
                <a:cs typeface="Courier New"/>
              </a:rPr>
              <a:t> dividendo = </a:t>
            </a:r>
            <a:r>
              <a:rPr lang="es-ES" sz="1400" dirty="0" err="1">
                <a:latin typeface="Courier New"/>
                <a:cs typeface="Courier New"/>
              </a:rPr>
              <a:t>prompt</a:t>
            </a:r>
            <a:r>
              <a:rPr lang="es-ES" sz="1400" dirty="0">
                <a:latin typeface="Courier New"/>
                <a:cs typeface="Courier New"/>
              </a:rPr>
              <a:t>("Introduce el dividendo: ");</a:t>
            </a:r>
            <a:endParaRPr lang="es-ES_tradnl" sz="1400" dirty="0">
              <a:latin typeface="Courier New"/>
              <a:cs typeface="Courier New"/>
            </a:endParaRPr>
          </a:p>
          <a:p>
            <a:r>
              <a:rPr lang="es-ES" sz="1400" dirty="0">
                <a:latin typeface="Courier New"/>
                <a:cs typeface="Courier New"/>
              </a:rPr>
              <a:t>  </a:t>
            </a:r>
            <a:r>
              <a:rPr lang="es-ES" sz="1400" dirty="0" err="1">
                <a:latin typeface="Courier New"/>
                <a:cs typeface="Courier New"/>
              </a:rPr>
              <a:t>var</a:t>
            </a:r>
            <a:r>
              <a:rPr lang="es-ES" sz="1400" dirty="0">
                <a:latin typeface="Courier New"/>
                <a:cs typeface="Courier New"/>
              </a:rPr>
              <a:t> divisor = </a:t>
            </a:r>
            <a:r>
              <a:rPr lang="es-ES" sz="1400" dirty="0" err="1">
                <a:latin typeface="Courier New"/>
                <a:cs typeface="Courier New"/>
              </a:rPr>
              <a:t>prompt</a:t>
            </a:r>
            <a:r>
              <a:rPr lang="es-ES" sz="1400" dirty="0">
                <a:latin typeface="Courier New"/>
                <a:cs typeface="Courier New"/>
              </a:rPr>
              <a:t>("Introduce el divisor: ");</a:t>
            </a:r>
            <a:endParaRPr lang="es-ES_tradnl" sz="1400" dirty="0">
              <a:latin typeface="Courier New"/>
              <a:cs typeface="Courier New"/>
            </a:endParaRPr>
          </a:p>
          <a:p>
            <a:r>
              <a:rPr lang="es-ES" sz="1400" dirty="0">
                <a:latin typeface="Courier New"/>
                <a:cs typeface="Courier New"/>
              </a:rPr>
              <a:t>  </a:t>
            </a:r>
            <a:r>
              <a:rPr lang="es-ES" sz="1400" dirty="0" err="1">
                <a:latin typeface="Courier New"/>
                <a:cs typeface="Courier New"/>
              </a:rPr>
              <a:t>var</a:t>
            </a:r>
            <a:r>
              <a:rPr lang="es-ES" sz="1400" dirty="0">
                <a:latin typeface="Courier New"/>
                <a:cs typeface="Courier New"/>
              </a:rPr>
              <a:t> resultado;</a:t>
            </a:r>
            <a:endParaRPr lang="es-ES_tradnl" sz="1400" dirty="0">
              <a:latin typeface="Courier New"/>
              <a:cs typeface="Courier New"/>
            </a:endParaRPr>
          </a:p>
          <a:p>
            <a:r>
              <a:rPr lang="es-ES" sz="1400" dirty="0">
                <a:latin typeface="Courier New"/>
                <a:cs typeface="Courier New"/>
              </a:rPr>
              <a:t>  divisor != 0 ? resultado = dividendo/divisor : </a:t>
            </a:r>
            <a:endParaRPr lang="es-ES_tradnl" sz="1400" dirty="0">
              <a:latin typeface="Courier New"/>
              <a:cs typeface="Courier New"/>
            </a:endParaRPr>
          </a:p>
          <a:p>
            <a:r>
              <a:rPr lang="es-ES" sz="1400" dirty="0">
                <a:latin typeface="Courier New"/>
                <a:cs typeface="Courier New"/>
              </a:rPr>
              <a:t>    </a:t>
            </a:r>
            <a:r>
              <a:rPr lang="es-ES" sz="1400" dirty="0" err="1">
                <a:latin typeface="Courier New"/>
                <a:cs typeface="Courier New"/>
              </a:rPr>
              <a:t>alert</a:t>
            </a:r>
            <a:r>
              <a:rPr lang="es-ES" sz="1400" dirty="0">
                <a:latin typeface="Courier New"/>
                <a:cs typeface="Courier New"/>
              </a:rPr>
              <a:t>("No es posible la división por cero");</a:t>
            </a:r>
            <a:endParaRPr lang="es-ES_tradnl" sz="1400" dirty="0">
              <a:latin typeface="Courier New"/>
              <a:cs typeface="Courier New"/>
            </a:endParaRPr>
          </a:p>
          <a:p>
            <a:r>
              <a:rPr lang="es-ES" sz="1400" dirty="0">
                <a:latin typeface="Courier New"/>
                <a:cs typeface="Courier New"/>
              </a:rPr>
              <a:t>    </a:t>
            </a:r>
            <a:r>
              <a:rPr lang="es-ES" sz="1400" dirty="0" err="1">
                <a:latin typeface="Courier New"/>
                <a:cs typeface="Courier New"/>
              </a:rPr>
              <a:t>alert</a:t>
            </a:r>
            <a:r>
              <a:rPr lang="es-ES" sz="1400" dirty="0">
                <a:latin typeface="Courier New"/>
                <a:cs typeface="Courier New"/>
              </a:rPr>
              <a:t>("El resultado es: " + resultado);</a:t>
            </a:r>
            <a:endParaRPr lang="es-ES_tradnl" sz="1400" dirty="0">
              <a:latin typeface="Courier New"/>
              <a:cs typeface="Courier New"/>
            </a:endParaRPr>
          </a:p>
          <a:p>
            <a:r>
              <a:rPr lang="es-ES" sz="1400" dirty="0">
                <a:latin typeface="Courier New"/>
                <a:cs typeface="Courier New"/>
              </a:rPr>
              <a:t>&lt;/script&gt;</a:t>
            </a:r>
            <a:endParaRPr lang="es-ES_tradnl" sz="1400" dirty="0">
              <a:latin typeface="Courier New"/>
              <a:cs typeface="Courier New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29878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</a:t>
            </a:r>
            <a:r>
              <a:rPr lang="es-ES" dirty="0"/>
              <a:t>a</a:t>
            </a:r>
            <a:r>
              <a:rPr lang="es-ES" dirty="0" smtClean="0"/>
              <a:t>cterísticas de JavaScript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Su sintaxis se asemeja a la de C++ y Java.</a:t>
            </a:r>
          </a:p>
          <a:p>
            <a:r>
              <a:rPr lang="es-ES" dirty="0" smtClean="0"/>
              <a:t>Sus objetos utilizan herencia basada en prototipos.</a:t>
            </a:r>
          </a:p>
          <a:p>
            <a:r>
              <a:rPr lang="es-ES" dirty="0" smtClean="0"/>
              <a:t>Es un lenguaje débilmente </a:t>
            </a:r>
            <a:r>
              <a:rPr lang="es-ES" dirty="0" err="1" smtClean="0"/>
              <a:t>tipado</a:t>
            </a:r>
            <a:r>
              <a:rPr lang="es-ES" dirty="0" smtClean="0"/>
              <a:t>.</a:t>
            </a:r>
          </a:p>
          <a:p>
            <a:r>
              <a:rPr lang="es-ES" dirty="0" smtClean="0"/>
              <a:t>Todas sus variables son globales.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94334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Sentencias condicionales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Con las sentencias condicionales se puede gestionar la toma de decisiones y el posterior resultado por parte del navegador.</a:t>
            </a:r>
          </a:p>
          <a:p>
            <a:r>
              <a:rPr lang="es-ES" dirty="0" smtClean="0"/>
              <a:t>Dichas sentencias evalúan condiciones y ejecutan ciertas instrucciones en base al resultado de la condición.</a:t>
            </a:r>
          </a:p>
          <a:p>
            <a:r>
              <a:rPr lang="es-ES" dirty="0" smtClean="0"/>
              <a:t>Las sentencias condicionales en JavaScript son:</a:t>
            </a:r>
          </a:p>
          <a:p>
            <a:pPr lvl="1"/>
            <a:r>
              <a:rPr lang="es-ES" dirty="0" err="1" smtClean="0">
                <a:latin typeface="Courier New"/>
                <a:cs typeface="Courier New"/>
              </a:rPr>
              <a:t>if</a:t>
            </a:r>
            <a:r>
              <a:rPr lang="es-ES" sz="2800" dirty="0" smtClean="0"/>
              <a:t>.</a:t>
            </a:r>
          </a:p>
          <a:p>
            <a:pPr lvl="1"/>
            <a:r>
              <a:rPr lang="es-ES" dirty="0" err="1" smtClean="0">
                <a:latin typeface="Courier New"/>
                <a:cs typeface="Courier New"/>
              </a:rPr>
              <a:t>switch</a:t>
            </a:r>
            <a:r>
              <a:rPr lang="es-ES" sz="2800" dirty="0" smtClean="0"/>
              <a:t>.</a:t>
            </a:r>
          </a:p>
          <a:p>
            <a:pPr lvl="1"/>
            <a:r>
              <a:rPr lang="es-ES" dirty="0" err="1" smtClean="0">
                <a:latin typeface="Courier New"/>
                <a:cs typeface="Courier New"/>
              </a:rPr>
              <a:t>while</a:t>
            </a:r>
            <a:r>
              <a:rPr lang="es-ES" sz="2800" dirty="0" smtClean="0"/>
              <a:t>.</a:t>
            </a:r>
          </a:p>
          <a:p>
            <a:pPr lvl="1"/>
            <a:r>
              <a:rPr lang="es-ES" dirty="0" err="1" smtClean="0">
                <a:latin typeface="Courier New"/>
                <a:cs typeface="Courier New"/>
              </a:rPr>
              <a:t>for</a:t>
            </a:r>
            <a:r>
              <a:rPr lang="es-ES" sz="2800" dirty="0" smtClean="0"/>
              <a:t>.</a:t>
            </a:r>
            <a:endParaRPr lang="es-ES" sz="28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30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138756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Sentencias condicionales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000" dirty="0" err="1" smtClean="0">
                <a:latin typeface="Courier New"/>
                <a:cs typeface="Courier New"/>
              </a:rPr>
              <a:t>if</a:t>
            </a:r>
            <a:r>
              <a:rPr lang="es-ES" sz="3000" dirty="0" smtClean="0"/>
              <a:t> – sintaxis (1):</a:t>
            </a:r>
          </a:p>
          <a:p>
            <a:pPr marL="0" indent="0">
              <a:buNone/>
            </a:pPr>
            <a:endParaRPr lang="es-E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 err="1" smtClean="0">
                <a:latin typeface="Courier New"/>
                <a:cs typeface="Courier New"/>
              </a:rPr>
              <a:t>if</a:t>
            </a:r>
            <a:r>
              <a:rPr lang="es-ES" dirty="0">
                <a:latin typeface="Courier New"/>
                <a:cs typeface="Courier New"/>
              </a:rPr>
              <a:t>(expresión){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>
                <a:latin typeface="Courier New"/>
                <a:cs typeface="Courier New"/>
              </a:rPr>
              <a:t>  </a:t>
            </a:r>
            <a:r>
              <a:rPr lang="es-ES" dirty="0" smtClean="0">
                <a:latin typeface="Courier New"/>
                <a:cs typeface="Courier New"/>
              </a:rPr>
              <a:t>instrucciones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 smtClean="0">
                <a:latin typeface="Courier New"/>
                <a:cs typeface="Courier New"/>
              </a:rPr>
              <a:t>}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31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007129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Sentencias condicionales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000" dirty="0" err="1" smtClean="0">
                <a:latin typeface="Courier New"/>
                <a:cs typeface="Courier New"/>
              </a:rPr>
              <a:t>if</a:t>
            </a:r>
            <a:r>
              <a:rPr lang="es-ES" sz="3000" dirty="0" smtClean="0"/>
              <a:t> – sintaxis (2):</a:t>
            </a:r>
          </a:p>
          <a:p>
            <a:pPr marL="0" indent="0">
              <a:buNone/>
            </a:pPr>
            <a:endParaRPr lang="es-E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 err="1" smtClean="0">
                <a:latin typeface="Courier New"/>
                <a:cs typeface="Courier New"/>
              </a:rPr>
              <a:t>if</a:t>
            </a:r>
            <a:r>
              <a:rPr lang="es-ES" dirty="0">
                <a:latin typeface="Courier New"/>
                <a:cs typeface="Courier New"/>
              </a:rPr>
              <a:t>(expresión){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>
                <a:latin typeface="Courier New"/>
                <a:cs typeface="Courier New"/>
              </a:rPr>
              <a:t>  </a:t>
            </a:r>
            <a:r>
              <a:rPr lang="es-ES" dirty="0" err="1">
                <a:latin typeface="Courier New"/>
                <a:cs typeface="Courier New"/>
              </a:rPr>
              <a:t>instrucciones_si_true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>
                <a:latin typeface="Courier New"/>
                <a:cs typeface="Courier New"/>
              </a:rPr>
              <a:t>}</a:t>
            </a:r>
            <a:r>
              <a:rPr lang="es-ES" dirty="0" err="1">
                <a:latin typeface="Courier New"/>
                <a:cs typeface="Courier New"/>
              </a:rPr>
              <a:t>else</a:t>
            </a:r>
            <a:r>
              <a:rPr lang="es-ES" dirty="0">
                <a:latin typeface="Courier New"/>
                <a:cs typeface="Courier New"/>
              </a:rPr>
              <a:t> {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>
                <a:latin typeface="Courier New"/>
                <a:cs typeface="Courier New"/>
              </a:rPr>
              <a:t>  </a:t>
            </a:r>
            <a:r>
              <a:rPr lang="es-ES" dirty="0" err="1">
                <a:latin typeface="Courier New"/>
                <a:cs typeface="Courier New"/>
              </a:rPr>
              <a:t>instrucciones_si_false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>
                <a:latin typeface="Courier New"/>
                <a:cs typeface="Courier New"/>
              </a:rPr>
              <a:t>}</a:t>
            </a:r>
            <a:endParaRPr lang="es-ES_tradnl" dirty="0">
              <a:latin typeface="Courier New"/>
              <a:cs typeface="Courier New"/>
            </a:endParaRP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32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041546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Sentencias condicionales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3200" dirty="0" err="1" smtClean="0">
                <a:latin typeface="Courier New"/>
                <a:cs typeface="Courier New"/>
              </a:rPr>
              <a:t>if</a:t>
            </a:r>
            <a:r>
              <a:rPr lang="es-ES" sz="3200" dirty="0" smtClean="0"/>
              <a:t> – sintaxis (3):</a:t>
            </a:r>
          </a:p>
          <a:p>
            <a:pPr marL="0" indent="0">
              <a:buNone/>
            </a:pPr>
            <a:endParaRPr lang="es-E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 err="1" smtClean="0">
                <a:latin typeface="Courier New"/>
                <a:cs typeface="Courier New"/>
              </a:rPr>
              <a:t>if</a:t>
            </a:r>
            <a:r>
              <a:rPr lang="es-ES" dirty="0">
                <a:latin typeface="Courier New"/>
                <a:cs typeface="Courier New"/>
              </a:rPr>
              <a:t>(</a:t>
            </a:r>
            <a:r>
              <a:rPr lang="es-ES" dirty="0" smtClean="0">
                <a:latin typeface="Courier New"/>
                <a:cs typeface="Courier New"/>
              </a:rPr>
              <a:t>expresión_1)</a:t>
            </a:r>
            <a:r>
              <a:rPr lang="es-ES" dirty="0">
                <a:latin typeface="Courier New"/>
                <a:cs typeface="Courier New"/>
              </a:rPr>
              <a:t>{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>
                <a:latin typeface="Courier New"/>
                <a:cs typeface="Courier New"/>
              </a:rPr>
              <a:t>  </a:t>
            </a:r>
            <a:r>
              <a:rPr lang="es-ES" dirty="0" smtClean="0">
                <a:latin typeface="Courier New"/>
                <a:cs typeface="Courier New"/>
              </a:rPr>
              <a:t>instrucciones_1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>
                <a:latin typeface="Courier New"/>
                <a:cs typeface="Courier New"/>
              </a:rPr>
              <a:t>}</a:t>
            </a:r>
            <a:r>
              <a:rPr lang="es-ES" dirty="0" err="1">
                <a:latin typeface="Courier New"/>
                <a:cs typeface="Courier New"/>
              </a:rPr>
              <a:t>else</a:t>
            </a:r>
            <a:r>
              <a:rPr lang="es-ES" dirty="0">
                <a:latin typeface="Courier New"/>
                <a:cs typeface="Courier New"/>
              </a:rPr>
              <a:t> </a:t>
            </a:r>
            <a:r>
              <a:rPr lang="es-ES" dirty="0" err="1" smtClean="0">
                <a:latin typeface="Courier New"/>
                <a:cs typeface="Courier New"/>
              </a:rPr>
              <a:t>if</a:t>
            </a:r>
            <a:r>
              <a:rPr lang="es-ES" dirty="0" smtClean="0">
                <a:latin typeface="Courier New"/>
                <a:cs typeface="Courier New"/>
              </a:rPr>
              <a:t> (expresión_2){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>
                <a:latin typeface="Courier New"/>
                <a:cs typeface="Courier New"/>
              </a:rPr>
              <a:t>  </a:t>
            </a:r>
            <a:r>
              <a:rPr lang="es-ES" dirty="0" smtClean="0">
                <a:latin typeface="Courier New"/>
                <a:cs typeface="Courier New"/>
              </a:rPr>
              <a:t>instrucciones_2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 smtClean="0">
                <a:latin typeface="Courier New"/>
                <a:cs typeface="Courier New"/>
              </a:rPr>
              <a:t>}</a:t>
            </a:r>
            <a:r>
              <a:rPr lang="es-ES" dirty="0" err="1" smtClean="0">
                <a:latin typeface="Courier New"/>
                <a:cs typeface="Courier New"/>
              </a:rPr>
              <a:t>else</a:t>
            </a:r>
            <a:r>
              <a:rPr lang="es-ES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s-ES" dirty="0">
                <a:latin typeface="Courier New"/>
                <a:cs typeface="Courier New"/>
              </a:rPr>
              <a:t> </a:t>
            </a:r>
            <a:r>
              <a:rPr lang="es-ES" dirty="0" smtClean="0">
                <a:latin typeface="Courier New"/>
                <a:cs typeface="Courier New"/>
              </a:rPr>
              <a:t> instrucciones_3</a:t>
            </a:r>
            <a:endParaRPr lang="es-E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 smtClean="0">
                <a:latin typeface="Courier New"/>
                <a:cs typeface="Courier New"/>
              </a:rPr>
              <a:t>}</a:t>
            </a:r>
            <a:endParaRPr lang="es-ES_tradnl" dirty="0">
              <a:latin typeface="Courier New"/>
              <a:cs typeface="Courier New"/>
            </a:endParaRP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33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894315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Sentencias condicionales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sz="5500" dirty="0" err="1" smtClean="0">
                <a:latin typeface="Courier New"/>
                <a:cs typeface="Courier New"/>
              </a:rPr>
              <a:t>switch</a:t>
            </a:r>
            <a:r>
              <a:rPr lang="es-ES" sz="5500" dirty="0" smtClean="0"/>
              <a:t> – sintaxis:</a:t>
            </a:r>
          </a:p>
          <a:p>
            <a:pPr marL="0" indent="0">
              <a:buNone/>
            </a:pPr>
            <a:endParaRPr lang="es-E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 err="1">
                <a:latin typeface="Courier New"/>
                <a:cs typeface="Courier New"/>
              </a:rPr>
              <a:t>switch</a:t>
            </a:r>
            <a:r>
              <a:rPr lang="es-ES" dirty="0">
                <a:latin typeface="Courier New"/>
                <a:cs typeface="Courier New"/>
              </a:rPr>
              <a:t> (expresión){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>
                <a:latin typeface="Courier New"/>
                <a:cs typeface="Courier New"/>
              </a:rPr>
              <a:t>  case valor1: 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>
                <a:latin typeface="Courier New"/>
                <a:cs typeface="Courier New"/>
              </a:rPr>
              <a:t>    instrucciones a ejecutar si expresión = valor1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>
                <a:latin typeface="Courier New"/>
                <a:cs typeface="Courier New"/>
              </a:rPr>
              <a:t>  break;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>
                <a:latin typeface="Courier New"/>
                <a:cs typeface="Courier New"/>
              </a:rPr>
              <a:t>  case valor2: 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>
                <a:latin typeface="Courier New"/>
                <a:cs typeface="Courier New"/>
              </a:rPr>
              <a:t>    instrucciones a ejecutar si expresión = valor2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>
                <a:latin typeface="Courier New"/>
                <a:cs typeface="Courier New"/>
              </a:rPr>
              <a:t>  break;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>
                <a:latin typeface="Courier New"/>
                <a:cs typeface="Courier New"/>
              </a:rPr>
              <a:t>  case valor3: 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>
                <a:latin typeface="Courier New"/>
                <a:cs typeface="Courier New"/>
              </a:rPr>
              <a:t>    instrucciones a ejecutar si expresión = valor3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>
                <a:latin typeface="Courier New"/>
                <a:cs typeface="Courier New"/>
              </a:rPr>
              <a:t>  break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>
                <a:latin typeface="Courier New"/>
                <a:cs typeface="Courier New"/>
              </a:rPr>
              <a:t>  default: 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>
                <a:latin typeface="Courier New"/>
                <a:cs typeface="Courier New"/>
              </a:rPr>
              <a:t>    instrucciones a ejecutar si expresión es diferente a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>
                <a:latin typeface="Courier New"/>
                <a:cs typeface="Courier New"/>
              </a:rPr>
              <a:t>    los valores anteriores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>
                <a:latin typeface="Courier New"/>
                <a:cs typeface="Courier New"/>
              </a:rPr>
              <a:t>}</a:t>
            </a:r>
            <a:endParaRPr lang="es-ES_tradnl" dirty="0">
              <a:latin typeface="Courier New"/>
              <a:cs typeface="Courier New"/>
            </a:endParaRP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34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952227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Sentencias condicionales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sz="3900" dirty="0" err="1" smtClean="0">
                <a:latin typeface="Courier New"/>
                <a:cs typeface="Courier New"/>
              </a:rPr>
              <a:t>while</a:t>
            </a:r>
            <a:r>
              <a:rPr lang="es-ES" sz="3900" dirty="0" smtClean="0"/>
              <a:t> – sintaxis:</a:t>
            </a:r>
          </a:p>
          <a:p>
            <a:pPr marL="0" indent="0">
              <a:buNone/>
            </a:pPr>
            <a:endParaRPr lang="es-E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 smtClean="0">
                <a:latin typeface="Courier New"/>
                <a:cs typeface="Courier New"/>
              </a:rPr>
              <a:t>(1)</a:t>
            </a:r>
          </a:p>
          <a:p>
            <a:pPr marL="0" indent="0">
              <a:buNone/>
            </a:pPr>
            <a:r>
              <a:rPr lang="es-ES" dirty="0" err="1">
                <a:latin typeface="Courier New"/>
                <a:cs typeface="Courier New"/>
              </a:rPr>
              <a:t>while</a:t>
            </a:r>
            <a:r>
              <a:rPr lang="es-ES" dirty="0">
                <a:latin typeface="Courier New"/>
                <a:cs typeface="Courier New"/>
              </a:rPr>
              <a:t> (expresión){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>
                <a:latin typeface="Courier New"/>
                <a:cs typeface="Courier New"/>
              </a:rPr>
              <a:t>  instrucciones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s-E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_tradnl" dirty="0" smtClean="0">
                <a:latin typeface="Courier New"/>
                <a:cs typeface="Courier New"/>
              </a:rPr>
              <a:t>(2)</a:t>
            </a:r>
          </a:p>
          <a:p>
            <a:pPr marL="0" indent="0">
              <a:buNone/>
            </a:pPr>
            <a:r>
              <a:rPr lang="es-ES" dirty="0">
                <a:latin typeface="Courier New"/>
                <a:cs typeface="Courier New"/>
              </a:rPr>
              <a:t>do{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>
                <a:latin typeface="Courier New"/>
                <a:cs typeface="Courier New"/>
              </a:rPr>
              <a:t>  instrucciones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>
                <a:latin typeface="Courier New"/>
                <a:cs typeface="Courier New"/>
              </a:rPr>
              <a:t>} </a:t>
            </a:r>
            <a:r>
              <a:rPr lang="es-ES_tradnl" dirty="0" err="1">
                <a:latin typeface="Courier New"/>
                <a:cs typeface="Courier New"/>
              </a:rPr>
              <a:t>while</a:t>
            </a:r>
            <a:r>
              <a:rPr lang="es-ES_tradnl" dirty="0">
                <a:latin typeface="Courier New"/>
                <a:cs typeface="Courier New"/>
              </a:rPr>
              <a:t> (expresión)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35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277832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Sentencias condicionales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579296" cy="4061048"/>
          </a:xfrm>
        </p:spPr>
        <p:txBody>
          <a:bodyPr>
            <a:normAutofit/>
          </a:bodyPr>
          <a:lstStyle/>
          <a:p>
            <a:r>
              <a:rPr lang="es-ES" sz="3200" dirty="0" err="1" smtClean="0">
                <a:latin typeface="Courier New"/>
                <a:cs typeface="Courier New"/>
              </a:rPr>
              <a:t>for</a:t>
            </a:r>
            <a:r>
              <a:rPr lang="es-ES" sz="3200" dirty="0" smtClean="0"/>
              <a:t> – sintaxis:</a:t>
            </a:r>
          </a:p>
          <a:p>
            <a:pPr marL="0" indent="0">
              <a:buNone/>
            </a:pPr>
            <a:endParaRPr lang="es-E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 err="1">
                <a:latin typeface="Courier New"/>
                <a:cs typeface="Courier New"/>
              </a:rPr>
              <a:t>for</a:t>
            </a:r>
            <a:r>
              <a:rPr lang="es-ES" dirty="0">
                <a:latin typeface="Courier New"/>
                <a:cs typeface="Courier New"/>
              </a:rPr>
              <a:t>(</a:t>
            </a:r>
            <a:r>
              <a:rPr lang="es-ES" dirty="0" err="1">
                <a:latin typeface="Courier New"/>
                <a:cs typeface="Courier New"/>
              </a:rPr>
              <a:t>valor_inicial_variable</a:t>
            </a:r>
            <a:r>
              <a:rPr lang="es-ES" dirty="0">
                <a:latin typeface="Courier New"/>
                <a:cs typeface="Courier New"/>
              </a:rPr>
              <a:t>; </a:t>
            </a:r>
            <a:r>
              <a:rPr lang="es-ES" dirty="0" err="1">
                <a:latin typeface="Courier New"/>
                <a:cs typeface="Courier New"/>
              </a:rPr>
              <a:t>expresión_condicional</a:t>
            </a:r>
            <a:r>
              <a:rPr lang="es-ES" dirty="0">
                <a:latin typeface="Courier New"/>
                <a:cs typeface="Courier New"/>
              </a:rPr>
              <a:t>;       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 err="1" smtClean="0">
                <a:latin typeface="Courier New"/>
                <a:cs typeface="Courier New"/>
              </a:rPr>
              <a:t>incremento_o_decremento_de_la_variable</a:t>
            </a:r>
            <a:r>
              <a:rPr lang="es-ES" dirty="0">
                <a:latin typeface="Courier New"/>
                <a:cs typeface="Courier New"/>
              </a:rPr>
              <a:t>){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>
                <a:latin typeface="Courier New"/>
                <a:cs typeface="Courier New"/>
              </a:rPr>
              <a:t>    </a:t>
            </a:r>
            <a:r>
              <a:rPr lang="es-ES" dirty="0" err="1">
                <a:latin typeface="Courier New"/>
                <a:cs typeface="Courier New"/>
              </a:rPr>
              <a:t>cuerpo_del_bucle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>
                <a:latin typeface="Courier New"/>
                <a:cs typeface="Courier New"/>
              </a:rPr>
              <a:t>}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s-ES_tradnl" dirty="0">
              <a:latin typeface="Courier New"/>
              <a:cs typeface="Courier New"/>
            </a:endParaRP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36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27418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“Hola mundo” con JavaScript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forma más inmediata de empezar a experimentar con JavaScript es escribir secuencias de comandos simples.</a:t>
            </a:r>
          </a:p>
          <a:p>
            <a:r>
              <a:rPr lang="es-ES" dirty="0" smtClean="0"/>
              <a:t>Es necesario sólo un navegador web y un editor de texto.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99380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“Hola mundo” con JavaScript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1"/>
          </a:xfrm>
        </p:spPr>
        <p:txBody>
          <a:bodyPr>
            <a:normAutofit fontScale="55000" lnSpcReduction="20000"/>
          </a:bodyPr>
          <a:lstStyle/>
          <a:p>
            <a:r>
              <a:rPr lang="es-ES" dirty="0" smtClean="0"/>
              <a:t>Hay dos formas de embeber el código JavaScript en una página HTML:</a:t>
            </a:r>
          </a:p>
          <a:p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Incluirlo directamente en la página HTML mediante la etiqueta </a:t>
            </a:r>
            <a:r>
              <a:rPr lang="es-ES" dirty="0" smtClean="0">
                <a:latin typeface="Courier New"/>
                <a:cs typeface="Courier New"/>
              </a:rPr>
              <a:t>&lt;script</a:t>
            </a:r>
            <a:r>
              <a:rPr lang="es-ES" dirty="0" smtClean="0">
                <a:latin typeface="Courier New"/>
                <a:cs typeface="Courier New"/>
              </a:rPr>
              <a:t>&gt;</a:t>
            </a:r>
            <a:r>
              <a:rPr lang="es-ES" sz="2700" dirty="0" smtClean="0"/>
              <a:t>.</a:t>
            </a:r>
            <a:endParaRPr lang="es-ES" sz="2700" dirty="0" smtClean="0"/>
          </a:p>
          <a:p>
            <a:pPr marL="514350" indent="-514350">
              <a:buFont typeface="+mj-lt"/>
              <a:buAutoNum type="arabicPeriod"/>
            </a:pPr>
            <a:endParaRPr lang="es-E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&lt;!DOCTYPE html&gt;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&lt;html&gt;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&lt;head&gt;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&lt;meta http-</a:t>
            </a:r>
            <a:r>
              <a:rPr lang="en-US" dirty="0" err="1">
                <a:latin typeface="Courier New"/>
                <a:cs typeface="Courier New"/>
              </a:rPr>
              <a:t>equiv</a:t>
            </a:r>
            <a:r>
              <a:rPr lang="en-US" dirty="0">
                <a:latin typeface="Courier New"/>
                <a:cs typeface="Courier New"/>
              </a:rPr>
              <a:t>= "content-type" content="text/html; 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charset=utf-8"&gt;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&lt;title&gt;</a:t>
            </a:r>
            <a:r>
              <a:rPr lang="en-US" dirty="0" err="1">
                <a:latin typeface="Courier New"/>
                <a:cs typeface="Courier New"/>
              </a:rPr>
              <a:t>Hola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Mundo</a:t>
            </a:r>
            <a:r>
              <a:rPr lang="en-US" dirty="0">
                <a:latin typeface="Courier New"/>
                <a:cs typeface="Courier New"/>
              </a:rPr>
              <a:t>&lt;/title&gt;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&lt;/head&gt;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&lt;body&gt;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&lt;script&gt;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  alert(‘</a:t>
            </a:r>
            <a:r>
              <a:rPr lang="en-US" dirty="0" err="1">
                <a:latin typeface="Courier New"/>
                <a:cs typeface="Courier New"/>
              </a:rPr>
              <a:t>Hola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mundo</a:t>
            </a:r>
            <a:r>
              <a:rPr lang="en-US" dirty="0">
                <a:latin typeface="Courier New"/>
                <a:cs typeface="Courier New"/>
              </a:rPr>
              <a:t> en JavaScript’)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s-ES" dirty="0">
                <a:latin typeface="Courier New"/>
                <a:cs typeface="Courier New"/>
              </a:rPr>
              <a:t>&lt;/script&gt;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>
                <a:latin typeface="Courier New"/>
                <a:cs typeface="Courier New"/>
              </a:rPr>
              <a:t>  &lt;/</a:t>
            </a:r>
            <a:r>
              <a:rPr lang="es-ES" dirty="0" err="1">
                <a:latin typeface="Courier New"/>
                <a:cs typeface="Courier New"/>
              </a:rPr>
              <a:t>body</a:t>
            </a:r>
            <a:r>
              <a:rPr lang="es-ES" dirty="0">
                <a:latin typeface="Courier New"/>
                <a:cs typeface="Courier New"/>
              </a:rPr>
              <a:t>&gt;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dirty="0">
                <a:latin typeface="Courier New"/>
                <a:cs typeface="Courier New"/>
              </a:rPr>
              <a:t>&lt;/</a:t>
            </a:r>
            <a:r>
              <a:rPr lang="es-ES" dirty="0" err="1">
                <a:latin typeface="Courier New"/>
                <a:cs typeface="Courier New"/>
              </a:rPr>
              <a:t>html</a:t>
            </a:r>
            <a:r>
              <a:rPr lang="es-ES" dirty="0">
                <a:latin typeface="Courier New"/>
                <a:cs typeface="Courier New"/>
              </a:rPr>
              <a:t>&gt;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92095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“Hola mundo” con JavaScript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1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s-ES" dirty="0" smtClean="0"/>
              <a:t>Utilizar el atributo </a:t>
            </a:r>
            <a:r>
              <a:rPr lang="es-ES" sz="2900" dirty="0" err="1">
                <a:latin typeface="Courier New"/>
                <a:cs typeface="Courier New"/>
              </a:rPr>
              <a:t>src</a:t>
            </a:r>
            <a:r>
              <a:rPr lang="es-ES" dirty="0" smtClean="0"/>
              <a:t> de la etiqueta </a:t>
            </a:r>
            <a:r>
              <a:rPr lang="es-ES" sz="2900" dirty="0">
                <a:latin typeface="Courier New"/>
                <a:cs typeface="Courier New"/>
              </a:rPr>
              <a:t>&lt;script&gt;</a:t>
            </a:r>
            <a:r>
              <a:rPr lang="es-ES" dirty="0" smtClean="0"/>
              <a:t> para especificar el </a:t>
            </a:r>
            <a:r>
              <a:rPr lang="es-ES" dirty="0" err="1" smtClean="0"/>
              <a:t>ficehro</a:t>
            </a:r>
            <a:r>
              <a:rPr lang="es-ES" dirty="0" smtClean="0"/>
              <a:t> que contiene el código </a:t>
            </a:r>
            <a:r>
              <a:rPr lang="es-ES" dirty="0" err="1" smtClean="0"/>
              <a:t>JavaScript</a:t>
            </a:r>
            <a:r>
              <a:rPr lang="es-ES" dirty="0" smtClean="0"/>
              <a:t>.</a:t>
            </a:r>
          </a:p>
          <a:p>
            <a:pPr marL="514350" indent="-514350">
              <a:buFont typeface="+mj-lt"/>
              <a:buAutoNum type="arabicPeriod" startAt="2"/>
            </a:pPr>
            <a:endParaRPr lang="es-E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900" dirty="0">
                <a:latin typeface="Courier New"/>
                <a:cs typeface="Courier New"/>
              </a:rPr>
              <a:t>&lt;!DOCTYPE html&gt;</a:t>
            </a:r>
            <a:endParaRPr lang="es-ES_tradnl" sz="29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900" dirty="0">
                <a:latin typeface="Courier New"/>
                <a:cs typeface="Courier New"/>
              </a:rPr>
              <a:t>&lt;html&gt;</a:t>
            </a:r>
            <a:endParaRPr lang="es-ES_tradnl" sz="29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900" dirty="0">
                <a:latin typeface="Courier New"/>
                <a:cs typeface="Courier New"/>
              </a:rPr>
              <a:t>  &lt;head&gt;</a:t>
            </a:r>
            <a:endParaRPr lang="es-ES_tradnl" sz="29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900" dirty="0">
                <a:latin typeface="Courier New"/>
                <a:cs typeface="Courier New"/>
              </a:rPr>
              <a:t>    &lt;meta http-</a:t>
            </a:r>
            <a:r>
              <a:rPr lang="en-US" sz="2900" dirty="0" err="1">
                <a:latin typeface="Courier New"/>
                <a:cs typeface="Courier New"/>
              </a:rPr>
              <a:t>equiv</a:t>
            </a:r>
            <a:r>
              <a:rPr lang="en-US" sz="2900" dirty="0">
                <a:latin typeface="Courier New"/>
                <a:cs typeface="Courier New"/>
              </a:rPr>
              <a:t>="content-type" content="text/html; </a:t>
            </a:r>
            <a:endParaRPr lang="es-ES_tradnl" sz="29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900" dirty="0">
                <a:latin typeface="Courier New"/>
                <a:cs typeface="Courier New"/>
              </a:rPr>
              <a:t>      charset=utf-8"&gt;</a:t>
            </a:r>
            <a:endParaRPr lang="es-ES_tradnl" sz="29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900" dirty="0">
                <a:latin typeface="Courier New"/>
                <a:cs typeface="Courier New"/>
              </a:rPr>
              <a:t>    &lt;title&gt;</a:t>
            </a:r>
            <a:r>
              <a:rPr lang="en-US" sz="2900" dirty="0" err="1">
                <a:latin typeface="Courier New"/>
                <a:cs typeface="Courier New"/>
              </a:rPr>
              <a:t>Hola</a:t>
            </a:r>
            <a:r>
              <a:rPr lang="en-US" sz="2900" dirty="0">
                <a:latin typeface="Courier New"/>
                <a:cs typeface="Courier New"/>
              </a:rPr>
              <a:t> </a:t>
            </a:r>
            <a:r>
              <a:rPr lang="en-US" sz="2900" dirty="0" err="1">
                <a:latin typeface="Courier New"/>
                <a:cs typeface="Courier New"/>
              </a:rPr>
              <a:t>Mundo</a:t>
            </a:r>
            <a:r>
              <a:rPr lang="en-US" sz="2900" dirty="0">
                <a:latin typeface="Courier New"/>
                <a:cs typeface="Courier New"/>
              </a:rPr>
              <a:t>&lt;/title&gt;</a:t>
            </a:r>
            <a:endParaRPr lang="es-ES_tradnl" sz="29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900" dirty="0">
                <a:latin typeface="Courier New"/>
                <a:cs typeface="Courier New"/>
              </a:rPr>
              <a:t>    &lt;script type</a:t>
            </a:r>
            <a:r>
              <a:rPr lang="en-US" sz="2900" dirty="0" smtClean="0">
                <a:latin typeface="Courier New"/>
                <a:cs typeface="Courier New"/>
              </a:rPr>
              <a:t>=“text</a:t>
            </a:r>
            <a:r>
              <a:rPr lang="en-US" sz="2900" dirty="0">
                <a:latin typeface="Courier New"/>
                <a:cs typeface="Courier New"/>
              </a:rPr>
              <a:t>/</a:t>
            </a:r>
            <a:r>
              <a:rPr lang="en-US" sz="2900" dirty="0" err="1" smtClean="0">
                <a:latin typeface="Courier New"/>
                <a:cs typeface="Courier New"/>
              </a:rPr>
              <a:t>javascript</a:t>
            </a:r>
            <a:r>
              <a:rPr lang="en-US" sz="2900" dirty="0" smtClean="0">
                <a:latin typeface="Courier New"/>
                <a:cs typeface="Courier New"/>
              </a:rPr>
              <a:t>” </a:t>
            </a:r>
            <a:r>
              <a:rPr lang="en-US" sz="2900" dirty="0" err="1">
                <a:latin typeface="Courier New"/>
                <a:cs typeface="Courier New"/>
              </a:rPr>
              <a:t>src</a:t>
            </a:r>
            <a:r>
              <a:rPr lang="en-US" sz="2900" dirty="0" smtClean="0">
                <a:latin typeface="Courier New"/>
                <a:cs typeface="Courier New"/>
              </a:rPr>
              <a:t>=“</a:t>
            </a:r>
            <a:r>
              <a:rPr lang="en-US" sz="2900" dirty="0" err="1" smtClean="0">
                <a:latin typeface="Courier New"/>
                <a:cs typeface="Courier New"/>
              </a:rPr>
              <a:t>HolaMundo.js</a:t>
            </a:r>
            <a:r>
              <a:rPr lang="en-US" sz="2900" dirty="0" smtClean="0">
                <a:latin typeface="Courier New"/>
                <a:cs typeface="Courier New"/>
              </a:rPr>
              <a:t>”&gt;</a:t>
            </a:r>
            <a:endParaRPr lang="es-ES_tradnl" sz="29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900" dirty="0">
                <a:latin typeface="Courier New"/>
                <a:cs typeface="Courier New"/>
              </a:rPr>
              <a:t>    &lt;/script&gt;</a:t>
            </a:r>
            <a:endParaRPr lang="es-ES_tradnl" sz="29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900" dirty="0">
                <a:latin typeface="Courier New"/>
                <a:cs typeface="Courier New"/>
              </a:rPr>
              <a:t>  &lt;/head&gt;</a:t>
            </a:r>
            <a:endParaRPr lang="es-ES_tradnl" sz="29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900" dirty="0">
                <a:latin typeface="Courier New"/>
                <a:cs typeface="Courier New"/>
              </a:rPr>
              <a:t>  &lt;body&gt;&lt;/body&gt;</a:t>
            </a:r>
            <a:endParaRPr lang="es-ES_tradnl" sz="29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900" dirty="0">
                <a:latin typeface="Courier New"/>
                <a:cs typeface="Courier New"/>
              </a:rPr>
              <a:t>&lt;/html&gt;</a:t>
            </a:r>
            <a:endParaRPr lang="es-ES_tradnl" sz="29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139952" y="4941168"/>
            <a:ext cx="4788024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itchFamily="34" charset="0"/>
                <a:cs typeface="Arial" pitchFamily="34" charset="0"/>
              </a:rPr>
              <a:t>El fichero </a:t>
            </a:r>
            <a:r>
              <a:rPr lang="es-ES" dirty="0" err="1">
                <a:latin typeface="Courier New"/>
                <a:cs typeface="Courier New"/>
              </a:rPr>
              <a:t>HolaMundo.js</a:t>
            </a: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debe contener:</a:t>
            </a:r>
            <a:endParaRPr lang="es-ES" dirty="0">
              <a:latin typeface="Arial" pitchFamily="34" charset="0"/>
              <a:cs typeface="Arial" pitchFamily="34" charset="0"/>
            </a:endParaRPr>
          </a:p>
          <a:p>
            <a:r>
              <a:rPr lang="es-ES" dirty="0" err="1">
                <a:latin typeface="Courier New"/>
                <a:cs typeface="Courier New"/>
              </a:rPr>
              <a:t>alert</a:t>
            </a:r>
            <a:r>
              <a:rPr lang="es-ES" dirty="0">
                <a:latin typeface="Courier New"/>
                <a:cs typeface="Courier New"/>
              </a:rPr>
              <a:t>(‘Hola Mundo en JavaScript’)</a:t>
            </a:r>
          </a:p>
        </p:txBody>
      </p:sp>
    </p:spTree>
    <p:extLst>
      <p:ext uri="{BB962C8B-B14F-4D97-AF65-F5344CB8AC3E}">
        <p14:creationId xmlns="" xmlns:p14="http://schemas.microsoft.com/office/powerpoint/2010/main" val="72483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“Hola mundo” con JavaScript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7</a:t>
            </a:fld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3849" y="1772816"/>
            <a:ext cx="5376463" cy="32403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5662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lenguaje JavaScript: sintaxis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sintaxis de JavaScript es muy similar a la de Java o C++.</a:t>
            </a:r>
          </a:p>
          <a:p>
            <a:r>
              <a:rPr lang="es-ES" dirty="0" smtClean="0"/>
              <a:t>Especifica aspectos como:</a:t>
            </a:r>
          </a:p>
          <a:p>
            <a:pPr lvl="1"/>
            <a:r>
              <a:rPr lang="es-ES" dirty="0" smtClean="0"/>
              <a:t>Definición de comentarios.</a:t>
            </a:r>
          </a:p>
          <a:p>
            <a:pPr lvl="1"/>
            <a:r>
              <a:rPr lang="es-ES" dirty="0" smtClean="0"/>
              <a:t>Nombre de las variables.</a:t>
            </a:r>
          </a:p>
          <a:p>
            <a:pPr lvl="1"/>
            <a:r>
              <a:rPr lang="es-ES" dirty="0" smtClean="0"/>
              <a:t>Separación entre las diferentes instrucciones del código.</a:t>
            </a:r>
          </a:p>
          <a:p>
            <a:pPr lvl="1"/>
            <a:r>
              <a:rPr lang="es-ES" dirty="0" smtClean="0"/>
              <a:t>Etc.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22974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lenguaje JavaScript: sintaxis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Mayúsculas y </a:t>
            </a:r>
            <a:r>
              <a:rPr lang="es-ES" dirty="0" smtClean="0"/>
              <a:t>minúsculas:</a:t>
            </a:r>
            <a:endParaRPr lang="es-ES" dirty="0" smtClean="0"/>
          </a:p>
          <a:p>
            <a:endParaRPr lang="es-ES" dirty="0" smtClean="0"/>
          </a:p>
          <a:p>
            <a:pPr lvl="1"/>
            <a:r>
              <a:rPr lang="es-ES" dirty="0" smtClean="0"/>
              <a:t>El lenguaje distingue entre mayúsculas y minúsculas, a diferencia de por ejemplo HTML.</a:t>
            </a:r>
          </a:p>
          <a:p>
            <a:pPr lvl="1"/>
            <a:r>
              <a:rPr lang="es-ES" dirty="0" smtClean="0"/>
              <a:t>No es lo mismo utilizar </a:t>
            </a:r>
            <a:r>
              <a:rPr lang="es-ES" dirty="0" err="1" smtClean="0"/>
              <a:t>alert</a:t>
            </a:r>
            <a:r>
              <a:rPr lang="es-ES" dirty="0" smtClean="0"/>
              <a:t>() que </a:t>
            </a:r>
            <a:r>
              <a:rPr lang="es-ES" dirty="0" err="1" smtClean="0"/>
              <a:t>Alert</a:t>
            </a:r>
            <a:r>
              <a:rPr lang="es-ES" dirty="0" smtClean="0"/>
              <a:t>().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076139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1635</Words>
  <Application>Microsoft Office PowerPoint</Application>
  <PresentationFormat>Presentación en pantalla (4:3)</PresentationFormat>
  <Paragraphs>379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Tema de Office</vt:lpstr>
      <vt:lpstr>DESARROLLO WEB  EN ENTORNO CLIENTE</vt:lpstr>
      <vt:lpstr>Características de JavaScript</vt:lpstr>
      <vt:lpstr>Características de JavaScript</vt:lpstr>
      <vt:lpstr>“Hola mundo” con JavaScript</vt:lpstr>
      <vt:lpstr>“Hola mundo” con JavaScript</vt:lpstr>
      <vt:lpstr>“Hola mundo” con JavaScript</vt:lpstr>
      <vt:lpstr>“Hola mundo” con JavaScript</vt:lpstr>
      <vt:lpstr>El lenguaje JavaScript: sintaxis</vt:lpstr>
      <vt:lpstr>El lenguaje JavaScript: sintaxis</vt:lpstr>
      <vt:lpstr>El lenguaje JavaScript: sintaxis</vt:lpstr>
      <vt:lpstr>El lenguaje JavaScript: sintaxis</vt:lpstr>
      <vt:lpstr>El lenguaje JavaScript: sintaxis</vt:lpstr>
      <vt:lpstr>El lenguaje JavaScript: sintaxis</vt:lpstr>
      <vt:lpstr>El lenguaje JavaScript: sintaxis</vt:lpstr>
      <vt:lpstr>El lenguaje JavaScript: sintaxis</vt:lpstr>
      <vt:lpstr>Tipos de datos</vt:lpstr>
      <vt:lpstr>Tipos de datos</vt:lpstr>
      <vt:lpstr>Tipos de datos</vt:lpstr>
      <vt:lpstr>Tipos de datos</vt:lpstr>
      <vt:lpstr>Tipos de datos</vt:lpstr>
      <vt:lpstr>Variables</vt:lpstr>
      <vt:lpstr>Variables</vt:lpstr>
      <vt:lpstr>Variables</vt:lpstr>
      <vt:lpstr>Operadores</vt:lpstr>
      <vt:lpstr>Operadores</vt:lpstr>
      <vt:lpstr>Operadores</vt:lpstr>
      <vt:lpstr>Operadores</vt:lpstr>
      <vt:lpstr>Operadores</vt:lpstr>
      <vt:lpstr>Operadores</vt:lpstr>
      <vt:lpstr>Sentencias condicionales</vt:lpstr>
      <vt:lpstr>Sentencias condicionales</vt:lpstr>
      <vt:lpstr>Sentencias condicionales</vt:lpstr>
      <vt:lpstr>Sentencias condicionales</vt:lpstr>
      <vt:lpstr>Sentencias condicionales</vt:lpstr>
      <vt:lpstr>Sentencias condicionales</vt:lpstr>
      <vt:lpstr>Sentencias condicionales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jenifer.verde</cp:lastModifiedBy>
  <cp:revision>42</cp:revision>
  <dcterms:created xsi:type="dcterms:W3CDTF">2012-04-05T17:12:23Z</dcterms:created>
  <dcterms:modified xsi:type="dcterms:W3CDTF">2012-07-26T09:34:21Z</dcterms:modified>
</cp:coreProperties>
</file>