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58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5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260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F1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EE77-5F38-457B-96A8-67CE15DC456B}" type="datetimeFigureOut">
              <a:rPr lang="es-ES" smtClean="0"/>
              <a:pPr/>
              <a:t>26/07/2012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415D2-09C9-45E9-8984-F1E4AAC1ABA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07768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11E10-B218-48E2-B7C9-DEE9015F2796}" type="datetimeFigureOut">
              <a:rPr lang="es-ES" smtClean="0"/>
              <a:pPr/>
              <a:t>26/07/2012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F345-9B85-45FE-A289-6E9AEA1DBE5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37776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1728192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848872" cy="954107"/>
          </a:xfrm>
          <a:effectLst/>
        </p:spPr>
        <p:txBody>
          <a:bodyPr anchor="ctr">
            <a:sp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Rectangle 1"/>
          <p:cNvSpPr>
            <a:spLocks noChangeArrowheads="1"/>
          </p:cNvSpPr>
          <p:nvPr userDrawn="1"/>
        </p:nvSpPr>
        <p:spPr bwMode="auto">
          <a:xfrm>
            <a:off x="3059832" y="4704820"/>
            <a:ext cx="324036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</a:t>
            </a:r>
            <a:r>
              <a:rPr kumimoji="0" lang="es-ES_tradnl" sz="1600" b="0" i="0" u="none" strike="noStrike" cap="none" normalizeH="0" baseline="0" dirty="0" smtClean="0" bmk="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uan Manuel Vara Mesa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Marcos López Sanz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David Granada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Emanuel </a:t>
            </a:r>
            <a:r>
              <a:rPr kumimoji="0" lang="es-ES_tradnl" sz="1600" b="0" i="0" u="none" strike="noStrike" cap="none" normalizeH="0" baseline="0" dirty="0" err="1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Irrazábal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Jesús Javier Jiménez Hernández</a:t>
            </a:r>
            <a:endParaRPr kumimoji="0" lang="es-ES" sz="1600" b="0" i="0" u="none" strike="noStrike" cap="none" normalizeH="0" baseline="0" dirty="0" smtClean="0" bmk="_Toc136488536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600" b="0" i="0" u="none" strike="noStrike" cap="none" normalizeH="0" baseline="0" dirty="0" err="1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Jenifer</a:t>
            </a:r>
            <a:r>
              <a:rPr kumimoji="0" lang="es-ES_tradnl" sz="1600" b="0" i="0" u="none" strike="noStrike" cap="none" normalizeH="0" baseline="0" dirty="0" smtClean="0" bmk="_Toc136488536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Verde Marín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Font typeface="Courier New" pitchFamily="49" charset="0"/>
              <a:buChar char="o"/>
              <a:defRPr/>
            </a:lvl2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061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9C3D5FF-1D01-428C-BF4E-6C13885CA33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E11F1F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DESARROLLO WEB </a:t>
            </a:r>
            <a:br>
              <a:rPr lang="es-ES" dirty="0" smtClean="0"/>
            </a:br>
            <a:r>
              <a:rPr lang="es-ES" dirty="0" smtClean="0"/>
              <a:t>EN ENTORNO CLIENTE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396944"/>
            <a:ext cx="7848872" cy="1274195"/>
          </a:xfrm>
        </p:spPr>
        <p:txBody>
          <a:bodyPr anchor="b"/>
          <a:lstStyle/>
          <a:p>
            <a:r>
              <a:rPr lang="es-ES" sz="2400" dirty="0" smtClean="0"/>
              <a:t>CAPÍTULO 4:</a:t>
            </a:r>
          </a:p>
          <a:p>
            <a:r>
              <a:rPr lang="es-ES" sz="2400" dirty="0" smtClean="0"/>
              <a:t>Programación con funciones, arrays y objetos definidos por el usuario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predefinidas del lenguaje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>
                <a:latin typeface="Courier New"/>
                <a:cs typeface="Courier New"/>
              </a:rPr>
              <a:t>parseInt</a:t>
            </a:r>
            <a:r>
              <a:rPr lang="es-ES" dirty="0" smtClean="0">
                <a:latin typeface="Courier New"/>
                <a:cs typeface="Courier New"/>
              </a:rPr>
              <a:t>()</a:t>
            </a:r>
            <a:r>
              <a:rPr lang="es-ES" dirty="0" smtClean="0"/>
              <a:t>: </a:t>
            </a:r>
            <a:r>
              <a:rPr lang="es-ES_tradnl" dirty="0"/>
              <a:t>c</a:t>
            </a:r>
            <a:r>
              <a:rPr lang="es-ES_tradnl" dirty="0" smtClean="0"/>
              <a:t>onvierte </a:t>
            </a:r>
            <a:r>
              <a:rPr lang="es-ES_tradnl" dirty="0"/>
              <a:t>la cadena que pasamos como argumento en un valor numérico de tipo </a:t>
            </a:r>
            <a:r>
              <a:rPr lang="es-ES_tradnl" dirty="0" smtClean="0"/>
              <a:t>entero.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971600" y="3474873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&lt;script type=“text/</a:t>
            </a:r>
            <a:r>
              <a:rPr lang="en-US" dirty="0" err="1">
                <a:latin typeface="Courier New"/>
                <a:cs typeface="Courier New"/>
              </a:rPr>
              <a:t>javascript</a:t>
            </a:r>
            <a:r>
              <a:rPr lang="en-US" dirty="0">
                <a:latin typeface="Courier New"/>
                <a:cs typeface="Courier New"/>
              </a:rPr>
              <a:t>”&gt;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input = prompt(“Introduce un valor: “);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inputParsed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parseInt</a:t>
            </a:r>
            <a:r>
              <a:rPr lang="en-US" dirty="0">
                <a:latin typeface="Courier New"/>
                <a:cs typeface="Courier New"/>
              </a:rPr>
              <a:t>(input);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alert(“</a:t>
            </a:r>
            <a:r>
              <a:rPr lang="en-US" dirty="0" err="1">
                <a:latin typeface="Courier New"/>
                <a:cs typeface="Courier New"/>
              </a:rPr>
              <a:t>parseInt</a:t>
            </a:r>
            <a:r>
              <a:rPr lang="en-US" dirty="0">
                <a:latin typeface="Courier New"/>
                <a:cs typeface="Courier New"/>
              </a:rPr>
              <a:t>(“+input+”): “+</a:t>
            </a:r>
            <a:r>
              <a:rPr lang="en-US" dirty="0" err="1">
                <a:latin typeface="Courier New"/>
                <a:cs typeface="Courier New"/>
              </a:rPr>
              <a:t>inputParsed</a:t>
            </a:r>
            <a:r>
              <a:rPr lang="en-US" dirty="0">
                <a:latin typeface="Courier New"/>
                <a:cs typeface="Courier New"/>
              </a:rPr>
              <a:t>);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s-ES" dirty="0">
                <a:latin typeface="Courier New"/>
                <a:cs typeface="Courier New"/>
              </a:rPr>
              <a:t>&lt;/script&gt;</a:t>
            </a:r>
            <a:endParaRPr lang="es-ES_tradnl" dirty="0">
              <a:latin typeface="Courier New"/>
              <a:cs typeface="Courier New"/>
            </a:endParaRP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25364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predefinidas del lenguaje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>
                <a:latin typeface="Courier New"/>
                <a:cs typeface="Courier New"/>
              </a:rPr>
              <a:t>parseFloat</a:t>
            </a:r>
            <a:r>
              <a:rPr lang="es-ES" dirty="0" smtClean="0">
                <a:latin typeface="Courier New"/>
                <a:cs typeface="Courier New"/>
              </a:rPr>
              <a:t>()</a:t>
            </a:r>
            <a:r>
              <a:rPr lang="es-ES" dirty="0" smtClean="0"/>
              <a:t>: </a:t>
            </a:r>
            <a:r>
              <a:rPr lang="es-ES_tradnl" dirty="0"/>
              <a:t>c</a:t>
            </a:r>
            <a:r>
              <a:rPr lang="es-ES_tradnl" dirty="0" smtClean="0"/>
              <a:t>onvierte </a:t>
            </a:r>
            <a:r>
              <a:rPr lang="es-ES_tradnl" dirty="0"/>
              <a:t>la cadena que pasamos como argumento en un valor numérico de tipo </a:t>
            </a:r>
            <a:r>
              <a:rPr lang="es-ES_tradnl" dirty="0" smtClean="0"/>
              <a:t>flotante.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971600" y="3474873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&lt;script type=“text/</a:t>
            </a:r>
            <a:r>
              <a:rPr lang="en-US" dirty="0" err="1">
                <a:latin typeface="Courier New"/>
                <a:cs typeface="Courier New"/>
              </a:rPr>
              <a:t>javascript</a:t>
            </a:r>
            <a:r>
              <a:rPr lang="en-US" dirty="0">
                <a:latin typeface="Courier New"/>
                <a:cs typeface="Courier New"/>
              </a:rPr>
              <a:t>”&gt;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input = prompt(“Introduce un valor: “);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inputParsed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parseFloat</a:t>
            </a:r>
            <a:r>
              <a:rPr lang="en-US" dirty="0">
                <a:latin typeface="Courier New"/>
                <a:cs typeface="Courier New"/>
              </a:rPr>
              <a:t>(input);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alert(“</a:t>
            </a:r>
            <a:r>
              <a:rPr lang="en-US" dirty="0" err="1">
                <a:latin typeface="Courier New"/>
                <a:cs typeface="Courier New"/>
              </a:rPr>
              <a:t>parseFloat</a:t>
            </a:r>
            <a:r>
              <a:rPr lang="en-US" dirty="0">
                <a:latin typeface="Courier New"/>
                <a:cs typeface="Courier New"/>
              </a:rPr>
              <a:t>(“+input+”): “ + </a:t>
            </a:r>
            <a:r>
              <a:rPr lang="en-US" dirty="0" err="1">
                <a:latin typeface="Courier New"/>
                <a:cs typeface="Courier New"/>
              </a:rPr>
              <a:t>inputParsed</a:t>
            </a:r>
            <a:r>
              <a:rPr lang="en-US" dirty="0">
                <a:latin typeface="Courier New"/>
                <a:cs typeface="Courier New"/>
              </a:rPr>
              <a:t>);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s-ES" dirty="0">
                <a:latin typeface="Courier New"/>
                <a:cs typeface="Courier New"/>
              </a:rPr>
              <a:t>&lt;/script&gt;</a:t>
            </a:r>
            <a:endParaRPr lang="es-ES_tradnl" dirty="0">
              <a:latin typeface="Courier New"/>
              <a:cs typeface="Courier New"/>
            </a:endParaRP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49426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del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posible crear funciones personalizadas diferentes a las funciones predefinidas por el </a:t>
            </a:r>
            <a:r>
              <a:rPr lang="es-ES" dirty="0" smtClean="0"/>
              <a:t>lenguaje.</a:t>
            </a:r>
            <a:endParaRPr lang="es-ES" dirty="0" smtClean="0"/>
          </a:p>
          <a:p>
            <a:r>
              <a:rPr lang="es-ES" dirty="0" smtClean="0"/>
              <a:t>Con estas funciones se pueden realizar las tareas que </a:t>
            </a:r>
            <a:r>
              <a:rPr lang="es-ES" dirty="0" smtClean="0"/>
              <a:t>queramos.</a:t>
            </a:r>
            <a:endParaRPr lang="es-ES" dirty="0" smtClean="0"/>
          </a:p>
          <a:p>
            <a:r>
              <a:rPr lang="es-ES" dirty="0" smtClean="0"/>
              <a:t>Una tarea se realiza mediante un grupo de instrucciones relacionadas a las cuales debemos dar un </a:t>
            </a:r>
            <a:r>
              <a:rPr lang="es-ES" dirty="0" smtClean="0"/>
              <a:t>nombre.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36231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del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Definición de </a:t>
            </a:r>
            <a:r>
              <a:rPr lang="es-ES" dirty="0" smtClean="0"/>
              <a:t>funciones:</a:t>
            </a:r>
            <a:endParaRPr lang="es-ES" dirty="0" smtClean="0"/>
          </a:p>
          <a:p>
            <a:pPr lvl="1"/>
            <a:r>
              <a:rPr lang="es-ES" dirty="0" smtClean="0"/>
              <a:t>El mejor lugar para definir las funciones es dentro de las etiquetas HTML </a:t>
            </a:r>
            <a:r>
              <a:rPr lang="es-ES" dirty="0" smtClean="0">
                <a:latin typeface="Courier New"/>
                <a:cs typeface="Courier New"/>
              </a:rPr>
              <a:t>&lt;</a:t>
            </a:r>
            <a:r>
              <a:rPr lang="es-ES" dirty="0" err="1" smtClean="0">
                <a:latin typeface="Courier New"/>
                <a:cs typeface="Courier New"/>
              </a:rPr>
              <a:t>body</a:t>
            </a:r>
            <a:r>
              <a:rPr lang="es-ES" dirty="0" smtClean="0">
                <a:latin typeface="Courier New"/>
                <a:cs typeface="Courier New"/>
              </a:rPr>
              <a:t>&gt;</a:t>
            </a:r>
            <a:r>
              <a:rPr lang="es-ES" dirty="0" smtClean="0"/>
              <a:t> y </a:t>
            </a:r>
            <a:r>
              <a:rPr lang="es-ES" dirty="0">
                <a:latin typeface="Courier New"/>
                <a:cs typeface="Courier New"/>
              </a:rPr>
              <a:t>&lt;/</a:t>
            </a:r>
            <a:r>
              <a:rPr lang="es-ES" dirty="0" err="1">
                <a:latin typeface="Courier New"/>
                <a:cs typeface="Courier New"/>
              </a:rPr>
              <a:t>body</a:t>
            </a:r>
            <a:r>
              <a:rPr lang="es-ES" dirty="0" smtClean="0">
                <a:latin typeface="Courier New"/>
                <a:cs typeface="Courier New"/>
              </a:rPr>
              <a:t>&gt;</a:t>
            </a:r>
            <a:r>
              <a:rPr lang="es-ES" dirty="0" smtClean="0"/>
              <a:t>.</a:t>
            </a:r>
          </a:p>
          <a:p>
            <a:pPr lvl="1"/>
            <a:r>
              <a:rPr lang="es-ES" dirty="0" smtClean="0"/>
              <a:t>El motivo es que el navegador carga siempre todo lo que se encuentra entre estas </a:t>
            </a:r>
            <a:r>
              <a:rPr lang="es-ES" dirty="0" smtClean="0"/>
              <a:t>etiquetas.</a:t>
            </a:r>
            <a:endParaRPr lang="es-ES" dirty="0" smtClean="0"/>
          </a:p>
          <a:p>
            <a:pPr lvl="1"/>
            <a:r>
              <a:rPr lang="es-ES" dirty="0" smtClean="0"/>
              <a:t>La definición de una función consta de cinco partes:</a:t>
            </a:r>
          </a:p>
          <a:p>
            <a:pPr lvl="2"/>
            <a:r>
              <a:rPr lang="es-ES" dirty="0" smtClean="0"/>
              <a:t>La palabra clave </a:t>
            </a:r>
            <a:r>
              <a:rPr lang="es-ES" dirty="0" err="1" smtClean="0">
                <a:latin typeface="Courier New"/>
                <a:cs typeface="Courier New"/>
              </a:rPr>
              <a:t>function</a:t>
            </a:r>
            <a:r>
              <a:rPr lang="es-ES" sz="2400" dirty="0" smtClean="0"/>
              <a:t>.</a:t>
            </a:r>
          </a:p>
          <a:p>
            <a:pPr lvl="2"/>
            <a:r>
              <a:rPr lang="es-ES" dirty="0" smtClean="0"/>
              <a:t>El nombre de la </a:t>
            </a:r>
            <a:r>
              <a:rPr lang="es-ES" dirty="0" smtClean="0"/>
              <a:t>función.</a:t>
            </a:r>
            <a:endParaRPr lang="es-ES" dirty="0" smtClean="0"/>
          </a:p>
          <a:p>
            <a:pPr lvl="2"/>
            <a:r>
              <a:rPr lang="es-ES" dirty="0" smtClean="0"/>
              <a:t>Los argumentos </a:t>
            </a:r>
            <a:r>
              <a:rPr lang="es-ES" dirty="0" smtClean="0"/>
              <a:t>utilizados.</a:t>
            </a:r>
            <a:endParaRPr lang="es-ES" dirty="0" smtClean="0"/>
          </a:p>
          <a:p>
            <a:pPr lvl="2"/>
            <a:r>
              <a:rPr lang="es-ES" dirty="0" smtClean="0"/>
              <a:t>El grupo de </a:t>
            </a:r>
            <a:r>
              <a:rPr lang="es-ES" dirty="0" smtClean="0"/>
              <a:t>instrucciones.</a:t>
            </a:r>
            <a:endParaRPr lang="es-ES" dirty="0" smtClean="0"/>
          </a:p>
          <a:p>
            <a:pPr lvl="2"/>
            <a:r>
              <a:rPr lang="es-ES" dirty="0" smtClean="0"/>
              <a:t>La palabra clave </a:t>
            </a:r>
            <a:r>
              <a:rPr lang="es-ES" dirty="0" err="1" smtClean="0">
                <a:latin typeface="Courier New"/>
                <a:cs typeface="Courier New"/>
              </a:rPr>
              <a:t>return</a:t>
            </a:r>
            <a:r>
              <a:rPr lang="es-ES" sz="2400" dirty="0" smtClean="0"/>
              <a:t>.</a:t>
            </a:r>
            <a:endParaRPr lang="es-ES" sz="24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24483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del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Definición de funciones </a:t>
            </a:r>
            <a:r>
              <a:rPr lang="es-ES" dirty="0" smtClean="0"/>
              <a:t>– Sintaxis:</a:t>
            </a:r>
            <a:endParaRPr lang="es-ES" dirty="0" smtClean="0"/>
          </a:p>
          <a:p>
            <a:endParaRPr lang="es-ES" dirty="0" smtClean="0"/>
          </a:p>
          <a:p>
            <a:pPr marL="0" indent="0">
              <a:buNone/>
            </a:pPr>
            <a:r>
              <a:rPr lang="es-ES_tradnl" sz="2600" dirty="0" err="1">
                <a:latin typeface="Courier New"/>
                <a:cs typeface="Courier New"/>
              </a:rPr>
              <a:t>function</a:t>
            </a:r>
            <a:r>
              <a:rPr lang="es-ES_tradnl" sz="2600" dirty="0">
                <a:latin typeface="Courier New"/>
                <a:cs typeface="Courier New"/>
              </a:rPr>
              <a:t> </a:t>
            </a:r>
            <a:r>
              <a:rPr lang="es-ES_tradnl" sz="2600" dirty="0" err="1">
                <a:latin typeface="Courier New"/>
                <a:cs typeface="Courier New"/>
              </a:rPr>
              <a:t>nombre_función</a:t>
            </a:r>
            <a:r>
              <a:rPr lang="es-ES_tradnl" sz="2600" dirty="0">
                <a:latin typeface="Courier New"/>
                <a:cs typeface="Courier New"/>
              </a:rPr>
              <a:t> ([argumentos]){</a:t>
            </a:r>
          </a:p>
          <a:p>
            <a:pPr marL="0" indent="0">
              <a:buNone/>
            </a:pPr>
            <a:r>
              <a:rPr lang="es-ES_tradnl" sz="2600" dirty="0">
                <a:latin typeface="Courier New"/>
                <a:cs typeface="Courier New"/>
              </a:rPr>
              <a:t>  </a:t>
            </a:r>
            <a:r>
              <a:rPr lang="es-ES_tradnl" sz="2600" dirty="0" err="1">
                <a:latin typeface="Courier New"/>
                <a:cs typeface="Courier New"/>
              </a:rPr>
              <a:t>grupo_de_instrucciones</a:t>
            </a:r>
            <a:r>
              <a:rPr lang="es-ES_tradnl" sz="26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s-ES_tradnl" sz="2600" dirty="0">
                <a:latin typeface="Courier New"/>
                <a:cs typeface="Courier New"/>
              </a:rPr>
              <a:t>  </a:t>
            </a:r>
            <a:r>
              <a:rPr lang="es-ES" sz="2600" dirty="0">
                <a:latin typeface="Courier New"/>
                <a:cs typeface="Courier New"/>
              </a:rPr>
              <a:t>[</a:t>
            </a:r>
            <a:r>
              <a:rPr lang="es-ES" sz="2600" dirty="0" err="1">
                <a:latin typeface="Courier New"/>
                <a:cs typeface="Courier New"/>
              </a:rPr>
              <a:t>return</a:t>
            </a:r>
            <a:r>
              <a:rPr lang="es-ES" sz="2600" dirty="0">
                <a:latin typeface="Courier New"/>
                <a:cs typeface="Courier New"/>
              </a:rPr>
              <a:t> valor;]</a:t>
            </a:r>
            <a:endParaRPr lang="es-ES_tradnl" sz="2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sz="2600" dirty="0">
                <a:latin typeface="Courier New"/>
                <a:cs typeface="Courier New"/>
              </a:rPr>
              <a:t>}</a:t>
            </a:r>
            <a:endParaRPr lang="es-ES_tradnl" sz="2600" dirty="0">
              <a:latin typeface="Courier New"/>
              <a:cs typeface="Courier New"/>
            </a:endParaRPr>
          </a:p>
          <a:p>
            <a:endParaRPr lang="es-ES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047311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del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Definición de funciones – </a:t>
            </a:r>
            <a:r>
              <a:rPr lang="es-ES" dirty="0" err="1" smtClean="0">
                <a:latin typeface="Courier New"/>
                <a:cs typeface="Courier New"/>
              </a:rPr>
              <a:t>Function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Es la palabra clave que se debe utilizar antes de definir cualquier </a:t>
            </a:r>
            <a:r>
              <a:rPr lang="es-ES" dirty="0" smtClean="0"/>
              <a:t>función.</a:t>
            </a:r>
            <a:endParaRPr lang="es-ES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012269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del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Definición de funciones – </a:t>
            </a:r>
            <a:r>
              <a:rPr lang="es-ES" dirty="0" smtClean="0"/>
              <a:t>Nombre:</a:t>
            </a:r>
            <a:endParaRPr lang="es-ES" dirty="0" smtClean="0">
              <a:latin typeface="Courier New"/>
              <a:cs typeface="Courier New"/>
            </a:endParaRPr>
          </a:p>
          <a:p>
            <a:pPr lvl="1"/>
            <a:r>
              <a:rPr lang="es-ES" dirty="0"/>
              <a:t>El nombre de la función se sitúa al inicio de la definición y antes del paréntesis que contiene los posibles </a:t>
            </a:r>
            <a:r>
              <a:rPr lang="es-ES" dirty="0" smtClean="0"/>
              <a:t>argumentos</a:t>
            </a:r>
            <a:r>
              <a:rPr lang="es-ES_tradnl" dirty="0" smtClean="0"/>
              <a:t>.</a:t>
            </a:r>
            <a:endParaRPr lang="es-ES_tradnl" dirty="0" smtClean="0"/>
          </a:p>
          <a:p>
            <a:pPr lvl="2"/>
            <a:r>
              <a:rPr lang="es-ES" dirty="0"/>
              <a:t>Deben usarse sólo letras, números o el carácter de </a:t>
            </a:r>
            <a:r>
              <a:rPr lang="es-ES" dirty="0" smtClean="0"/>
              <a:t>subrayado.</a:t>
            </a:r>
            <a:endParaRPr lang="es-ES_tradnl" dirty="0"/>
          </a:p>
          <a:p>
            <a:pPr lvl="2"/>
            <a:r>
              <a:rPr lang="es-ES" dirty="0"/>
              <a:t>Debe ser único en el código JavaScript de la página </a:t>
            </a:r>
            <a:r>
              <a:rPr lang="es-ES" dirty="0" smtClean="0"/>
              <a:t>web.</a:t>
            </a:r>
            <a:endParaRPr lang="es-ES" dirty="0" smtClean="0"/>
          </a:p>
          <a:p>
            <a:pPr lvl="2"/>
            <a:r>
              <a:rPr lang="es-ES" dirty="0" smtClean="0"/>
              <a:t>No </a:t>
            </a:r>
            <a:r>
              <a:rPr lang="es-ES" dirty="0"/>
              <a:t>pueden empezar por un </a:t>
            </a:r>
            <a:r>
              <a:rPr lang="es-ES" dirty="0" smtClean="0"/>
              <a:t>número.</a:t>
            </a:r>
            <a:endParaRPr lang="es-ES_tradnl" dirty="0"/>
          </a:p>
          <a:p>
            <a:pPr lvl="2"/>
            <a:r>
              <a:rPr lang="es-ES" dirty="0"/>
              <a:t>No puede ser una de las palabras clave del </a:t>
            </a:r>
            <a:r>
              <a:rPr lang="es-ES" dirty="0" smtClean="0"/>
              <a:t>lenguaje.</a:t>
            </a:r>
            <a:endParaRPr lang="es-ES_tradnl" dirty="0"/>
          </a:p>
          <a:p>
            <a:pPr lvl="2"/>
            <a:r>
              <a:rPr lang="es-ES" dirty="0"/>
              <a:t>No puede ser una de las palabras reservadas del </a:t>
            </a:r>
            <a:r>
              <a:rPr lang="es-ES" dirty="0" smtClean="0"/>
              <a:t>lenguaje.</a:t>
            </a:r>
            <a:r>
              <a:rPr lang="es-ES_tradnl" dirty="0" smtClean="0"/>
              <a:t> </a:t>
            </a:r>
            <a:endParaRPr lang="es-ES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14957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del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Definición de funciones – </a:t>
            </a:r>
            <a:r>
              <a:rPr lang="es-ES" dirty="0" smtClean="0"/>
              <a:t>Argumento:</a:t>
            </a:r>
            <a:endParaRPr lang="es-ES" dirty="0" smtClean="0">
              <a:latin typeface="Courier New"/>
              <a:cs typeface="Courier New"/>
            </a:endParaRPr>
          </a:p>
          <a:p>
            <a:pPr lvl="1"/>
            <a:r>
              <a:rPr lang="es-ES_tradnl" dirty="0" smtClean="0"/>
              <a:t>Los argumentos se definen dentro del paréntesis situado después del nombre de la </a:t>
            </a:r>
            <a:r>
              <a:rPr lang="es-ES_tradnl" dirty="0" smtClean="0"/>
              <a:t>función.</a:t>
            </a:r>
            <a:endParaRPr lang="es-ES_tradnl" dirty="0" smtClean="0"/>
          </a:p>
          <a:p>
            <a:pPr lvl="1"/>
            <a:r>
              <a:rPr lang="es-ES_tradnl" dirty="0" smtClean="0"/>
              <a:t>No todas las funciones requieren argumentos, con lo cual el paréntesis se deja </a:t>
            </a:r>
            <a:r>
              <a:rPr lang="es-ES_tradnl" dirty="0" smtClean="0"/>
              <a:t>vacío.</a:t>
            </a:r>
            <a:endParaRPr lang="es-ES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813912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del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Definición de funciones – </a:t>
            </a:r>
            <a:r>
              <a:rPr lang="es-ES_tradnl" dirty="0" smtClean="0"/>
              <a:t>Grupo de </a:t>
            </a:r>
            <a:r>
              <a:rPr lang="es-ES_tradnl" dirty="0" smtClean="0"/>
              <a:t>instrucciones:</a:t>
            </a:r>
            <a:endParaRPr lang="es-ES" dirty="0" smtClean="0">
              <a:latin typeface="Courier New"/>
              <a:cs typeface="Courier New"/>
            </a:endParaRPr>
          </a:p>
          <a:p>
            <a:pPr lvl="1"/>
            <a:r>
              <a:rPr lang="es-ES" dirty="0"/>
              <a:t>El grupo de instrucciones es el bloque de código JavaScript que se ejecuta cuando invocamos a la función desde otra parte de la </a:t>
            </a:r>
            <a:r>
              <a:rPr lang="es-ES" dirty="0" smtClean="0"/>
              <a:t>aplicación.</a:t>
            </a:r>
            <a:endParaRPr lang="es-ES" dirty="0" smtClean="0"/>
          </a:p>
          <a:p>
            <a:pPr lvl="1"/>
            <a:r>
              <a:rPr lang="es-ES" dirty="0" smtClean="0"/>
              <a:t>Las </a:t>
            </a:r>
            <a:r>
              <a:rPr lang="es-ES" dirty="0"/>
              <a:t>llaves (</a:t>
            </a:r>
            <a:r>
              <a:rPr lang="es-ES" dirty="0">
                <a:latin typeface="Courier New"/>
                <a:cs typeface="Courier New"/>
              </a:rPr>
              <a:t>{}</a:t>
            </a:r>
            <a:r>
              <a:rPr lang="es-ES" dirty="0"/>
              <a:t>) delimitan el inicio y el fin de las </a:t>
            </a:r>
            <a:r>
              <a:rPr lang="es-ES" dirty="0" smtClean="0"/>
              <a:t>instrucciones.</a:t>
            </a:r>
            <a:endParaRPr lang="es-ES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417211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del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Definición de funciones – </a:t>
            </a:r>
            <a:r>
              <a:rPr lang="es-ES_tradnl" dirty="0" err="1" smtClean="0">
                <a:latin typeface="Courier New"/>
                <a:cs typeface="Courier New"/>
              </a:rPr>
              <a:t>Return</a:t>
            </a:r>
            <a:r>
              <a:rPr lang="es-ES_tradnl" sz="2400" dirty="0" smtClean="0"/>
              <a:t>:</a:t>
            </a:r>
            <a:endParaRPr lang="es-ES" sz="2400" dirty="0" smtClean="0"/>
          </a:p>
          <a:p>
            <a:pPr lvl="1"/>
            <a:r>
              <a:rPr lang="es-ES" dirty="0"/>
              <a:t>La palabra clave </a:t>
            </a:r>
            <a:r>
              <a:rPr lang="es-ES" dirty="0" err="1">
                <a:latin typeface="Courier New"/>
                <a:cs typeface="Courier New"/>
              </a:rPr>
              <a:t>return</a:t>
            </a:r>
            <a:r>
              <a:rPr lang="es-ES" dirty="0">
                <a:latin typeface="Courier New"/>
                <a:cs typeface="Courier New"/>
              </a:rPr>
              <a:t> </a:t>
            </a:r>
            <a:r>
              <a:rPr lang="es-ES" dirty="0"/>
              <a:t>es opcional en la definición de una </a:t>
            </a:r>
            <a:r>
              <a:rPr lang="es-ES" dirty="0" smtClean="0"/>
              <a:t>función.</a:t>
            </a:r>
            <a:r>
              <a:rPr lang="es-ES_tradnl" dirty="0" smtClean="0"/>
              <a:t> </a:t>
            </a:r>
            <a:endParaRPr lang="es-ES" dirty="0" smtClean="0"/>
          </a:p>
          <a:p>
            <a:pPr lvl="1"/>
            <a:r>
              <a:rPr lang="es-ES" dirty="0" smtClean="0"/>
              <a:t>Indica </a:t>
            </a:r>
            <a:r>
              <a:rPr lang="es-ES" dirty="0"/>
              <a:t>al navegador que devuelva un valor a la sentencia que haya invocado a la </a:t>
            </a:r>
            <a:r>
              <a:rPr lang="es-ES" dirty="0" smtClean="0"/>
              <a:t>función.</a:t>
            </a:r>
            <a:r>
              <a:rPr lang="es-ES_tradnl" dirty="0" smtClean="0"/>
              <a:t> </a:t>
            </a:r>
            <a:endParaRPr lang="es-ES" dirty="0" smtClean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81000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predefinidas del lenguaje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JavaScript cuenta con una serie de funciones integradas en el </a:t>
            </a:r>
            <a:r>
              <a:rPr lang="es-ES" dirty="0" smtClean="0"/>
              <a:t>lenguaje.</a:t>
            </a:r>
            <a:endParaRPr lang="es-ES" dirty="0" smtClean="0"/>
          </a:p>
          <a:p>
            <a:r>
              <a:rPr lang="es-ES" dirty="0" smtClean="0"/>
              <a:t>Dichas funciones se pueden utilizar sin conocer todas las instrucciones que </a:t>
            </a:r>
            <a:r>
              <a:rPr lang="es-ES" dirty="0" smtClean="0"/>
              <a:t>ejecuta.</a:t>
            </a:r>
            <a:endParaRPr lang="es-ES" dirty="0" smtClean="0"/>
          </a:p>
          <a:p>
            <a:r>
              <a:rPr lang="es-ES" dirty="0" smtClean="0"/>
              <a:t>Simplemente se debe conocer el nombre de la función y el resultado que se obtiene al </a:t>
            </a:r>
            <a:r>
              <a:rPr lang="es-ES" dirty="0" smtClean="0"/>
              <a:t>utilizarla.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146240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del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Ejemplo </a:t>
            </a:r>
            <a:r>
              <a:rPr lang="es-ES" dirty="0" smtClean="0"/>
              <a:t>–</a:t>
            </a:r>
            <a:r>
              <a:rPr lang="es-ES_tradnl" dirty="0" smtClean="0"/>
              <a:t> Función que calcula el importe de un producto después de haberle aplicado el </a:t>
            </a:r>
            <a:r>
              <a:rPr lang="es-ES_tradnl" dirty="0" smtClean="0"/>
              <a:t>IVA:</a:t>
            </a:r>
            <a:endParaRPr lang="es-ES_tradnl" dirty="0" smtClean="0"/>
          </a:p>
          <a:p>
            <a:endParaRPr lang="es-ES_tradnl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_tradnl" sz="2200" dirty="0" err="1">
                <a:latin typeface="Courier New"/>
                <a:cs typeface="Courier New"/>
              </a:rPr>
              <a:t>function</a:t>
            </a:r>
            <a:r>
              <a:rPr lang="es-ES_tradnl" sz="2200" dirty="0">
                <a:latin typeface="Courier New"/>
                <a:cs typeface="Courier New"/>
              </a:rPr>
              <a:t> </a:t>
            </a:r>
            <a:r>
              <a:rPr lang="es-ES_tradnl" sz="2200" dirty="0" err="1">
                <a:latin typeface="Courier New"/>
                <a:cs typeface="Courier New"/>
              </a:rPr>
              <a:t>aplicar_IVA</a:t>
            </a:r>
            <a:r>
              <a:rPr lang="es-ES_tradnl" sz="2200" dirty="0">
                <a:latin typeface="Courier New"/>
                <a:cs typeface="Courier New"/>
              </a:rPr>
              <a:t>(</a:t>
            </a:r>
            <a:r>
              <a:rPr lang="es-ES_tradnl" sz="2200" dirty="0" err="1" smtClean="0">
                <a:latin typeface="Courier New"/>
                <a:cs typeface="Courier New"/>
              </a:rPr>
              <a:t>valorProducto</a:t>
            </a:r>
            <a:r>
              <a:rPr lang="es-ES_tradnl" sz="2200" dirty="0" smtClean="0">
                <a:latin typeface="Courier New"/>
                <a:cs typeface="Courier New"/>
              </a:rPr>
              <a:t>, IVA)</a:t>
            </a:r>
            <a:r>
              <a:rPr lang="es-ES_tradnl" sz="2200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s-ES_tradnl" sz="2200" dirty="0">
                <a:latin typeface="Courier New"/>
                <a:cs typeface="Courier New"/>
              </a:rPr>
              <a:t>  </a:t>
            </a:r>
            <a:r>
              <a:rPr lang="es-ES_tradnl" sz="2200" dirty="0" err="1">
                <a:latin typeface="Courier New"/>
                <a:cs typeface="Courier New"/>
              </a:rPr>
              <a:t>var</a:t>
            </a:r>
            <a:r>
              <a:rPr lang="es-ES_tradnl" sz="2200" dirty="0">
                <a:latin typeface="Courier New"/>
                <a:cs typeface="Courier New"/>
              </a:rPr>
              <a:t> </a:t>
            </a:r>
            <a:r>
              <a:rPr lang="es-ES_tradnl" sz="2200" dirty="0" err="1">
                <a:latin typeface="Courier New"/>
                <a:cs typeface="Courier New"/>
              </a:rPr>
              <a:t>productoConIVA</a:t>
            </a:r>
            <a:r>
              <a:rPr lang="es-ES_tradnl" sz="2200" dirty="0">
                <a:latin typeface="Courier New"/>
                <a:cs typeface="Courier New"/>
              </a:rPr>
              <a:t> = </a:t>
            </a:r>
            <a:r>
              <a:rPr lang="es-ES_tradnl" sz="2200" dirty="0" err="1">
                <a:latin typeface="Courier New"/>
                <a:cs typeface="Courier New"/>
              </a:rPr>
              <a:t>valorProducto</a:t>
            </a:r>
            <a:r>
              <a:rPr lang="es-ES_tradnl" sz="2200" dirty="0">
                <a:latin typeface="Courier New"/>
                <a:cs typeface="Courier New"/>
              </a:rPr>
              <a:t> * </a:t>
            </a:r>
            <a:r>
              <a:rPr lang="es-ES_tradnl" sz="2200" dirty="0" smtClean="0">
                <a:latin typeface="Courier New"/>
                <a:cs typeface="Courier New"/>
              </a:rPr>
              <a:t>IVA; </a:t>
            </a:r>
          </a:p>
          <a:p>
            <a:pPr marL="0" indent="0">
              <a:buNone/>
            </a:pPr>
            <a:r>
              <a:rPr lang="es-ES_tradnl" sz="2200" dirty="0" smtClean="0">
                <a:latin typeface="Courier New"/>
                <a:cs typeface="Courier New"/>
              </a:rPr>
              <a:t>  </a:t>
            </a:r>
            <a:r>
              <a:rPr lang="es-ES_tradnl" sz="2200" dirty="0" err="1" smtClean="0">
                <a:latin typeface="Courier New"/>
                <a:cs typeface="Courier New"/>
              </a:rPr>
              <a:t>alert</a:t>
            </a:r>
            <a:r>
              <a:rPr lang="es-ES_tradnl" sz="2200" dirty="0">
                <a:latin typeface="Courier New"/>
                <a:cs typeface="Courier New"/>
              </a:rPr>
              <a:t>(“El precio del </a:t>
            </a:r>
            <a:r>
              <a:rPr lang="es-ES_tradnl" sz="2200" dirty="0" smtClean="0">
                <a:latin typeface="Courier New"/>
                <a:cs typeface="Courier New"/>
              </a:rPr>
              <a:t>producto, </a:t>
            </a:r>
            <a:r>
              <a:rPr lang="es-ES_tradnl" sz="2200" dirty="0" err="1" smtClean="0">
                <a:latin typeface="Courier New"/>
                <a:cs typeface="Courier New"/>
              </a:rPr>
              <a:t>apicando</a:t>
            </a:r>
            <a:r>
              <a:rPr lang="es-ES_tradnl" sz="2200" dirty="0" smtClean="0">
                <a:latin typeface="Courier New"/>
                <a:cs typeface="Courier New"/>
              </a:rPr>
              <a:t> el IVA </a:t>
            </a:r>
          </a:p>
          <a:p>
            <a:pPr marL="0" indent="0">
              <a:buNone/>
            </a:pPr>
            <a:r>
              <a:rPr lang="es-ES_tradnl" sz="2200" dirty="0">
                <a:latin typeface="Courier New"/>
                <a:cs typeface="Courier New"/>
              </a:rPr>
              <a:t> </a:t>
            </a:r>
            <a:r>
              <a:rPr lang="es-ES_tradnl" sz="2200" dirty="0" smtClean="0">
                <a:latin typeface="Courier New"/>
                <a:cs typeface="Courier New"/>
              </a:rPr>
              <a:t> del  “ + IVA + “ </a:t>
            </a:r>
            <a:r>
              <a:rPr lang="es-ES_tradnl" sz="2200" dirty="0">
                <a:latin typeface="Courier New"/>
                <a:cs typeface="Courier New"/>
              </a:rPr>
              <a:t>es: “ </a:t>
            </a:r>
            <a:r>
              <a:rPr lang="es-ES_tradnl" sz="2200" dirty="0" smtClean="0">
                <a:latin typeface="Courier New"/>
                <a:cs typeface="Courier New"/>
              </a:rPr>
              <a:t>+ </a:t>
            </a:r>
            <a:r>
              <a:rPr lang="es-ES_tradnl" sz="2200" dirty="0" err="1">
                <a:latin typeface="Courier New"/>
                <a:cs typeface="Courier New"/>
              </a:rPr>
              <a:t>productoConIVA</a:t>
            </a:r>
            <a:r>
              <a:rPr lang="es-ES_tradnl" sz="22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s-ES_tradnl" sz="2200" dirty="0">
                <a:latin typeface="Courier New"/>
                <a:cs typeface="Courier New"/>
              </a:rPr>
              <a:t>} </a:t>
            </a:r>
          </a:p>
          <a:p>
            <a:endParaRPr lang="es-ES" dirty="0" smtClean="0">
              <a:latin typeface="Courier New"/>
              <a:cs typeface="Courier New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205325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del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smtClean="0"/>
              <a:t>Invocación de </a:t>
            </a:r>
            <a:r>
              <a:rPr lang="es-ES_tradnl" dirty="0" smtClean="0"/>
              <a:t>funciones:</a:t>
            </a:r>
            <a:endParaRPr lang="es-ES_tradnl" dirty="0" smtClean="0"/>
          </a:p>
          <a:p>
            <a:pPr lvl="1"/>
            <a:r>
              <a:rPr lang="es-ES_tradnl" dirty="0" smtClean="0"/>
              <a:t>Una vez definida la función es necesaria llamarla para que el navegador ejecute el grupo de </a:t>
            </a:r>
            <a:r>
              <a:rPr lang="es-ES_tradnl" dirty="0" smtClean="0"/>
              <a:t>instrucciones.</a:t>
            </a:r>
            <a:endParaRPr lang="es-ES_tradnl" dirty="0" smtClean="0"/>
          </a:p>
          <a:p>
            <a:pPr lvl="1"/>
            <a:r>
              <a:rPr lang="es-ES_tradnl" dirty="0" smtClean="0"/>
              <a:t>Se invoca usando su nombre seguido del </a:t>
            </a:r>
            <a:r>
              <a:rPr lang="es-ES_tradnl" dirty="0" smtClean="0"/>
              <a:t>paréntesis.</a:t>
            </a:r>
            <a:endParaRPr lang="es-ES_tradnl" dirty="0" smtClean="0"/>
          </a:p>
          <a:p>
            <a:pPr lvl="1"/>
            <a:r>
              <a:rPr lang="es-ES_tradnl" dirty="0" smtClean="0"/>
              <a:t>Si tiene argumentos, se deben especificar en el mismo orden en el que se han definido en la </a:t>
            </a:r>
            <a:r>
              <a:rPr lang="es-ES_tradnl" dirty="0" smtClean="0"/>
              <a:t>función.</a:t>
            </a:r>
            <a:endParaRPr lang="es-ES_tradnl" dirty="0" smtClean="0"/>
          </a:p>
          <a:p>
            <a:endParaRPr lang="es-ES_tradnl" dirty="0">
              <a:latin typeface="Courier New"/>
              <a:cs typeface="Courier New"/>
            </a:endParaRPr>
          </a:p>
          <a:p>
            <a:endParaRPr lang="es-ES" dirty="0" smtClean="0">
              <a:latin typeface="Courier New"/>
              <a:cs typeface="Courier New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80926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del usuario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/>
          <a:lstStyle/>
          <a:p>
            <a:r>
              <a:rPr lang="es-ES" dirty="0" smtClean="0"/>
              <a:t>Ejemplo: </a:t>
            </a:r>
            <a:r>
              <a:rPr lang="es-ES" dirty="0" err="1">
                <a:latin typeface="Courier New"/>
                <a:cs typeface="Courier New"/>
              </a:rPr>
              <a:t>aplicar_IVA</a:t>
            </a:r>
            <a:r>
              <a:rPr lang="es-ES" dirty="0">
                <a:latin typeface="Courier New"/>
                <a:cs typeface="Courier New"/>
              </a:rPr>
              <a:t>(300, </a:t>
            </a:r>
            <a:r>
              <a:rPr lang="es-ES" dirty="0" smtClean="0">
                <a:latin typeface="Courier New"/>
                <a:cs typeface="Courier New"/>
              </a:rPr>
              <a:t>1.18)</a:t>
            </a:r>
            <a:r>
              <a:rPr lang="es-ES" dirty="0" smtClean="0"/>
              <a:t>.</a:t>
            </a:r>
            <a:r>
              <a:rPr lang="es-ES_tradnl" dirty="0" smtClean="0">
                <a:latin typeface="Courier New"/>
                <a:cs typeface="Courier New"/>
              </a:rPr>
              <a:t> </a:t>
            </a:r>
            <a:endParaRPr lang="es-ES" dirty="0">
              <a:latin typeface="Courier New"/>
              <a:cs typeface="Courier New"/>
            </a:endParaRPr>
          </a:p>
        </p:txBody>
      </p:sp>
      <p:pic>
        <p:nvPicPr>
          <p:cNvPr id="10" name="Imagen 9" descr="4.3-EjemploFunció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3728" y="2204864"/>
            <a:ext cx="5112568" cy="3417384"/>
          </a:xfrm>
          <a:prstGeom prst="rect">
            <a:avLst/>
          </a:prstGeom>
        </p:spPr>
      </p:pic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02426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del usuario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23</a:t>
            </a:fld>
            <a:endParaRPr lang="es-ES" dirty="0"/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/>
          <a:lstStyle/>
          <a:p>
            <a:r>
              <a:rPr lang="es-ES_tradnl" dirty="0" smtClean="0"/>
              <a:t>Invocar una función desde </a:t>
            </a:r>
            <a:r>
              <a:rPr lang="es-ES_tradnl" dirty="0" err="1" smtClean="0"/>
              <a:t>JavaScript</a:t>
            </a:r>
            <a:r>
              <a:rPr lang="es-ES_tradnl" dirty="0" smtClean="0"/>
              <a:t>:</a:t>
            </a:r>
            <a:endParaRPr lang="es-ES_tradnl" dirty="0" smtClean="0"/>
          </a:p>
          <a:p>
            <a:endParaRPr lang="es-ES" dirty="0">
              <a:latin typeface="Courier New"/>
              <a:cs typeface="Courier Ne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95536" y="2420888"/>
            <a:ext cx="83529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&lt;html</a:t>
            </a:r>
            <a:r>
              <a:rPr lang="en-US" dirty="0" smtClean="0">
                <a:latin typeface="Courier New"/>
                <a:cs typeface="Courier New"/>
              </a:rPr>
              <a:t>&gt;&lt;</a:t>
            </a:r>
            <a:r>
              <a:rPr lang="en-US" dirty="0">
                <a:latin typeface="Courier New"/>
                <a:cs typeface="Courier New"/>
              </a:rPr>
              <a:t>head&gt;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&lt;title&gt;</a:t>
            </a:r>
            <a:r>
              <a:rPr lang="en-US" dirty="0" err="1">
                <a:latin typeface="Courier New"/>
                <a:cs typeface="Courier New"/>
              </a:rPr>
              <a:t>Invocar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función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desde</a:t>
            </a:r>
            <a:r>
              <a:rPr lang="en-US" dirty="0">
                <a:latin typeface="Courier New"/>
                <a:cs typeface="Courier New"/>
              </a:rPr>
              <a:t> JavaScript&lt;/title&gt;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&lt;script type=“text/</a:t>
            </a:r>
            <a:r>
              <a:rPr lang="en-US" dirty="0" err="1">
                <a:latin typeface="Courier New"/>
                <a:cs typeface="Courier New"/>
              </a:rPr>
              <a:t>javascript</a:t>
            </a:r>
            <a:r>
              <a:rPr lang="en-US" dirty="0">
                <a:latin typeface="Courier New"/>
                <a:cs typeface="Courier New"/>
              </a:rPr>
              <a:t>”&gt;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</a:t>
            </a:r>
            <a:r>
              <a:rPr lang="es-ES_tradnl" dirty="0" err="1">
                <a:latin typeface="Courier New"/>
                <a:cs typeface="Courier New"/>
              </a:rPr>
              <a:t>function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mi_funcion</a:t>
            </a:r>
            <a:r>
              <a:rPr lang="es-ES_tradnl" dirty="0">
                <a:latin typeface="Courier New"/>
                <a:cs typeface="Courier New"/>
              </a:rPr>
              <a:t>([</a:t>
            </a:r>
            <a:r>
              <a:rPr lang="es-ES_tradnl" dirty="0" err="1">
                <a:latin typeface="Courier New"/>
                <a:cs typeface="Courier New"/>
              </a:rPr>
              <a:t>args</a:t>
            </a:r>
            <a:r>
              <a:rPr lang="es-ES_tradnl" dirty="0">
                <a:latin typeface="Courier New"/>
                <a:cs typeface="Courier New"/>
              </a:rPr>
              <a:t>]){</a:t>
            </a:r>
          </a:p>
          <a:p>
            <a:r>
              <a:rPr lang="es-ES_tradnl" dirty="0">
                <a:latin typeface="Courier New"/>
                <a:cs typeface="Courier New"/>
              </a:rPr>
              <a:t>        //instrucciones</a:t>
            </a:r>
          </a:p>
          <a:p>
            <a:r>
              <a:rPr lang="es-ES" dirty="0">
                <a:latin typeface="Courier New"/>
                <a:cs typeface="Courier New"/>
              </a:rPr>
              <a:t>      }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s-ES" dirty="0">
                <a:latin typeface="Courier New"/>
                <a:cs typeface="Courier New"/>
              </a:rPr>
              <a:t>    </a:t>
            </a:r>
            <a:r>
              <a:rPr lang="en-US" dirty="0">
                <a:latin typeface="Courier New"/>
                <a:cs typeface="Courier New"/>
              </a:rPr>
              <a:t>&lt;/script</a:t>
            </a:r>
            <a:r>
              <a:rPr lang="en-US" dirty="0" smtClean="0">
                <a:latin typeface="Courier New"/>
                <a:cs typeface="Courier New"/>
              </a:rPr>
              <a:t>&gt;&lt;</a:t>
            </a:r>
            <a:r>
              <a:rPr lang="en-US" dirty="0">
                <a:latin typeface="Courier New"/>
                <a:cs typeface="Courier New"/>
              </a:rPr>
              <a:t>/head&gt;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&lt;body&gt;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&lt;script type=“text/</a:t>
            </a:r>
            <a:r>
              <a:rPr lang="en-US" dirty="0" err="1">
                <a:latin typeface="Courier New"/>
                <a:cs typeface="Courier New"/>
              </a:rPr>
              <a:t>javascript</a:t>
            </a:r>
            <a:r>
              <a:rPr lang="en-US" dirty="0">
                <a:latin typeface="Courier New"/>
                <a:cs typeface="Courier New"/>
              </a:rPr>
              <a:t>”&gt;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</a:t>
            </a:r>
            <a:r>
              <a:rPr lang="en-US" dirty="0" err="1">
                <a:latin typeface="Courier New"/>
                <a:cs typeface="Courier New"/>
              </a:rPr>
              <a:t>mi_funcion</a:t>
            </a:r>
            <a:r>
              <a:rPr lang="en-US" dirty="0">
                <a:latin typeface="Courier New"/>
                <a:cs typeface="Courier New"/>
              </a:rPr>
              <a:t>([</a:t>
            </a:r>
            <a:r>
              <a:rPr lang="en-US" dirty="0" err="1">
                <a:latin typeface="Courier New"/>
                <a:cs typeface="Courier New"/>
              </a:rPr>
              <a:t>args</a:t>
            </a:r>
            <a:r>
              <a:rPr lang="en-US" dirty="0">
                <a:latin typeface="Courier New"/>
                <a:cs typeface="Courier New"/>
              </a:rPr>
              <a:t>]);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&lt;/script&gt;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&lt;/body</a:t>
            </a:r>
            <a:r>
              <a:rPr lang="en-US" dirty="0" smtClean="0">
                <a:latin typeface="Courier New"/>
                <a:cs typeface="Courier New"/>
              </a:rPr>
              <a:t>&gt;</a:t>
            </a:r>
            <a:r>
              <a:rPr lang="es-ES" dirty="0" smtClean="0">
                <a:latin typeface="Courier New"/>
                <a:cs typeface="Courier New"/>
              </a:rPr>
              <a:t>&lt;</a:t>
            </a:r>
            <a:r>
              <a:rPr lang="es-ES" dirty="0">
                <a:latin typeface="Courier New"/>
                <a:cs typeface="Courier New"/>
              </a:rPr>
              <a:t>/</a:t>
            </a:r>
            <a:r>
              <a:rPr lang="es-ES" dirty="0" err="1">
                <a:latin typeface="Courier New"/>
                <a:cs typeface="Courier New"/>
              </a:rPr>
              <a:t>html</a:t>
            </a:r>
            <a:r>
              <a:rPr lang="es-ES" dirty="0">
                <a:latin typeface="Courier New"/>
                <a:cs typeface="Courier New"/>
              </a:rPr>
              <a:t>&gt;</a:t>
            </a:r>
            <a:endParaRPr lang="es-ES_tradnl" dirty="0">
              <a:latin typeface="Courier New"/>
              <a:cs typeface="Courier New"/>
            </a:endParaRPr>
          </a:p>
          <a:p>
            <a:endParaRPr lang="es-ES" dirty="0"/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361904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del usuario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24</a:t>
            </a:fld>
            <a:endParaRPr lang="es-ES" dirty="0"/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/>
          <a:lstStyle/>
          <a:p>
            <a:r>
              <a:rPr lang="es-ES_tradnl" dirty="0" smtClean="0"/>
              <a:t>Invocar una función desde </a:t>
            </a:r>
            <a:r>
              <a:rPr lang="es-ES_tradnl" dirty="0" smtClean="0"/>
              <a:t>HTML:</a:t>
            </a:r>
            <a:endParaRPr lang="es-ES_tradnl" dirty="0" smtClean="0"/>
          </a:p>
          <a:p>
            <a:endParaRPr lang="es-ES" dirty="0">
              <a:latin typeface="Courier New"/>
              <a:cs typeface="Courier New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95536" y="2420888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&lt;html&gt;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&lt;head&gt;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&lt;title&gt;</a:t>
            </a:r>
            <a:r>
              <a:rPr lang="en-US" dirty="0" err="1">
                <a:latin typeface="Courier New"/>
                <a:cs typeface="Courier New"/>
              </a:rPr>
              <a:t>Invocar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función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desde</a:t>
            </a:r>
            <a:r>
              <a:rPr lang="en-US" dirty="0">
                <a:latin typeface="Courier New"/>
                <a:cs typeface="Courier New"/>
              </a:rPr>
              <a:t> JavaScript&lt;/title&gt;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&lt;script type=“text/</a:t>
            </a:r>
            <a:r>
              <a:rPr lang="en-US" dirty="0" err="1">
                <a:latin typeface="Courier New"/>
                <a:cs typeface="Courier New"/>
              </a:rPr>
              <a:t>javascript</a:t>
            </a:r>
            <a:r>
              <a:rPr lang="en-US" dirty="0">
                <a:latin typeface="Courier New"/>
                <a:cs typeface="Courier New"/>
              </a:rPr>
              <a:t>”&gt;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  </a:t>
            </a:r>
            <a:r>
              <a:rPr lang="es-ES_tradnl" dirty="0" err="1">
                <a:latin typeface="Courier New"/>
                <a:cs typeface="Courier New"/>
              </a:rPr>
              <a:t>function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mi_funcion</a:t>
            </a:r>
            <a:r>
              <a:rPr lang="es-ES_tradnl" dirty="0">
                <a:latin typeface="Courier New"/>
                <a:cs typeface="Courier New"/>
              </a:rPr>
              <a:t>([</a:t>
            </a:r>
            <a:r>
              <a:rPr lang="es-ES_tradnl" dirty="0" err="1">
                <a:latin typeface="Courier New"/>
                <a:cs typeface="Courier New"/>
              </a:rPr>
              <a:t>args</a:t>
            </a:r>
            <a:r>
              <a:rPr lang="es-ES_tradnl" dirty="0">
                <a:latin typeface="Courier New"/>
                <a:cs typeface="Courier New"/>
              </a:rPr>
              <a:t>]){</a:t>
            </a:r>
          </a:p>
          <a:p>
            <a:r>
              <a:rPr lang="es-ES_tradnl" dirty="0">
                <a:latin typeface="Courier New"/>
                <a:cs typeface="Courier New"/>
              </a:rPr>
              <a:t>        //instrucciones</a:t>
            </a:r>
          </a:p>
          <a:p>
            <a:r>
              <a:rPr lang="es-ES_tradnl" dirty="0">
                <a:latin typeface="Courier New"/>
                <a:cs typeface="Courier New"/>
              </a:rPr>
              <a:t>      }</a:t>
            </a:r>
          </a:p>
          <a:p>
            <a:r>
              <a:rPr lang="es-ES" dirty="0">
                <a:latin typeface="Courier New"/>
                <a:cs typeface="Courier New"/>
              </a:rPr>
              <a:t>    </a:t>
            </a:r>
            <a:r>
              <a:rPr lang="en-US" dirty="0">
                <a:latin typeface="Courier New"/>
                <a:cs typeface="Courier New"/>
              </a:rPr>
              <a:t>&lt;/script&gt;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&lt;/head&gt;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&lt;body </a:t>
            </a:r>
            <a:r>
              <a:rPr lang="en-US" dirty="0" err="1">
                <a:latin typeface="Courier New"/>
                <a:cs typeface="Courier New"/>
              </a:rPr>
              <a:t>onload</a:t>
            </a:r>
            <a:r>
              <a:rPr lang="en-US" dirty="0">
                <a:latin typeface="Courier New"/>
                <a:cs typeface="Courier New"/>
              </a:rPr>
              <a:t>=“</a:t>
            </a:r>
            <a:r>
              <a:rPr lang="en-US" dirty="0" err="1">
                <a:latin typeface="Courier New"/>
                <a:cs typeface="Courier New"/>
              </a:rPr>
              <a:t>mi_funcion</a:t>
            </a:r>
            <a:r>
              <a:rPr lang="en-US" dirty="0">
                <a:latin typeface="Courier New"/>
                <a:cs typeface="Courier New"/>
              </a:rPr>
              <a:t>([</a:t>
            </a:r>
            <a:r>
              <a:rPr lang="en-US" dirty="0" err="1">
                <a:latin typeface="Courier New"/>
                <a:cs typeface="Courier New"/>
              </a:rPr>
              <a:t>args</a:t>
            </a:r>
            <a:r>
              <a:rPr lang="en-US" dirty="0">
                <a:latin typeface="Courier New"/>
                <a:cs typeface="Courier New"/>
              </a:rPr>
              <a:t>])”&gt;&lt;/body&gt;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s-ES_tradnl" dirty="0">
                <a:latin typeface="Courier New"/>
                <a:cs typeface="Courier New"/>
              </a:rPr>
              <a:t>&lt;/</a:t>
            </a:r>
            <a:r>
              <a:rPr lang="es-ES_tradnl" dirty="0" err="1">
                <a:latin typeface="Courier New"/>
                <a:cs typeface="Courier New"/>
              </a:rPr>
              <a:t>html</a:t>
            </a:r>
            <a:r>
              <a:rPr lang="es-ES_tradnl" dirty="0">
                <a:latin typeface="Courier New"/>
                <a:cs typeface="Courier New"/>
              </a:rPr>
              <a:t>&gt;</a:t>
            </a:r>
          </a:p>
          <a:p>
            <a:endParaRPr lang="es-ES" dirty="0">
              <a:latin typeface="Courier New"/>
              <a:cs typeface="Courier New"/>
            </a:endParaRP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643731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25</a:t>
            </a:fld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/>
          <a:lstStyle/>
          <a:p>
            <a:r>
              <a:rPr lang="es-ES" dirty="0" smtClean="0"/>
              <a:t>La mayor parte de las aplicaciones web gestionan un número elevado de </a:t>
            </a:r>
            <a:r>
              <a:rPr lang="es-ES" dirty="0" smtClean="0"/>
              <a:t>datos.</a:t>
            </a:r>
            <a:endParaRPr lang="es-ES" dirty="0" smtClean="0"/>
          </a:p>
          <a:p>
            <a:r>
              <a:rPr lang="es-ES" dirty="0" smtClean="0"/>
              <a:t>Por ejemplos si se quisiera definir el nombre de 180 productos alimenticios: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95536" y="3573016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producto1 = “Pan”;</a:t>
            </a:r>
          </a:p>
          <a:p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producto2 = “Agua”;</a:t>
            </a:r>
          </a:p>
          <a:p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producto3 = “Lentejas”;</a:t>
            </a:r>
          </a:p>
          <a:p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producto4 = “Naranjas”;</a:t>
            </a:r>
          </a:p>
          <a:p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producto5 = “Cereales”;</a:t>
            </a:r>
          </a:p>
          <a:p>
            <a:r>
              <a:rPr lang="es-ES_tradnl" dirty="0">
                <a:latin typeface="Courier New"/>
                <a:cs typeface="Courier New"/>
              </a:rPr>
              <a:t>...</a:t>
            </a:r>
          </a:p>
          <a:p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producto180 = “Salsa agridulce”;</a:t>
            </a:r>
          </a:p>
          <a:p>
            <a:endParaRPr lang="es-ES" dirty="0">
              <a:latin typeface="Courier New"/>
              <a:cs typeface="Courier New"/>
            </a:endParaRP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325473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26</a:t>
            </a:fld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/>
          <a:lstStyle/>
          <a:p>
            <a:r>
              <a:rPr lang="es-ES" dirty="0" smtClean="0"/>
              <a:t>Si posteriormente se quisiera mostrar el nombre de estos productos: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395536" y="2852936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>
                <a:latin typeface="Courier New"/>
                <a:cs typeface="Courier New"/>
              </a:rPr>
              <a:t>document.write</a:t>
            </a:r>
            <a:r>
              <a:rPr lang="es-ES_tradnl" dirty="0">
                <a:latin typeface="Courier New"/>
                <a:cs typeface="Courier New"/>
              </a:rPr>
              <a:t>(producto1);</a:t>
            </a:r>
          </a:p>
          <a:p>
            <a:r>
              <a:rPr lang="es-ES_tradnl" dirty="0" err="1">
                <a:latin typeface="Courier New"/>
                <a:cs typeface="Courier New"/>
              </a:rPr>
              <a:t>document.write</a:t>
            </a:r>
            <a:r>
              <a:rPr lang="es-ES_tradnl" dirty="0">
                <a:latin typeface="Courier New"/>
                <a:cs typeface="Courier New"/>
              </a:rPr>
              <a:t>(producto2);</a:t>
            </a:r>
          </a:p>
          <a:p>
            <a:r>
              <a:rPr lang="es-ES_tradnl" dirty="0" err="1">
                <a:latin typeface="Courier New"/>
                <a:cs typeface="Courier New"/>
              </a:rPr>
              <a:t>document.write</a:t>
            </a:r>
            <a:r>
              <a:rPr lang="es-ES_tradnl" dirty="0">
                <a:latin typeface="Courier New"/>
                <a:cs typeface="Courier New"/>
              </a:rPr>
              <a:t>(producto3);</a:t>
            </a:r>
          </a:p>
          <a:p>
            <a:r>
              <a:rPr lang="es-ES_tradnl" dirty="0" err="1">
                <a:latin typeface="Courier New"/>
                <a:cs typeface="Courier New"/>
              </a:rPr>
              <a:t>document.write</a:t>
            </a:r>
            <a:r>
              <a:rPr lang="es-ES_tradnl" dirty="0">
                <a:latin typeface="Courier New"/>
                <a:cs typeface="Courier New"/>
              </a:rPr>
              <a:t>(producto4);</a:t>
            </a:r>
          </a:p>
          <a:p>
            <a:r>
              <a:rPr lang="es-ES_tradnl" dirty="0" err="1">
                <a:latin typeface="Courier New"/>
                <a:cs typeface="Courier New"/>
              </a:rPr>
              <a:t>document.write</a:t>
            </a:r>
            <a:r>
              <a:rPr lang="es-ES_tradnl" dirty="0">
                <a:latin typeface="Courier New"/>
                <a:cs typeface="Courier New"/>
              </a:rPr>
              <a:t>(producto5);</a:t>
            </a:r>
          </a:p>
          <a:p>
            <a:r>
              <a:rPr lang="es-ES_tradnl" dirty="0">
                <a:latin typeface="Courier New"/>
                <a:cs typeface="Courier New"/>
              </a:rPr>
              <a:t>...</a:t>
            </a:r>
          </a:p>
          <a:p>
            <a:r>
              <a:rPr lang="es-ES_tradnl" dirty="0" err="1">
                <a:latin typeface="Courier New"/>
                <a:cs typeface="Courier New"/>
              </a:rPr>
              <a:t>document.write</a:t>
            </a:r>
            <a:r>
              <a:rPr lang="es-ES_tradnl" dirty="0">
                <a:latin typeface="Courier New"/>
                <a:cs typeface="Courier New"/>
              </a:rPr>
              <a:t>(producto180);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048673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27</a:t>
            </a:fld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El anterior ejemplo es correcto, pero sería una tarea compleja, repetitiva y propensa a </a:t>
            </a:r>
            <a:r>
              <a:rPr lang="es-ES" dirty="0" smtClean="0"/>
              <a:t>errores.</a:t>
            </a:r>
            <a:endParaRPr lang="es-ES" dirty="0" smtClean="0"/>
          </a:p>
          <a:p>
            <a:r>
              <a:rPr lang="es-ES" dirty="0" smtClean="0"/>
              <a:t>Para gestionar este </a:t>
            </a:r>
            <a:r>
              <a:rPr lang="es-ES" dirty="0"/>
              <a:t>t</a:t>
            </a:r>
            <a:r>
              <a:rPr lang="es-ES" dirty="0" smtClean="0"/>
              <a:t>ipo de escenarios se pueden utilizar los </a:t>
            </a:r>
            <a:r>
              <a:rPr lang="es-ES" dirty="0" err="1" smtClean="0"/>
              <a:t>arrays</a:t>
            </a:r>
            <a:r>
              <a:rPr lang="es-ES" dirty="0" smtClean="0"/>
              <a:t>.</a:t>
            </a:r>
            <a:endParaRPr lang="es-ES" dirty="0" smtClean="0"/>
          </a:p>
          <a:p>
            <a:r>
              <a:rPr lang="es-ES" dirty="0" smtClean="0"/>
              <a:t>Un array es un conjunto ordenado de valores </a:t>
            </a:r>
            <a:r>
              <a:rPr lang="es-ES" dirty="0" smtClean="0"/>
              <a:t>relacionados.</a:t>
            </a:r>
            <a:endParaRPr lang="es-ES" dirty="0" smtClean="0"/>
          </a:p>
          <a:p>
            <a:r>
              <a:rPr lang="es-ES" dirty="0" smtClean="0"/>
              <a:t>Cada uno de estos valores se denomina elemento y cada elemento tiene un índice que indica su posición numérica en el </a:t>
            </a:r>
            <a:r>
              <a:rPr lang="es-ES" dirty="0" err="1" smtClean="0"/>
              <a:t>array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571503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28</a:t>
            </a:fld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es-ES" dirty="0" smtClean="0"/>
              <a:t>Declaración de </a:t>
            </a:r>
            <a:r>
              <a:rPr lang="es-ES" dirty="0" err="1" smtClean="0"/>
              <a:t>arrays</a:t>
            </a:r>
            <a:r>
              <a:rPr lang="es-ES" dirty="0" smtClean="0"/>
              <a:t>:</a:t>
            </a:r>
            <a:endParaRPr lang="es-ES" dirty="0" smtClean="0"/>
          </a:p>
          <a:p>
            <a:pPr lvl="1"/>
            <a:r>
              <a:rPr lang="es-ES" dirty="0" smtClean="0"/>
              <a:t>Al igual que ocurre con las variables, es necesario declarar un array antes de poder </a:t>
            </a:r>
            <a:r>
              <a:rPr lang="es-ES" dirty="0" smtClean="0"/>
              <a:t>usarlo.</a:t>
            </a:r>
            <a:endParaRPr lang="es-ES" dirty="0" smtClean="0"/>
          </a:p>
          <a:p>
            <a:pPr lvl="1"/>
            <a:r>
              <a:rPr lang="es-ES" dirty="0" smtClean="0"/>
              <a:t>La declaración de un array consta de seis partes:</a:t>
            </a:r>
          </a:p>
          <a:p>
            <a:pPr lvl="2"/>
            <a:r>
              <a:rPr lang="es-ES" dirty="0" smtClean="0"/>
              <a:t>La palabra clave </a:t>
            </a:r>
            <a:r>
              <a:rPr lang="es-ES" dirty="0" err="1" smtClean="0">
                <a:latin typeface="Courier New"/>
                <a:cs typeface="Courier New"/>
              </a:rPr>
              <a:t>var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El nombre del </a:t>
            </a:r>
            <a:r>
              <a:rPr lang="es-ES" dirty="0" err="1" smtClean="0"/>
              <a:t>array</a:t>
            </a:r>
            <a:r>
              <a:rPr lang="es-ES" dirty="0" smtClean="0"/>
              <a:t>.</a:t>
            </a:r>
            <a:endParaRPr lang="es-ES" dirty="0" smtClean="0"/>
          </a:p>
          <a:p>
            <a:pPr lvl="2"/>
            <a:r>
              <a:rPr lang="es-ES" dirty="0" smtClean="0"/>
              <a:t>El operador de </a:t>
            </a:r>
            <a:r>
              <a:rPr lang="es-ES" dirty="0" smtClean="0"/>
              <a:t>asignación.</a:t>
            </a:r>
            <a:endParaRPr lang="es-ES" dirty="0" smtClean="0"/>
          </a:p>
          <a:p>
            <a:pPr lvl="2"/>
            <a:r>
              <a:rPr lang="es-ES" dirty="0" smtClean="0"/>
              <a:t>La palabra clave para la creación de objetos </a:t>
            </a:r>
            <a:r>
              <a:rPr lang="es-ES" dirty="0" smtClean="0">
                <a:latin typeface="Courier New"/>
                <a:cs typeface="Courier New"/>
              </a:rPr>
              <a:t>ne</a:t>
            </a:r>
            <a:r>
              <a:rPr lang="es-ES" dirty="0" smtClean="0">
                <a:latin typeface="Courier New"/>
                <a:cs typeface="Courier New"/>
              </a:rPr>
              <a:t>w</a:t>
            </a:r>
            <a:r>
              <a:rPr lang="es-ES" dirty="0" smtClean="0"/>
              <a:t>.</a:t>
            </a:r>
            <a:endParaRPr lang="es-ES" dirty="0" smtClean="0"/>
          </a:p>
          <a:p>
            <a:pPr lvl="2"/>
            <a:r>
              <a:rPr lang="es-ES" dirty="0" smtClean="0"/>
              <a:t>El constructor </a:t>
            </a:r>
            <a:r>
              <a:rPr lang="es-ES" dirty="0" err="1" smtClean="0">
                <a:latin typeface="Courier New"/>
                <a:cs typeface="Courier New"/>
              </a:rPr>
              <a:t>Array</a:t>
            </a:r>
            <a:r>
              <a:rPr lang="es-ES" dirty="0" smtClean="0"/>
              <a:t>.</a:t>
            </a:r>
          </a:p>
          <a:p>
            <a:pPr lvl="2"/>
            <a:r>
              <a:rPr lang="es-ES" dirty="0" smtClean="0"/>
              <a:t>El paréntesis </a:t>
            </a:r>
            <a:r>
              <a:rPr lang="es-ES" dirty="0" smtClean="0"/>
              <a:t>final.</a:t>
            </a:r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859011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29</a:t>
            </a:fld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es-ES" dirty="0" smtClean="0"/>
              <a:t>Declaración de arrays – </a:t>
            </a:r>
            <a:r>
              <a:rPr lang="es-ES" dirty="0" smtClean="0"/>
              <a:t>Sintaxis:</a:t>
            </a:r>
            <a:endParaRPr lang="es-ES" dirty="0" smtClean="0"/>
          </a:p>
          <a:p>
            <a:pPr lvl="1"/>
            <a:endParaRPr lang="es-ES_tradnl" dirty="0" smtClean="0"/>
          </a:p>
          <a:p>
            <a:pPr lvl="1"/>
            <a:r>
              <a:rPr lang="es-ES_tradnl" i="1" dirty="0" smtClean="0"/>
              <a:t>(1</a:t>
            </a:r>
            <a:r>
              <a:rPr lang="es-ES_tradnl" i="1" dirty="0" smtClean="0"/>
              <a:t>)</a:t>
            </a:r>
            <a:r>
              <a:rPr lang="es-ES_tradnl" dirty="0" smtClean="0"/>
              <a:t>:</a:t>
            </a:r>
            <a:endParaRPr lang="es-ES_tradnl" dirty="0" smtClean="0"/>
          </a:p>
          <a:p>
            <a:pPr marL="457200" lvl="1" indent="0">
              <a:buNone/>
            </a:pPr>
            <a:r>
              <a:rPr lang="es-ES_tradnl" dirty="0" err="1" smtClean="0">
                <a:latin typeface="Courier New"/>
                <a:cs typeface="Courier New"/>
              </a:rPr>
              <a:t>var</a:t>
            </a:r>
            <a:r>
              <a:rPr lang="es-ES_tradnl" dirty="0" smtClean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nombre_del_array</a:t>
            </a:r>
            <a:r>
              <a:rPr lang="es-ES_tradnl" dirty="0">
                <a:latin typeface="Courier New"/>
                <a:cs typeface="Courier New"/>
              </a:rPr>
              <a:t> = new </a:t>
            </a:r>
            <a:r>
              <a:rPr lang="es-ES_tradnl" dirty="0" err="1">
                <a:latin typeface="Courier New"/>
                <a:cs typeface="Courier New"/>
              </a:rPr>
              <a:t>Array</a:t>
            </a:r>
            <a:r>
              <a:rPr lang="es-ES_tradnl" dirty="0">
                <a:latin typeface="Courier New"/>
                <a:cs typeface="Courier New"/>
              </a:rPr>
              <a:t>()</a:t>
            </a:r>
            <a:r>
              <a:rPr lang="es-ES_tradnl" dirty="0" smtClean="0">
                <a:latin typeface="Courier New"/>
                <a:cs typeface="Courier New"/>
              </a:rPr>
              <a:t>;</a:t>
            </a:r>
          </a:p>
          <a:p>
            <a:pPr marL="457200" lvl="1" indent="0">
              <a:buNone/>
            </a:pPr>
            <a:endParaRPr lang="es-ES_tradnl" dirty="0" smtClean="0"/>
          </a:p>
          <a:p>
            <a:pPr lvl="1"/>
            <a:r>
              <a:rPr lang="es-ES_tradnl" i="1" dirty="0" smtClean="0"/>
              <a:t>(2</a:t>
            </a:r>
            <a:r>
              <a:rPr lang="es-ES_tradnl" i="1" dirty="0" smtClean="0"/>
              <a:t>)</a:t>
            </a:r>
            <a:r>
              <a:rPr lang="es-ES_tradnl" dirty="0" smtClean="0"/>
              <a:t>:</a:t>
            </a:r>
            <a:endParaRPr lang="es-ES_tradnl" dirty="0" smtClean="0"/>
          </a:p>
          <a:p>
            <a:pPr marL="457200" lvl="1" indent="0">
              <a:buNone/>
            </a:pPr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nombre_del_array</a:t>
            </a:r>
            <a:r>
              <a:rPr lang="es-ES_tradnl" dirty="0">
                <a:latin typeface="Courier New"/>
                <a:cs typeface="Courier New"/>
              </a:rPr>
              <a:t> = new </a:t>
            </a:r>
            <a:r>
              <a:rPr lang="es-ES_tradnl" dirty="0" err="1">
                <a:latin typeface="Courier New"/>
                <a:cs typeface="Courier New"/>
              </a:rPr>
              <a:t>Array</a:t>
            </a:r>
            <a:r>
              <a:rPr lang="es-ES_tradnl" dirty="0" smtClean="0">
                <a:latin typeface="Courier New"/>
                <a:cs typeface="Courier New"/>
              </a:rPr>
              <a:t>(</a:t>
            </a:r>
            <a:r>
              <a:rPr lang="es-ES_tradnl" dirty="0" err="1" smtClean="0">
                <a:latin typeface="Courier New"/>
                <a:cs typeface="Courier New"/>
              </a:rPr>
              <a:t>número_de_elementos</a:t>
            </a:r>
            <a:r>
              <a:rPr lang="es-ES_tradnl" dirty="0" smtClean="0">
                <a:latin typeface="Courier New"/>
                <a:cs typeface="Courier New"/>
              </a:rPr>
              <a:t>)</a:t>
            </a:r>
            <a:r>
              <a:rPr lang="es-ES_tradnl" dirty="0">
                <a:latin typeface="Courier New"/>
                <a:cs typeface="Courier New"/>
              </a:rPr>
              <a:t>;</a:t>
            </a:r>
          </a:p>
          <a:p>
            <a:endParaRPr lang="es-ES_tradnl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15936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predefinidas del lenguaje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siguientes son algunas de las principales funciones predefinidas de </a:t>
            </a:r>
            <a:r>
              <a:rPr lang="es-ES" dirty="0" err="1" smtClean="0"/>
              <a:t>JavaScript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</a:t>
            </a:fld>
            <a:endParaRPr lang="es-ES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06910143"/>
              </p:ext>
            </p:extLst>
          </p:nvPr>
        </p:nvGraphicFramePr>
        <p:xfrm>
          <a:off x="2771800" y="3212976"/>
          <a:ext cx="3538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400"/>
                <a:gridCol w="17694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Funciones Predefinidas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spc="-15" dirty="0">
                          <a:effectLst/>
                          <a:latin typeface="Courier New"/>
                          <a:ea typeface="Times New Roman"/>
                        </a:rPr>
                        <a:t>escape()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spc="-15" dirty="0" err="1">
                          <a:effectLst/>
                          <a:latin typeface="Courier New"/>
                          <a:ea typeface="Times New Roman"/>
                        </a:rPr>
                        <a:t>Number</a:t>
                      </a:r>
                      <a:r>
                        <a:rPr lang="es-ES_tradnl" sz="1400" spc="-15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spc="-15" dirty="0" err="1">
                          <a:effectLst/>
                          <a:latin typeface="Courier New"/>
                          <a:ea typeface="Times New Roman"/>
                        </a:rPr>
                        <a:t>eval</a:t>
                      </a:r>
                      <a:r>
                        <a:rPr lang="es-ES_tradnl" sz="1400" spc="-15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spc="-15">
                          <a:effectLst/>
                          <a:latin typeface="Courier New"/>
                          <a:ea typeface="Times New Roman"/>
                        </a:rPr>
                        <a:t>String()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spc="-15">
                          <a:effectLst/>
                          <a:latin typeface="Courier New"/>
                          <a:ea typeface="Times New Roman"/>
                        </a:rPr>
                        <a:t>isFinite()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spc="-15" dirty="0" err="1">
                          <a:effectLst/>
                          <a:latin typeface="Courier New"/>
                          <a:ea typeface="Times New Roman"/>
                        </a:rPr>
                        <a:t>parseInt</a:t>
                      </a:r>
                      <a:r>
                        <a:rPr lang="es-ES_tradnl" sz="1400" spc="-15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spc="-15">
                          <a:effectLst/>
                          <a:latin typeface="Courier New"/>
                          <a:ea typeface="Times New Roman"/>
                        </a:rPr>
                        <a:t>isNaN()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600"/>
                        </a:spcAft>
                      </a:pPr>
                      <a:r>
                        <a:rPr lang="es-ES_tradnl" sz="1400" spc="-15" dirty="0" err="1">
                          <a:effectLst/>
                          <a:latin typeface="Courier New"/>
                          <a:ea typeface="Times New Roman"/>
                        </a:rPr>
                        <a:t>parseFloat</a:t>
                      </a:r>
                      <a:r>
                        <a:rPr lang="es-ES_tradnl" sz="1400" spc="-15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443219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30</a:t>
            </a:fld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es-ES" dirty="0" smtClean="0"/>
              <a:t>Inicialización de </a:t>
            </a:r>
            <a:r>
              <a:rPr lang="es-ES" dirty="0" err="1" smtClean="0"/>
              <a:t>arrays</a:t>
            </a:r>
            <a:r>
              <a:rPr lang="es-ES" dirty="0" smtClean="0"/>
              <a:t>:</a:t>
            </a:r>
            <a:endParaRPr lang="es-ES" dirty="0" smtClean="0"/>
          </a:p>
          <a:p>
            <a:pPr lvl="1"/>
            <a:r>
              <a:rPr lang="es-ES" dirty="0" smtClean="0"/>
              <a:t>Una vez declarado el array se puede comenzar el proceso de inicializar o popular el arraya con los elementos que </a:t>
            </a:r>
            <a:r>
              <a:rPr lang="es-ES" dirty="0" smtClean="0"/>
              <a:t>contendrá.</a:t>
            </a:r>
            <a:endParaRPr lang="es-ES" dirty="0" smtClean="0"/>
          </a:p>
          <a:p>
            <a:pPr lvl="1"/>
            <a:r>
              <a:rPr lang="es-ES" dirty="0" smtClean="0"/>
              <a:t>La sintaxis es la siguiente:</a:t>
            </a:r>
          </a:p>
          <a:p>
            <a:pPr lvl="1"/>
            <a:endParaRPr lang="es-ES" dirty="0" smtClean="0"/>
          </a:p>
          <a:p>
            <a:pPr marL="57150" indent="0">
              <a:buNone/>
            </a:pPr>
            <a:r>
              <a:rPr lang="es-ES_tradnl" sz="2200" dirty="0" err="1">
                <a:latin typeface="Courier New"/>
                <a:cs typeface="Courier New"/>
              </a:rPr>
              <a:t>nombre_del_array</a:t>
            </a:r>
            <a:r>
              <a:rPr lang="es-ES_tradnl" sz="2200" dirty="0">
                <a:latin typeface="Courier New"/>
                <a:cs typeface="Courier New"/>
              </a:rPr>
              <a:t>[</a:t>
            </a:r>
            <a:r>
              <a:rPr lang="es-ES_tradnl" sz="2200" dirty="0" smtClean="0">
                <a:latin typeface="Courier New"/>
                <a:cs typeface="Courier New"/>
              </a:rPr>
              <a:t>índice] = </a:t>
            </a:r>
            <a:r>
              <a:rPr lang="es-ES_tradnl" sz="2200" dirty="0" err="1" smtClean="0">
                <a:latin typeface="Courier New"/>
                <a:cs typeface="Courier New"/>
              </a:rPr>
              <a:t>valor_del_elemento</a:t>
            </a:r>
            <a:r>
              <a:rPr lang="es-ES_tradnl" sz="2200" dirty="0">
                <a:latin typeface="Courier New"/>
                <a:cs typeface="Courier New"/>
              </a:rPr>
              <a:t>;</a:t>
            </a:r>
          </a:p>
          <a:p>
            <a:endParaRPr lang="es-ES" dirty="0" smtClean="0"/>
          </a:p>
          <a:p>
            <a:pPr>
              <a:buNone/>
            </a:pPr>
            <a:endParaRPr lang="es-ES_tradnl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935749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31</a:t>
            </a:fld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es-ES" dirty="0" smtClean="0"/>
              <a:t>Es posible declarar e inicializar simultáneamente mediante la escritura de los elementos dentro del paréntesis del </a:t>
            </a:r>
            <a:r>
              <a:rPr lang="es-ES" dirty="0" smtClean="0"/>
              <a:t>constructor.</a:t>
            </a:r>
            <a:endParaRPr lang="es-ES" dirty="0" smtClean="0"/>
          </a:p>
          <a:p>
            <a:endParaRPr lang="es-ES_tradnl" dirty="0"/>
          </a:p>
          <a:p>
            <a:pPr marL="0" indent="0">
              <a:buNone/>
            </a:pPr>
            <a:r>
              <a:rPr lang="es-ES_tradnl" sz="2400" dirty="0" err="1">
                <a:latin typeface="Courier New"/>
                <a:cs typeface="Courier New"/>
              </a:rPr>
              <a:t>var</a:t>
            </a:r>
            <a:r>
              <a:rPr lang="es-ES_tradnl" sz="2400" dirty="0">
                <a:latin typeface="Courier New"/>
                <a:cs typeface="Courier New"/>
              </a:rPr>
              <a:t> </a:t>
            </a:r>
            <a:r>
              <a:rPr lang="es-ES_tradnl" sz="2400" dirty="0" err="1">
                <a:latin typeface="Courier New"/>
                <a:cs typeface="Courier New"/>
              </a:rPr>
              <a:t>productos_alimenticios</a:t>
            </a:r>
            <a:r>
              <a:rPr lang="es-ES_tradnl" sz="2400" dirty="0">
                <a:latin typeface="Courier New"/>
                <a:cs typeface="Courier New"/>
              </a:rPr>
              <a:t> = new </a:t>
            </a:r>
            <a:r>
              <a:rPr lang="es-ES_tradnl" sz="2400" dirty="0" err="1">
                <a:latin typeface="Courier New"/>
                <a:cs typeface="Courier New"/>
              </a:rPr>
              <a:t>Array</a:t>
            </a:r>
            <a:r>
              <a:rPr lang="es-ES_tradnl" sz="2400" dirty="0">
                <a:latin typeface="Courier New"/>
                <a:cs typeface="Courier New"/>
              </a:rPr>
              <a:t>(‘Pan’, ‘Agua’</a:t>
            </a:r>
            <a:r>
              <a:rPr lang="es-ES_tradnl" sz="2400" dirty="0" smtClean="0">
                <a:latin typeface="Courier New"/>
                <a:cs typeface="Courier New"/>
              </a:rPr>
              <a:t>, ‘</a:t>
            </a:r>
            <a:r>
              <a:rPr lang="es-ES_tradnl" sz="2400" dirty="0">
                <a:latin typeface="Courier New"/>
                <a:cs typeface="Courier New"/>
              </a:rPr>
              <a:t>Lentejas’);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94289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32</a:t>
            </a:fld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es-ES_tradnl" dirty="0" smtClean="0"/>
              <a:t>Uso de </a:t>
            </a:r>
            <a:r>
              <a:rPr lang="es-ES_tradnl" dirty="0" err="1" smtClean="0"/>
              <a:t>arrays</a:t>
            </a:r>
            <a:r>
              <a:rPr lang="es-ES_tradnl" dirty="0" smtClean="0"/>
              <a:t> mediante </a:t>
            </a:r>
            <a:r>
              <a:rPr lang="es-ES_tradnl" dirty="0" smtClean="0"/>
              <a:t>bucles:</a:t>
            </a:r>
            <a:endParaRPr lang="es-ES_tradnl" dirty="0" smtClean="0"/>
          </a:p>
          <a:p>
            <a:pPr lvl="1"/>
            <a:r>
              <a:rPr lang="es-ES_tradnl" dirty="0" smtClean="0"/>
              <a:t>Si se mezclan las características de los bucles unto a las de los </a:t>
            </a:r>
            <a:r>
              <a:rPr lang="es-ES_tradnl" dirty="0" err="1" smtClean="0"/>
              <a:t>arrays</a:t>
            </a:r>
            <a:r>
              <a:rPr lang="es-ES_tradnl" dirty="0" smtClean="0"/>
              <a:t> se pueden apreciar las ventajas que proporciona este </a:t>
            </a:r>
            <a:r>
              <a:rPr lang="es-ES_tradnl" dirty="0" smtClean="0"/>
              <a:t>objeto.</a:t>
            </a:r>
            <a:endParaRPr lang="es-ES_tradnl" dirty="0" smtClean="0"/>
          </a:p>
          <a:p>
            <a:pPr lvl="1"/>
            <a:r>
              <a:rPr lang="es-ES_tradnl" dirty="0" smtClean="0"/>
              <a:t>Por ejemplo:</a:t>
            </a:r>
          </a:p>
          <a:p>
            <a:pPr marL="0" indent="0">
              <a:buNone/>
            </a:pPr>
            <a:r>
              <a:rPr lang="es-ES_tradnl" sz="2200" dirty="0" err="1">
                <a:latin typeface="Courier New"/>
                <a:cs typeface="Courier New"/>
              </a:rPr>
              <a:t>var</a:t>
            </a:r>
            <a:r>
              <a:rPr lang="es-ES_tradnl" sz="2200" dirty="0">
                <a:latin typeface="Courier New"/>
                <a:cs typeface="Courier New"/>
              </a:rPr>
              <a:t> </a:t>
            </a:r>
            <a:r>
              <a:rPr lang="es-ES_tradnl" sz="2200" dirty="0" err="1">
                <a:latin typeface="Courier New"/>
                <a:cs typeface="Courier New"/>
              </a:rPr>
              <a:t>codigos_productos</a:t>
            </a:r>
            <a:r>
              <a:rPr lang="es-ES_tradnl" sz="2200" dirty="0">
                <a:latin typeface="Courier New"/>
                <a:cs typeface="Courier New"/>
              </a:rPr>
              <a:t> = new </a:t>
            </a:r>
            <a:r>
              <a:rPr lang="es-ES_tradnl" sz="2200" dirty="0" err="1">
                <a:latin typeface="Courier New"/>
                <a:cs typeface="Courier New"/>
              </a:rPr>
              <a:t>Array</a:t>
            </a:r>
            <a:r>
              <a:rPr lang="es-ES_tradnl" sz="2200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r>
              <a:rPr lang="es-ES_tradnl" sz="2200" dirty="0" err="1">
                <a:latin typeface="Courier New"/>
                <a:cs typeface="Courier New"/>
              </a:rPr>
              <a:t>for</a:t>
            </a:r>
            <a:r>
              <a:rPr lang="es-ES_tradnl" sz="2200" dirty="0">
                <a:latin typeface="Courier New"/>
                <a:cs typeface="Courier New"/>
              </a:rPr>
              <a:t> (</a:t>
            </a:r>
            <a:r>
              <a:rPr lang="es-ES_tradnl" sz="2200" dirty="0" err="1">
                <a:latin typeface="Courier New"/>
                <a:cs typeface="Courier New"/>
              </a:rPr>
              <a:t>var</a:t>
            </a:r>
            <a:r>
              <a:rPr lang="es-ES_tradnl" sz="2200" dirty="0">
                <a:latin typeface="Courier New"/>
                <a:cs typeface="Courier New"/>
              </a:rPr>
              <a:t> i=0; i&lt;10;i++){</a:t>
            </a:r>
          </a:p>
          <a:p>
            <a:pPr marL="0" indent="0">
              <a:buNone/>
            </a:pPr>
            <a:r>
              <a:rPr lang="es-ES_tradnl" sz="2200" dirty="0">
                <a:latin typeface="Courier New"/>
                <a:cs typeface="Courier New"/>
              </a:rPr>
              <a:t> </a:t>
            </a:r>
            <a:r>
              <a:rPr lang="es-ES_tradnl" sz="2200" dirty="0" err="1" smtClean="0">
                <a:latin typeface="Courier New"/>
                <a:cs typeface="Courier New"/>
              </a:rPr>
              <a:t>codigos_productos</a:t>
            </a:r>
            <a:r>
              <a:rPr lang="es-ES_tradnl" sz="2200" dirty="0">
                <a:latin typeface="Courier New"/>
                <a:cs typeface="Courier New"/>
              </a:rPr>
              <a:t>[i] = “</a:t>
            </a:r>
            <a:r>
              <a:rPr lang="es-ES_tradnl" sz="2200" dirty="0" err="1">
                <a:latin typeface="Courier New"/>
                <a:cs typeface="Courier New"/>
              </a:rPr>
              <a:t>Codigo_producto</a:t>
            </a:r>
            <a:r>
              <a:rPr lang="es-ES_tradnl" sz="2200" dirty="0">
                <a:latin typeface="Courier New"/>
                <a:cs typeface="Courier New"/>
              </a:rPr>
              <a:t>_” + i</a:t>
            </a:r>
            <a:r>
              <a:rPr lang="es-ES_tradnl" sz="22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s-ES_tradnl" sz="2200" dirty="0" smtClean="0">
                <a:latin typeface="Courier New"/>
                <a:cs typeface="Courier New"/>
              </a:rPr>
              <a:t>}</a:t>
            </a:r>
            <a:endParaRPr lang="es-ES_tradnl" sz="22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s-ES_tradnl" sz="2400" dirty="0">
              <a:latin typeface="Courier New"/>
              <a:cs typeface="Courier New"/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275922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33</a:t>
            </a:fld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es-ES_tradnl" dirty="0" smtClean="0"/>
              <a:t>Uso de </a:t>
            </a:r>
            <a:r>
              <a:rPr lang="es-ES_tradnl" dirty="0" err="1" smtClean="0"/>
              <a:t>arrays</a:t>
            </a:r>
            <a:r>
              <a:rPr lang="es-ES_tradnl" dirty="0" smtClean="0"/>
              <a:t> mediante </a:t>
            </a:r>
            <a:r>
              <a:rPr lang="es-ES_tradnl" dirty="0" smtClean="0"/>
              <a:t>bucles:</a:t>
            </a:r>
            <a:endParaRPr lang="es-ES_tradnl" dirty="0" smtClean="0"/>
          </a:p>
          <a:p>
            <a:pPr lvl="1"/>
            <a:r>
              <a:rPr lang="es-ES_tradnl" dirty="0" smtClean="0"/>
              <a:t>La inicialización de un </a:t>
            </a:r>
            <a:r>
              <a:rPr lang="es-ES_tradnl" dirty="0" err="1" smtClean="0"/>
              <a:t>array</a:t>
            </a:r>
            <a:r>
              <a:rPr lang="es-ES_tradnl" dirty="0" smtClean="0"/>
              <a:t> con un bucle funciona mejor en dos casos:</a:t>
            </a:r>
          </a:p>
          <a:p>
            <a:pPr lvl="2"/>
            <a:r>
              <a:rPr lang="es-ES_tradnl" dirty="0" smtClean="0"/>
              <a:t>Cuando los valores de los elementos se pueden generar usando una expresión que cambia en cada iteración del </a:t>
            </a:r>
            <a:r>
              <a:rPr lang="es-ES_tradnl" dirty="0" smtClean="0"/>
              <a:t>bucle.</a:t>
            </a:r>
            <a:endParaRPr lang="es-ES_tradnl" dirty="0" smtClean="0"/>
          </a:p>
          <a:p>
            <a:pPr lvl="2"/>
            <a:r>
              <a:rPr lang="es-ES_tradnl" dirty="0" smtClean="0"/>
              <a:t>Cuando se necesita asignar el mismo valor a todos los elementos del </a:t>
            </a:r>
            <a:r>
              <a:rPr lang="es-ES_tradnl" dirty="0" err="1" smtClean="0"/>
              <a:t>array</a:t>
            </a:r>
            <a:r>
              <a:rPr lang="es-ES_tradnl" dirty="0" smtClean="0"/>
              <a:t>.</a:t>
            </a:r>
            <a:endParaRPr lang="es-ES_tradnl" dirty="0" smtClean="0"/>
          </a:p>
          <a:p>
            <a:pPr marL="0" indent="0">
              <a:buNone/>
            </a:pPr>
            <a:endParaRPr lang="es-ES_tradnl" sz="2400" dirty="0">
              <a:latin typeface="Courier New"/>
              <a:cs typeface="Courier New"/>
            </a:endParaRPr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751197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34</a:t>
            </a:fld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es-ES_tradnl" dirty="0" smtClean="0"/>
              <a:t>Mediante el uso de un bucle se pueden escribir instrucciones mucho más limpias y eficientes:</a:t>
            </a:r>
          </a:p>
          <a:p>
            <a:pPr marL="0" indent="0">
              <a:buNone/>
            </a:pPr>
            <a:r>
              <a:rPr lang="es-ES" sz="2200" dirty="0" err="1">
                <a:latin typeface="Courier New"/>
                <a:cs typeface="Courier New"/>
              </a:rPr>
              <a:t>for</a:t>
            </a:r>
            <a:r>
              <a:rPr lang="es-ES" sz="2200" dirty="0">
                <a:latin typeface="Courier New"/>
                <a:cs typeface="Courier New"/>
              </a:rPr>
              <a:t> (</a:t>
            </a:r>
            <a:r>
              <a:rPr lang="es-ES" sz="2200" dirty="0" err="1">
                <a:latin typeface="Courier New"/>
                <a:cs typeface="Courier New"/>
              </a:rPr>
              <a:t>var</a:t>
            </a:r>
            <a:r>
              <a:rPr lang="es-ES" sz="2200" dirty="0">
                <a:latin typeface="Courier New"/>
                <a:cs typeface="Courier New"/>
              </a:rPr>
              <a:t> i=0; i&lt;10; i++){</a:t>
            </a:r>
            <a:endParaRPr lang="es-ES_tradnl" sz="2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sz="2200" dirty="0">
                <a:latin typeface="Courier New"/>
                <a:cs typeface="Courier New"/>
              </a:rPr>
              <a:t> </a:t>
            </a:r>
            <a:r>
              <a:rPr lang="es-ES" sz="2200" dirty="0" err="1" smtClean="0">
                <a:latin typeface="Courier New"/>
                <a:cs typeface="Courier New"/>
              </a:rPr>
              <a:t>document.write</a:t>
            </a:r>
            <a:endParaRPr lang="es-ES" sz="2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sz="2200" dirty="0" smtClean="0">
                <a:latin typeface="Courier New"/>
                <a:cs typeface="Courier New"/>
              </a:rPr>
              <a:t> (</a:t>
            </a:r>
            <a:r>
              <a:rPr lang="es-ES" sz="2200" dirty="0" err="1">
                <a:latin typeface="Courier New"/>
                <a:cs typeface="Courier New"/>
              </a:rPr>
              <a:t>codigos_productos</a:t>
            </a:r>
            <a:r>
              <a:rPr lang="es-ES" sz="2200" dirty="0">
                <a:latin typeface="Courier New"/>
                <a:cs typeface="Courier New"/>
              </a:rPr>
              <a:t>[i] + “&lt;</a:t>
            </a:r>
            <a:r>
              <a:rPr lang="es-ES" sz="2200" dirty="0" err="1">
                <a:latin typeface="Courier New"/>
                <a:cs typeface="Courier New"/>
              </a:rPr>
              <a:t>br</a:t>
            </a:r>
            <a:r>
              <a:rPr lang="es-ES" sz="2200" dirty="0">
                <a:latin typeface="Courier New"/>
                <a:cs typeface="Courier New"/>
              </a:rPr>
              <a:t>&gt;“);</a:t>
            </a:r>
            <a:endParaRPr lang="es-ES_tradnl" sz="2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s-ES" sz="2200" dirty="0">
                <a:latin typeface="Courier New"/>
                <a:cs typeface="Courier New"/>
              </a:rPr>
              <a:t>}</a:t>
            </a:r>
            <a:endParaRPr lang="es-ES_tradnl" sz="2200" dirty="0">
              <a:latin typeface="Courier New"/>
              <a:cs typeface="Courier New"/>
            </a:endParaRPr>
          </a:p>
          <a:p>
            <a:endParaRPr lang="es-ES" dirty="0" smtClean="0"/>
          </a:p>
        </p:txBody>
      </p:sp>
      <p:pic>
        <p:nvPicPr>
          <p:cNvPr id="3" name="Imagen 2" descr="4.5-UsoDeArraysEnBucl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56176" y="2564904"/>
            <a:ext cx="2376264" cy="3134646"/>
          </a:xfrm>
          <a:prstGeom prst="rect">
            <a:avLst/>
          </a:prstGeom>
        </p:spPr>
      </p:pic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46674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35</a:t>
            </a:fld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es-ES_tradnl" dirty="0" smtClean="0"/>
              <a:t>Propiedades de los </a:t>
            </a:r>
            <a:r>
              <a:rPr lang="es-ES_tradnl" dirty="0" err="1" smtClean="0"/>
              <a:t>arrays</a:t>
            </a:r>
            <a:r>
              <a:rPr lang="es-ES_tradnl" dirty="0" smtClean="0"/>
              <a:t>:</a:t>
            </a:r>
            <a:endParaRPr lang="es-ES_tradnl" dirty="0" smtClean="0"/>
          </a:p>
          <a:p>
            <a:pPr lvl="1"/>
            <a:r>
              <a:rPr lang="es-ES_tradnl" dirty="0" smtClean="0"/>
              <a:t>El objeto </a:t>
            </a:r>
            <a:r>
              <a:rPr lang="es-ES_tradnl" dirty="0" err="1" smtClean="0"/>
              <a:t>array</a:t>
            </a:r>
            <a:r>
              <a:rPr lang="es-ES_tradnl" dirty="0" smtClean="0"/>
              <a:t> tiene dos propiedades: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s-ES" dirty="0" smtClean="0"/>
              <a:t>l</a:t>
            </a:r>
            <a:r>
              <a:rPr lang="es-ES_tradnl" dirty="0" err="1" smtClean="0"/>
              <a:t>enght</a:t>
            </a:r>
            <a:r>
              <a:rPr lang="es-ES_tradnl" dirty="0" smtClean="0"/>
              <a:t>:</a:t>
            </a:r>
            <a:endParaRPr lang="es-ES_tradnl" dirty="0" smtClean="0"/>
          </a:p>
          <a:p>
            <a:pPr marL="0" indent="0">
              <a:buNone/>
            </a:pPr>
            <a:r>
              <a:rPr lang="en-US" sz="2100" dirty="0" smtClean="0">
                <a:latin typeface="Courier New"/>
                <a:cs typeface="Courier New"/>
              </a:rPr>
              <a:t>for </a:t>
            </a:r>
            <a:r>
              <a:rPr lang="en-US" sz="2100" dirty="0">
                <a:latin typeface="Courier New"/>
                <a:cs typeface="Courier New"/>
              </a:rPr>
              <a:t>(</a:t>
            </a:r>
            <a:r>
              <a:rPr lang="en-US" sz="2100" dirty="0" err="1">
                <a:latin typeface="Courier New"/>
                <a:cs typeface="Courier New"/>
              </a:rPr>
              <a:t>var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err="1">
                <a:latin typeface="Courier New"/>
                <a:cs typeface="Courier New"/>
              </a:rPr>
              <a:t>i</a:t>
            </a:r>
            <a:r>
              <a:rPr lang="en-US" sz="2100" dirty="0">
                <a:latin typeface="Courier New"/>
                <a:cs typeface="Courier New"/>
              </a:rPr>
              <a:t>=0; </a:t>
            </a:r>
            <a:r>
              <a:rPr lang="en-US" sz="2100" dirty="0" err="1">
                <a:latin typeface="Courier New"/>
                <a:cs typeface="Courier New"/>
              </a:rPr>
              <a:t>i</a:t>
            </a:r>
            <a:r>
              <a:rPr lang="en-US" sz="2100" dirty="0">
                <a:latin typeface="Courier New"/>
                <a:cs typeface="Courier New"/>
              </a:rPr>
              <a:t>&lt;</a:t>
            </a:r>
            <a:r>
              <a:rPr lang="en-US" sz="2100" dirty="0" err="1">
                <a:latin typeface="Courier New"/>
                <a:cs typeface="Courier New"/>
              </a:rPr>
              <a:t>codigos_productos.length</a:t>
            </a:r>
            <a:r>
              <a:rPr lang="en-US" sz="2100" dirty="0">
                <a:latin typeface="Courier New"/>
                <a:cs typeface="Courier New"/>
              </a:rPr>
              <a:t>; </a:t>
            </a:r>
            <a:r>
              <a:rPr lang="en-US" sz="2100" dirty="0" err="1">
                <a:latin typeface="Courier New"/>
                <a:cs typeface="Courier New"/>
              </a:rPr>
              <a:t>i</a:t>
            </a:r>
            <a:r>
              <a:rPr lang="en-US" sz="2100" dirty="0">
                <a:latin typeface="Courier New"/>
                <a:cs typeface="Courier New"/>
              </a:rPr>
              <a:t>++){</a:t>
            </a:r>
            <a:endParaRPr lang="es-ES_tradnl" sz="21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100" dirty="0">
                <a:latin typeface="Courier New"/>
                <a:cs typeface="Courier New"/>
              </a:rPr>
              <a:t>  </a:t>
            </a:r>
            <a:r>
              <a:rPr lang="es-ES_tradnl" sz="2100" dirty="0" err="1">
                <a:latin typeface="Courier New"/>
                <a:cs typeface="Courier New"/>
              </a:rPr>
              <a:t>document.write</a:t>
            </a:r>
            <a:r>
              <a:rPr lang="es-ES_tradnl" sz="2100" dirty="0">
                <a:latin typeface="Courier New"/>
                <a:cs typeface="Courier New"/>
              </a:rPr>
              <a:t>(</a:t>
            </a:r>
            <a:r>
              <a:rPr lang="es-ES_tradnl" sz="2100" dirty="0" err="1">
                <a:latin typeface="Courier New"/>
                <a:cs typeface="Courier New"/>
              </a:rPr>
              <a:t>codigos_productos</a:t>
            </a:r>
            <a:r>
              <a:rPr lang="es-ES_tradnl" sz="2100" dirty="0">
                <a:latin typeface="Courier New"/>
                <a:cs typeface="Courier New"/>
              </a:rPr>
              <a:t>[i] + “&lt;</a:t>
            </a:r>
            <a:r>
              <a:rPr lang="es-ES_tradnl" sz="2100" dirty="0" err="1">
                <a:latin typeface="Courier New"/>
                <a:cs typeface="Courier New"/>
              </a:rPr>
              <a:t>br</a:t>
            </a:r>
            <a:r>
              <a:rPr lang="es-ES_tradnl" sz="2100" dirty="0">
                <a:latin typeface="Courier New"/>
                <a:cs typeface="Courier New"/>
              </a:rPr>
              <a:t>&gt;“);</a:t>
            </a:r>
          </a:p>
          <a:p>
            <a:pPr marL="0" indent="0">
              <a:buNone/>
            </a:pPr>
            <a:r>
              <a:rPr lang="es-ES_tradnl" sz="2100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s-ES_tradnl" sz="2600" dirty="0" smtClean="0">
              <a:latin typeface="Courier New"/>
              <a:cs typeface="Courier New"/>
            </a:endParaRPr>
          </a:p>
          <a:p>
            <a:pPr marL="1350962" lvl="2" indent="-457200">
              <a:buFont typeface="+mj-lt"/>
              <a:buAutoNum type="arabicPeriod" startAt="2"/>
            </a:pPr>
            <a:r>
              <a:rPr lang="es-ES_tradnl" dirty="0" err="1" smtClean="0"/>
              <a:t>p</a:t>
            </a:r>
            <a:r>
              <a:rPr lang="es-ES_tradnl" dirty="0" err="1" smtClean="0"/>
              <a:t>rototype</a:t>
            </a:r>
            <a:r>
              <a:rPr lang="es-ES_tradnl" dirty="0" smtClean="0"/>
              <a:t>:</a:t>
            </a:r>
            <a:endParaRPr lang="es-ES_tradnl" dirty="0"/>
          </a:p>
          <a:p>
            <a:pPr marL="0" indent="0">
              <a:buNone/>
            </a:pPr>
            <a:r>
              <a:rPr lang="es-ES_tradnl" sz="1900" dirty="0" err="1" smtClean="0">
                <a:latin typeface="Courier New"/>
                <a:cs typeface="Courier New"/>
              </a:rPr>
              <a:t>Array.prototype.nueva_propiedad</a:t>
            </a:r>
            <a:r>
              <a:rPr lang="es-ES_tradnl" sz="1900" dirty="0" smtClean="0">
                <a:latin typeface="Courier New"/>
                <a:cs typeface="Courier New"/>
              </a:rPr>
              <a:t> </a:t>
            </a:r>
            <a:r>
              <a:rPr lang="es-ES_tradnl" sz="1900" dirty="0">
                <a:latin typeface="Courier New"/>
                <a:cs typeface="Courier New"/>
              </a:rPr>
              <a:t>= valor;</a:t>
            </a:r>
          </a:p>
          <a:p>
            <a:pPr marL="0" indent="0">
              <a:buNone/>
            </a:pPr>
            <a:r>
              <a:rPr lang="es-ES_tradnl" sz="1900" dirty="0" err="1">
                <a:latin typeface="Courier New"/>
                <a:cs typeface="Courier New"/>
              </a:rPr>
              <a:t>Array.prototype.nuevo_metodo</a:t>
            </a:r>
            <a:r>
              <a:rPr lang="es-ES_tradnl" sz="1900" dirty="0">
                <a:latin typeface="Courier New"/>
                <a:cs typeface="Courier New"/>
              </a:rPr>
              <a:t> = </a:t>
            </a:r>
            <a:r>
              <a:rPr lang="es-ES_tradnl" sz="1900" dirty="0" err="1">
                <a:latin typeface="Courier New"/>
                <a:cs typeface="Courier New"/>
              </a:rPr>
              <a:t>nombre_de_la_funcion</a:t>
            </a:r>
            <a:r>
              <a:rPr lang="es-ES_tradnl" sz="1900" dirty="0" smtClean="0">
                <a:latin typeface="Courier New"/>
                <a:cs typeface="Courier New"/>
              </a:rPr>
              <a:t>;</a:t>
            </a:r>
            <a:endParaRPr lang="es-ES_tradnl" sz="1900" dirty="0">
              <a:latin typeface="Courier New"/>
              <a:cs typeface="Courier New"/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149829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36</a:t>
            </a:fld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es-ES_tradnl" dirty="0" smtClean="0"/>
              <a:t>Métodos de los </a:t>
            </a:r>
            <a:r>
              <a:rPr lang="es-ES_tradnl" dirty="0" err="1" smtClean="0"/>
              <a:t>arrays</a:t>
            </a:r>
            <a:r>
              <a:rPr lang="es-ES_tradnl" dirty="0" smtClean="0"/>
              <a:t>:</a:t>
            </a:r>
            <a:endParaRPr lang="es-ES_tradnl" dirty="0" smtClean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35813930"/>
              </p:ext>
            </p:extLst>
          </p:nvPr>
        </p:nvGraphicFramePr>
        <p:xfrm>
          <a:off x="3049384" y="2780928"/>
          <a:ext cx="3178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400"/>
                <a:gridCol w="15894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Métodos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_tradnl" sz="1400" spc="-15" dirty="0" err="1">
                          <a:effectLst/>
                          <a:latin typeface="Courier New"/>
                          <a:ea typeface="Times New Roman"/>
                        </a:rPr>
                        <a:t>push</a:t>
                      </a:r>
                      <a:r>
                        <a:rPr lang="es-ES_tradnl" sz="1400" spc="-15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_tradnl" sz="1400" spc="-15" dirty="0" err="1">
                          <a:effectLst/>
                          <a:latin typeface="Courier New"/>
                          <a:ea typeface="Times New Roman"/>
                        </a:rPr>
                        <a:t>shift</a:t>
                      </a:r>
                      <a:r>
                        <a:rPr lang="es-ES_tradnl" sz="1400" spc="-15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_tradnl" sz="1400" spc="-15" dirty="0" err="1">
                          <a:effectLst/>
                          <a:latin typeface="Courier New"/>
                          <a:ea typeface="Times New Roman"/>
                        </a:rPr>
                        <a:t>concat</a:t>
                      </a:r>
                      <a:r>
                        <a:rPr lang="es-ES_tradnl" sz="1400" spc="-15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_tradnl" sz="1400" spc="-15">
                          <a:effectLst/>
                          <a:latin typeface="Courier New"/>
                          <a:ea typeface="Times New Roman"/>
                        </a:rPr>
                        <a:t>pop()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_tradnl" sz="1400" spc="-15" dirty="0" err="1">
                          <a:effectLst/>
                          <a:latin typeface="Courier New"/>
                          <a:ea typeface="Times New Roman"/>
                        </a:rPr>
                        <a:t>join</a:t>
                      </a:r>
                      <a:r>
                        <a:rPr lang="es-ES_tradnl" sz="1400" spc="-15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_tradnl" sz="1400" spc="-15">
                          <a:effectLst/>
                          <a:latin typeface="Courier New"/>
                          <a:ea typeface="Times New Roman"/>
                        </a:rPr>
                        <a:t>slice()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_tradnl" sz="1400" spc="-15">
                          <a:effectLst/>
                          <a:latin typeface="Courier New"/>
                          <a:ea typeface="Times New Roman"/>
                        </a:rPr>
                        <a:t>reverse()</a:t>
                      </a:r>
                      <a:endParaRPr lang="es-ES_tradnl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_tradnl" sz="1400" spc="-15" dirty="0" err="1">
                          <a:effectLst/>
                          <a:latin typeface="Courier New"/>
                          <a:ea typeface="Times New Roman"/>
                        </a:rPr>
                        <a:t>sort</a:t>
                      </a:r>
                      <a:r>
                        <a:rPr lang="es-ES_tradnl" sz="1400" spc="-15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_tradnl" sz="1400" spc="-15" dirty="0" err="1">
                          <a:effectLst/>
                          <a:latin typeface="Courier New"/>
                          <a:ea typeface="Times New Roman"/>
                        </a:rPr>
                        <a:t>unshift</a:t>
                      </a:r>
                      <a:r>
                        <a:rPr lang="es-ES_tradnl" sz="1400" spc="-15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600"/>
                        </a:spcAft>
                      </a:pPr>
                      <a:r>
                        <a:rPr lang="es-ES_tradnl" sz="1400" spc="-15" dirty="0" err="1">
                          <a:effectLst/>
                          <a:latin typeface="Courier New"/>
                          <a:ea typeface="Times New Roman"/>
                        </a:rPr>
                        <a:t>splice</a:t>
                      </a:r>
                      <a:r>
                        <a:rPr lang="es-ES_tradnl" sz="1400" spc="-15" dirty="0">
                          <a:effectLst/>
                          <a:latin typeface="Courier New"/>
                          <a:ea typeface="Times New Roman"/>
                        </a:rPr>
                        <a:t>()</a:t>
                      </a:r>
                      <a:endParaRPr lang="es-ES_tradnl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28601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37</a:t>
            </a:fld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es-ES_tradnl" dirty="0" smtClean="0"/>
              <a:t>Métodos de los </a:t>
            </a:r>
            <a:r>
              <a:rPr lang="es-ES_tradnl" dirty="0" err="1" smtClean="0"/>
              <a:t>arrays</a:t>
            </a:r>
            <a:r>
              <a:rPr lang="es-ES_tradnl" dirty="0" smtClean="0"/>
              <a:t> </a:t>
            </a:r>
            <a:r>
              <a:rPr lang="es-ES" dirty="0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>
                <a:latin typeface="Courier New"/>
                <a:cs typeface="Courier New"/>
              </a:rPr>
              <a:t>push</a:t>
            </a:r>
            <a:r>
              <a:rPr lang="es-ES_tradnl" dirty="0" smtClean="0">
                <a:latin typeface="Courier New"/>
                <a:cs typeface="Courier New"/>
              </a:rPr>
              <a:t>()</a:t>
            </a:r>
            <a:r>
              <a:rPr lang="es-ES_tradnl" dirty="0" smtClean="0"/>
              <a:t>:</a:t>
            </a:r>
          </a:p>
          <a:p>
            <a:pPr lvl="1"/>
            <a:r>
              <a:rPr lang="es-ES_tradnl" dirty="0"/>
              <a:t>Añade nuevos elementos al </a:t>
            </a:r>
            <a:r>
              <a:rPr lang="es-ES_tradnl" dirty="0" err="1"/>
              <a:t>array</a:t>
            </a:r>
            <a:r>
              <a:rPr lang="es-ES_tradnl" dirty="0"/>
              <a:t> y devuelve la nueva longitud del </a:t>
            </a:r>
            <a:r>
              <a:rPr lang="es-ES_tradnl" dirty="0" err="1" smtClean="0"/>
              <a:t>array</a:t>
            </a:r>
            <a:r>
              <a:rPr lang="es-ES_tradnl" dirty="0" smtClean="0"/>
              <a:t>.</a:t>
            </a:r>
            <a:endParaRPr lang="es-ES_tradnl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323528" y="3212976"/>
            <a:ext cx="856895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&lt;script type=“text/</a:t>
            </a:r>
            <a:r>
              <a:rPr lang="en-US" dirty="0" err="1">
                <a:latin typeface="Courier New"/>
                <a:cs typeface="Courier New"/>
              </a:rPr>
              <a:t>javascript</a:t>
            </a:r>
            <a:r>
              <a:rPr lang="en-US" dirty="0">
                <a:latin typeface="Courier New"/>
                <a:cs typeface="Courier New"/>
              </a:rPr>
              <a:t>”&gt;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pizzas = new Array(“</a:t>
            </a:r>
            <a:r>
              <a:rPr lang="en-US" dirty="0" err="1">
                <a:latin typeface="Courier New"/>
                <a:cs typeface="Courier New"/>
              </a:rPr>
              <a:t>Carbonara</a:t>
            </a:r>
            <a:r>
              <a:rPr lang="en-US" dirty="0">
                <a:latin typeface="Courier New"/>
                <a:cs typeface="Courier New"/>
              </a:rPr>
              <a:t>”, “</a:t>
            </a:r>
            <a:r>
              <a:rPr lang="en-US" dirty="0" err="1">
                <a:latin typeface="Courier New"/>
                <a:cs typeface="Courier New"/>
              </a:rPr>
              <a:t>Quattro_Stagioni</a:t>
            </a:r>
            <a:r>
              <a:rPr lang="en-US" dirty="0">
                <a:latin typeface="Courier New"/>
                <a:cs typeface="Courier New"/>
              </a:rPr>
              <a:t>”, 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s-ES_tradnl" dirty="0">
                <a:latin typeface="Courier New"/>
                <a:cs typeface="Courier New"/>
              </a:rPr>
              <a:t>“</a:t>
            </a:r>
            <a:r>
              <a:rPr lang="es-ES_tradnl" dirty="0" err="1">
                <a:latin typeface="Courier New"/>
                <a:cs typeface="Courier New"/>
              </a:rPr>
              <a:t>Diavola</a:t>
            </a:r>
            <a:r>
              <a:rPr lang="es-ES_tradnl" dirty="0">
                <a:latin typeface="Courier New"/>
                <a:cs typeface="Courier New"/>
              </a:rPr>
              <a:t>”);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nuevo_numero_de_pizzas</a:t>
            </a:r>
            <a:r>
              <a:rPr lang="es-ES_tradnl" dirty="0">
                <a:latin typeface="Courier New"/>
                <a:cs typeface="Courier New"/>
              </a:rPr>
              <a:t> = </a:t>
            </a:r>
            <a:r>
              <a:rPr lang="es-ES_tradnl" dirty="0" err="1">
                <a:latin typeface="Courier New"/>
                <a:cs typeface="Courier New"/>
              </a:rPr>
              <a:t>pizzas.push</a:t>
            </a:r>
            <a:r>
              <a:rPr lang="es-ES_tradnl" dirty="0">
                <a:latin typeface="Courier New"/>
                <a:cs typeface="Courier New"/>
              </a:rPr>
              <a:t>(“</a:t>
            </a:r>
            <a:r>
              <a:rPr lang="es-ES_tradnl" dirty="0" err="1">
                <a:latin typeface="Courier New"/>
                <a:cs typeface="Courier New"/>
              </a:rPr>
              <a:t>Margherita</a:t>
            </a:r>
            <a:r>
              <a:rPr lang="es-ES_tradnl" dirty="0">
                <a:latin typeface="Courier New"/>
                <a:cs typeface="Courier New"/>
              </a:rPr>
              <a:t>”, </a:t>
            </a:r>
          </a:p>
          <a:p>
            <a:r>
              <a:rPr lang="es-ES_tradnl" dirty="0">
                <a:latin typeface="Courier New"/>
                <a:cs typeface="Courier New"/>
              </a:rPr>
              <a:t>    “</a:t>
            </a:r>
            <a:r>
              <a:rPr lang="es-ES_tradnl" dirty="0" err="1">
                <a:latin typeface="Courier New"/>
                <a:cs typeface="Courier New"/>
              </a:rPr>
              <a:t>Boscaiola</a:t>
            </a:r>
            <a:r>
              <a:rPr lang="es-ES_tradnl" dirty="0">
                <a:latin typeface="Courier New"/>
                <a:cs typeface="Courier New"/>
              </a:rPr>
              <a:t>”);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document.write</a:t>
            </a:r>
            <a:r>
              <a:rPr lang="es-ES_tradnl" dirty="0">
                <a:latin typeface="Courier New"/>
                <a:cs typeface="Courier New"/>
              </a:rPr>
              <a:t>(“Número de pizzas disponibles: “ + </a:t>
            </a:r>
          </a:p>
          <a:p>
            <a:r>
              <a:rPr lang="es-ES_tradnl" dirty="0">
                <a:latin typeface="Courier New"/>
                <a:cs typeface="Courier New"/>
              </a:rPr>
              <a:t>    </a:t>
            </a:r>
            <a:r>
              <a:rPr lang="es-ES_tradnl" dirty="0" err="1">
                <a:latin typeface="Courier New"/>
                <a:cs typeface="Courier New"/>
              </a:rPr>
              <a:t>nuevo_numero_de_pizzas</a:t>
            </a:r>
            <a:r>
              <a:rPr lang="es-ES_tradnl" dirty="0">
                <a:latin typeface="Courier New"/>
                <a:cs typeface="Courier New"/>
              </a:rPr>
              <a:t> + “&lt;</a:t>
            </a:r>
            <a:r>
              <a:rPr lang="es-ES_tradnl" dirty="0" err="1">
                <a:latin typeface="Courier New"/>
                <a:cs typeface="Courier New"/>
              </a:rPr>
              <a:t>br</a:t>
            </a:r>
            <a:r>
              <a:rPr lang="es-ES_tradnl" dirty="0">
                <a:latin typeface="Courier New"/>
                <a:cs typeface="Courier New"/>
              </a:rPr>
              <a:t> /&gt;“);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" dirty="0" err="1">
                <a:latin typeface="Courier New"/>
                <a:cs typeface="Courier New"/>
              </a:rPr>
              <a:t>document.write</a:t>
            </a:r>
            <a:r>
              <a:rPr lang="es-ES" dirty="0">
                <a:latin typeface="Courier New"/>
                <a:cs typeface="Courier New"/>
              </a:rPr>
              <a:t>(pizzas);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s-ES" dirty="0">
                <a:latin typeface="Courier New"/>
                <a:cs typeface="Courier New"/>
              </a:rPr>
              <a:t>&lt;/script&gt;</a:t>
            </a:r>
            <a:endParaRPr lang="es-ES_tradnl" dirty="0">
              <a:latin typeface="Courier New"/>
              <a:cs typeface="Courier New"/>
            </a:endParaRPr>
          </a:p>
          <a:p>
            <a:endParaRPr lang="es-ES" dirty="0">
              <a:latin typeface="Courier New"/>
              <a:cs typeface="Courier New"/>
            </a:endParaRP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290080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38</a:t>
            </a:fld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es-ES_tradnl" dirty="0" smtClean="0"/>
              <a:t>Métodos de los </a:t>
            </a:r>
            <a:r>
              <a:rPr lang="es-ES_tradnl" dirty="0" err="1" smtClean="0"/>
              <a:t>arrays</a:t>
            </a:r>
            <a:r>
              <a:rPr lang="es-ES_tradnl" dirty="0" smtClean="0"/>
              <a:t> </a:t>
            </a:r>
            <a:r>
              <a:rPr lang="es-ES" dirty="0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>
                <a:latin typeface="Courier New"/>
                <a:cs typeface="Courier New"/>
              </a:rPr>
              <a:t>concat</a:t>
            </a:r>
            <a:r>
              <a:rPr lang="es-ES_tradnl" dirty="0" smtClean="0">
                <a:latin typeface="Courier New"/>
                <a:cs typeface="Courier New"/>
              </a:rPr>
              <a:t>()</a:t>
            </a:r>
            <a:r>
              <a:rPr lang="es-ES_tradnl" dirty="0" smtClean="0"/>
              <a:t>:</a:t>
            </a:r>
          </a:p>
          <a:p>
            <a:pPr lvl="1"/>
            <a:r>
              <a:rPr lang="es-ES_tradnl" dirty="0"/>
              <a:t>Selecciona un </a:t>
            </a:r>
            <a:r>
              <a:rPr lang="es-ES_tradnl" dirty="0" err="1"/>
              <a:t>array</a:t>
            </a:r>
            <a:r>
              <a:rPr lang="es-ES_tradnl" dirty="0"/>
              <a:t> y lo concatena con otros elementos en un nuevo </a:t>
            </a:r>
            <a:r>
              <a:rPr lang="es-ES_tradnl" dirty="0" err="1" smtClean="0"/>
              <a:t>array</a:t>
            </a:r>
            <a:r>
              <a:rPr lang="es-ES_tradnl" dirty="0" smtClean="0"/>
              <a:t>.</a:t>
            </a:r>
            <a:endParaRPr lang="es-ES_tradnl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323528" y="3212976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latin typeface="Courier New"/>
                <a:cs typeface="Courier New"/>
              </a:rPr>
              <a:t>&lt;script </a:t>
            </a:r>
            <a:r>
              <a:rPr lang="es-ES_tradnl" dirty="0" err="1">
                <a:latin typeface="Courier New"/>
                <a:cs typeface="Courier New"/>
              </a:rPr>
              <a:t>type</a:t>
            </a:r>
            <a:r>
              <a:rPr lang="es-ES_tradnl" dirty="0">
                <a:latin typeface="Courier New"/>
                <a:cs typeface="Courier New"/>
              </a:rPr>
              <a:t>=“</a:t>
            </a:r>
            <a:r>
              <a:rPr lang="es-ES_tradnl" dirty="0" err="1">
                <a:latin typeface="Courier New"/>
                <a:cs typeface="Courier New"/>
              </a:rPr>
              <a:t>text</a:t>
            </a:r>
            <a:r>
              <a:rPr lang="es-ES_tradnl" dirty="0">
                <a:latin typeface="Courier New"/>
                <a:cs typeface="Courier New"/>
              </a:rPr>
              <a:t>/</a:t>
            </a:r>
            <a:r>
              <a:rPr lang="es-ES_tradnl" dirty="0" err="1">
                <a:latin typeface="Courier New"/>
                <a:cs typeface="Courier New"/>
              </a:rPr>
              <a:t>javascript</a:t>
            </a:r>
            <a:r>
              <a:rPr lang="es-ES_tradnl" dirty="0">
                <a:latin typeface="Courier New"/>
                <a:cs typeface="Courier New"/>
              </a:rPr>
              <a:t>”&gt;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equipos_a</a:t>
            </a:r>
            <a:r>
              <a:rPr lang="es-ES_tradnl" dirty="0">
                <a:latin typeface="Courier New"/>
                <a:cs typeface="Courier New"/>
              </a:rPr>
              <a:t> = new </a:t>
            </a:r>
            <a:r>
              <a:rPr lang="es-ES_tradnl" dirty="0" err="1">
                <a:latin typeface="Courier New"/>
                <a:cs typeface="Courier New"/>
              </a:rPr>
              <a:t>Array</a:t>
            </a:r>
            <a:r>
              <a:rPr lang="es-ES_tradnl" dirty="0">
                <a:latin typeface="Courier New"/>
                <a:cs typeface="Courier New"/>
              </a:rPr>
              <a:t>(“Real Madrid”, “Barcelona”, </a:t>
            </a:r>
          </a:p>
          <a:p>
            <a:r>
              <a:rPr lang="es-ES_tradnl" dirty="0">
                <a:latin typeface="Courier New"/>
                <a:cs typeface="Courier New"/>
              </a:rPr>
              <a:t>    “Valencia”);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equipos_b</a:t>
            </a:r>
            <a:r>
              <a:rPr lang="es-ES_tradnl" dirty="0">
                <a:latin typeface="Courier New"/>
                <a:cs typeface="Courier New"/>
              </a:rPr>
              <a:t> = new </a:t>
            </a:r>
            <a:r>
              <a:rPr lang="es-ES_tradnl" dirty="0" err="1">
                <a:latin typeface="Courier New"/>
                <a:cs typeface="Courier New"/>
              </a:rPr>
              <a:t>Array</a:t>
            </a:r>
            <a:r>
              <a:rPr lang="es-ES_tradnl" dirty="0">
                <a:latin typeface="Courier New"/>
                <a:cs typeface="Courier New"/>
              </a:rPr>
              <a:t>(“Hércules”, “Elche”, </a:t>
            </a:r>
          </a:p>
          <a:p>
            <a:r>
              <a:rPr lang="es-ES_tradnl" dirty="0">
                <a:latin typeface="Courier New"/>
                <a:cs typeface="Courier New"/>
              </a:rPr>
              <a:t>    “Valladolid”);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equipos_copa_del_rey</a:t>
            </a:r>
            <a:r>
              <a:rPr lang="es-ES_tradnl" dirty="0">
                <a:latin typeface="Courier New"/>
                <a:cs typeface="Courier New"/>
              </a:rPr>
              <a:t> = </a:t>
            </a:r>
            <a:r>
              <a:rPr lang="es-ES_tradnl" dirty="0" err="1">
                <a:latin typeface="Courier New"/>
                <a:cs typeface="Courier New"/>
              </a:rPr>
              <a:t>equipos_a.concat</a:t>
            </a:r>
            <a:r>
              <a:rPr lang="es-ES_tradnl" dirty="0">
                <a:latin typeface="Courier New"/>
                <a:cs typeface="Courier New"/>
              </a:rPr>
              <a:t>(</a:t>
            </a:r>
            <a:r>
              <a:rPr lang="es-ES_tradnl" dirty="0" err="1">
                <a:latin typeface="Courier New"/>
                <a:cs typeface="Courier New"/>
              </a:rPr>
              <a:t>equipos_b</a:t>
            </a:r>
            <a:r>
              <a:rPr lang="es-ES_tradnl" dirty="0">
                <a:latin typeface="Courier New"/>
                <a:cs typeface="Courier New"/>
              </a:rPr>
              <a:t>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document.write</a:t>
            </a:r>
            <a:r>
              <a:rPr lang="es-ES_tradnl" dirty="0">
                <a:latin typeface="Courier New"/>
                <a:cs typeface="Courier New"/>
              </a:rPr>
              <a:t>(“Equipos que juegan la copa: “ + </a:t>
            </a:r>
          </a:p>
          <a:p>
            <a:r>
              <a:rPr lang="es-ES_tradnl" dirty="0">
                <a:latin typeface="Courier New"/>
                <a:cs typeface="Courier New"/>
              </a:rPr>
              <a:t>    </a:t>
            </a:r>
            <a:r>
              <a:rPr lang="es-ES_tradnl" dirty="0" err="1">
                <a:latin typeface="Courier New"/>
                <a:cs typeface="Courier New"/>
              </a:rPr>
              <a:t>equipos_copa_del_rey</a:t>
            </a:r>
            <a:r>
              <a:rPr lang="es-ES_tradnl" dirty="0">
                <a:latin typeface="Courier New"/>
                <a:cs typeface="Courier New"/>
              </a:rPr>
              <a:t>);</a:t>
            </a:r>
          </a:p>
          <a:p>
            <a:r>
              <a:rPr lang="es-ES_tradnl" dirty="0">
                <a:latin typeface="Courier New"/>
                <a:cs typeface="Courier New"/>
              </a:rPr>
              <a:t>&lt;/script&gt;</a:t>
            </a: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987300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39</a:t>
            </a:fld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es-ES_tradnl" dirty="0" smtClean="0"/>
              <a:t>Métodos de los </a:t>
            </a:r>
            <a:r>
              <a:rPr lang="es-ES_tradnl" dirty="0" err="1" smtClean="0"/>
              <a:t>arrays</a:t>
            </a:r>
            <a:r>
              <a:rPr lang="es-ES_tradnl" dirty="0" smtClean="0"/>
              <a:t> </a:t>
            </a:r>
            <a:r>
              <a:rPr lang="es-ES" dirty="0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>
                <a:latin typeface="Courier New"/>
                <a:cs typeface="Courier New"/>
              </a:rPr>
              <a:t>join</a:t>
            </a:r>
            <a:r>
              <a:rPr lang="es-ES_tradnl" dirty="0" smtClean="0">
                <a:latin typeface="Courier New"/>
                <a:cs typeface="Courier New"/>
              </a:rPr>
              <a:t>()</a:t>
            </a:r>
            <a:r>
              <a:rPr lang="es-ES_tradnl" dirty="0" smtClean="0"/>
              <a:t>:</a:t>
            </a:r>
          </a:p>
          <a:p>
            <a:pPr lvl="1"/>
            <a:r>
              <a:rPr lang="es-ES_tradnl" dirty="0"/>
              <a:t>Concatena los elementos de un </a:t>
            </a:r>
            <a:r>
              <a:rPr lang="es-ES_tradnl" dirty="0" err="1"/>
              <a:t>array</a:t>
            </a:r>
            <a:r>
              <a:rPr lang="es-ES_tradnl" dirty="0"/>
              <a:t> en una sola cadena separada por un carácter </a:t>
            </a:r>
            <a:r>
              <a:rPr lang="es-ES_tradnl" dirty="0" smtClean="0"/>
              <a:t>opcional.</a:t>
            </a:r>
            <a:endParaRPr lang="es-ES_tradnl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323528" y="3212976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&lt;script type=“text/</a:t>
            </a:r>
            <a:r>
              <a:rPr lang="en-US" dirty="0" err="1">
                <a:latin typeface="Courier New"/>
                <a:cs typeface="Courier New"/>
              </a:rPr>
              <a:t>javascript</a:t>
            </a:r>
            <a:r>
              <a:rPr lang="en-US" dirty="0">
                <a:latin typeface="Courier New"/>
                <a:cs typeface="Courier New"/>
              </a:rPr>
              <a:t>”&gt;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pizzas = new Array(“</a:t>
            </a:r>
            <a:r>
              <a:rPr lang="en-US" dirty="0" err="1">
                <a:latin typeface="Courier New"/>
                <a:cs typeface="Courier New"/>
              </a:rPr>
              <a:t>Carbonara</a:t>
            </a:r>
            <a:r>
              <a:rPr lang="en-US" dirty="0">
                <a:latin typeface="Courier New"/>
                <a:cs typeface="Courier New"/>
              </a:rPr>
              <a:t>”, “</a:t>
            </a:r>
            <a:r>
              <a:rPr lang="en-US" dirty="0" err="1">
                <a:latin typeface="Courier New"/>
                <a:cs typeface="Courier New"/>
              </a:rPr>
              <a:t>Quattro_Stagioni</a:t>
            </a:r>
            <a:r>
              <a:rPr lang="en-US" dirty="0">
                <a:latin typeface="Courier New"/>
                <a:cs typeface="Courier New"/>
              </a:rPr>
              <a:t>”, 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s-ES_tradnl" dirty="0">
                <a:latin typeface="Courier New"/>
                <a:cs typeface="Courier New"/>
              </a:rPr>
              <a:t>“</a:t>
            </a:r>
            <a:r>
              <a:rPr lang="es-ES_tradnl" dirty="0" err="1">
                <a:latin typeface="Courier New"/>
                <a:cs typeface="Courier New"/>
              </a:rPr>
              <a:t>Diavola</a:t>
            </a:r>
            <a:r>
              <a:rPr lang="es-ES_tradnl" dirty="0">
                <a:latin typeface="Courier New"/>
                <a:cs typeface="Courier New"/>
              </a:rPr>
              <a:t>”);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document.write</a:t>
            </a:r>
            <a:r>
              <a:rPr lang="es-ES_tradnl" dirty="0">
                <a:latin typeface="Courier New"/>
                <a:cs typeface="Courier New"/>
              </a:rPr>
              <a:t>(</a:t>
            </a:r>
            <a:r>
              <a:rPr lang="es-ES_tradnl" dirty="0" err="1">
                <a:latin typeface="Courier New"/>
                <a:cs typeface="Courier New"/>
              </a:rPr>
              <a:t>pizzas.join</a:t>
            </a:r>
            <a:r>
              <a:rPr lang="es-ES_tradnl" dirty="0">
                <a:latin typeface="Courier New"/>
                <a:cs typeface="Courier New"/>
              </a:rPr>
              <a:t>(“ - “));</a:t>
            </a:r>
          </a:p>
          <a:p>
            <a:r>
              <a:rPr lang="es-ES" dirty="0">
                <a:latin typeface="Courier New"/>
                <a:cs typeface="Courier New"/>
              </a:rPr>
              <a:t>&lt;/script&gt; </a:t>
            </a:r>
            <a:endParaRPr lang="es-ES_tradnl" dirty="0">
              <a:latin typeface="Courier New"/>
              <a:cs typeface="Courier New"/>
            </a:endParaRP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61161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predefinidas del lenguaje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latin typeface="Courier New"/>
                <a:cs typeface="Courier New"/>
              </a:rPr>
              <a:t>escape()</a:t>
            </a:r>
            <a:r>
              <a:rPr lang="es-ES" dirty="0" smtClean="0"/>
              <a:t>: recibe como </a:t>
            </a:r>
            <a:r>
              <a:rPr lang="es-ES_tradnl" dirty="0"/>
              <a:t>argumento una cadena de caracteres y devuelve esa misma cadena sustituida con su codificación en </a:t>
            </a:r>
            <a:r>
              <a:rPr lang="es-ES_tradnl" dirty="0" smtClean="0"/>
              <a:t>ASCII.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971600" y="3474873"/>
            <a:ext cx="792088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latin typeface="Courier New"/>
                <a:cs typeface="Courier New"/>
              </a:rPr>
              <a:t>&lt;script </a:t>
            </a:r>
            <a:r>
              <a:rPr lang="es-ES_tradnl" dirty="0" err="1">
                <a:latin typeface="Courier New"/>
                <a:cs typeface="Courier New"/>
              </a:rPr>
              <a:t>type</a:t>
            </a:r>
            <a:r>
              <a:rPr lang="es-ES_tradnl" dirty="0">
                <a:latin typeface="Courier New"/>
                <a:cs typeface="Courier New"/>
              </a:rPr>
              <a:t>=“</a:t>
            </a:r>
            <a:r>
              <a:rPr lang="es-ES_tradnl" dirty="0" err="1">
                <a:latin typeface="Courier New"/>
                <a:cs typeface="Courier New"/>
              </a:rPr>
              <a:t>text</a:t>
            </a:r>
            <a:r>
              <a:rPr lang="es-ES_tradnl" dirty="0">
                <a:latin typeface="Courier New"/>
                <a:cs typeface="Courier New"/>
              </a:rPr>
              <a:t>/</a:t>
            </a:r>
            <a:r>
              <a:rPr lang="es-ES_tradnl" dirty="0" err="1">
                <a:latin typeface="Courier New"/>
                <a:cs typeface="Courier New"/>
              </a:rPr>
              <a:t>javascript</a:t>
            </a:r>
            <a:r>
              <a:rPr lang="es-ES_tradnl" dirty="0">
                <a:latin typeface="Courier New"/>
                <a:cs typeface="Courier New"/>
              </a:rPr>
              <a:t>”&gt;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input = </a:t>
            </a:r>
            <a:r>
              <a:rPr lang="es-ES_tradnl" dirty="0" err="1">
                <a:latin typeface="Courier New"/>
                <a:cs typeface="Courier New"/>
              </a:rPr>
              <a:t>prompt</a:t>
            </a:r>
            <a:r>
              <a:rPr lang="es-ES_tradnl" dirty="0">
                <a:latin typeface="Courier New"/>
                <a:cs typeface="Courier New"/>
              </a:rPr>
              <a:t>(“Introduce una cadena”);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inputCodificado</a:t>
            </a:r>
            <a:r>
              <a:rPr lang="es-ES_tradnl" dirty="0">
                <a:latin typeface="Courier New"/>
                <a:cs typeface="Courier New"/>
              </a:rPr>
              <a:t> = escape(input);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alert</a:t>
            </a:r>
            <a:r>
              <a:rPr lang="es-ES_tradnl" dirty="0">
                <a:latin typeface="Courier New"/>
                <a:cs typeface="Courier New"/>
              </a:rPr>
              <a:t>(“Cadena codificada: “ + </a:t>
            </a:r>
            <a:r>
              <a:rPr lang="es-ES_tradnl" dirty="0" err="1">
                <a:latin typeface="Courier New"/>
                <a:cs typeface="Courier New"/>
              </a:rPr>
              <a:t>inputCodificado</a:t>
            </a:r>
            <a:r>
              <a:rPr lang="es-ES_tradnl" dirty="0">
                <a:latin typeface="Courier New"/>
                <a:cs typeface="Courier New"/>
              </a:rPr>
              <a:t>);</a:t>
            </a:r>
          </a:p>
          <a:p>
            <a:r>
              <a:rPr lang="es-ES_tradnl" dirty="0">
                <a:latin typeface="Courier New"/>
                <a:cs typeface="Courier New"/>
              </a:rPr>
              <a:t>&lt;/script&gt;</a:t>
            </a:r>
          </a:p>
          <a:p>
            <a:endParaRPr lang="es-ES" dirty="0">
              <a:latin typeface="Courier New"/>
              <a:cs typeface="Courier New"/>
            </a:endParaRP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978065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40</a:t>
            </a:fld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es-ES_tradnl" dirty="0" smtClean="0"/>
              <a:t>Métodos de los </a:t>
            </a:r>
            <a:r>
              <a:rPr lang="es-ES_tradnl" dirty="0" err="1" smtClean="0"/>
              <a:t>arrays</a:t>
            </a:r>
            <a:r>
              <a:rPr lang="es-ES_tradnl" dirty="0" smtClean="0"/>
              <a:t> </a:t>
            </a:r>
            <a:r>
              <a:rPr lang="es-ES" dirty="0" smtClean="0"/>
              <a:t>–</a:t>
            </a:r>
            <a:r>
              <a:rPr lang="es-ES_tradnl" dirty="0" smtClean="0"/>
              <a:t> </a:t>
            </a:r>
            <a:r>
              <a:rPr lang="es-ES_tradnl" dirty="0" smtClean="0">
                <a:latin typeface="Courier New"/>
                <a:cs typeface="Courier New"/>
              </a:rPr>
              <a:t>reverse</a:t>
            </a:r>
            <a:r>
              <a:rPr lang="es-ES_tradnl" dirty="0" smtClean="0">
                <a:latin typeface="Courier New"/>
                <a:cs typeface="Courier New"/>
              </a:rPr>
              <a:t>()</a:t>
            </a:r>
            <a:r>
              <a:rPr lang="es-ES_tradnl" dirty="0" smtClean="0"/>
              <a:t>:</a:t>
            </a:r>
          </a:p>
          <a:p>
            <a:pPr lvl="1"/>
            <a:r>
              <a:rPr lang="es-ES_tradnl" dirty="0"/>
              <a:t>Invierte el orden de los elementos de un </a:t>
            </a:r>
            <a:r>
              <a:rPr lang="es-ES_tradnl" dirty="0" err="1" smtClean="0"/>
              <a:t>array</a:t>
            </a:r>
            <a:r>
              <a:rPr lang="es-ES_tradnl" dirty="0" smtClean="0"/>
              <a:t>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23528" y="3212976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&lt;script type=“text/</a:t>
            </a:r>
            <a:r>
              <a:rPr lang="en-US" dirty="0" err="1">
                <a:latin typeface="Courier New"/>
                <a:cs typeface="Courier New"/>
              </a:rPr>
              <a:t>javascript</a:t>
            </a:r>
            <a:r>
              <a:rPr lang="en-US" dirty="0">
                <a:latin typeface="Courier New"/>
                <a:cs typeface="Courier New"/>
              </a:rPr>
              <a:t>”&gt;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numeros</a:t>
            </a:r>
            <a:r>
              <a:rPr lang="en-US" dirty="0">
                <a:latin typeface="Courier New"/>
                <a:cs typeface="Courier New"/>
              </a:rPr>
              <a:t> = new Array(1,2,3,4,5,6,7,8,9,10);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numeros.reverse</a:t>
            </a:r>
            <a:r>
              <a:rPr lang="es-ES_tradnl" dirty="0">
                <a:latin typeface="Courier New"/>
                <a:cs typeface="Courier New"/>
              </a:rPr>
              <a:t>();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document.write</a:t>
            </a:r>
            <a:r>
              <a:rPr lang="es-ES_tradnl" dirty="0">
                <a:latin typeface="Courier New"/>
                <a:cs typeface="Courier New"/>
              </a:rPr>
              <a:t>(</a:t>
            </a:r>
            <a:r>
              <a:rPr lang="es-ES_tradnl" dirty="0" err="1">
                <a:latin typeface="Courier New"/>
                <a:cs typeface="Courier New"/>
              </a:rPr>
              <a:t>numeros</a:t>
            </a:r>
            <a:r>
              <a:rPr lang="es-ES_tradnl" dirty="0">
                <a:latin typeface="Courier New"/>
                <a:cs typeface="Courier New"/>
              </a:rPr>
              <a:t>);</a:t>
            </a:r>
          </a:p>
          <a:p>
            <a:r>
              <a:rPr lang="es-ES" dirty="0">
                <a:latin typeface="Courier New"/>
                <a:cs typeface="Courier New"/>
              </a:rPr>
              <a:t>&lt;/script&gt;</a:t>
            </a:r>
            <a:endParaRPr lang="es-ES_tradnl" dirty="0">
              <a:latin typeface="Courier New"/>
              <a:cs typeface="Courier New"/>
            </a:endParaRP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652638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41</a:t>
            </a:fld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es-ES_tradnl" dirty="0" smtClean="0"/>
              <a:t>Métodos de los </a:t>
            </a:r>
            <a:r>
              <a:rPr lang="es-ES_tradnl" dirty="0" err="1" smtClean="0"/>
              <a:t>arrays</a:t>
            </a:r>
            <a:r>
              <a:rPr lang="es-ES_tradnl" dirty="0" smtClean="0"/>
              <a:t> </a:t>
            </a:r>
            <a:r>
              <a:rPr lang="es-ES" dirty="0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>
                <a:latin typeface="Courier New"/>
                <a:cs typeface="Courier New"/>
              </a:rPr>
              <a:t>unshift</a:t>
            </a:r>
            <a:r>
              <a:rPr lang="es-ES_tradnl" dirty="0" smtClean="0">
                <a:latin typeface="Courier New"/>
                <a:cs typeface="Courier New"/>
              </a:rPr>
              <a:t>()</a:t>
            </a:r>
            <a:r>
              <a:rPr lang="es-ES_tradnl" dirty="0" smtClean="0"/>
              <a:t>:</a:t>
            </a:r>
            <a:endParaRPr lang="es-ES_tradnl" dirty="0" smtClean="0">
              <a:latin typeface="Courier New"/>
              <a:cs typeface="Courier New"/>
            </a:endParaRPr>
          </a:p>
          <a:p>
            <a:pPr lvl="1"/>
            <a:r>
              <a:rPr lang="es-ES_tradnl" dirty="0"/>
              <a:t>Añade nuevos elementos al inicio de un </a:t>
            </a:r>
            <a:r>
              <a:rPr lang="es-ES_tradnl" dirty="0" err="1"/>
              <a:t>array</a:t>
            </a:r>
            <a:r>
              <a:rPr lang="es-ES_tradnl" dirty="0"/>
              <a:t> y devuelve el número de elementos del nuevo </a:t>
            </a:r>
            <a:r>
              <a:rPr lang="es-ES_tradnl" dirty="0" err="1"/>
              <a:t>array</a:t>
            </a:r>
            <a:r>
              <a:rPr lang="es-ES_tradnl" dirty="0"/>
              <a:t> </a:t>
            </a:r>
            <a:r>
              <a:rPr lang="es-ES_tradnl" dirty="0" smtClean="0"/>
              <a:t>modificado.</a:t>
            </a:r>
            <a:endParaRPr lang="es-ES_tradnl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323528" y="3501008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&lt;script type=“text/</a:t>
            </a:r>
            <a:r>
              <a:rPr lang="en-US" dirty="0" err="1">
                <a:latin typeface="Courier New"/>
                <a:cs typeface="Courier New"/>
              </a:rPr>
              <a:t>javascript</a:t>
            </a:r>
            <a:r>
              <a:rPr lang="en-US" dirty="0">
                <a:latin typeface="Courier New"/>
                <a:cs typeface="Courier New"/>
              </a:rPr>
              <a:t>”&gt;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sedes_JJOO</a:t>
            </a:r>
            <a:r>
              <a:rPr lang="en-US" dirty="0">
                <a:latin typeface="Courier New"/>
                <a:cs typeface="Courier New"/>
              </a:rPr>
              <a:t> = new Array(“</a:t>
            </a:r>
            <a:r>
              <a:rPr lang="en-US" dirty="0" err="1">
                <a:latin typeface="Courier New"/>
                <a:cs typeface="Courier New"/>
              </a:rPr>
              <a:t>Atenas</a:t>
            </a:r>
            <a:r>
              <a:rPr lang="en-US" dirty="0">
                <a:latin typeface="Courier New"/>
                <a:cs typeface="Courier New"/>
              </a:rPr>
              <a:t>”, “Sydney”, 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s-ES_tradnl" dirty="0">
                <a:latin typeface="Courier New"/>
                <a:cs typeface="Courier New"/>
              </a:rPr>
              <a:t>“Atlanta”);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numero_sedes</a:t>
            </a:r>
            <a:r>
              <a:rPr lang="es-ES_tradnl" dirty="0">
                <a:latin typeface="Courier New"/>
                <a:cs typeface="Courier New"/>
              </a:rPr>
              <a:t> = </a:t>
            </a:r>
            <a:r>
              <a:rPr lang="es-ES_tradnl" dirty="0" err="1">
                <a:latin typeface="Courier New"/>
                <a:cs typeface="Courier New"/>
              </a:rPr>
              <a:t>sedes_JJOO.unshift</a:t>
            </a:r>
            <a:r>
              <a:rPr lang="es-ES_tradnl" dirty="0">
                <a:latin typeface="Courier New"/>
                <a:cs typeface="Courier New"/>
              </a:rPr>
              <a:t>(“Pekín”);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document.write</a:t>
            </a:r>
            <a:r>
              <a:rPr lang="es-ES_tradnl" dirty="0">
                <a:latin typeface="Courier New"/>
                <a:cs typeface="Courier New"/>
              </a:rPr>
              <a:t>(“Últimas ” + </a:t>
            </a:r>
            <a:r>
              <a:rPr lang="es-ES_tradnl" dirty="0" err="1">
                <a:latin typeface="Courier New"/>
                <a:cs typeface="Courier New"/>
              </a:rPr>
              <a:t>numero_sedes</a:t>
            </a:r>
            <a:r>
              <a:rPr lang="es-ES_tradnl" dirty="0">
                <a:latin typeface="Courier New"/>
                <a:cs typeface="Courier New"/>
              </a:rPr>
              <a:t> + “ sedes </a:t>
            </a:r>
          </a:p>
          <a:p>
            <a:r>
              <a:rPr lang="es-ES_tradnl" dirty="0">
                <a:latin typeface="Courier New"/>
                <a:cs typeface="Courier New"/>
              </a:rPr>
              <a:t>    </a:t>
            </a:r>
            <a:r>
              <a:rPr lang="es-ES" dirty="0">
                <a:latin typeface="Courier New"/>
                <a:cs typeface="Courier New"/>
              </a:rPr>
              <a:t>olímpicas: “ + </a:t>
            </a:r>
            <a:r>
              <a:rPr lang="es-ES" dirty="0" err="1">
                <a:latin typeface="Courier New"/>
                <a:cs typeface="Courier New"/>
              </a:rPr>
              <a:t>sedes_JJOO</a:t>
            </a:r>
            <a:r>
              <a:rPr lang="es-ES" dirty="0">
                <a:latin typeface="Courier New"/>
                <a:cs typeface="Courier New"/>
              </a:rPr>
              <a:t>);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s-ES" dirty="0">
                <a:latin typeface="Courier New"/>
                <a:cs typeface="Courier New"/>
              </a:rPr>
              <a:t>&lt;/script&gt;</a:t>
            </a:r>
            <a:endParaRPr lang="es-ES_tradnl" dirty="0">
              <a:latin typeface="Courier New"/>
              <a:cs typeface="Courier New"/>
            </a:endParaRP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478523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42</a:t>
            </a:fld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es-ES_tradnl" dirty="0" smtClean="0"/>
              <a:t>Métodos de los </a:t>
            </a:r>
            <a:r>
              <a:rPr lang="es-ES_tradnl" dirty="0" err="1" smtClean="0"/>
              <a:t>arrays</a:t>
            </a:r>
            <a:r>
              <a:rPr lang="es-ES_tradnl" dirty="0" smtClean="0"/>
              <a:t> </a:t>
            </a:r>
            <a:r>
              <a:rPr lang="es-ES" dirty="0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>
                <a:latin typeface="Courier New"/>
                <a:cs typeface="Courier New"/>
              </a:rPr>
              <a:t>shift</a:t>
            </a:r>
            <a:r>
              <a:rPr lang="es-ES_tradnl" dirty="0" smtClean="0">
                <a:latin typeface="Courier New"/>
                <a:cs typeface="Courier New"/>
              </a:rPr>
              <a:t>()</a:t>
            </a:r>
            <a:r>
              <a:rPr lang="es-ES_tradnl" dirty="0" smtClean="0"/>
              <a:t>:</a:t>
            </a:r>
            <a:endParaRPr lang="es-ES_tradnl" dirty="0" smtClean="0">
              <a:latin typeface="Courier New"/>
              <a:cs typeface="Courier New"/>
            </a:endParaRPr>
          </a:p>
          <a:p>
            <a:pPr lvl="1"/>
            <a:r>
              <a:rPr lang="es-ES_tradnl" dirty="0"/>
              <a:t>Elimina el primer elemento de un </a:t>
            </a:r>
            <a:r>
              <a:rPr lang="es-ES_tradnl" dirty="0" err="1" smtClean="0"/>
              <a:t>array</a:t>
            </a:r>
            <a:r>
              <a:rPr lang="es-ES_tradnl" dirty="0" smtClean="0"/>
              <a:t>. </a:t>
            </a:r>
            <a:endParaRPr lang="es-ES_tradnl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323528" y="3212976"/>
            <a:ext cx="8568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&lt;script type=“text/</a:t>
            </a:r>
            <a:r>
              <a:rPr lang="en-US" dirty="0" err="1">
                <a:latin typeface="Courier New"/>
                <a:cs typeface="Courier New"/>
              </a:rPr>
              <a:t>javascript</a:t>
            </a:r>
            <a:r>
              <a:rPr lang="en-US" dirty="0">
                <a:latin typeface="Courier New"/>
                <a:cs typeface="Courier New"/>
              </a:rPr>
              <a:t>”&gt;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pizzas = new Array(“</a:t>
            </a:r>
            <a:r>
              <a:rPr lang="en-US" dirty="0" err="1">
                <a:latin typeface="Courier New"/>
                <a:cs typeface="Courier New"/>
              </a:rPr>
              <a:t>Carbonara</a:t>
            </a:r>
            <a:r>
              <a:rPr lang="en-US" dirty="0">
                <a:latin typeface="Courier New"/>
                <a:cs typeface="Courier New"/>
              </a:rPr>
              <a:t>”, “</a:t>
            </a:r>
            <a:r>
              <a:rPr lang="en-US" dirty="0" err="1">
                <a:latin typeface="Courier New"/>
                <a:cs typeface="Courier New"/>
              </a:rPr>
              <a:t>Quattro_Stagioni</a:t>
            </a:r>
            <a:r>
              <a:rPr lang="en-US" dirty="0">
                <a:latin typeface="Courier New"/>
                <a:cs typeface="Courier New"/>
              </a:rPr>
              <a:t>”, 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s-ES_tradnl" dirty="0">
                <a:latin typeface="Courier New"/>
                <a:cs typeface="Courier New"/>
              </a:rPr>
              <a:t>“</a:t>
            </a:r>
            <a:r>
              <a:rPr lang="es-ES_tradnl" dirty="0" err="1">
                <a:latin typeface="Courier New"/>
                <a:cs typeface="Courier New"/>
              </a:rPr>
              <a:t>Diavola</a:t>
            </a:r>
            <a:r>
              <a:rPr lang="es-ES_tradnl" dirty="0">
                <a:latin typeface="Courier New"/>
                <a:cs typeface="Courier New"/>
              </a:rPr>
              <a:t>”);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pizza_removida</a:t>
            </a:r>
            <a:r>
              <a:rPr lang="es-ES_tradnl" dirty="0">
                <a:latin typeface="Courier New"/>
                <a:cs typeface="Courier New"/>
              </a:rPr>
              <a:t> = </a:t>
            </a:r>
            <a:r>
              <a:rPr lang="es-ES_tradnl" dirty="0" err="1">
                <a:latin typeface="Courier New"/>
                <a:cs typeface="Courier New"/>
              </a:rPr>
              <a:t>pizzas.shift</a:t>
            </a:r>
            <a:r>
              <a:rPr lang="es-ES_tradnl" dirty="0">
                <a:latin typeface="Courier New"/>
                <a:cs typeface="Courier New"/>
              </a:rPr>
              <a:t>();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document.write</a:t>
            </a:r>
            <a:r>
              <a:rPr lang="es-ES_tradnl" dirty="0">
                <a:latin typeface="Courier New"/>
                <a:cs typeface="Courier New"/>
              </a:rPr>
              <a:t>(“Pizza eliminada de la lista: “ + </a:t>
            </a:r>
          </a:p>
          <a:p>
            <a:r>
              <a:rPr lang="es-ES_tradnl" dirty="0">
                <a:latin typeface="Courier New"/>
                <a:cs typeface="Courier New"/>
              </a:rPr>
              <a:t>    </a:t>
            </a:r>
            <a:r>
              <a:rPr lang="es-ES_tradnl" dirty="0" err="1">
                <a:latin typeface="Courier New"/>
                <a:cs typeface="Courier New"/>
              </a:rPr>
              <a:t>pizza_removida</a:t>
            </a:r>
            <a:r>
              <a:rPr lang="es-ES_tradnl" dirty="0">
                <a:latin typeface="Courier New"/>
                <a:cs typeface="Courier New"/>
              </a:rPr>
              <a:t> + “&lt;</a:t>
            </a:r>
            <a:r>
              <a:rPr lang="es-ES_tradnl" dirty="0" err="1">
                <a:latin typeface="Courier New"/>
                <a:cs typeface="Courier New"/>
              </a:rPr>
              <a:t>br</a:t>
            </a:r>
            <a:r>
              <a:rPr lang="es-ES_tradnl" dirty="0">
                <a:latin typeface="Courier New"/>
                <a:cs typeface="Courier New"/>
              </a:rPr>
              <a:t> /&gt;“);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document.write</a:t>
            </a:r>
            <a:r>
              <a:rPr lang="es-ES_tradnl" dirty="0">
                <a:latin typeface="Courier New"/>
                <a:cs typeface="Courier New"/>
              </a:rPr>
              <a:t>(“Nueva lista de pizzas: “ + pizzas);</a:t>
            </a:r>
          </a:p>
          <a:p>
            <a:r>
              <a:rPr lang="es-ES" dirty="0">
                <a:latin typeface="Courier New"/>
                <a:cs typeface="Courier New"/>
              </a:rPr>
              <a:t>&lt;/script&gt;</a:t>
            </a:r>
            <a:endParaRPr lang="es-ES_tradnl" dirty="0">
              <a:latin typeface="Courier New"/>
              <a:cs typeface="Courier New"/>
            </a:endParaRP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8739237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43</a:t>
            </a:fld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es-ES_tradnl" dirty="0" smtClean="0"/>
              <a:t>Métodos de los </a:t>
            </a:r>
            <a:r>
              <a:rPr lang="es-ES_tradnl" dirty="0" err="1" smtClean="0"/>
              <a:t>arrays</a:t>
            </a:r>
            <a:r>
              <a:rPr lang="es-ES_tradnl" dirty="0" smtClean="0"/>
              <a:t> </a:t>
            </a:r>
            <a:r>
              <a:rPr lang="es-ES" dirty="0" smtClean="0"/>
              <a:t>–</a:t>
            </a:r>
            <a:r>
              <a:rPr lang="es-ES_tradnl" dirty="0" smtClean="0"/>
              <a:t> </a:t>
            </a:r>
            <a:r>
              <a:rPr lang="es-ES_tradnl" dirty="0" smtClean="0">
                <a:latin typeface="Courier New"/>
                <a:cs typeface="Courier New"/>
              </a:rPr>
              <a:t>pop</a:t>
            </a:r>
            <a:r>
              <a:rPr lang="es-ES_tradnl" dirty="0" smtClean="0">
                <a:latin typeface="Courier New"/>
                <a:cs typeface="Courier New"/>
              </a:rPr>
              <a:t>()</a:t>
            </a:r>
            <a:r>
              <a:rPr lang="es-ES_tradnl" dirty="0" smtClean="0"/>
              <a:t>:</a:t>
            </a:r>
            <a:endParaRPr lang="es-ES_tradnl" dirty="0" smtClean="0">
              <a:latin typeface="Courier New"/>
              <a:cs typeface="Courier New"/>
            </a:endParaRPr>
          </a:p>
          <a:p>
            <a:pPr lvl="1"/>
            <a:r>
              <a:rPr lang="es-ES_tradnl" dirty="0"/>
              <a:t>Elimina el último elemento de un </a:t>
            </a:r>
            <a:r>
              <a:rPr lang="es-ES_tradnl" dirty="0" err="1" smtClean="0"/>
              <a:t>array</a:t>
            </a:r>
            <a:r>
              <a:rPr lang="es-ES_tradnl" dirty="0" smtClean="0"/>
              <a:t>. </a:t>
            </a:r>
            <a:endParaRPr lang="es-ES_tradnl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323528" y="3212976"/>
            <a:ext cx="85689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latin typeface="Courier New"/>
                <a:cs typeface="Courier New"/>
              </a:rPr>
              <a:t>&lt;script </a:t>
            </a:r>
            <a:r>
              <a:rPr lang="es-ES_tradnl" dirty="0" err="1">
                <a:latin typeface="Courier New"/>
                <a:cs typeface="Courier New"/>
              </a:rPr>
              <a:t>type</a:t>
            </a:r>
            <a:r>
              <a:rPr lang="es-ES_tradnl" dirty="0">
                <a:latin typeface="Courier New"/>
                <a:cs typeface="Courier New"/>
              </a:rPr>
              <a:t>=“</a:t>
            </a:r>
            <a:r>
              <a:rPr lang="es-ES_tradnl" dirty="0" err="1">
                <a:latin typeface="Courier New"/>
                <a:cs typeface="Courier New"/>
              </a:rPr>
              <a:t>text</a:t>
            </a:r>
            <a:r>
              <a:rPr lang="es-ES_tradnl" dirty="0">
                <a:latin typeface="Courier New"/>
                <a:cs typeface="Courier New"/>
              </a:rPr>
              <a:t>/</a:t>
            </a:r>
            <a:r>
              <a:rPr lang="es-ES_tradnl" dirty="0" err="1">
                <a:latin typeface="Courier New"/>
                <a:cs typeface="Courier New"/>
              </a:rPr>
              <a:t>javascript</a:t>
            </a:r>
            <a:r>
              <a:rPr lang="es-ES_tradnl" dirty="0">
                <a:latin typeface="Courier New"/>
                <a:cs typeface="Courier New"/>
              </a:rPr>
              <a:t>”&gt;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premios = new </a:t>
            </a:r>
            <a:r>
              <a:rPr lang="es-ES_tradnl" dirty="0" err="1">
                <a:latin typeface="Courier New"/>
                <a:cs typeface="Courier New"/>
              </a:rPr>
              <a:t>Array</a:t>
            </a:r>
            <a:r>
              <a:rPr lang="es-ES_tradnl" dirty="0">
                <a:latin typeface="Courier New"/>
                <a:cs typeface="Courier New"/>
              </a:rPr>
              <a:t>(“Coche”, “1000 Euros”, “Manual de </a:t>
            </a:r>
          </a:p>
          <a:p>
            <a:r>
              <a:rPr lang="es-ES_tradnl" dirty="0">
                <a:latin typeface="Courier New"/>
                <a:cs typeface="Courier New"/>
              </a:rPr>
              <a:t>    JavaScript”);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tercer_premio</a:t>
            </a:r>
            <a:r>
              <a:rPr lang="es-ES_tradnl" dirty="0">
                <a:latin typeface="Courier New"/>
                <a:cs typeface="Courier New"/>
              </a:rPr>
              <a:t> = </a:t>
            </a:r>
            <a:r>
              <a:rPr lang="es-ES_tradnl" dirty="0" err="1">
                <a:latin typeface="Courier New"/>
                <a:cs typeface="Courier New"/>
              </a:rPr>
              <a:t>premios.pop</a:t>
            </a:r>
            <a:r>
              <a:rPr lang="es-ES_tradnl" dirty="0">
                <a:latin typeface="Courier New"/>
                <a:cs typeface="Courier New"/>
              </a:rPr>
              <a:t>();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document.write</a:t>
            </a:r>
            <a:r>
              <a:rPr lang="es-ES_tradnl" dirty="0">
                <a:latin typeface="Courier New"/>
                <a:cs typeface="Courier New"/>
              </a:rPr>
              <a:t>(“El tercer premio es: “ + </a:t>
            </a:r>
            <a:r>
              <a:rPr lang="es-ES_tradnl" dirty="0" err="1">
                <a:latin typeface="Courier New"/>
                <a:cs typeface="Courier New"/>
              </a:rPr>
              <a:t>tercer_premio</a:t>
            </a:r>
            <a:r>
              <a:rPr lang="es-ES_tradnl" dirty="0">
                <a:latin typeface="Courier New"/>
                <a:cs typeface="Courier New"/>
              </a:rPr>
              <a:t> + </a:t>
            </a:r>
          </a:p>
          <a:p>
            <a:r>
              <a:rPr lang="es-ES_tradnl" dirty="0">
                <a:latin typeface="Courier New"/>
                <a:cs typeface="Courier New"/>
              </a:rPr>
              <a:t>    “&lt;</a:t>
            </a:r>
            <a:r>
              <a:rPr lang="es-ES_tradnl" dirty="0" err="1">
                <a:latin typeface="Courier New"/>
                <a:cs typeface="Courier New"/>
              </a:rPr>
              <a:t>br</a:t>
            </a:r>
            <a:r>
              <a:rPr lang="es-ES_tradnl" dirty="0">
                <a:latin typeface="Courier New"/>
                <a:cs typeface="Courier New"/>
              </a:rPr>
              <a:t> /&gt;“);	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document.write</a:t>
            </a:r>
            <a:r>
              <a:rPr lang="es-ES_tradnl" dirty="0">
                <a:latin typeface="Courier New"/>
                <a:cs typeface="Courier New"/>
              </a:rPr>
              <a:t>(“Quedan los siguientes premios: “ + </a:t>
            </a:r>
          </a:p>
          <a:p>
            <a:r>
              <a:rPr lang="es-ES_tradnl" dirty="0">
                <a:latin typeface="Courier New"/>
                <a:cs typeface="Courier New"/>
              </a:rPr>
              <a:t>    </a:t>
            </a:r>
            <a:r>
              <a:rPr lang="es-ES" dirty="0">
                <a:latin typeface="Courier New"/>
                <a:cs typeface="Courier New"/>
              </a:rPr>
              <a:t>premios);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s-ES" dirty="0">
                <a:latin typeface="Courier New"/>
                <a:cs typeface="Courier New"/>
              </a:rPr>
              <a:t>&lt;/script&gt;</a:t>
            </a:r>
            <a:endParaRPr lang="es-ES_tradnl" dirty="0">
              <a:latin typeface="Courier New"/>
              <a:cs typeface="Courier New"/>
            </a:endParaRP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4383010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44</a:t>
            </a:fld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es-ES_tradnl" dirty="0" smtClean="0"/>
              <a:t>Métodos de los </a:t>
            </a:r>
            <a:r>
              <a:rPr lang="es-ES_tradnl" dirty="0" err="1" smtClean="0"/>
              <a:t>arrays</a:t>
            </a:r>
            <a:r>
              <a:rPr lang="es-ES_tradnl" dirty="0" smtClean="0"/>
              <a:t> </a:t>
            </a:r>
            <a:r>
              <a:rPr lang="es-ES" dirty="0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>
                <a:latin typeface="Courier New"/>
                <a:cs typeface="Courier New"/>
              </a:rPr>
              <a:t>slice</a:t>
            </a:r>
            <a:r>
              <a:rPr lang="es-ES_tradnl" dirty="0" smtClean="0">
                <a:latin typeface="Courier New"/>
                <a:cs typeface="Courier New"/>
              </a:rPr>
              <a:t>()</a:t>
            </a:r>
            <a:r>
              <a:rPr lang="es-ES_tradnl" dirty="0" smtClean="0"/>
              <a:t>:</a:t>
            </a:r>
            <a:endParaRPr lang="es-ES_tradnl" dirty="0" smtClean="0">
              <a:latin typeface="Courier New"/>
              <a:cs typeface="Courier New"/>
            </a:endParaRPr>
          </a:p>
          <a:p>
            <a:pPr lvl="1"/>
            <a:r>
              <a:rPr lang="es-ES_tradnl" dirty="0"/>
              <a:t>Devuelve un nuevo </a:t>
            </a:r>
            <a:r>
              <a:rPr lang="es-ES_tradnl" dirty="0" err="1"/>
              <a:t>array</a:t>
            </a:r>
            <a:r>
              <a:rPr lang="es-ES_tradnl" dirty="0"/>
              <a:t> con un subconjunto de los elementos del </a:t>
            </a:r>
            <a:r>
              <a:rPr lang="es-ES_tradnl" dirty="0" err="1"/>
              <a:t>array</a:t>
            </a:r>
            <a:r>
              <a:rPr lang="es-ES_tradnl" dirty="0"/>
              <a:t> que ha usado el </a:t>
            </a:r>
            <a:r>
              <a:rPr lang="es-ES_tradnl" dirty="0" smtClean="0"/>
              <a:t>método. </a:t>
            </a:r>
            <a:endParaRPr lang="es-ES_tradnl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323528" y="3212976"/>
            <a:ext cx="8568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&lt;script type=“text/</a:t>
            </a:r>
            <a:r>
              <a:rPr lang="en-US" dirty="0" err="1">
                <a:latin typeface="Courier New"/>
                <a:cs typeface="Courier New"/>
              </a:rPr>
              <a:t>javascript</a:t>
            </a:r>
            <a:r>
              <a:rPr lang="en-US" dirty="0">
                <a:latin typeface="Courier New"/>
                <a:cs typeface="Courier New"/>
              </a:rPr>
              <a:t>”&gt;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numeros</a:t>
            </a:r>
            <a:r>
              <a:rPr lang="en-US" dirty="0">
                <a:latin typeface="Courier New"/>
                <a:cs typeface="Courier New"/>
              </a:rPr>
              <a:t> = new Array(1,2,3,4,5,6,7,8,9,10);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primeros_cinco</a:t>
            </a:r>
            <a:r>
              <a:rPr lang="es-ES_tradnl" dirty="0">
                <a:latin typeface="Courier New"/>
                <a:cs typeface="Courier New"/>
              </a:rPr>
              <a:t> = </a:t>
            </a:r>
            <a:r>
              <a:rPr lang="es-ES_tradnl" dirty="0" err="1">
                <a:latin typeface="Courier New"/>
                <a:cs typeface="Courier New"/>
              </a:rPr>
              <a:t>numeros.slice</a:t>
            </a:r>
            <a:r>
              <a:rPr lang="es-ES_tradnl" dirty="0">
                <a:latin typeface="Courier New"/>
                <a:cs typeface="Courier New"/>
              </a:rPr>
              <a:t>(0,5);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ultimos_cuatro</a:t>
            </a:r>
            <a:r>
              <a:rPr lang="es-ES_tradnl" dirty="0">
                <a:latin typeface="Courier New"/>
                <a:cs typeface="Courier New"/>
              </a:rPr>
              <a:t> = </a:t>
            </a:r>
            <a:r>
              <a:rPr lang="es-ES_tradnl" dirty="0" err="1">
                <a:latin typeface="Courier New"/>
                <a:cs typeface="Courier New"/>
              </a:rPr>
              <a:t>numeros.slice</a:t>
            </a:r>
            <a:r>
              <a:rPr lang="es-ES_tradnl" dirty="0">
                <a:latin typeface="Courier New"/>
                <a:cs typeface="Courier New"/>
              </a:rPr>
              <a:t>(-4);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document.write</a:t>
            </a:r>
            <a:r>
              <a:rPr lang="es-ES_tradnl" dirty="0">
                <a:latin typeface="Courier New"/>
                <a:cs typeface="Courier New"/>
              </a:rPr>
              <a:t>(</a:t>
            </a:r>
            <a:r>
              <a:rPr lang="es-ES_tradnl" dirty="0" err="1">
                <a:latin typeface="Courier New"/>
                <a:cs typeface="Courier New"/>
              </a:rPr>
              <a:t>primeros_cinco</a:t>
            </a:r>
            <a:r>
              <a:rPr lang="es-ES_tradnl" dirty="0">
                <a:latin typeface="Courier New"/>
                <a:cs typeface="Courier New"/>
              </a:rPr>
              <a:t> + “&lt;</a:t>
            </a:r>
            <a:r>
              <a:rPr lang="es-ES_tradnl" dirty="0" err="1">
                <a:latin typeface="Courier New"/>
                <a:cs typeface="Courier New"/>
              </a:rPr>
              <a:t>br</a:t>
            </a:r>
            <a:r>
              <a:rPr lang="es-ES_tradnl" dirty="0">
                <a:latin typeface="Courier New"/>
                <a:cs typeface="Courier New"/>
              </a:rPr>
              <a:t>&gt;“);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document.write</a:t>
            </a:r>
            <a:r>
              <a:rPr lang="es-ES_tradnl" dirty="0">
                <a:latin typeface="Courier New"/>
                <a:cs typeface="Courier New"/>
              </a:rPr>
              <a:t>(</a:t>
            </a:r>
            <a:r>
              <a:rPr lang="es-ES_tradnl" dirty="0" err="1">
                <a:latin typeface="Courier New"/>
                <a:cs typeface="Courier New"/>
              </a:rPr>
              <a:t>ultimos_cuatro</a:t>
            </a:r>
            <a:r>
              <a:rPr lang="es-ES_tradnl" dirty="0">
                <a:latin typeface="Courier New"/>
                <a:cs typeface="Courier New"/>
              </a:rPr>
              <a:t>);</a:t>
            </a:r>
          </a:p>
          <a:p>
            <a:r>
              <a:rPr lang="es-ES_tradnl" dirty="0">
                <a:latin typeface="Courier New"/>
                <a:cs typeface="Courier New"/>
              </a:rPr>
              <a:t>&lt;/script&gt;</a:t>
            </a: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448134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45</a:t>
            </a:fld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es-ES_tradnl" dirty="0" smtClean="0"/>
              <a:t>Métodos de los </a:t>
            </a:r>
            <a:r>
              <a:rPr lang="es-ES_tradnl" dirty="0" err="1" smtClean="0"/>
              <a:t>arrays</a:t>
            </a:r>
            <a:r>
              <a:rPr lang="es-ES_tradnl" dirty="0" smtClean="0"/>
              <a:t> </a:t>
            </a:r>
            <a:r>
              <a:rPr lang="es-ES" dirty="0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>
                <a:latin typeface="Courier New"/>
                <a:cs typeface="Courier New"/>
              </a:rPr>
              <a:t>sort</a:t>
            </a:r>
            <a:r>
              <a:rPr lang="es-ES_tradnl" dirty="0" smtClean="0">
                <a:latin typeface="Courier New"/>
                <a:cs typeface="Courier New"/>
              </a:rPr>
              <a:t>()</a:t>
            </a:r>
            <a:r>
              <a:rPr lang="es-ES_tradnl" dirty="0" smtClean="0"/>
              <a:t>:</a:t>
            </a:r>
            <a:endParaRPr lang="es-ES_tradnl" dirty="0" smtClean="0">
              <a:latin typeface="Courier New"/>
              <a:cs typeface="Courier New"/>
            </a:endParaRPr>
          </a:p>
          <a:p>
            <a:pPr lvl="1"/>
            <a:r>
              <a:rPr lang="es-ES_tradnl" dirty="0"/>
              <a:t>Ordena alfabéticamente los elementos de un </a:t>
            </a:r>
            <a:r>
              <a:rPr lang="es-ES_tradnl" dirty="0" err="1"/>
              <a:t>array</a:t>
            </a:r>
            <a:r>
              <a:rPr lang="es-ES_tradnl" dirty="0"/>
              <a:t>. Podemos definir una nueva función para ordenarlos con otro </a:t>
            </a:r>
            <a:r>
              <a:rPr lang="es-ES_tradnl" dirty="0" smtClean="0"/>
              <a:t>criterio.</a:t>
            </a:r>
            <a:endParaRPr lang="es-ES_tradnl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323528" y="3546881"/>
            <a:ext cx="856895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latin typeface="Courier New"/>
                <a:cs typeface="Courier New"/>
              </a:rPr>
              <a:t>&lt;script </a:t>
            </a:r>
            <a:r>
              <a:rPr lang="es-ES_tradnl" dirty="0" err="1">
                <a:latin typeface="Courier New"/>
                <a:cs typeface="Courier New"/>
              </a:rPr>
              <a:t>type</a:t>
            </a:r>
            <a:r>
              <a:rPr lang="es-ES_tradnl" dirty="0">
                <a:latin typeface="Courier New"/>
                <a:cs typeface="Courier New"/>
              </a:rPr>
              <a:t>=“</a:t>
            </a:r>
            <a:r>
              <a:rPr lang="es-ES_tradnl" dirty="0" err="1">
                <a:latin typeface="Courier New"/>
                <a:cs typeface="Courier New"/>
              </a:rPr>
              <a:t>text</a:t>
            </a:r>
            <a:r>
              <a:rPr lang="es-ES_tradnl" dirty="0">
                <a:latin typeface="Courier New"/>
                <a:cs typeface="Courier New"/>
              </a:rPr>
              <a:t>/</a:t>
            </a:r>
            <a:r>
              <a:rPr lang="es-ES_tradnl" dirty="0" err="1">
                <a:latin typeface="Courier New"/>
                <a:cs typeface="Courier New"/>
              </a:rPr>
              <a:t>javascript</a:t>
            </a:r>
            <a:r>
              <a:rPr lang="es-ES_tradnl" dirty="0">
                <a:latin typeface="Courier New"/>
                <a:cs typeface="Courier New"/>
              </a:rPr>
              <a:t>”&gt;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apellidos = new </a:t>
            </a:r>
            <a:r>
              <a:rPr lang="es-ES_tradnl" dirty="0" err="1">
                <a:latin typeface="Courier New"/>
                <a:cs typeface="Courier New"/>
              </a:rPr>
              <a:t>Array</a:t>
            </a:r>
            <a:r>
              <a:rPr lang="es-ES_tradnl" dirty="0">
                <a:latin typeface="Courier New"/>
                <a:cs typeface="Courier New"/>
              </a:rPr>
              <a:t>(“Pérez”, “Guijarro”, “Arias”, </a:t>
            </a:r>
          </a:p>
          <a:p>
            <a:r>
              <a:rPr lang="es-ES_tradnl" dirty="0">
                <a:latin typeface="Courier New"/>
                <a:cs typeface="Courier New"/>
              </a:rPr>
              <a:t>    “González”);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apellidos.sort</a:t>
            </a:r>
            <a:r>
              <a:rPr lang="es-ES_tradnl" dirty="0">
                <a:latin typeface="Courier New"/>
                <a:cs typeface="Courier New"/>
              </a:rPr>
              <a:t>();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document.write</a:t>
            </a:r>
            <a:r>
              <a:rPr lang="es-ES_tradnl" dirty="0">
                <a:latin typeface="Courier New"/>
                <a:cs typeface="Courier New"/>
              </a:rPr>
              <a:t>(apellidos);</a:t>
            </a:r>
          </a:p>
          <a:p>
            <a:r>
              <a:rPr lang="es-ES" dirty="0">
                <a:latin typeface="Courier New"/>
                <a:cs typeface="Courier New"/>
              </a:rPr>
              <a:t>&lt;/script&gt;</a:t>
            </a:r>
            <a:endParaRPr lang="es-ES_tradnl" dirty="0">
              <a:latin typeface="Courier New"/>
              <a:cs typeface="Courier New"/>
            </a:endParaRP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968924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Arrays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46</a:t>
            </a:fld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8"/>
          </a:xfrm>
        </p:spPr>
        <p:txBody>
          <a:bodyPr>
            <a:normAutofit/>
          </a:bodyPr>
          <a:lstStyle/>
          <a:p>
            <a:r>
              <a:rPr lang="es-ES_tradnl" dirty="0" smtClean="0"/>
              <a:t>Métodos de los </a:t>
            </a:r>
            <a:r>
              <a:rPr lang="es-ES_tradnl" dirty="0" err="1" smtClean="0"/>
              <a:t>arrays</a:t>
            </a:r>
            <a:r>
              <a:rPr lang="es-ES_tradnl" dirty="0" smtClean="0"/>
              <a:t> </a:t>
            </a:r>
            <a:r>
              <a:rPr lang="es-ES" dirty="0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>
                <a:latin typeface="Courier New"/>
                <a:cs typeface="Courier New"/>
              </a:rPr>
              <a:t>splice</a:t>
            </a:r>
            <a:r>
              <a:rPr lang="es-ES_tradnl" dirty="0" smtClean="0">
                <a:latin typeface="Courier New"/>
                <a:cs typeface="Courier New"/>
              </a:rPr>
              <a:t>()</a:t>
            </a:r>
            <a:r>
              <a:rPr lang="es-ES_tradnl" dirty="0" smtClean="0"/>
              <a:t>:</a:t>
            </a:r>
            <a:endParaRPr lang="es-ES_tradnl" dirty="0" smtClean="0">
              <a:latin typeface="Courier New"/>
              <a:cs typeface="Courier New"/>
            </a:endParaRPr>
          </a:p>
          <a:p>
            <a:pPr lvl="1"/>
            <a:r>
              <a:rPr lang="es-ES_tradnl" dirty="0"/>
              <a:t>Elimina, sustituye o añade elementos del </a:t>
            </a:r>
            <a:r>
              <a:rPr lang="es-ES_tradnl" dirty="0" err="1"/>
              <a:t>array</a:t>
            </a:r>
            <a:r>
              <a:rPr lang="es-ES_tradnl" dirty="0"/>
              <a:t> dependiendo de los argumentos del </a:t>
            </a:r>
            <a:r>
              <a:rPr lang="es-ES_tradnl" dirty="0" smtClean="0"/>
              <a:t>método. </a:t>
            </a:r>
            <a:endParaRPr lang="es-ES_tradnl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323528" y="3212976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&lt;script type=“text/</a:t>
            </a:r>
            <a:r>
              <a:rPr lang="en-US" dirty="0" err="1">
                <a:latin typeface="Courier New"/>
                <a:cs typeface="Courier New"/>
              </a:rPr>
              <a:t>javascript</a:t>
            </a:r>
            <a:r>
              <a:rPr lang="en-US" dirty="0">
                <a:latin typeface="Courier New"/>
                <a:cs typeface="Courier New"/>
              </a:rPr>
              <a:t>”&gt;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coches</a:t>
            </a:r>
            <a:r>
              <a:rPr lang="en-US" dirty="0">
                <a:latin typeface="Courier New"/>
                <a:cs typeface="Courier New"/>
              </a:rPr>
              <a:t> = new Array(“Ferrari”, “BMW”, “Fiat”);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s-ES" dirty="0" err="1">
                <a:latin typeface="Courier New"/>
                <a:cs typeface="Courier New"/>
              </a:rPr>
              <a:t>coches.splice</a:t>
            </a:r>
            <a:r>
              <a:rPr lang="es-ES" dirty="0">
                <a:latin typeface="Courier New"/>
                <a:cs typeface="Courier New"/>
              </a:rPr>
              <a:t>(2,0,”Seat”);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s-ES" dirty="0">
                <a:latin typeface="Courier New"/>
                <a:cs typeface="Courier New"/>
              </a:rPr>
              <a:t>  </a:t>
            </a:r>
            <a:r>
              <a:rPr lang="es-ES" dirty="0" err="1">
                <a:latin typeface="Courier New"/>
                <a:cs typeface="Courier New"/>
              </a:rPr>
              <a:t>document.write</a:t>
            </a:r>
            <a:r>
              <a:rPr lang="es-ES" dirty="0">
                <a:latin typeface="Courier New"/>
                <a:cs typeface="Courier New"/>
              </a:rPr>
              <a:t>(coches);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s-ES" dirty="0">
                <a:latin typeface="Courier New"/>
                <a:cs typeface="Courier New"/>
              </a:rPr>
              <a:t>&lt;/script&gt;</a:t>
            </a:r>
            <a:endParaRPr lang="es-ES_tradnl" dirty="0">
              <a:latin typeface="Courier New"/>
              <a:cs typeface="Courier New"/>
            </a:endParaRP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606500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definidos por el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JavaScript proporciona una serie objetos predefinidos, sin embargo es posible crear nuevos objetos definidos por el </a:t>
            </a:r>
            <a:r>
              <a:rPr lang="es-ES" dirty="0" smtClean="0"/>
              <a:t>usuario.</a:t>
            </a:r>
            <a:endParaRPr lang="es-ES" dirty="0" smtClean="0"/>
          </a:p>
          <a:p>
            <a:r>
              <a:rPr lang="es-ES" dirty="0" smtClean="0"/>
              <a:t>Cada uno de estos objetos puede tener sus propios métodos y </a:t>
            </a:r>
            <a:r>
              <a:rPr lang="es-ES" dirty="0" smtClean="0"/>
              <a:t>propiedades.</a:t>
            </a:r>
            <a:endParaRPr lang="es-ES" dirty="0" smtClean="0"/>
          </a:p>
          <a:p>
            <a:r>
              <a:rPr lang="es-ES" dirty="0" smtClean="0"/>
              <a:t>La creación de nuevos objetos resulta útil en el desarrollo de aplicaciones </a:t>
            </a:r>
            <a:r>
              <a:rPr lang="es-ES" dirty="0" smtClean="0"/>
              <a:t>avanzadas.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47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7477257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definidos por el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Declaración e inicialización de los </a:t>
            </a:r>
            <a:r>
              <a:rPr lang="es-ES" dirty="0" smtClean="0"/>
              <a:t>objetos:</a:t>
            </a:r>
            <a:endParaRPr lang="es-ES" dirty="0"/>
          </a:p>
          <a:p>
            <a:pPr lvl="1"/>
            <a:r>
              <a:rPr lang="es-ES" dirty="0" smtClean="0"/>
              <a:t>Un objeto es una entidad que posee unas propiedades que lo caracterizan y unos métodos que actúan sobre estas </a:t>
            </a:r>
            <a:r>
              <a:rPr lang="es-ES" dirty="0" smtClean="0"/>
              <a:t>propiedades.</a:t>
            </a:r>
            <a:endParaRPr lang="es-ES" dirty="0" smtClean="0"/>
          </a:p>
          <a:p>
            <a:pPr lvl="1"/>
            <a:r>
              <a:rPr lang="es-ES" dirty="0" smtClean="0"/>
              <a:t>Su sintaxis es la siguiente: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48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11560" y="3861048"/>
            <a:ext cx="777686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>
                <a:latin typeface="Courier New"/>
                <a:cs typeface="Courier New"/>
              </a:rPr>
              <a:t>function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mi_objeto</a:t>
            </a:r>
            <a:r>
              <a:rPr lang="es-ES_tradnl" dirty="0">
                <a:latin typeface="Courier New"/>
                <a:cs typeface="Courier New"/>
              </a:rPr>
              <a:t> (valor_1, valor_2, </a:t>
            </a:r>
            <a:r>
              <a:rPr lang="es-ES_tradnl" dirty="0" err="1">
                <a:latin typeface="Courier New"/>
                <a:cs typeface="Courier New"/>
              </a:rPr>
              <a:t>valor_x</a:t>
            </a:r>
            <a:r>
              <a:rPr lang="es-ES_tradnl" dirty="0">
                <a:latin typeface="Courier New"/>
                <a:cs typeface="Courier New"/>
              </a:rPr>
              <a:t>){</a:t>
            </a:r>
          </a:p>
          <a:p>
            <a:r>
              <a:rPr lang="es-ES_tradnl" dirty="0">
                <a:latin typeface="Courier New"/>
                <a:cs typeface="Courier New"/>
              </a:rPr>
              <a:t>  this.propiedad_1 = valor_1;</a:t>
            </a:r>
          </a:p>
          <a:p>
            <a:r>
              <a:rPr lang="es-ES_tradnl" dirty="0">
                <a:latin typeface="Courier New"/>
                <a:cs typeface="Courier New"/>
              </a:rPr>
              <a:t>  this.propiedad_2 = valor_2;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this.propiedad_x</a:t>
            </a:r>
            <a:r>
              <a:rPr lang="es-ES_tradnl" dirty="0">
                <a:latin typeface="Courier New"/>
                <a:cs typeface="Courier New"/>
              </a:rPr>
              <a:t> = </a:t>
            </a:r>
            <a:r>
              <a:rPr lang="es-ES_tradnl" dirty="0" err="1">
                <a:latin typeface="Courier New"/>
                <a:cs typeface="Courier New"/>
              </a:rPr>
              <a:t>valor_x</a:t>
            </a:r>
            <a:r>
              <a:rPr lang="es-ES_tradnl" dirty="0">
                <a:latin typeface="Courier New"/>
                <a:cs typeface="Courier New"/>
              </a:rPr>
              <a:t>;</a:t>
            </a:r>
          </a:p>
          <a:p>
            <a:r>
              <a:rPr lang="es-ES_tradnl" dirty="0">
                <a:latin typeface="Courier New"/>
                <a:cs typeface="Courier New"/>
              </a:rPr>
              <a:t>}</a:t>
            </a:r>
          </a:p>
          <a:p>
            <a:endParaRPr lang="es-ES" dirty="0">
              <a:latin typeface="Courier New"/>
              <a:cs typeface="Courier New"/>
            </a:endParaRP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302487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definidos por el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Ejemplo: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49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11560" y="2492896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&lt;script type=“text/</a:t>
            </a:r>
            <a:r>
              <a:rPr lang="en-US" dirty="0" err="1">
                <a:latin typeface="Courier New"/>
                <a:cs typeface="Courier New"/>
              </a:rPr>
              <a:t>javascript</a:t>
            </a:r>
            <a:r>
              <a:rPr lang="en-US" dirty="0">
                <a:latin typeface="Courier New"/>
                <a:cs typeface="Courier New"/>
              </a:rPr>
              <a:t>”&gt;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function </a:t>
            </a:r>
            <a:r>
              <a:rPr lang="en-US" dirty="0" err="1">
                <a:latin typeface="Courier New"/>
                <a:cs typeface="Courier New"/>
              </a:rPr>
              <a:t>Coche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marca_in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modelo_in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anyo_in</a:t>
            </a:r>
            <a:r>
              <a:rPr lang="en-US" dirty="0">
                <a:latin typeface="Courier New"/>
                <a:cs typeface="Courier New"/>
              </a:rPr>
              <a:t>){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s-ES_tradnl" dirty="0" err="1">
                <a:latin typeface="Courier New"/>
                <a:cs typeface="Courier New"/>
              </a:rPr>
              <a:t>this.marca</a:t>
            </a:r>
            <a:r>
              <a:rPr lang="es-ES_tradnl" dirty="0">
                <a:latin typeface="Courier New"/>
                <a:cs typeface="Courier New"/>
              </a:rPr>
              <a:t> = </a:t>
            </a:r>
            <a:r>
              <a:rPr lang="es-ES_tradnl" dirty="0" err="1">
                <a:latin typeface="Courier New"/>
                <a:cs typeface="Courier New"/>
              </a:rPr>
              <a:t>marca_in</a:t>
            </a:r>
            <a:r>
              <a:rPr lang="es-ES_tradnl" dirty="0">
                <a:latin typeface="Courier New"/>
                <a:cs typeface="Courier New"/>
              </a:rPr>
              <a:t>;</a:t>
            </a:r>
          </a:p>
          <a:p>
            <a:r>
              <a:rPr lang="es-ES_tradnl" dirty="0">
                <a:latin typeface="Courier New"/>
                <a:cs typeface="Courier New"/>
              </a:rPr>
              <a:t>    </a:t>
            </a:r>
            <a:r>
              <a:rPr lang="es-ES_tradnl" dirty="0" err="1">
                <a:latin typeface="Courier New"/>
                <a:cs typeface="Courier New"/>
              </a:rPr>
              <a:t>this.modelo</a:t>
            </a:r>
            <a:r>
              <a:rPr lang="es-ES_tradnl" dirty="0">
                <a:latin typeface="Courier New"/>
                <a:cs typeface="Courier New"/>
              </a:rPr>
              <a:t> = </a:t>
            </a:r>
            <a:r>
              <a:rPr lang="es-ES_tradnl" dirty="0" err="1">
                <a:latin typeface="Courier New"/>
                <a:cs typeface="Courier New"/>
              </a:rPr>
              <a:t>modelo_in</a:t>
            </a:r>
            <a:r>
              <a:rPr lang="es-ES_tradnl" dirty="0">
                <a:latin typeface="Courier New"/>
                <a:cs typeface="Courier New"/>
              </a:rPr>
              <a:t>;</a:t>
            </a:r>
          </a:p>
          <a:p>
            <a:r>
              <a:rPr lang="es-ES_tradnl" dirty="0">
                <a:latin typeface="Courier New"/>
                <a:cs typeface="Courier New"/>
              </a:rPr>
              <a:t>    </a:t>
            </a:r>
            <a:r>
              <a:rPr lang="en-US" dirty="0" err="1">
                <a:latin typeface="Courier New"/>
                <a:cs typeface="Courier New"/>
              </a:rPr>
              <a:t>this.anyo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anyo_in</a:t>
            </a:r>
            <a:r>
              <a:rPr lang="en-US" dirty="0">
                <a:latin typeface="Courier New"/>
                <a:cs typeface="Courier New"/>
              </a:rPr>
              <a:t>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}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&lt;/script&gt;</a:t>
            </a:r>
            <a:endParaRPr lang="es-ES_tradnl" dirty="0">
              <a:latin typeface="Courier New"/>
              <a:cs typeface="Courier New"/>
            </a:endParaRP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01185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predefinidas del lenguaje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>
                <a:latin typeface="Courier New"/>
                <a:cs typeface="Courier New"/>
              </a:rPr>
              <a:t>eval</a:t>
            </a:r>
            <a:r>
              <a:rPr lang="es-ES" dirty="0" smtClean="0">
                <a:latin typeface="Courier New"/>
                <a:cs typeface="Courier New"/>
              </a:rPr>
              <a:t>()</a:t>
            </a:r>
            <a:r>
              <a:rPr lang="es-ES" dirty="0" smtClean="0"/>
              <a:t>: </a:t>
            </a:r>
            <a:r>
              <a:rPr lang="es-ES_tradnl" dirty="0"/>
              <a:t>c</a:t>
            </a:r>
            <a:r>
              <a:rPr lang="es-ES_tradnl" dirty="0" smtClean="0"/>
              <a:t>onvierte </a:t>
            </a:r>
            <a:r>
              <a:rPr lang="es-ES_tradnl" dirty="0"/>
              <a:t>una cadena que pasamos como argumento en código </a:t>
            </a:r>
            <a:r>
              <a:rPr lang="es-ES_tradnl" dirty="0" err="1"/>
              <a:t>JavaScript</a:t>
            </a:r>
            <a:r>
              <a:rPr lang="es-ES_tradnl" dirty="0"/>
              <a:t> </a:t>
            </a:r>
            <a:r>
              <a:rPr lang="es-ES_tradnl" dirty="0" smtClean="0"/>
              <a:t>ejecutable.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683568" y="3474873"/>
            <a:ext cx="820891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latin typeface="Courier New"/>
                <a:cs typeface="Courier New"/>
              </a:rPr>
              <a:t>&lt;script </a:t>
            </a:r>
            <a:r>
              <a:rPr lang="es-ES_tradnl" dirty="0" err="1">
                <a:latin typeface="Courier New"/>
                <a:cs typeface="Courier New"/>
              </a:rPr>
              <a:t>type</a:t>
            </a:r>
            <a:r>
              <a:rPr lang="es-ES_tradnl" dirty="0">
                <a:latin typeface="Courier New"/>
                <a:cs typeface="Courier New"/>
              </a:rPr>
              <a:t>=“</a:t>
            </a:r>
            <a:r>
              <a:rPr lang="es-ES_tradnl" dirty="0" err="1">
                <a:latin typeface="Courier New"/>
                <a:cs typeface="Courier New"/>
              </a:rPr>
              <a:t>text</a:t>
            </a:r>
            <a:r>
              <a:rPr lang="es-ES_tradnl" dirty="0">
                <a:latin typeface="Courier New"/>
                <a:cs typeface="Courier New"/>
              </a:rPr>
              <a:t>/</a:t>
            </a:r>
            <a:r>
              <a:rPr lang="es-ES_tradnl" dirty="0" err="1">
                <a:latin typeface="Courier New"/>
                <a:cs typeface="Courier New"/>
              </a:rPr>
              <a:t>javascript</a:t>
            </a:r>
            <a:r>
              <a:rPr lang="es-ES_tradnl" dirty="0">
                <a:latin typeface="Courier New"/>
                <a:cs typeface="Courier New"/>
              </a:rPr>
              <a:t>”&gt;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input = </a:t>
            </a:r>
            <a:r>
              <a:rPr lang="es-ES_tradnl" dirty="0" err="1">
                <a:latin typeface="Courier New"/>
                <a:cs typeface="Courier New"/>
              </a:rPr>
              <a:t>prompt</a:t>
            </a:r>
            <a:r>
              <a:rPr lang="es-ES_tradnl" dirty="0">
                <a:latin typeface="Courier New"/>
                <a:cs typeface="Courier New"/>
              </a:rPr>
              <a:t>(“Introduce una operación numérica”);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resultado = </a:t>
            </a:r>
            <a:r>
              <a:rPr lang="es-ES_tradnl" dirty="0" err="1">
                <a:latin typeface="Courier New"/>
                <a:cs typeface="Courier New"/>
              </a:rPr>
              <a:t>eval</a:t>
            </a:r>
            <a:r>
              <a:rPr lang="es-ES_tradnl" dirty="0">
                <a:latin typeface="Courier New"/>
                <a:cs typeface="Courier New"/>
              </a:rPr>
              <a:t>(input);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alert</a:t>
            </a:r>
            <a:r>
              <a:rPr lang="es-ES_tradnl" dirty="0">
                <a:latin typeface="Courier New"/>
                <a:cs typeface="Courier New"/>
              </a:rPr>
              <a:t> (“El resultado de la operación es: “ + resultado);</a:t>
            </a:r>
          </a:p>
          <a:p>
            <a:r>
              <a:rPr lang="es-ES" dirty="0">
                <a:latin typeface="Courier New"/>
                <a:cs typeface="Courier New"/>
              </a:rPr>
              <a:t>&lt;/script&gt;</a:t>
            </a:r>
            <a:endParaRPr lang="es-ES_tradnl" dirty="0">
              <a:latin typeface="Courier New"/>
              <a:cs typeface="Courier New"/>
            </a:endParaRPr>
          </a:p>
          <a:p>
            <a:endParaRPr lang="es-ES" dirty="0">
              <a:latin typeface="Courier New"/>
              <a:cs typeface="Courier New"/>
            </a:endParaRP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5960161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definidos por el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Una vez declarado el nuevo tipo de objeto se pueden crear instancias mediante la palabra clave </a:t>
            </a:r>
            <a:r>
              <a:rPr lang="es-ES" sz="2400" dirty="0" smtClean="0">
                <a:latin typeface="Courier New"/>
                <a:cs typeface="Courier New"/>
              </a:rPr>
              <a:t>new</a:t>
            </a:r>
            <a:r>
              <a:rPr lang="es-ES" sz="2400" dirty="0" smtClean="0"/>
              <a:t>:</a:t>
            </a:r>
            <a:endParaRPr lang="es-ES" sz="24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50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23528" y="2388944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&lt;script type=“text/</a:t>
            </a:r>
            <a:r>
              <a:rPr lang="en-US" dirty="0" err="1">
                <a:latin typeface="Courier New"/>
                <a:cs typeface="Courier New"/>
              </a:rPr>
              <a:t>javascript</a:t>
            </a:r>
            <a:r>
              <a:rPr lang="en-US" dirty="0">
                <a:latin typeface="Courier New"/>
                <a:cs typeface="Courier New"/>
              </a:rPr>
              <a:t>”&gt;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coches</a:t>
            </a:r>
            <a:r>
              <a:rPr lang="en-US" dirty="0">
                <a:latin typeface="Courier New"/>
                <a:cs typeface="Courier New"/>
              </a:rPr>
              <a:t> = new Array(4);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coches</a:t>
            </a:r>
            <a:r>
              <a:rPr lang="en-US" dirty="0">
                <a:latin typeface="Courier New"/>
                <a:cs typeface="Courier New"/>
              </a:rPr>
              <a:t>[0] = new </a:t>
            </a:r>
            <a:r>
              <a:rPr lang="en-US" dirty="0" err="1">
                <a:latin typeface="Courier New"/>
                <a:cs typeface="Courier New"/>
              </a:rPr>
              <a:t>Coche</a:t>
            </a:r>
            <a:r>
              <a:rPr lang="en-US" dirty="0">
                <a:latin typeface="Courier New"/>
                <a:cs typeface="Courier New"/>
              </a:rPr>
              <a:t>(“Ferrari”, “</a:t>
            </a:r>
            <a:r>
              <a:rPr lang="en-US" dirty="0" err="1">
                <a:latin typeface="Courier New"/>
                <a:cs typeface="Courier New"/>
              </a:rPr>
              <a:t>Scaglietti</a:t>
            </a:r>
            <a:r>
              <a:rPr lang="en-US" dirty="0">
                <a:latin typeface="Courier New"/>
                <a:cs typeface="Courier New"/>
              </a:rPr>
              <a:t>”, “2010”);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coches</a:t>
            </a:r>
            <a:r>
              <a:rPr lang="en-US" dirty="0">
                <a:latin typeface="Courier New"/>
                <a:cs typeface="Courier New"/>
              </a:rPr>
              <a:t>[1] = new </a:t>
            </a:r>
            <a:r>
              <a:rPr lang="en-US" dirty="0" err="1">
                <a:latin typeface="Courier New"/>
                <a:cs typeface="Courier New"/>
              </a:rPr>
              <a:t>Coche</a:t>
            </a:r>
            <a:r>
              <a:rPr lang="en-US" dirty="0">
                <a:latin typeface="Courier New"/>
                <a:cs typeface="Courier New"/>
              </a:rPr>
              <a:t>(“BMW”, “Z4”, “2010”);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coches</a:t>
            </a:r>
            <a:r>
              <a:rPr lang="en-US" dirty="0">
                <a:latin typeface="Courier New"/>
                <a:cs typeface="Courier New"/>
              </a:rPr>
              <a:t>[2] = new </a:t>
            </a:r>
            <a:r>
              <a:rPr lang="en-US" dirty="0" err="1">
                <a:latin typeface="Courier New"/>
                <a:cs typeface="Courier New"/>
              </a:rPr>
              <a:t>Coche</a:t>
            </a:r>
            <a:r>
              <a:rPr lang="en-US" dirty="0">
                <a:latin typeface="Courier New"/>
                <a:cs typeface="Courier New"/>
              </a:rPr>
              <a:t>(“Seat”, “Toledo”, “1999”);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coches</a:t>
            </a:r>
            <a:r>
              <a:rPr lang="en-US" dirty="0">
                <a:latin typeface="Courier New"/>
                <a:cs typeface="Courier New"/>
              </a:rPr>
              <a:t>[3] = new </a:t>
            </a:r>
            <a:r>
              <a:rPr lang="en-US" dirty="0" err="1">
                <a:latin typeface="Courier New"/>
                <a:cs typeface="Courier New"/>
              </a:rPr>
              <a:t>Coche</a:t>
            </a:r>
            <a:r>
              <a:rPr lang="en-US" dirty="0">
                <a:latin typeface="Courier New"/>
                <a:cs typeface="Courier New"/>
              </a:rPr>
              <a:t>(“Fiat”, “500”, “1995”);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smtClean="0">
                <a:latin typeface="Courier New"/>
                <a:cs typeface="Courier New"/>
              </a:rPr>
              <a:t>for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=0;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dirty="0" err="1">
                <a:latin typeface="Courier New"/>
                <a:cs typeface="Courier New"/>
              </a:rPr>
              <a:t>coches.length</a:t>
            </a:r>
            <a:r>
              <a:rPr lang="en-US" dirty="0">
                <a:latin typeface="Courier New"/>
                <a:cs typeface="Courier New"/>
              </a:rPr>
              <a:t>; </a:t>
            </a:r>
            <a:r>
              <a:rPr lang="en-US" dirty="0" err="1">
                <a:latin typeface="Courier New"/>
                <a:cs typeface="Courier New"/>
              </a:rPr>
              <a:t>i</a:t>
            </a:r>
            <a:r>
              <a:rPr lang="en-US" dirty="0">
                <a:latin typeface="Courier New"/>
                <a:cs typeface="Courier New"/>
              </a:rPr>
              <a:t>++){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s-ES_tradnl" dirty="0" err="1">
                <a:latin typeface="Courier New"/>
                <a:cs typeface="Courier New"/>
              </a:rPr>
              <a:t>document.write</a:t>
            </a:r>
            <a:r>
              <a:rPr lang="es-ES_tradnl" dirty="0">
                <a:latin typeface="Courier New"/>
                <a:cs typeface="Courier New"/>
              </a:rPr>
              <a:t>(“Marca: ”  + coches[i].marca + </a:t>
            </a:r>
          </a:p>
          <a:p>
            <a:r>
              <a:rPr lang="es-ES_tradnl" dirty="0">
                <a:latin typeface="Courier New"/>
                <a:cs typeface="Courier New"/>
              </a:rPr>
              <a:t>    “ - Modelo: ” + coches[i].modelo + “ - </a:t>
            </a:r>
            <a:r>
              <a:rPr lang="es-ES_tradnl" dirty="0" err="1">
                <a:latin typeface="Courier New"/>
                <a:cs typeface="Courier New"/>
              </a:rPr>
              <a:t>A&amp;ntilde;o</a:t>
            </a:r>
            <a:r>
              <a:rPr lang="es-ES_tradnl" dirty="0">
                <a:latin typeface="Courier New"/>
                <a:cs typeface="Courier New"/>
              </a:rPr>
              <a:t> </a:t>
            </a:r>
          </a:p>
          <a:p>
            <a:r>
              <a:rPr lang="es-ES_tradnl" dirty="0">
                <a:latin typeface="Courier New"/>
                <a:cs typeface="Courier New"/>
              </a:rPr>
              <a:t>    de </a:t>
            </a:r>
            <a:r>
              <a:rPr lang="es-ES_tradnl" dirty="0" err="1">
                <a:latin typeface="Courier New"/>
                <a:cs typeface="Courier New"/>
              </a:rPr>
              <a:t>fabricaci&amp;oacute;n</a:t>
            </a:r>
            <a:r>
              <a:rPr lang="es-ES_tradnl" dirty="0">
                <a:latin typeface="Courier New"/>
                <a:cs typeface="Courier New"/>
              </a:rPr>
              <a:t>: ” + coches[i].</a:t>
            </a:r>
            <a:r>
              <a:rPr lang="es-ES_tradnl" dirty="0" err="1">
                <a:latin typeface="Courier New"/>
                <a:cs typeface="Courier New"/>
              </a:rPr>
              <a:t>anyo</a:t>
            </a:r>
            <a:r>
              <a:rPr lang="es-ES_tradnl" dirty="0">
                <a:latin typeface="Courier New"/>
                <a:cs typeface="Courier New"/>
              </a:rPr>
              <a:t> + “&lt;</a:t>
            </a:r>
            <a:r>
              <a:rPr lang="es-ES_tradnl" dirty="0" err="1">
                <a:latin typeface="Courier New"/>
                <a:cs typeface="Courier New"/>
              </a:rPr>
              <a:t>br</a:t>
            </a:r>
            <a:r>
              <a:rPr lang="es-ES_tradnl" dirty="0">
                <a:latin typeface="Courier New"/>
                <a:cs typeface="Courier New"/>
              </a:rPr>
              <a:t>&gt;”);</a:t>
            </a:r>
          </a:p>
          <a:p>
            <a:r>
              <a:rPr lang="es-ES_tradnl" dirty="0">
                <a:latin typeface="Courier New"/>
                <a:cs typeface="Courier New"/>
              </a:rPr>
              <a:t>  } </a:t>
            </a:r>
          </a:p>
          <a:p>
            <a:r>
              <a:rPr lang="es-ES_tradnl" dirty="0">
                <a:latin typeface="Courier New"/>
                <a:cs typeface="Courier New"/>
              </a:rPr>
              <a:t>&lt;/script&gt;</a:t>
            </a: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7181948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definidos por el usuario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 smtClean="0"/>
              <a:t>Es posible añadir otras propiedades a cada instancia del objeto, por ejemplo:</a:t>
            </a:r>
            <a:endParaRPr lang="es-ES" sz="24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51</a:t>
            </a:fld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323528" y="2837835"/>
            <a:ext cx="8280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function </a:t>
            </a:r>
            <a:r>
              <a:rPr lang="en-US" dirty="0" err="1">
                <a:latin typeface="Courier New"/>
                <a:cs typeface="Courier New"/>
              </a:rPr>
              <a:t>Coche</a:t>
            </a:r>
            <a:r>
              <a:rPr lang="en-US" dirty="0">
                <a:latin typeface="Courier New"/>
                <a:cs typeface="Courier New"/>
              </a:rPr>
              <a:t> (</a:t>
            </a:r>
            <a:r>
              <a:rPr lang="en-US" dirty="0" err="1">
                <a:latin typeface="Courier New"/>
                <a:cs typeface="Courier New"/>
              </a:rPr>
              <a:t>marca_in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modelo_in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anyo_in</a:t>
            </a:r>
            <a:r>
              <a:rPr lang="en-US" dirty="0">
                <a:latin typeface="Courier New"/>
                <a:cs typeface="Courier New"/>
              </a:rPr>
              <a:t>){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this.marca</a:t>
            </a:r>
            <a:r>
              <a:rPr lang="es-ES_tradnl" dirty="0">
                <a:latin typeface="Courier New"/>
                <a:cs typeface="Courier New"/>
              </a:rPr>
              <a:t> = </a:t>
            </a:r>
            <a:r>
              <a:rPr lang="es-ES_tradnl" dirty="0" err="1">
                <a:latin typeface="Courier New"/>
                <a:cs typeface="Courier New"/>
              </a:rPr>
              <a:t>marca_in</a:t>
            </a:r>
            <a:r>
              <a:rPr lang="es-ES_tradnl" dirty="0">
                <a:latin typeface="Courier New"/>
                <a:cs typeface="Courier New"/>
              </a:rPr>
              <a:t>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this.modelo</a:t>
            </a:r>
            <a:r>
              <a:rPr lang="es-ES_tradnl" dirty="0">
                <a:latin typeface="Courier New"/>
                <a:cs typeface="Courier New"/>
              </a:rPr>
              <a:t> = </a:t>
            </a:r>
            <a:r>
              <a:rPr lang="es-ES_tradnl" dirty="0" err="1">
                <a:latin typeface="Courier New"/>
                <a:cs typeface="Courier New"/>
              </a:rPr>
              <a:t>modelo_in</a:t>
            </a:r>
            <a:r>
              <a:rPr lang="es-ES_tradnl" dirty="0">
                <a:latin typeface="Courier New"/>
                <a:cs typeface="Courier New"/>
              </a:rPr>
              <a:t>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this.anyo</a:t>
            </a:r>
            <a:r>
              <a:rPr lang="es-ES_tradnl" dirty="0">
                <a:latin typeface="Courier New"/>
                <a:cs typeface="Courier New"/>
              </a:rPr>
              <a:t> = </a:t>
            </a:r>
            <a:r>
              <a:rPr lang="es-ES_tradnl" dirty="0" err="1">
                <a:latin typeface="Courier New"/>
                <a:cs typeface="Courier New"/>
              </a:rPr>
              <a:t>anyo_in</a:t>
            </a:r>
            <a:r>
              <a:rPr lang="es-ES_tradnl" dirty="0">
                <a:latin typeface="Courier New"/>
                <a:cs typeface="Courier New"/>
              </a:rPr>
              <a:t>;</a:t>
            </a:r>
          </a:p>
          <a:p>
            <a:r>
              <a:rPr lang="es-ES_tradnl" dirty="0">
                <a:latin typeface="Courier New"/>
                <a:cs typeface="Courier New"/>
              </a:rPr>
              <a:t>}</a:t>
            </a:r>
          </a:p>
          <a:p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mi_coche</a:t>
            </a:r>
            <a:r>
              <a:rPr lang="es-ES_tradnl" dirty="0">
                <a:latin typeface="Courier New"/>
                <a:cs typeface="Courier New"/>
              </a:rPr>
              <a:t> = new coche(“</a:t>
            </a:r>
            <a:r>
              <a:rPr lang="es-ES_tradnl" dirty="0" err="1">
                <a:latin typeface="Courier New"/>
                <a:cs typeface="Courier New"/>
              </a:rPr>
              <a:t>Pegeout</a:t>
            </a:r>
            <a:r>
              <a:rPr lang="es-ES_tradnl" dirty="0">
                <a:latin typeface="Courier New"/>
                <a:cs typeface="Courier New"/>
              </a:rPr>
              <a:t>”, “206cc”, “2003”);</a:t>
            </a:r>
          </a:p>
          <a:p>
            <a:r>
              <a:rPr lang="es-ES_tradnl" dirty="0" err="1">
                <a:latin typeface="Courier New"/>
                <a:cs typeface="Courier New"/>
              </a:rPr>
              <a:t>mi_coche.color</a:t>
            </a:r>
            <a:r>
              <a:rPr lang="es-ES_tradnl" dirty="0">
                <a:latin typeface="Courier New"/>
                <a:cs typeface="Courier New"/>
              </a:rPr>
              <a:t> = “azul”;</a:t>
            </a: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80333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predefinidas del lenguaje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>
                <a:latin typeface="Courier New"/>
                <a:cs typeface="Courier New"/>
              </a:rPr>
              <a:t>isFinite</a:t>
            </a:r>
            <a:r>
              <a:rPr lang="es-ES" dirty="0" smtClean="0">
                <a:latin typeface="Courier New"/>
                <a:cs typeface="Courier New"/>
              </a:rPr>
              <a:t>()</a:t>
            </a:r>
            <a:r>
              <a:rPr lang="es-ES" dirty="0" smtClean="0"/>
              <a:t>: v</a:t>
            </a:r>
            <a:r>
              <a:rPr lang="es-ES_tradnl" dirty="0" err="1" smtClean="0"/>
              <a:t>erifica</a:t>
            </a:r>
            <a:r>
              <a:rPr lang="es-ES_tradnl" dirty="0" smtClean="0"/>
              <a:t> </a:t>
            </a:r>
            <a:r>
              <a:rPr lang="es-ES_tradnl" dirty="0"/>
              <a:t>si el número que pasamos como argumento es o no un número </a:t>
            </a:r>
            <a:r>
              <a:rPr lang="es-ES_tradnl" dirty="0" smtClean="0"/>
              <a:t>finito.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683568" y="3474873"/>
            <a:ext cx="820891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>
                <a:latin typeface="Courier New"/>
                <a:cs typeface="Courier New"/>
              </a:rPr>
              <a:t>if</a:t>
            </a:r>
            <a:r>
              <a:rPr lang="es-ES_tradnl" dirty="0">
                <a:latin typeface="Courier New"/>
                <a:cs typeface="Courier New"/>
              </a:rPr>
              <a:t>(</a:t>
            </a:r>
            <a:r>
              <a:rPr lang="es-ES_tradnl" dirty="0" err="1">
                <a:latin typeface="Courier New"/>
                <a:cs typeface="Courier New"/>
              </a:rPr>
              <a:t>isFinite</a:t>
            </a:r>
            <a:r>
              <a:rPr lang="es-ES_tradnl" dirty="0">
                <a:latin typeface="Courier New"/>
                <a:cs typeface="Courier New"/>
              </a:rPr>
              <a:t>(argumento)) {</a:t>
            </a:r>
          </a:p>
          <a:p>
            <a:r>
              <a:rPr lang="es-ES_tradnl" dirty="0">
                <a:latin typeface="Courier New"/>
                <a:cs typeface="Courier New"/>
              </a:rPr>
              <a:t>  //instrucciones si el argumento es un número finito</a:t>
            </a:r>
          </a:p>
          <a:p>
            <a:r>
              <a:rPr lang="es-ES_tradnl" dirty="0">
                <a:latin typeface="Courier New"/>
                <a:cs typeface="Courier New"/>
              </a:rPr>
              <a:t>}</a:t>
            </a:r>
            <a:r>
              <a:rPr lang="es-ES_tradnl" dirty="0" err="1">
                <a:latin typeface="Courier New"/>
                <a:cs typeface="Courier New"/>
              </a:rPr>
              <a:t>else</a:t>
            </a:r>
            <a:r>
              <a:rPr lang="es-ES_tradnl" dirty="0">
                <a:latin typeface="Courier New"/>
                <a:cs typeface="Courier New"/>
              </a:rPr>
              <a:t>{</a:t>
            </a:r>
          </a:p>
          <a:p>
            <a:r>
              <a:rPr lang="es-ES_tradnl" dirty="0">
                <a:latin typeface="Courier New"/>
                <a:cs typeface="Courier New"/>
              </a:rPr>
              <a:t>  //instrucciones si el argumento no es un número finito </a:t>
            </a:r>
          </a:p>
          <a:p>
            <a:r>
              <a:rPr lang="es-ES" dirty="0">
                <a:latin typeface="Courier New"/>
                <a:cs typeface="Courier New"/>
              </a:rPr>
              <a:t>}</a:t>
            </a:r>
            <a:endParaRPr lang="es-ES_tradnl" dirty="0">
              <a:latin typeface="Courier New"/>
              <a:cs typeface="Courier New"/>
            </a:endParaRPr>
          </a:p>
          <a:p>
            <a:endParaRPr lang="es-ES" dirty="0">
              <a:latin typeface="Courier New"/>
              <a:cs typeface="Courier New"/>
            </a:endParaRP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95140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predefinidas del lenguaje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>
                <a:latin typeface="Courier New"/>
                <a:cs typeface="Courier New"/>
              </a:rPr>
              <a:t>isNan</a:t>
            </a:r>
            <a:r>
              <a:rPr lang="es-ES" dirty="0" smtClean="0">
                <a:latin typeface="Courier New"/>
                <a:cs typeface="Courier New"/>
              </a:rPr>
              <a:t>()</a:t>
            </a:r>
            <a:r>
              <a:rPr lang="es-ES" dirty="0" smtClean="0"/>
              <a:t>: </a:t>
            </a:r>
            <a:r>
              <a:rPr lang="es-ES_tradnl" dirty="0"/>
              <a:t>c</a:t>
            </a:r>
            <a:r>
              <a:rPr lang="es-ES_tradnl" dirty="0" smtClean="0"/>
              <a:t>omprueba </a:t>
            </a:r>
            <a:r>
              <a:rPr lang="es-ES_tradnl" dirty="0"/>
              <a:t>si el valor que pasamos como argumento es un de tipo </a:t>
            </a:r>
            <a:r>
              <a:rPr lang="es-ES_tradnl" dirty="0" smtClean="0"/>
              <a:t>numérico.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683568" y="3356992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&lt;script type=“text/</a:t>
            </a:r>
            <a:r>
              <a:rPr lang="en-US" dirty="0" err="1">
                <a:latin typeface="Courier New"/>
                <a:cs typeface="Courier New"/>
              </a:rPr>
              <a:t>javascript</a:t>
            </a:r>
            <a:r>
              <a:rPr lang="en-US" dirty="0">
                <a:latin typeface="Courier New"/>
                <a:cs typeface="Courier New"/>
              </a:rPr>
              <a:t>”&gt;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input = prompt(“Introduce un valor </a:t>
            </a:r>
            <a:r>
              <a:rPr lang="en-US" dirty="0" err="1">
                <a:latin typeface="Courier New"/>
                <a:cs typeface="Courier New"/>
              </a:rPr>
              <a:t>numérico</a:t>
            </a:r>
            <a:r>
              <a:rPr lang="en-US" dirty="0">
                <a:latin typeface="Courier New"/>
                <a:cs typeface="Courier New"/>
              </a:rPr>
              <a:t>: “);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if (</a:t>
            </a:r>
            <a:r>
              <a:rPr lang="en-US" dirty="0" err="1">
                <a:latin typeface="Courier New"/>
                <a:cs typeface="Courier New"/>
              </a:rPr>
              <a:t>isNaN</a:t>
            </a:r>
            <a:r>
              <a:rPr lang="en-US" dirty="0">
                <a:latin typeface="Courier New"/>
                <a:cs typeface="Courier New"/>
              </a:rPr>
              <a:t>(input)){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s-ES_tradnl" dirty="0" err="1">
                <a:latin typeface="Courier New"/>
                <a:cs typeface="Courier New"/>
              </a:rPr>
              <a:t>alert</a:t>
            </a:r>
            <a:r>
              <a:rPr lang="es-ES_tradnl" dirty="0">
                <a:latin typeface="Courier New"/>
                <a:cs typeface="Courier New"/>
              </a:rPr>
              <a:t>(“El dato ingresado no es numérico.”);</a:t>
            </a:r>
          </a:p>
          <a:p>
            <a:r>
              <a:rPr lang="es-ES_tradnl" dirty="0">
                <a:latin typeface="Courier New"/>
                <a:cs typeface="Courier New"/>
              </a:rPr>
              <a:t>  }</a:t>
            </a:r>
            <a:r>
              <a:rPr lang="es-ES_tradnl" dirty="0" err="1">
                <a:latin typeface="Courier New"/>
                <a:cs typeface="Courier New"/>
              </a:rPr>
              <a:t>else</a:t>
            </a:r>
            <a:r>
              <a:rPr lang="es-ES_tradnl" dirty="0">
                <a:latin typeface="Courier New"/>
                <a:cs typeface="Courier New"/>
              </a:rPr>
              <a:t>{</a:t>
            </a:r>
          </a:p>
          <a:p>
            <a:r>
              <a:rPr lang="es-ES_tradnl" dirty="0">
                <a:latin typeface="Courier New"/>
                <a:cs typeface="Courier New"/>
              </a:rPr>
              <a:t>    </a:t>
            </a:r>
            <a:r>
              <a:rPr lang="es-ES_tradnl" dirty="0" err="1">
                <a:latin typeface="Courier New"/>
                <a:cs typeface="Courier New"/>
              </a:rPr>
              <a:t>alert</a:t>
            </a:r>
            <a:r>
              <a:rPr lang="es-ES_tradnl" dirty="0">
                <a:latin typeface="Courier New"/>
                <a:cs typeface="Courier New"/>
              </a:rPr>
              <a:t>(“El dato ingresado es numérico.”);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" dirty="0">
                <a:latin typeface="Courier New"/>
                <a:cs typeface="Courier New"/>
              </a:rPr>
              <a:t>}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s-ES" dirty="0">
                <a:latin typeface="Courier New"/>
                <a:cs typeface="Courier New"/>
              </a:rPr>
              <a:t>&lt;/script&gt;</a:t>
            </a:r>
            <a:endParaRPr lang="es-ES_tradnl" dirty="0">
              <a:latin typeface="Courier New"/>
              <a:cs typeface="Courier New"/>
            </a:endParaRP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79768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predefinidas del lenguaje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>
                <a:latin typeface="Courier New"/>
                <a:cs typeface="Courier New"/>
              </a:rPr>
              <a:t>String</a:t>
            </a:r>
            <a:r>
              <a:rPr lang="es-ES" dirty="0" smtClean="0">
                <a:latin typeface="Courier New"/>
                <a:cs typeface="Courier New"/>
              </a:rPr>
              <a:t>()</a:t>
            </a:r>
            <a:r>
              <a:rPr lang="es-ES" dirty="0" smtClean="0"/>
              <a:t>: </a:t>
            </a:r>
            <a:r>
              <a:rPr lang="es-ES_tradnl" dirty="0"/>
              <a:t>c</a:t>
            </a:r>
            <a:r>
              <a:rPr lang="es-ES_tradnl" dirty="0" smtClean="0"/>
              <a:t>onvierte </a:t>
            </a:r>
            <a:r>
              <a:rPr lang="es-ES_tradnl" dirty="0"/>
              <a:t>el objeto pasado como argumento en una cadena que represente el valor de dicho </a:t>
            </a:r>
            <a:r>
              <a:rPr lang="es-ES_tradnl" dirty="0" smtClean="0"/>
              <a:t>objeto.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971600" y="3474873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&lt;script type=“text/</a:t>
            </a:r>
            <a:r>
              <a:rPr lang="en-US" dirty="0" err="1">
                <a:latin typeface="Courier New"/>
                <a:cs typeface="Courier New"/>
              </a:rPr>
              <a:t>javascript</a:t>
            </a:r>
            <a:r>
              <a:rPr lang="en-US" dirty="0">
                <a:latin typeface="Courier New"/>
                <a:cs typeface="Courier New"/>
              </a:rPr>
              <a:t>”&gt;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 err="1">
                <a:latin typeface="Courier New"/>
                <a:cs typeface="Courier New"/>
              </a:rPr>
              <a:t>var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fecha</a:t>
            </a:r>
            <a:r>
              <a:rPr lang="en-US" dirty="0">
                <a:latin typeface="Courier New"/>
                <a:cs typeface="Courier New"/>
              </a:rPr>
              <a:t> = new Date()</a:t>
            </a:r>
            <a:endParaRPr lang="es-ES_tradnl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var</a:t>
            </a:r>
            <a:r>
              <a:rPr lang="es-ES_tradnl" dirty="0">
                <a:latin typeface="Courier New"/>
                <a:cs typeface="Courier New"/>
              </a:rPr>
              <a:t> </a:t>
            </a:r>
            <a:r>
              <a:rPr lang="es-ES_tradnl" dirty="0" err="1">
                <a:latin typeface="Courier New"/>
                <a:cs typeface="Courier New"/>
              </a:rPr>
              <a:t>fechaString</a:t>
            </a:r>
            <a:r>
              <a:rPr lang="es-ES_tradnl" dirty="0">
                <a:latin typeface="Courier New"/>
                <a:cs typeface="Courier New"/>
              </a:rPr>
              <a:t> = </a:t>
            </a:r>
            <a:r>
              <a:rPr lang="es-ES_tradnl" dirty="0" err="1">
                <a:latin typeface="Courier New"/>
                <a:cs typeface="Courier New"/>
              </a:rPr>
              <a:t>String</a:t>
            </a:r>
            <a:r>
              <a:rPr lang="es-ES_tradnl" dirty="0">
                <a:latin typeface="Courier New"/>
                <a:cs typeface="Courier New"/>
              </a:rPr>
              <a:t>(fecha)</a:t>
            </a:r>
          </a:p>
          <a:p>
            <a:r>
              <a:rPr lang="es-ES_tradnl" dirty="0">
                <a:latin typeface="Courier New"/>
                <a:cs typeface="Courier New"/>
              </a:rPr>
              <a:t>  </a:t>
            </a:r>
            <a:r>
              <a:rPr lang="es-ES_tradnl" dirty="0" err="1">
                <a:latin typeface="Courier New"/>
                <a:cs typeface="Courier New"/>
              </a:rPr>
              <a:t>alert</a:t>
            </a:r>
            <a:r>
              <a:rPr lang="es-ES_tradnl" dirty="0">
                <a:latin typeface="Courier New"/>
                <a:cs typeface="Courier New"/>
              </a:rPr>
              <a:t>(“La fecha actual es: “+</a:t>
            </a:r>
            <a:r>
              <a:rPr lang="es-ES_tradnl" dirty="0" err="1">
                <a:latin typeface="Courier New"/>
                <a:cs typeface="Courier New"/>
              </a:rPr>
              <a:t>fechaString</a:t>
            </a:r>
            <a:r>
              <a:rPr lang="es-ES_tradnl" dirty="0">
                <a:latin typeface="Courier New"/>
                <a:cs typeface="Courier New"/>
              </a:rPr>
              <a:t>);</a:t>
            </a:r>
          </a:p>
          <a:p>
            <a:r>
              <a:rPr lang="es-ES" dirty="0">
                <a:latin typeface="Courier New"/>
                <a:cs typeface="Courier New"/>
              </a:rPr>
              <a:t>&lt;/script&gt;</a:t>
            </a:r>
            <a:endParaRPr lang="es-ES_tradnl" dirty="0">
              <a:latin typeface="Courier New"/>
              <a:cs typeface="Courier New"/>
            </a:endParaRP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04216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predefinidas del lenguaje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>
                <a:latin typeface="Courier New"/>
                <a:cs typeface="Courier New"/>
              </a:rPr>
              <a:t>Number</a:t>
            </a:r>
            <a:r>
              <a:rPr lang="es-ES" dirty="0" smtClean="0">
                <a:latin typeface="Courier New"/>
                <a:cs typeface="Courier New"/>
              </a:rPr>
              <a:t>()</a:t>
            </a:r>
            <a:r>
              <a:rPr lang="es-ES" dirty="0" smtClean="0"/>
              <a:t>: </a:t>
            </a:r>
            <a:r>
              <a:rPr lang="es-ES_tradnl" dirty="0"/>
              <a:t>c</a:t>
            </a:r>
            <a:r>
              <a:rPr lang="es-ES_tradnl" dirty="0" smtClean="0"/>
              <a:t>onvierte </a:t>
            </a:r>
            <a:r>
              <a:rPr lang="es-ES_tradnl" dirty="0"/>
              <a:t>el objeto pasado como argumento en un número que represente el valor de dicho </a:t>
            </a:r>
            <a:r>
              <a:rPr lang="es-ES_tradnl" dirty="0" smtClean="0"/>
              <a:t>objeto. 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C3D5FF-1D01-428C-BF4E-6C13885CA336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79512" y="5949280"/>
            <a:ext cx="6264696" cy="744934"/>
          </a:xfrm>
          <a:prstGeom prst="rect">
            <a:avLst/>
          </a:prstGeom>
        </p:spPr>
        <p:txBody>
          <a:bodyPr/>
          <a:lstStyle>
            <a:lvl1pPr algn="l">
              <a:defRPr sz="1400" b="1" cap="none" spc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defRPr>
            </a:lvl1pPr>
          </a:lstStyle>
          <a:p>
            <a:r>
              <a:rPr lang="es-ES" dirty="0" smtClean="0"/>
              <a:t>Desarrollo web en entorno cliente</a:t>
            </a:r>
          </a:p>
          <a:p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J. M. Vara, M. López, D. Granada, E. </a:t>
            </a:r>
            <a:r>
              <a:rPr lang="es-ES_tradnl" sz="1400" b="1" i="0" kern="1200" cap="none" spc="0" dirty="0" err="1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Irrazábal</a:t>
            </a:r>
            <a:r>
              <a:rPr lang="es-ES_tradnl" sz="1400" b="1" i="0" kern="1200" cap="none" spc="0" dirty="0" smtClean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+mn-lt"/>
                <a:ea typeface="+mn-ea"/>
                <a:cs typeface="+mn-cs"/>
              </a:rPr>
              <a:t>, J. J. Jiménez, J. Verde</a:t>
            </a:r>
            <a:endParaRPr lang="es-ES" dirty="0" smtClean="0"/>
          </a:p>
          <a:p>
            <a:r>
              <a:rPr lang="es-ES" dirty="0" smtClean="0"/>
              <a:t>Capítulo 4 – </a:t>
            </a:r>
            <a:r>
              <a:rPr lang="is-IS" dirty="0" smtClean="0"/>
              <a:t>Programación con funciones, arrays y objetos definidos por el usuario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680066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5078</Words>
  <Application>Microsoft Office PowerPoint</Application>
  <PresentationFormat>Presentación en pantalla (4:3)</PresentationFormat>
  <Paragraphs>599</Paragraphs>
  <Slides>51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2" baseType="lpstr">
      <vt:lpstr>Tema de Office</vt:lpstr>
      <vt:lpstr>DESARROLLO WEB  EN ENTORNO CLIENTE</vt:lpstr>
      <vt:lpstr>Funciones predefinidas del lenguaje</vt:lpstr>
      <vt:lpstr>Funciones predefinidas del lenguaje</vt:lpstr>
      <vt:lpstr>Funciones predefinidas del lenguaje</vt:lpstr>
      <vt:lpstr>Funciones predefinidas del lenguaje</vt:lpstr>
      <vt:lpstr>Funciones predefinidas del lenguaje</vt:lpstr>
      <vt:lpstr>Funciones predefinidas del lenguaje</vt:lpstr>
      <vt:lpstr>Funciones predefinidas del lenguaje</vt:lpstr>
      <vt:lpstr>Funciones predefinidas del lenguaje</vt:lpstr>
      <vt:lpstr>Funciones predefinidas del lenguaje</vt:lpstr>
      <vt:lpstr>Funciones predefinidas del lenguaje</vt:lpstr>
      <vt:lpstr>Funciones del usuario</vt:lpstr>
      <vt:lpstr>Funciones del usuario</vt:lpstr>
      <vt:lpstr>Funciones del usuario</vt:lpstr>
      <vt:lpstr>Funciones del usuario</vt:lpstr>
      <vt:lpstr>Funciones del usuario</vt:lpstr>
      <vt:lpstr>Funciones del usuario</vt:lpstr>
      <vt:lpstr>Funciones del usuario</vt:lpstr>
      <vt:lpstr>Funciones del usuario</vt:lpstr>
      <vt:lpstr>Funciones del usuario</vt:lpstr>
      <vt:lpstr>Funciones del usuario</vt:lpstr>
      <vt:lpstr>Funciones del usuario</vt:lpstr>
      <vt:lpstr>Funciones del usuario</vt:lpstr>
      <vt:lpstr>Funciones del usuario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Arrays</vt:lpstr>
      <vt:lpstr>Objetos definidos por el usuario</vt:lpstr>
      <vt:lpstr>Objetos definidos por el usuario</vt:lpstr>
      <vt:lpstr>Objetos definidos por el usuario</vt:lpstr>
      <vt:lpstr>Objetos definidos por el usuario</vt:lpstr>
      <vt:lpstr>Objetos definidos por el usuario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jenifer.verde</cp:lastModifiedBy>
  <cp:revision>36</cp:revision>
  <dcterms:created xsi:type="dcterms:W3CDTF">2012-04-05T17:12:23Z</dcterms:created>
  <dcterms:modified xsi:type="dcterms:W3CDTF">2012-07-26T10:09:11Z</dcterms:modified>
</cp:coreProperties>
</file>