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256" r:id="rId2"/>
    <p:sldId id="257" r:id="rId3"/>
    <p:sldId id="263" r:id="rId4"/>
    <p:sldId id="264" r:id="rId5"/>
    <p:sldId id="265" r:id="rId6"/>
    <p:sldId id="266" r:id="rId7"/>
    <p:sldId id="270" r:id="rId8"/>
    <p:sldId id="267" r:id="rId9"/>
    <p:sldId id="268" r:id="rId10"/>
    <p:sldId id="271" r:id="rId11"/>
    <p:sldId id="272" r:id="rId12"/>
    <p:sldId id="269" r:id="rId13"/>
    <p:sldId id="258" r:id="rId14"/>
    <p:sldId id="273" r:id="rId15"/>
    <p:sldId id="277" r:id="rId16"/>
    <p:sldId id="274" r:id="rId17"/>
    <p:sldId id="279" r:id="rId18"/>
    <p:sldId id="275" r:id="rId19"/>
    <p:sldId id="278" r:id="rId20"/>
    <p:sldId id="276" r:id="rId21"/>
    <p:sldId id="280" r:id="rId22"/>
    <p:sldId id="281" r:id="rId23"/>
    <p:sldId id="282" r:id="rId24"/>
    <p:sldId id="283" r:id="rId25"/>
    <p:sldId id="284" r:id="rId26"/>
    <p:sldId id="285" r:id="rId27"/>
    <p:sldId id="286" r:id="rId28"/>
    <p:sldId id="287" r:id="rId29"/>
    <p:sldId id="288" r:id="rId30"/>
    <p:sldId id="289" r:id="rId31"/>
    <p:sldId id="290" r:id="rId32"/>
    <p:sldId id="259" r:id="rId33"/>
    <p:sldId id="291" r:id="rId34"/>
    <p:sldId id="292" r:id="rId35"/>
    <p:sldId id="293" r:id="rId36"/>
    <p:sldId id="294" r:id="rId37"/>
    <p:sldId id="295" r:id="rId38"/>
    <p:sldId id="296" r:id="rId39"/>
    <p:sldId id="297" r:id="rId40"/>
    <p:sldId id="298" r:id="rId41"/>
    <p:sldId id="299" r:id="rId42"/>
    <p:sldId id="260" r:id="rId43"/>
    <p:sldId id="300" r:id="rId44"/>
    <p:sldId id="301" r:id="rId45"/>
    <p:sldId id="302" r:id="rId46"/>
    <p:sldId id="303" r:id="rId47"/>
    <p:sldId id="304" r:id="rId48"/>
    <p:sldId id="305" r:id="rId49"/>
    <p:sldId id="261"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262" r:id="rId63"/>
    <p:sldId id="318" r:id="rId64"/>
    <p:sldId id="319" r:id="rId65"/>
    <p:sldId id="320" r:id="rId66"/>
    <p:sldId id="321" r:id="rId67"/>
    <p:sldId id="322" r:id="rId68"/>
    <p:sldId id="323" r:id="rId6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1F1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450" y="-78"/>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8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190EE77-5F38-457B-96A8-67CE15DC456B}" type="datetimeFigureOut">
              <a:rPr lang="es-ES" smtClean="0"/>
              <a:pPr/>
              <a:t>26/07/2012</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8415D2-09C9-45E9-8984-F1E4AAC1ABA2}" type="slidenum">
              <a:rPr lang="es-ES" smtClean="0"/>
              <a:pPr/>
              <a:t>‹Nº›</a:t>
            </a:fld>
            <a:endParaRPr lang="es-ES"/>
          </a:p>
        </p:txBody>
      </p:sp>
    </p:spTree>
    <p:extLst>
      <p:ext uri="{BB962C8B-B14F-4D97-AF65-F5344CB8AC3E}">
        <p14:creationId xmlns="" xmlns:p14="http://schemas.microsoft.com/office/powerpoint/2010/main" val="2007768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011E10-B218-48E2-B7C9-DEE9015F2796}" type="datetimeFigureOut">
              <a:rPr lang="es-ES" smtClean="0"/>
              <a:pPr/>
              <a:t>26/07/2012</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93F345-9B85-45FE-A289-6E9AEA1DBE5E}" type="slidenum">
              <a:rPr lang="es-ES" smtClean="0"/>
              <a:pPr/>
              <a:t>‹Nº›</a:t>
            </a:fld>
            <a:endParaRPr lang="es-ES"/>
          </a:p>
        </p:txBody>
      </p:sp>
    </p:spTree>
    <p:extLst>
      <p:ext uri="{BB962C8B-B14F-4D97-AF65-F5344CB8AC3E}">
        <p14:creationId xmlns="" xmlns:p14="http://schemas.microsoft.com/office/powerpoint/2010/main" val="2377760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124744"/>
            <a:ext cx="7772400" cy="1728192"/>
          </a:xfrm>
          <a:ln>
            <a:noFill/>
          </a:ln>
          <a:effectLst/>
          <a:scene3d>
            <a:camera prst="orthographicFront">
              <a:rot lat="0" lon="0" rev="0"/>
            </a:camera>
            <a:lightRig rig="chilly" dir="t">
              <a:rot lat="0" lon="0" rev="18480000"/>
            </a:lightRig>
          </a:scene3d>
          <a:sp3d prstMaterial="clear">
            <a:bevelT h="63500"/>
          </a:sp3d>
        </p:spPr>
        <p:txBody>
          <a:bodyPr/>
          <a:lstStyle>
            <a:lvl1pPr>
              <a:defRPr sz="3600" b="1">
                <a:solidFill>
                  <a:schemeClr val="bg1"/>
                </a:solidFill>
              </a:defRPr>
            </a:lvl1pPr>
          </a:lstStyle>
          <a:p>
            <a:r>
              <a:rPr lang="es-ES" dirty="0" smtClean="0"/>
              <a:t>Haga clic para modificar el estilo de título del patrón</a:t>
            </a:r>
            <a:endParaRPr lang="es-ES" dirty="0"/>
          </a:p>
        </p:txBody>
      </p:sp>
      <p:sp>
        <p:nvSpPr>
          <p:cNvPr id="3" name="2 Subtítulo"/>
          <p:cNvSpPr>
            <a:spLocks noGrp="1"/>
          </p:cNvSpPr>
          <p:nvPr>
            <p:ph type="subTitle" idx="1"/>
          </p:nvPr>
        </p:nvSpPr>
        <p:spPr>
          <a:xfrm>
            <a:off x="683568" y="3717032"/>
            <a:ext cx="7848872" cy="954107"/>
          </a:xfrm>
          <a:effectLst/>
        </p:spPr>
        <p:txBody>
          <a:bodyPr anchor="ctr">
            <a:spAutoFit/>
          </a:bodyPr>
          <a:lstStyle>
            <a:lvl1pPr marL="0" indent="0" algn="ctr">
              <a:buNone/>
              <a:defRPr sz="28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Haga clic para modificar el estilo de subtítulo del patrón</a:t>
            </a:r>
            <a:endParaRPr lang="es-ES" dirty="0"/>
          </a:p>
        </p:txBody>
      </p:sp>
      <p:sp>
        <p:nvSpPr>
          <p:cNvPr id="4" name="Rectangle 1"/>
          <p:cNvSpPr>
            <a:spLocks noChangeArrowheads="1"/>
          </p:cNvSpPr>
          <p:nvPr userDrawn="1"/>
        </p:nvSpPr>
        <p:spPr bwMode="auto">
          <a:xfrm>
            <a:off x="3059832" y="4704820"/>
            <a:ext cx="324036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600" b="0"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J</a:t>
            </a:r>
            <a:r>
              <a:rPr kumimoji="0" lang="es-ES_tradnl" sz="1600" b="0" i="0" u="none" strike="noStrike" cap="none" normalizeH="0" baseline="0" dirty="0" smtClean="0" bmk="">
                <a:ln>
                  <a:noFill/>
                </a:ln>
                <a:solidFill>
                  <a:schemeClr val="bg1"/>
                </a:solidFill>
                <a:effectLst/>
                <a:latin typeface="Arial" pitchFamily="34" charset="0"/>
                <a:ea typeface="Times New Roman" pitchFamily="18" charset="0"/>
                <a:cs typeface="Arial" pitchFamily="34" charset="0"/>
              </a:rPr>
              <a:t>uan Manuel Vara Mesa</a:t>
            </a:r>
            <a:endParaRPr kumimoji="0" lang="es-ES" sz="16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_tradnl" sz="1600" b="0" i="0" u="none" strike="noStrike" cap="none" normalizeH="0" baseline="0" dirty="0" smtClean="0" bmk="_Toc136488536">
                <a:ln>
                  <a:noFill/>
                </a:ln>
                <a:solidFill>
                  <a:schemeClr val="bg1"/>
                </a:solidFill>
                <a:effectLst/>
                <a:latin typeface="Arial" pitchFamily="34" charset="0"/>
                <a:ea typeface="Times New Roman" pitchFamily="18" charset="0"/>
                <a:cs typeface="Arial" pitchFamily="34" charset="0"/>
              </a:rPr>
              <a:t>Marcos López Sanz</a:t>
            </a:r>
            <a:endParaRPr kumimoji="0" lang="es-ES" sz="1600" b="0" i="0" u="none" strike="noStrike" cap="none" normalizeH="0" baseline="0" dirty="0" smtClean="0" bmk="_Toc136488536">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_tradnl" sz="1600" b="0" i="0" u="none" strike="noStrike" cap="none" normalizeH="0" baseline="0" dirty="0" smtClean="0" bmk="_Toc136488536">
                <a:ln>
                  <a:noFill/>
                </a:ln>
                <a:solidFill>
                  <a:schemeClr val="bg1"/>
                </a:solidFill>
                <a:effectLst/>
                <a:latin typeface="Arial" pitchFamily="34" charset="0"/>
                <a:ea typeface="Times New Roman" pitchFamily="18" charset="0"/>
                <a:cs typeface="Arial" pitchFamily="34" charset="0"/>
              </a:rPr>
              <a:t>David Granada</a:t>
            </a:r>
            <a:endParaRPr kumimoji="0" lang="es-ES" sz="1600" b="0" i="0" u="none" strike="noStrike" cap="none" normalizeH="0" baseline="0" dirty="0" smtClean="0" bmk="_Toc136488536">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_tradnl" sz="1600" b="0" i="0" u="none" strike="noStrike" cap="none" normalizeH="0" baseline="0" dirty="0" smtClean="0" bmk="_Toc136488536">
                <a:ln>
                  <a:noFill/>
                </a:ln>
                <a:solidFill>
                  <a:schemeClr val="bg1"/>
                </a:solidFill>
                <a:effectLst/>
                <a:latin typeface="Arial" pitchFamily="34" charset="0"/>
                <a:ea typeface="Times New Roman" pitchFamily="18" charset="0"/>
                <a:cs typeface="Arial" pitchFamily="34" charset="0"/>
              </a:rPr>
              <a:t>Emanuel </a:t>
            </a:r>
            <a:r>
              <a:rPr kumimoji="0" lang="es-ES_tradnl" sz="1600" b="0" i="0" u="none" strike="noStrike" cap="none" normalizeH="0" baseline="0" dirty="0" err="1" smtClean="0" bmk="_Toc136488536">
                <a:ln>
                  <a:noFill/>
                </a:ln>
                <a:solidFill>
                  <a:schemeClr val="bg1"/>
                </a:solidFill>
                <a:effectLst/>
                <a:latin typeface="Arial" pitchFamily="34" charset="0"/>
                <a:ea typeface="Times New Roman" pitchFamily="18" charset="0"/>
                <a:cs typeface="Arial" pitchFamily="34" charset="0"/>
              </a:rPr>
              <a:t>Irrazábal</a:t>
            </a:r>
            <a:endParaRPr kumimoji="0" lang="es-ES" sz="1600" b="0" i="0" u="none" strike="noStrike" cap="none" normalizeH="0" baseline="0" dirty="0" smtClean="0" bmk="_Toc136488536">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_tradnl" sz="1600" b="0" i="0" u="none" strike="noStrike" cap="none" normalizeH="0" baseline="0" dirty="0" smtClean="0" bmk="_Toc136488536">
                <a:ln>
                  <a:noFill/>
                </a:ln>
                <a:solidFill>
                  <a:schemeClr val="bg1"/>
                </a:solidFill>
                <a:effectLst/>
                <a:latin typeface="Arial" pitchFamily="34" charset="0"/>
                <a:ea typeface="Times New Roman" pitchFamily="18" charset="0"/>
                <a:cs typeface="Arial" pitchFamily="34" charset="0"/>
              </a:rPr>
              <a:t>Jesús Javier Jiménez Hernández</a:t>
            </a:r>
            <a:endParaRPr kumimoji="0" lang="es-ES" sz="1600" b="0" i="0" u="none" strike="noStrike" cap="none" normalizeH="0" baseline="0" dirty="0" smtClean="0" bmk="_Toc136488536">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_tradnl" sz="1600" b="0" i="0" u="none" strike="noStrike" cap="none" normalizeH="0" baseline="0" dirty="0" err="1" smtClean="0" bmk="_Toc136488536">
                <a:ln>
                  <a:noFill/>
                </a:ln>
                <a:solidFill>
                  <a:schemeClr val="bg1"/>
                </a:solidFill>
                <a:effectLst/>
                <a:latin typeface="Arial" pitchFamily="34" charset="0"/>
                <a:ea typeface="Times New Roman" pitchFamily="18" charset="0"/>
                <a:cs typeface="Arial" pitchFamily="34" charset="0"/>
              </a:rPr>
              <a:t>Jenifer</a:t>
            </a:r>
            <a:r>
              <a:rPr kumimoji="0" lang="es-ES_tradnl" sz="1600" b="0" i="0" u="none" strike="noStrike" cap="none" normalizeH="0" baseline="0" dirty="0" smtClean="0" bmk="_Toc136488536">
                <a:ln>
                  <a:noFill/>
                </a:ln>
                <a:solidFill>
                  <a:schemeClr val="bg1"/>
                </a:solidFill>
                <a:effectLst/>
                <a:latin typeface="Arial" pitchFamily="34" charset="0"/>
                <a:ea typeface="Times New Roman" pitchFamily="18" charset="0"/>
                <a:cs typeface="Arial" pitchFamily="34" charset="0"/>
              </a:rPr>
              <a:t> Verde Marín</a:t>
            </a:r>
            <a:endParaRPr kumimoji="0" lang="es-ES" sz="1600" b="0" i="0" u="none" strike="noStrike" cap="none" normalizeH="0" baseline="0" dirty="0" smtClean="0">
              <a:ln>
                <a:noFill/>
              </a:ln>
              <a:solidFill>
                <a:schemeClr val="bg1"/>
              </a:solidFill>
              <a:effectLst/>
              <a:latin typeface="Arial" pitchFamily="34" charset="0"/>
              <a:cs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lvl1pPr>
              <a:buFont typeface="Wingdings" pitchFamily="2" charset="2"/>
              <a:buChar char="§"/>
              <a:defRPr/>
            </a:lvl1pPr>
            <a:lvl2pPr>
              <a:buFont typeface="Courier New" pitchFamily="49" charset="0"/>
              <a:buChar char="o"/>
              <a:defRPr/>
            </a:lvl2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7"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
        <p:nvSpPr>
          <p:cNvPr id="10"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b="1">
                <a:solidFill>
                  <a:schemeClr val="bg1"/>
                </a:solidFill>
                <a:latin typeface="Arial" pitchFamily="34" charset="0"/>
                <a:cs typeface="Arial" pitchFamily="34" charset="0"/>
              </a:defRPr>
            </a:lvl1pPr>
          </a:lstStyle>
          <a:p>
            <a:fld id="{19C3D5FF-1D01-428C-BF4E-6C13885CA336}"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s-ES" dirty="0" smtClean="0"/>
              <a:t>Haga clic para modificar el estilo de título del patrón</a:t>
            </a:r>
            <a:endParaRPr lang="es-ES" dirty="0"/>
          </a:p>
        </p:txBody>
      </p:sp>
      <p:sp>
        <p:nvSpPr>
          <p:cNvPr id="3" name="2 Marcador de texto"/>
          <p:cNvSpPr>
            <a:spLocks noGrp="1"/>
          </p:cNvSpPr>
          <p:nvPr>
            <p:ph type="body" idx="1"/>
          </p:nvPr>
        </p:nvSpPr>
        <p:spPr>
          <a:xfrm>
            <a:off x="457200" y="1600201"/>
            <a:ext cx="8229600" cy="4061048"/>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b="1">
                <a:solidFill>
                  <a:schemeClr val="bg1"/>
                </a:solidFill>
                <a:latin typeface="Arial" pitchFamily="34" charset="0"/>
                <a:cs typeface="Arial" pitchFamily="34" charset="0"/>
              </a:defRPr>
            </a:lvl1pPr>
          </a:lstStyle>
          <a:p>
            <a:fld id="{19C3D5FF-1D01-428C-BF4E-6C13885CA336}" type="slidenum">
              <a:rPr lang="es-ES" smtClean="0"/>
              <a:pPr/>
              <a:t>‹Nº›</a:t>
            </a:fld>
            <a:endParaRPr lang="es-ES" dirty="0"/>
          </a:p>
        </p:txBody>
      </p:sp>
      <p:sp>
        <p:nvSpPr>
          <p:cNvPr id="7"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ctr" defTabSz="914400" rtl="0" eaLnBrk="1" latinLnBrk="0" hangingPunct="1">
        <a:spcBef>
          <a:spcPct val="0"/>
        </a:spcBef>
        <a:buNone/>
        <a:defRPr sz="3200" kern="1200">
          <a:solidFill>
            <a:srgbClr val="E11F1F"/>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DESARROLLO WEB </a:t>
            </a:r>
            <a:br>
              <a:rPr lang="es-ES" dirty="0" smtClean="0"/>
            </a:br>
            <a:r>
              <a:rPr lang="es-ES" dirty="0" smtClean="0"/>
              <a:t>EN ENTORNO CLIENTE</a:t>
            </a:r>
            <a:endParaRPr lang="es-ES" dirty="0"/>
          </a:p>
        </p:txBody>
      </p:sp>
      <p:sp>
        <p:nvSpPr>
          <p:cNvPr id="3" name="2 Subtítulo"/>
          <p:cNvSpPr>
            <a:spLocks noGrp="1"/>
          </p:cNvSpPr>
          <p:nvPr>
            <p:ph type="subTitle" idx="1"/>
          </p:nvPr>
        </p:nvSpPr>
        <p:spPr>
          <a:xfrm>
            <a:off x="683568" y="3766276"/>
            <a:ext cx="7848872" cy="904863"/>
          </a:xfrm>
        </p:spPr>
        <p:txBody>
          <a:bodyPr anchor="b"/>
          <a:lstStyle/>
          <a:p>
            <a:r>
              <a:rPr lang="es-ES" sz="2400" dirty="0" smtClean="0"/>
              <a:t>CAPÍTULO 5:</a:t>
            </a:r>
          </a:p>
          <a:p>
            <a:r>
              <a:rPr lang="es-ES" sz="2400" dirty="0" smtClean="0"/>
              <a:t>Interacción con el usuario, eventos y formularios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Modelos de gestión de eventos</a:t>
            </a: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10</a:t>
            </a:fld>
            <a:endParaRPr lang="es-ES" dirty="0"/>
          </a:p>
        </p:txBody>
      </p:sp>
      <p:sp>
        <p:nvSpPr>
          <p:cNvPr id="8" name="Marcador de contenido 2"/>
          <p:cNvSpPr>
            <a:spLocks noGrp="1"/>
          </p:cNvSpPr>
          <p:nvPr>
            <p:ph idx="1"/>
          </p:nvPr>
        </p:nvSpPr>
        <p:spPr>
          <a:xfrm>
            <a:off x="457200" y="1600201"/>
            <a:ext cx="8229600" cy="4061048"/>
          </a:xfrm>
        </p:spPr>
        <p:txBody>
          <a:bodyPr>
            <a:normAutofit fontScale="85000" lnSpcReduction="20000"/>
          </a:bodyPr>
          <a:lstStyle/>
          <a:p>
            <a:r>
              <a:rPr lang="es-ES_tradnl" dirty="0" smtClean="0"/>
              <a:t>Eventos HTML (2</a:t>
            </a:r>
            <a:r>
              <a:rPr lang="es-ES_tradnl" dirty="0" smtClean="0"/>
              <a:t>):</a:t>
            </a:r>
            <a:endParaRPr lang="es-ES_tradnl" dirty="0" smtClean="0"/>
          </a:p>
          <a:p>
            <a:pPr lvl="1"/>
            <a:r>
              <a:rPr lang="es-ES_tradnl" b="1" dirty="0"/>
              <a:t>Error</a:t>
            </a:r>
            <a:r>
              <a:rPr lang="es-ES_tradnl" dirty="0"/>
              <a:t>. El evento </a:t>
            </a:r>
            <a:r>
              <a:rPr lang="es-ES_tradnl" i="1" dirty="0"/>
              <a:t>error</a:t>
            </a:r>
            <a:r>
              <a:rPr lang="es-ES_tradnl" dirty="0"/>
              <a:t> se produce en el objeto </a:t>
            </a:r>
            <a:r>
              <a:rPr lang="es-ES_tradnl" dirty="0" err="1">
                <a:latin typeface="Courier New"/>
                <a:cs typeface="Courier New"/>
              </a:rPr>
              <a:t>Window</a:t>
            </a:r>
            <a:r>
              <a:rPr lang="es-ES_tradnl" dirty="0"/>
              <a:t> cuando se ha producido un error en </a:t>
            </a:r>
            <a:r>
              <a:rPr lang="es-ES_tradnl" dirty="0" smtClean="0"/>
              <a:t>JavaScript. </a:t>
            </a:r>
            <a:r>
              <a:rPr lang="es-ES_tradnl" dirty="0"/>
              <a:t>En el elemento </a:t>
            </a:r>
            <a:r>
              <a:rPr lang="es-ES_tradnl" dirty="0">
                <a:latin typeface="Courier New"/>
                <a:cs typeface="Courier New"/>
              </a:rPr>
              <a:t>&lt;</a:t>
            </a:r>
            <a:r>
              <a:rPr lang="es-ES_tradnl" dirty="0" err="1">
                <a:latin typeface="Courier New"/>
                <a:cs typeface="Courier New"/>
              </a:rPr>
              <a:t>img</a:t>
            </a:r>
            <a:r>
              <a:rPr lang="es-ES_tradnl" dirty="0">
                <a:latin typeface="Courier New"/>
                <a:cs typeface="Courier New"/>
              </a:rPr>
              <a:t>&gt; </a:t>
            </a:r>
            <a:r>
              <a:rPr lang="es-ES_tradnl" dirty="0"/>
              <a:t>cuando la imagen no se ha podido cargar por completo y en el elemento </a:t>
            </a:r>
            <a:r>
              <a:rPr lang="es-ES_tradnl" dirty="0">
                <a:latin typeface="Courier New"/>
                <a:cs typeface="Courier New"/>
              </a:rPr>
              <a:t>&lt;</a:t>
            </a:r>
            <a:r>
              <a:rPr lang="es-ES_tradnl" dirty="0" err="1">
                <a:latin typeface="Courier New"/>
                <a:cs typeface="Courier New"/>
              </a:rPr>
              <a:t>object</a:t>
            </a:r>
            <a:r>
              <a:rPr lang="es-ES_tradnl" dirty="0">
                <a:latin typeface="Courier New"/>
                <a:cs typeface="Courier New"/>
              </a:rPr>
              <a:t>&gt; </a:t>
            </a:r>
            <a:r>
              <a:rPr lang="es-ES_tradnl" dirty="0"/>
              <a:t>en el caso de que un elemento no se haya cargado correctamente. El manejador es </a:t>
            </a:r>
            <a:r>
              <a:rPr lang="es-ES_tradnl" dirty="0" err="1">
                <a:latin typeface="Courier New"/>
                <a:cs typeface="Courier New"/>
              </a:rPr>
              <a:t>onerror</a:t>
            </a:r>
            <a:r>
              <a:rPr lang="es-ES_tradnl" dirty="0"/>
              <a:t>.</a:t>
            </a:r>
          </a:p>
          <a:p>
            <a:pPr lvl="1"/>
            <a:r>
              <a:rPr lang="es-ES_tradnl" b="1" dirty="0" err="1"/>
              <a:t>Select</a:t>
            </a:r>
            <a:r>
              <a:rPr lang="es-ES_tradnl" dirty="0"/>
              <a:t>. Se acciona cuando seleccionamos texto de los cuadros de textos </a:t>
            </a:r>
            <a:r>
              <a:rPr lang="es-ES_tradnl" dirty="0">
                <a:latin typeface="Courier New"/>
                <a:cs typeface="Courier New"/>
              </a:rPr>
              <a:t>&lt;input&gt; </a:t>
            </a:r>
            <a:r>
              <a:rPr lang="es-ES_tradnl" dirty="0"/>
              <a:t>y</a:t>
            </a:r>
            <a:r>
              <a:rPr lang="es-ES_tradnl" dirty="0">
                <a:latin typeface="Courier New"/>
                <a:cs typeface="Courier New"/>
              </a:rPr>
              <a:t> &lt;</a:t>
            </a:r>
            <a:r>
              <a:rPr lang="es-ES_tradnl" dirty="0" err="1">
                <a:latin typeface="Courier New"/>
                <a:cs typeface="Courier New"/>
              </a:rPr>
              <a:t>textarea</a:t>
            </a:r>
            <a:r>
              <a:rPr lang="es-ES_tradnl" dirty="0">
                <a:latin typeface="Courier New"/>
                <a:cs typeface="Courier New"/>
              </a:rPr>
              <a:t>&gt;</a:t>
            </a:r>
            <a:r>
              <a:rPr lang="es-ES_tradnl" dirty="0"/>
              <a:t>. El manejador es </a:t>
            </a:r>
            <a:r>
              <a:rPr lang="es-ES_tradnl" dirty="0" err="1">
                <a:latin typeface="Courier New"/>
                <a:cs typeface="Courier New"/>
              </a:rPr>
              <a:t>onselect</a:t>
            </a:r>
            <a:r>
              <a:rPr lang="es-ES_tradnl" dirty="0"/>
              <a:t>.</a:t>
            </a:r>
          </a:p>
          <a:p>
            <a:pPr lvl="1"/>
            <a:r>
              <a:rPr lang="es-ES_tradnl" b="1" dirty="0" err="1"/>
              <a:t>Change</a:t>
            </a:r>
            <a:r>
              <a:rPr lang="es-ES_tradnl" dirty="0"/>
              <a:t>. Este evento se produce cuando los cuadros de texto </a:t>
            </a:r>
            <a:r>
              <a:rPr lang="es-ES_tradnl" dirty="0">
                <a:latin typeface="Courier New"/>
                <a:cs typeface="Courier New"/>
              </a:rPr>
              <a:t>&lt;input&gt;</a:t>
            </a:r>
            <a:r>
              <a:rPr lang="es-ES_tradnl" dirty="0"/>
              <a:t> y </a:t>
            </a:r>
            <a:r>
              <a:rPr lang="es-ES_tradnl" dirty="0">
                <a:latin typeface="Courier New"/>
                <a:cs typeface="Courier New"/>
              </a:rPr>
              <a:t>&lt;</a:t>
            </a:r>
            <a:r>
              <a:rPr lang="es-ES_tradnl" dirty="0" err="1">
                <a:latin typeface="Courier New"/>
                <a:cs typeface="Courier New"/>
              </a:rPr>
              <a:t>textarea</a:t>
            </a:r>
            <a:r>
              <a:rPr lang="es-ES_tradnl" dirty="0">
                <a:latin typeface="Courier New"/>
                <a:cs typeface="Courier New"/>
              </a:rPr>
              <a:t>&gt; </a:t>
            </a:r>
            <a:r>
              <a:rPr lang="es-ES_tradnl" dirty="0"/>
              <a:t>pierden el foco y el contenido que tenían ha variado. También se producen cuando un elemento </a:t>
            </a:r>
            <a:r>
              <a:rPr lang="es-ES_tradnl" dirty="0">
                <a:latin typeface="Courier New"/>
                <a:cs typeface="Courier New"/>
              </a:rPr>
              <a:t>&lt;</a:t>
            </a:r>
            <a:r>
              <a:rPr lang="es-ES_tradnl" dirty="0" err="1">
                <a:latin typeface="Courier New"/>
                <a:cs typeface="Courier New"/>
              </a:rPr>
              <a:t>select</a:t>
            </a:r>
            <a:r>
              <a:rPr lang="es-ES_tradnl" dirty="0">
                <a:latin typeface="Courier New"/>
                <a:cs typeface="Courier New"/>
              </a:rPr>
              <a:t>&gt; </a:t>
            </a:r>
            <a:r>
              <a:rPr lang="es-ES_tradnl" dirty="0"/>
              <a:t>cambia de valor. El manejador es </a:t>
            </a:r>
            <a:r>
              <a:rPr lang="es-ES_tradnl" dirty="0" err="1">
                <a:latin typeface="Courier New"/>
                <a:cs typeface="Courier New"/>
              </a:rPr>
              <a:t>onchange</a:t>
            </a:r>
            <a:r>
              <a:rPr lang="es-ES_tradnl" dirty="0"/>
              <a:t>.</a:t>
            </a:r>
          </a:p>
          <a:p>
            <a:pPr lvl="1"/>
            <a:r>
              <a:rPr lang="es-ES_tradnl" b="1" dirty="0" err="1"/>
              <a:t>Submit</a:t>
            </a:r>
            <a:r>
              <a:rPr lang="es-ES_tradnl" dirty="0"/>
              <a:t>. Este evento se produce cuando pulsamos sobre un botón de tipo </a:t>
            </a:r>
            <a:r>
              <a:rPr lang="es-ES_tradnl" dirty="0" err="1"/>
              <a:t>submit</a:t>
            </a:r>
            <a:r>
              <a:rPr lang="es-ES_tradnl" dirty="0"/>
              <a:t>. El manejador es </a:t>
            </a:r>
            <a:r>
              <a:rPr lang="es-ES_tradnl" dirty="0" err="1">
                <a:latin typeface="Courier New"/>
                <a:cs typeface="Courier New"/>
              </a:rPr>
              <a:t>onsubmit</a:t>
            </a:r>
            <a:r>
              <a:rPr lang="es-ES_tradnl" dirty="0" smtClean="0"/>
              <a:t>.</a:t>
            </a:r>
            <a:endParaRPr lang="es-ES_tradnl"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398586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Modelos de gestión de eventos</a:t>
            </a: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11</a:t>
            </a:fld>
            <a:endParaRPr lang="es-ES" dirty="0"/>
          </a:p>
        </p:txBody>
      </p:sp>
      <p:sp>
        <p:nvSpPr>
          <p:cNvPr id="8" name="Marcador de contenido 2"/>
          <p:cNvSpPr>
            <a:spLocks noGrp="1"/>
          </p:cNvSpPr>
          <p:nvPr>
            <p:ph idx="1"/>
          </p:nvPr>
        </p:nvSpPr>
        <p:spPr>
          <a:xfrm>
            <a:off x="457200" y="1600201"/>
            <a:ext cx="8229600" cy="4061048"/>
          </a:xfrm>
        </p:spPr>
        <p:txBody>
          <a:bodyPr>
            <a:normAutofit fontScale="92500" lnSpcReduction="20000"/>
          </a:bodyPr>
          <a:lstStyle/>
          <a:p>
            <a:r>
              <a:rPr lang="es-ES_tradnl" dirty="0" smtClean="0"/>
              <a:t>Eventos HTML (3</a:t>
            </a:r>
            <a:r>
              <a:rPr lang="es-ES_tradnl" dirty="0" smtClean="0"/>
              <a:t>):</a:t>
            </a:r>
            <a:endParaRPr lang="es-ES_tradnl" dirty="0" smtClean="0"/>
          </a:p>
          <a:p>
            <a:pPr lvl="1"/>
            <a:r>
              <a:rPr lang="es-ES_tradnl" b="1" dirty="0" err="1"/>
              <a:t>Reset</a:t>
            </a:r>
            <a:r>
              <a:rPr lang="es-ES_tradnl" dirty="0"/>
              <a:t>. Este evento se produce cuando pulsamos sobre un botón de tipo </a:t>
            </a:r>
            <a:r>
              <a:rPr lang="es-ES_tradnl" dirty="0" err="1"/>
              <a:t>reset</a:t>
            </a:r>
            <a:r>
              <a:rPr lang="es-ES_tradnl" dirty="0"/>
              <a:t>. El manejador es </a:t>
            </a:r>
            <a:r>
              <a:rPr lang="es-ES_tradnl" dirty="0" err="1">
                <a:latin typeface="Courier New"/>
                <a:cs typeface="Courier New"/>
              </a:rPr>
              <a:t>onreset</a:t>
            </a:r>
            <a:r>
              <a:rPr lang="es-ES_tradnl" dirty="0"/>
              <a:t>.</a:t>
            </a:r>
          </a:p>
          <a:p>
            <a:pPr lvl="1"/>
            <a:r>
              <a:rPr lang="es-ES_tradnl" b="1" dirty="0" err="1"/>
              <a:t>Resize</a:t>
            </a:r>
            <a:r>
              <a:rPr lang="es-ES_tradnl" dirty="0"/>
              <a:t>. Este evento se produce cuando redimensionamos el navegador, actúa sobre el objeto </a:t>
            </a:r>
            <a:r>
              <a:rPr lang="es-ES_tradnl" dirty="0" err="1">
                <a:latin typeface="Courier New"/>
                <a:cs typeface="Courier New"/>
              </a:rPr>
              <a:t>Window</a:t>
            </a:r>
            <a:r>
              <a:rPr lang="es-ES_tradnl" dirty="0"/>
              <a:t>. El manejador es </a:t>
            </a:r>
            <a:r>
              <a:rPr lang="es-ES_tradnl" dirty="0" err="1">
                <a:latin typeface="Courier New"/>
                <a:cs typeface="Courier New"/>
              </a:rPr>
              <a:t>onresize</a:t>
            </a:r>
            <a:r>
              <a:rPr lang="es-ES_tradnl" dirty="0"/>
              <a:t>.</a:t>
            </a:r>
          </a:p>
          <a:p>
            <a:pPr lvl="1"/>
            <a:r>
              <a:rPr lang="es-ES_tradnl" b="1" dirty="0" err="1"/>
              <a:t>Scroll</a:t>
            </a:r>
            <a:r>
              <a:rPr lang="es-ES_tradnl" dirty="0"/>
              <a:t>. Se produce cuando varía la posición de la barra de </a:t>
            </a:r>
            <a:r>
              <a:rPr lang="es-ES_tradnl" dirty="0" err="1"/>
              <a:t>scroll</a:t>
            </a:r>
            <a:r>
              <a:rPr lang="es-ES_tradnl" dirty="0"/>
              <a:t> en cualquier elemento que la tenga. El manejador es </a:t>
            </a:r>
            <a:r>
              <a:rPr lang="es-ES_tradnl" dirty="0" err="1">
                <a:latin typeface="Courier New"/>
                <a:cs typeface="Courier New"/>
              </a:rPr>
              <a:t>onscroll</a:t>
            </a:r>
            <a:r>
              <a:rPr lang="es-ES_tradnl" dirty="0"/>
              <a:t>.</a:t>
            </a:r>
          </a:p>
          <a:p>
            <a:pPr lvl="1"/>
            <a:r>
              <a:rPr lang="es-ES_tradnl" b="1" dirty="0" err="1"/>
              <a:t>Focus</a:t>
            </a:r>
            <a:r>
              <a:rPr lang="es-ES_tradnl" dirty="0"/>
              <a:t>. Este evento se produce cuando un elemento obtiene el foco. El manejador es </a:t>
            </a:r>
            <a:r>
              <a:rPr lang="es-ES_tradnl" dirty="0" err="1">
                <a:latin typeface="Courier New"/>
                <a:cs typeface="Courier New"/>
              </a:rPr>
              <a:t>onfocus</a:t>
            </a:r>
            <a:r>
              <a:rPr lang="es-ES_tradnl" dirty="0"/>
              <a:t>.</a:t>
            </a:r>
          </a:p>
          <a:p>
            <a:pPr lvl="1"/>
            <a:r>
              <a:rPr lang="es-ES_tradnl" b="1" dirty="0" err="1"/>
              <a:t>Blur</a:t>
            </a:r>
            <a:r>
              <a:rPr lang="es-ES_tradnl" dirty="0"/>
              <a:t>. Este evento se produce cuando un elemento pierde el foco. El manejador es </a:t>
            </a:r>
            <a:r>
              <a:rPr lang="es-ES_tradnl" dirty="0" err="1">
                <a:latin typeface="Courier New"/>
                <a:cs typeface="Courier New"/>
              </a:rPr>
              <a:t>onblur</a:t>
            </a:r>
            <a:r>
              <a:rPr lang="es-ES_tradnl" dirty="0"/>
              <a:t>. </a:t>
            </a:r>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4177523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Modelos de gestión de eventos</a:t>
            </a: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12</a:t>
            </a:fld>
            <a:endParaRPr lang="es-ES" dirty="0"/>
          </a:p>
        </p:txBody>
      </p:sp>
      <p:sp>
        <p:nvSpPr>
          <p:cNvPr id="8" name="Marcador de contenido 2"/>
          <p:cNvSpPr>
            <a:spLocks noGrp="1"/>
          </p:cNvSpPr>
          <p:nvPr>
            <p:ph idx="1"/>
          </p:nvPr>
        </p:nvSpPr>
        <p:spPr>
          <a:xfrm>
            <a:off x="457200" y="1600201"/>
            <a:ext cx="8229600" cy="4061048"/>
          </a:xfrm>
        </p:spPr>
        <p:txBody>
          <a:bodyPr>
            <a:normAutofit fontScale="92500" lnSpcReduction="20000"/>
          </a:bodyPr>
          <a:lstStyle/>
          <a:p>
            <a:r>
              <a:rPr lang="es-ES_tradnl" dirty="0" smtClean="0"/>
              <a:t>Eventos </a:t>
            </a:r>
            <a:r>
              <a:rPr lang="es-ES_tradnl" dirty="0" smtClean="0"/>
              <a:t>DOM:</a:t>
            </a:r>
            <a:endParaRPr lang="es-ES_tradnl" dirty="0" smtClean="0"/>
          </a:p>
          <a:p>
            <a:pPr lvl="1"/>
            <a:r>
              <a:rPr lang="es-ES_tradnl" b="1" dirty="0" err="1"/>
              <a:t>DOMSubtreeModified</a:t>
            </a:r>
            <a:r>
              <a:rPr lang="es-ES_tradnl" dirty="0"/>
              <a:t>. Este evento se produce cuando añadimos o eliminamos nodos en el subárbol de un elemento o documento.</a:t>
            </a:r>
          </a:p>
          <a:p>
            <a:pPr lvl="1"/>
            <a:r>
              <a:rPr lang="es-ES_tradnl" b="1" dirty="0" err="1"/>
              <a:t>DOMNodeInserted</a:t>
            </a:r>
            <a:r>
              <a:rPr lang="es-ES_tradnl" dirty="0"/>
              <a:t>. Este evento se produce cuando añadimos un nodo hijo a un nodo padre.</a:t>
            </a:r>
          </a:p>
          <a:p>
            <a:pPr lvl="1"/>
            <a:r>
              <a:rPr lang="es-ES_tradnl" b="1" dirty="0" err="1"/>
              <a:t>DOMNodeRemoved</a:t>
            </a:r>
            <a:r>
              <a:rPr lang="es-ES_tradnl" dirty="0"/>
              <a:t>. Este evento se produce cuando eliminamos un nodo que tiene nodo padre.</a:t>
            </a:r>
          </a:p>
          <a:p>
            <a:pPr lvl="1"/>
            <a:r>
              <a:rPr lang="es-ES_tradnl" b="1" dirty="0" err="1"/>
              <a:t>DOMNodeRemovedFromDocument</a:t>
            </a:r>
            <a:r>
              <a:rPr lang="es-ES_tradnl" dirty="0"/>
              <a:t>. Este evento se produce cuando eliminamos un nodo del documento.</a:t>
            </a:r>
          </a:p>
          <a:p>
            <a:pPr lvl="1"/>
            <a:r>
              <a:rPr lang="es-ES_tradnl" b="1" dirty="0" err="1"/>
              <a:t>DOMNodeInsertedIntoDocument</a:t>
            </a:r>
            <a:r>
              <a:rPr lang="es-ES_tradnl" dirty="0"/>
              <a:t>. Este evento se produce cuando añadimos un nodo al documento. </a:t>
            </a:r>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1080778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Utilización de formularios desde código</a:t>
            </a:r>
            <a:endParaRPr lang="es-ES" dirty="0"/>
          </a:p>
        </p:txBody>
      </p:sp>
      <p:sp>
        <p:nvSpPr>
          <p:cNvPr id="3" name="Marcador de contenido 2"/>
          <p:cNvSpPr>
            <a:spLocks noGrp="1"/>
          </p:cNvSpPr>
          <p:nvPr>
            <p:ph idx="1"/>
          </p:nvPr>
        </p:nvSpPr>
        <p:spPr/>
        <p:txBody>
          <a:bodyPr/>
          <a:lstStyle/>
          <a:p>
            <a:r>
              <a:rPr lang="es-ES" dirty="0" smtClean="0"/>
              <a:t>Un formulario web sirve para enviar, tratar y recuperar datos que son enviado y recibidos entre un cliente y un servidor </a:t>
            </a:r>
            <a:r>
              <a:rPr lang="es-ES" dirty="0" smtClean="0"/>
              <a:t>web.</a:t>
            </a:r>
            <a:endParaRPr lang="es-ES" dirty="0" smtClean="0"/>
          </a:p>
          <a:p>
            <a:r>
              <a:rPr lang="es-ES" dirty="0" smtClean="0"/>
              <a:t>Cada elemento del formulario almacena un tipo de dato o acciona una de sus </a:t>
            </a:r>
            <a:r>
              <a:rPr lang="es-ES" dirty="0" smtClean="0"/>
              <a:t>funcionalidades.</a:t>
            </a:r>
            <a:endParaRPr lang="es-ES" dirty="0" smtClean="0"/>
          </a:p>
          <a:p>
            <a:r>
              <a:rPr lang="es-ES" dirty="0" smtClean="0"/>
              <a:t>Los formularios disponen de una arquitectura, en este contexto están enmarcados en el lenguaje </a:t>
            </a:r>
            <a:r>
              <a:rPr lang="es-ES" dirty="0" smtClean="0"/>
              <a:t>HTML.</a:t>
            </a: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13</a:t>
            </a:fld>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669705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Utilización de formularios desde código</a:t>
            </a:r>
            <a:endParaRPr lang="es-ES" dirty="0"/>
          </a:p>
        </p:txBody>
      </p:sp>
      <p:sp>
        <p:nvSpPr>
          <p:cNvPr id="3" name="Marcador de contenido 2"/>
          <p:cNvSpPr>
            <a:spLocks noGrp="1"/>
          </p:cNvSpPr>
          <p:nvPr>
            <p:ph idx="1"/>
          </p:nvPr>
        </p:nvSpPr>
        <p:spPr/>
        <p:txBody>
          <a:bodyPr/>
          <a:lstStyle/>
          <a:p>
            <a:r>
              <a:rPr lang="es-ES" dirty="0" smtClean="0"/>
              <a:t>Estructura de un </a:t>
            </a:r>
            <a:r>
              <a:rPr lang="es-ES" dirty="0" smtClean="0"/>
              <a:t>formulario:</a:t>
            </a:r>
            <a:endParaRPr lang="es-ES" dirty="0" smtClean="0"/>
          </a:p>
          <a:p>
            <a:pPr lvl="1"/>
            <a:r>
              <a:rPr lang="es-ES" dirty="0" smtClean="0"/>
              <a:t>Los formularios se definen con </a:t>
            </a:r>
            <a:r>
              <a:rPr lang="es-ES" dirty="0" smtClean="0"/>
              <a:t>etiquetas.</a:t>
            </a:r>
            <a:endParaRPr lang="es-ES" dirty="0" smtClean="0"/>
          </a:p>
          <a:p>
            <a:pPr lvl="1"/>
            <a:r>
              <a:rPr lang="es-ES" dirty="0" smtClean="0"/>
              <a:t>La etiqueta principal es </a:t>
            </a:r>
            <a:r>
              <a:rPr lang="es-ES" dirty="0" smtClean="0">
                <a:latin typeface="Courier New"/>
                <a:cs typeface="Courier New"/>
              </a:rPr>
              <a:t>&lt;</a:t>
            </a:r>
            <a:r>
              <a:rPr lang="es-ES" dirty="0" err="1" smtClean="0">
                <a:latin typeface="Courier New"/>
                <a:cs typeface="Courier New"/>
              </a:rPr>
              <a:t>form</a:t>
            </a:r>
            <a:r>
              <a:rPr lang="es-ES" dirty="0" smtClean="0">
                <a:latin typeface="Courier New"/>
                <a:cs typeface="Courier New"/>
              </a:rPr>
              <a:t>&gt; &lt;/</a:t>
            </a:r>
            <a:r>
              <a:rPr lang="es-ES" dirty="0" err="1" smtClean="0">
                <a:latin typeface="Courier New"/>
                <a:cs typeface="Courier New"/>
              </a:rPr>
              <a:t>form</a:t>
            </a:r>
            <a:r>
              <a:rPr lang="es-ES" dirty="0" smtClean="0">
                <a:latin typeface="Courier New"/>
                <a:cs typeface="Courier New"/>
              </a:rPr>
              <a:t>&gt;</a:t>
            </a:r>
            <a:r>
              <a:rPr lang="es-ES" dirty="0" smtClean="0"/>
              <a:t>.</a:t>
            </a:r>
          </a:p>
          <a:p>
            <a:pPr lvl="1"/>
            <a:r>
              <a:rPr lang="es-ES" dirty="0" smtClean="0"/>
              <a:t>Para que sea funcional, la etiqueta </a:t>
            </a:r>
            <a:r>
              <a:rPr lang="es-ES" dirty="0">
                <a:latin typeface="Courier New"/>
                <a:cs typeface="Courier New"/>
              </a:rPr>
              <a:t>&lt;</a:t>
            </a:r>
            <a:r>
              <a:rPr lang="es-ES" dirty="0" err="1">
                <a:latin typeface="Courier New"/>
                <a:cs typeface="Courier New"/>
              </a:rPr>
              <a:t>form</a:t>
            </a:r>
            <a:r>
              <a:rPr lang="es-ES" dirty="0">
                <a:latin typeface="Courier New"/>
                <a:cs typeface="Courier New"/>
              </a:rPr>
              <a:t>&gt;</a:t>
            </a:r>
            <a:r>
              <a:rPr lang="es-ES" dirty="0" smtClean="0"/>
              <a:t> necesita inicializar dos atributos:</a:t>
            </a:r>
          </a:p>
          <a:p>
            <a:pPr lvl="2"/>
            <a:r>
              <a:rPr lang="es-ES" sz="2400" dirty="0" err="1">
                <a:latin typeface="Courier New"/>
                <a:cs typeface="Courier New"/>
              </a:rPr>
              <a:t>action</a:t>
            </a:r>
            <a:r>
              <a:rPr lang="es-ES" dirty="0" smtClean="0"/>
              <a:t> – Contiene la URL donde se redirigen los datos del </a:t>
            </a:r>
            <a:r>
              <a:rPr lang="es-ES" dirty="0" smtClean="0"/>
              <a:t>formulario.</a:t>
            </a:r>
            <a:endParaRPr lang="es-ES" dirty="0"/>
          </a:p>
          <a:p>
            <a:pPr lvl="2"/>
            <a:r>
              <a:rPr lang="es-ES" sz="2400" dirty="0" err="1">
                <a:latin typeface="Courier New"/>
                <a:cs typeface="Courier New"/>
              </a:rPr>
              <a:t>method</a:t>
            </a:r>
            <a:r>
              <a:rPr lang="es-ES" dirty="0"/>
              <a:t> </a:t>
            </a:r>
            <a:r>
              <a:rPr lang="es-ES" dirty="0" smtClean="0"/>
              <a:t>– Indica el método por el cual el formulario envía los </a:t>
            </a:r>
            <a:r>
              <a:rPr lang="es-ES" dirty="0"/>
              <a:t>datos</a:t>
            </a:r>
            <a:r>
              <a:rPr lang="es-ES" dirty="0" smtClean="0"/>
              <a:t>. Puede ser </a:t>
            </a:r>
            <a:r>
              <a:rPr lang="es-ES" sz="2400" dirty="0">
                <a:latin typeface="Courier New"/>
                <a:cs typeface="Courier New"/>
              </a:rPr>
              <a:t>POST</a:t>
            </a:r>
            <a:r>
              <a:rPr lang="es-ES" dirty="0" smtClean="0"/>
              <a:t> o </a:t>
            </a:r>
            <a:r>
              <a:rPr lang="es-ES" sz="2400" dirty="0" smtClean="0">
                <a:latin typeface="Courier New"/>
                <a:cs typeface="Courier New"/>
              </a:rPr>
              <a:t>GET</a:t>
            </a:r>
            <a:r>
              <a:rPr lang="es-ES" sz="2400" dirty="0" smtClean="0"/>
              <a:t>.</a:t>
            </a:r>
            <a:endParaRPr lang="es-ES" sz="2400"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14</a:t>
            </a:fld>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2649438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Utilización de formularios desde código</a:t>
            </a:r>
            <a:endParaRPr lang="es-ES" dirty="0"/>
          </a:p>
        </p:txBody>
      </p:sp>
      <p:sp>
        <p:nvSpPr>
          <p:cNvPr id="3" name="Marcador de contenido 2"/>
          <p:cNvSpPr>
            <a:spLocks noGrp="1"/>
          </p:cNvSpPr>
          <p:nvPr>
            <p:ph idx="1"/>
          </p:nvPr>
        </p:nvSpPr>
        <p:spPr/>
        <p:txBody>
          <a:bodyPr>
            <a:normAutofit fontScale="85000" lnSpcReduction="20000"/>
          </a:bodyPr>
          <a:lstStyle/>
          <a:p>
            <a:r>
              <a:rPr lang="es-ES_tradnl" dirty="0" smtClean="0"/>
              <a:t>Ejemplo:</a:t>
            </a:r>
          </a:p>
          <a:p>
            <a:endParaRPr lang="es-ES_tradnl" dirty="0" smtClean="0"/>
          </a:p>
          <a:p>
            <a:pPr marL="0" indent="0">
              <a:buNone/>
            </a:pPr>
            <a:r>
              <a:rPr lang="en-US" sz="2400" dirty="0">
                <a:latin typeface="Courier New"/>
                <a:cs typeface="Courier New"/>
              </a:rPr>
              <a:t>&lt;html&gt;</a:t>
            </a:r>
            <a:endParaRPr lang="es-ES_tradnl" sz="2400" dirty="0">
              <a:latin typeface="Courier New"/>
              <a:cs typeface="Courier New"/>
            </a:endParaRPr>
          </a:p>
          <a:p>
            <a:pPr marL="0" indent="0">
              <a:buNone/>
            </a:pPr>
            <a:r>
              <a:rPr lang="en-US" sz="2400" dirty="0">
                <a:latin typeface="Courier New"/>
                <a:cs typeface="Courier New"/>
              </a:rPr>
              <a:t>  &lt;head&gt;&lt;title&gt;</a:t>
            </a:r>
            <a:r>
              <a:rPr lang="en-US" sz="2400" dirty="0" err="1">
                <a:latin typeface="Courier New"/>
                <a:cs typeface="Courier New"/>
              </a:rPr>
              <a:t>Ejemplo</a:t>
            </a:r>
            <a:r>
              <a:rPr lang="en-US" sz="2400" dirty="0">
                <a:latin typeface="Courier New"/>
                <a:cs typeface="Courier New"/>
              </a:rPr>
              <a:t> de </a:t>
            </a:r>
            <a:r>
              <a:rPr lang="en-US" sz="2400" dirty="0" err="1">
                <a:latin typeface="Courier New"/>
                <a:cs typeface="Courier New"/>
              </a:rPr>
              <a:t>formulario</a:t>
            </a:r>
            <a:r>
              <a:rPr lang="en-US" sz="2400" dirty="0">
                <a:latin typeface="Courier New"/>
                <a:cs typeface="Courier New"/>
              </a:rPr>
              <a:t>&lt;/title&gt;&lt;/head&gt;</a:t>
            </a:r>
            <a:endParaRPr lang="es-ES_tradnl" sz="2400" dirty="0">
              <a:latin typeface="Courier New"/>
              <a:cs typeface="Courier New"/>
            </a:endParaRPr>
          </a:p>
          <a:p>
            <a:pPr marL="0" indent="0">
              <a:buNone/>
            </a:pPr>
            <a:r>
              <a:rPr lang="en-US" sz="2400" dirty="0">
                <a:latin typeface="Courier New"/>
                <a:cs typeface="Courier New"/>
              </a:rPr>
              <a:t>  &lt;body&gt;</a:t>
            </a:r>
            <a:endParaRPr lang="es-ES_tradnl" sz="2400" dirty="0">
              <a:latin typeface="Courier New"/>
              <a:cs typeface="Courier New"/>
            </a:endParaRPr>
          </a:p>
          <a:p>
            <a:pPr marL="0" indent="0">
              <a:buNone/>
            </a:pPr>
            <a:r>
              <a:rPr lang="en-US" sz="2400" dirty="0">
                <a:latin typeface="Courier New"/>
                <a:cs typeface="Courier New"/>
              </a:rPr>
              <a:t>    &lt;h3&gt;</a:t>
            </a:r>
            <a:r>
              <a:rPr lang="en-US" sz="2400" dirty="0" err="1">
                <a:latin typeface="Courier New"/>
                <a:cs typeface="Courier New"/>
              </a:rPr>
              <a:t>Formulario</a:t>
            </a:r>
            <a:r>
              <a:rPr lang="en-US" sz="2400" dirty="0">
                <a:latin typeface="Courier New"/>
                <a:cs typeface="Courier New"/>
              </a:rPr>
              <a:t>&lt;/h3&gt;</a:t>
            </a:r>
            <a:endParaRPr lang="es-ES_tradnl" sz="2400" dirty="0">
              <a:latin typeface="Courier New"/>
              <a:cs typeface="Courier New"/>
            </a:endParaRPr>
          </a:p>
          <a:p>
            <a:pPr marL="0" indent="0">
              <a:buNone/>
            </a:pPr>
            <a:r>
              <a:rPr lang="en-US" sz="2400" dirty="0">
                <a:latin typeface="Courier New"/>
                <a:cs typeface="Courier New"/>
              </a:rPr>
              <a:t>    &lt;form action="</a:t>
            </a:r>
            <a:r>
              <a:rPr lang="en-US" sz="2400" dirty="0" err="1">
                <a:latin typeface="Courier New"/>
                <a:cs typeface="Courier New"/>
              </a:rPr>
              <a:t>www.Web.es</a:t>
            </a:r>
            <a:r>
              <a:rPr lang="en-US" sz="2400" dirty="0">
                <a:latin typeface="Courier New"/>
                <a:cs typeface="Courier New"/>
              </a:rPr>
              <a:t>/</a:t>
            </a:r>
            <a:r>
              <a:rPr lang="en-US" sz="2400" dirty="0" err="1">
                <a:latin typeface="Courier New"/>
                <a:cs typeface="Courier New"/>
              </a:rPr>
              <a:t>formulario.php</a:t>
            </a:r>
            <a:r>
              <a:rPr lang="en-US" sz="2400" dirty="0">
                <a:latin typeface="Courier New"/>
                <a:cs typeface="Courier New"/>
              </a:rPr>
              <a:t>" </a:t>
            </a:r>
            <a:endParaRPr lang="en-US" sz="2400" dirty="0" smtClean="0">
              <a:latin typeface="Courier New"/>
              <a:cs typeface="Courier New"/>
            </a:endParaRPr>
          </a:p>
          <a:p>
            <a:pPr marL="0" indent="0">
              <a:buNone/>
            </a:pPr>
            <a:r>
              <a:rPr lang="en-US" sz="2400" dirty="0">
                <a:latin typeface="Courier New"/>
                <a:cs typeface="Courier New"/>
              </a:rPr>
              <a:t> </a:t>
            </a:r>
            <a:r>
              <a:rPr lang="en-US" sz="2400" dirty="0" smtClean="0">
                <a:latin typeface="Courier New"/>
                <a:cs typeface="Courier New"/>
              </a:rPr>
              <a:t>    method</a:t>
            </a:r>
            <a:r>
              <a:rPr lang="en-US" sz="2400" dirty="0">
                <a:latin typeface="Courier New"/>
                <a:cs typeface="Courier New"/>
              </a:rPr>
              <a:t>="post"&gt;</a:t>
            </a:r>
            <a:endParaRPr lang="es-ES_tradnl" sz="2400" dirty="0">
              <a:latin typeface="Courier New"/>
              <a:cs typeface="Courier New"/>
            </a:endParaRPr>
          </a:p>
          <a:p>
            <a:pPr marL="0" indent="0">
              <a:buNone/>
            </a:pPr>
            <a:r>
              <a:rPr lang="en-US" sz="2400" dirty="0">
                <a:latin typeface="Courier New"/>
                <a:cs typeface="Courier New"/>
              </a:rPr>
              <a:t>      </a:t>
            </a:r>
            <a:r>
              <a:rPr lang="es-ES" sz="2400" dirty="0">
                <a:latin typeface="Courier New"/>
                <a:cs typeface="Courier New"/>
              </a:rPr>
              <a:t>...</a:t>
            </a:r>
            <a:endParaRPr lang="es-ES_tradnl" sz="2400" dirty="0">
              <a:latin typeface="Courier New"/>
              <a:cs typeface="Courier New"/>
            </a:endParaRPr>
          </a:p>
          <a:p>
            <a:pPr marL="0" indent="0">
              <a:buNone/>
            </a:pPr>
            <a:r>
              <a:rPr lang="es-ES" sz="2400" dirty="0">
                <a:latin typeface="Courier New"/>
                <a:cs typeface="Courier New"/>
              </a:rPr>
              <a:t>    &lt;/</a:t>
            </a:r>
            <a:r>
              <a:rPr lang="es-ES" sz="2400" dirty="0" err="1">
                <a:latin typeface="Courier New"/>
                <a:cs typeface="Courier New"/>
              </a:rPr>
              <a:t>form</a:t>
            </a:r>
            <a:r>
              <a:rPr lang="es-ES" sz="2400" dirty="0">
                <a:latin typeface="Courier New"/>
                <a:cs typeface="Courier New"/>
              </a:rPr>
              <a:t>&gt;</a:t>
            </a:r>
            <a:endParaRPr lang="es-ES_tradnl" sz="2400" dirty="0">
              <a:latin typeface="Courier New"/>
              <a:cs typeface="Courier New"/>
            </a:endParaRPr>
          </a:p>
          <a:p>
            <a:pPr marL="0" indent="0">
              <a:buNone/>
            </a:pPr>
            <a:r>
              <a:rPr lang="es-ES" sz="2400" dirty="0">
                <a:latin typeface="Courier New"/>
                <a:cs typeface="Courier New"/>
              </a:rPr>
              <a:t>  &lt;/</a:t>
            </a:r>
            <a:r>
              <a:rPr lang="es-ES" sz="2400" dirty="0" err="1">
                <a:latin typeface="Courier New"/>
                <a:cs typeface="Courier New"/>
              </a:rPr>
              <a:t>body</a:t>
            </a:r>
            <a:r>
              <a:rPr lang="es-ES" sz="2400" dirty="0">
                <a:latin typeface="Courier New"/>
                <a:cs typeface="Courier New"/>
              </a:rPr>
              <a:t>&gt;</a:t>
            </a:r>
            <a:endParaRPr lang="es-ES_tradnl" sz="2400" dirty="0">
              <a:latin typeface="Courier New"/>
              <a:cs typeface="Courier New"/>
            </a:endParaRPr>
          </a:p>
          <a:p>
            <a:pPr marL="0" indent="0">
              <a:buNone/>
            </a:pPr>
            <a:r>
              <a:rPr lang="es-ES" sz="2400" dirty="0">
                <a:latin typeface="Courier New"/>
                <a:cs typeface="Courier New"/>
              </a:rPr>
              <a:t>&lt;/</a:t>
            </a:r>
            <a:r>
              <a:rPr lang="es-ES" sz="2400" dirty="0" err="1">
                <a:latin typeface="Courier New"/>
                <a:cs typeface="Courier New"/>
              </a:rPr>
              <a:t>html</a:t>
            </a:r>
            <a:r>
              <a:rPr lang="es-ES" sz="2400" dirty="0">
                <a:latin typeface="Courier New"/>
                <a:cs typeface="Courier New"/>
              </a:rPr>
              <a:t>&gt;</a:t>
            </a:r>
            <a:endParaRPr lang="es-ES_tradnl" sz="2400" dirty="0">
              <a:latin typeface="Courier New"/>
              <a:cs typeface="Courier New"/>
            </a:endParaRPr>
          </a:p>
          <a:p>
            <a:endParaRPr lang="es-ES" sz="2400" dirty="0">
              <a:latin typeface="Courier New"/>
              <a:cs typeface="Courier New"/>
            </a:endParaRPr>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15</a:t>
            </a:fld>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3026059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Utilización de formularios desde código</a:t>
            </a:r>
            <a:endParaRPr lang="es-ES" dirty="0"/>
          </a:p>
        </p:txBody>
      </p:sp>
      <p:sp>
        <p:nvSpPr>
          <p:cNvPr id="3" name="Marcador de contenido 2"/>
          <p:cNvSpPr>
            <a:spLocks noGrp="1"/>
          </p:cNvSpPr>
          <p:nvPr>
            <p:ph idx="1"/>
          </p:nvPr>
        </p:nvSpPr>
        <p:spPr/>
        <p:txBody>
          <a:bodyPr/>
          <a:lstStyle/>
          <a:p>
            <a:r>
              <a:rPr lang="es-ES" dirty="0" smtClean="0"/>
              <a:t>Elementos de un </a:t>
            </a:r>
            <a:r>
              <a:rPr lang="es-ES" dirty="0" smtClean="0"/>
              <a:t>formulario:</a:t>
            </a:r>
            <a:endParaRPr lang="es-ES" dirty="0" smtClean="0"/>
          </a:p>
          <a:p>
            <a:pPr lvl="1"/>
            <a:r>
              <a:rPr lang="es-ES" dirty="0" smtClean="0"/>
              <a:t>El elemento principal del formulario se denomina con la etiqueta </a:t>
            </a:r>
            <a:r>
              <a:rPr lang="es-ES" dirty="0" smtClean="0">
                <a:latin typeface="Courier New"/>
                <a:cs typeface="Courier New"/>
              </a:rPr>
              <a:t>&lt;input&gt;</a:t>
            </a:r>
            <a:r>
              <a:rPr lang="es-ES" dirty="0" smtClean="0"/>
              <a:t>.</a:t>
            </a:r>
            <a:endParaRPr lang="es-ES" dirty="0" smtClean="0"/>
          </a:p>
          <a:p>
            <a:pPr lvl="1"/>
            <a:r>
              <a:rPr lang="es-ES" dirty="0" smtClean="0"/>
              <a:t>Según su funcionalidad, los tipos de input se llaman:</a:t>
            </a:r>
          </a:p>
          <a:p>
            <a:pPr lvl="2"/>
            <a:r>
              <a:rPr lang="es-ES" dirty="0" smtClean="0"/>
              <a:t>Controles de </a:t>
            </a:r>
            <a:r>
              <a:rPr lang="es-ES" dirty="0" smtClean="0"/>
              <a:t>formulario. </a:t>
            </a:r>
            <a:endParaRPr lang="es-ES" dirty="0" smtClean="0"/>
          </a:p>
          <a:p>
            <a:pPr lvl="2"/>
            <a:r>
              <a:rPr lang="es-ES" dirty="0" smtClean="0"/>
              <a:t>Campos de </a:t>
            </a:r>
            <a:r>
              <a:rPr lang="es-ES" dirty="0" smtClean="0"/>
              <a:t>formulario.</a:t>
            </a:r>
            <a:endParaRPr lang="es-ES" dirty="0" smtClean="0"/>
          </a:p>
          <a:p>
            <a:pPr lvl="1"/>
            <a:r>
              <a:rPr lang="es-ES" dirty="0" smtClean="0"/>
              <a:t>Estos últimos se encargan de guardar los datos que se envían a través del </a:t>
            </a:r>
            <a:r>
              <a:rPr lang="es-ES" dirty="0" smtClean="0"/>
              <a:t>formulario.</a:t>
            </a:r>
            <a:endParaRPr lang="es-ES" dirty="0" smtClean="0"/>
          </a:p>
          <a:p>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16</a:t>
            </a:fld>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4029967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Utilización de formularios desde código</a:t>
            </a:r>
            <a:endParaRPr lang="es-ES" dirty="0"/>
          </a:p>
        </p:txBody>
      </p:sp>
      <p:sp>
        <p:nvSpPr>
          <p:cNvPr id="3" name="Marcador de contenido 2"/>
          <p:cNvSpPr>
            <a:spLocks noGrp="1"/>
          </p:cNvSpPr>
          <p:nvPr>
            <p:ph idx="1"/>
          </p:nvPr>
        </p:nvSpPr>
        <p:spPr/>
        <p:txBody>
          <a:bodyPr>
            <a:normAutofit fontScale="85000" lnSpcReduction="20000"/>
          </a:bodyPr>
          <a:lstStyle/>
          <a:p>
            <a:r>
              <a:rPr lang="es-ES" dirty="0" smtClean="0"/>
              <a:t>Atributos de la etiqueta </a:t>
            </a:r>
            <a:r>
              <a:rPr lang="es-ES" dirty="0" smtClean="0">
                <a:latin typeface="Courier New"/>
                <a:cs typeface="Courier New"/>
              </a:rPr>
              <a:t>input</a:t>
            </a:r>
            <a:r>
              <a:rPr lang="es-ES" dirty="0" smtClean="0"/>
              <a:t> (1):</a:t>
            </a:r>
          </a:p>
          <a:p>
            <a:pPr lvl="1"/>
            <a:r>
              <a:rPr lang="es-ES_tradnl" b="1" dirty="0" err="1"/>
              <a:t>Type</a:t>
            </a:r>
            <a:r>
              <a:rPr lang="es-ES_tradnl" dirty="0"/>
              <a:t>. </a:t>
            </a:r>
            <a:r>
              <a:rPr lang="es-ES_tradnl" dirty="0" smtClean="0"/>
              <a:t>Indica </a:t>
            </a:r>
            <a:r>
              <a:rPr lang="es-ES_tradnl" dirty="0"/>
              <a:t>el tipo de elemento que vamos a definir. De él dependen el resto de </a:t>
            </a:r>
            <a:r>
              <a:rPr lang="es-ES_tradnl" dirty="0" smtClean="0"/>
              <a:t>parámetros. </a:t>
            </a:r>
            <a:r>
              <a:rPr lang="es-ES_tradnl" dirty="0"/>
              <a:t>Los valores posibles que acepta el atributo </a:t>
            </a:r>
            <a:r>
              <a:rPr lang="es-ES_tradnl" dirty="0" err="1">
                <a:latin typeface="Courier New"/>
                <a:cs typeface="Courier New"/>
              </a:rPr>
              <a:t>type</a:t>
            </a:r>
            <a:r>
              <a:rPr lang="es-ES_tradnl" dirty="0"/>
              <a:t> </a:t>
            </a:r>
            <a:r>
              <a:rPr lang="es-ES_tradnl" dirty="0" smtClean="0"/>
              <a:t>son:</a:t>
            </a:r>
          </a:p>
          <a:p>
            <a:pPr lvl="2"/>
            <a:r>
              <a:rPr lang="es-ES_tradnl" dirty="0" err="1" smtClean="0"/>
              <a:t>text</a:t>
            </a:r>
            <a:r>
              <a:rPr lang="es-ES_tradnl" dirty="0" smtClean="0"/>
              <a:t> </a:t>
            </a:r>
            <a:r>
              <a:rPr lang="es-ES_tradnl" dirty="0"/>
              <a:t>(cuadro de texto</a:t>
            </a:r>
            <a:r>
              <a:rPr lang="es-ES_tradnl" dirty="0" smtClean="0"/>
              <a:t>).</a:t>
            </a:r>
            <a:endParaRPr lang="es-ES_tradnl" dirty="0" smtClean="0"/>
          </a:p>
          <a:p>
            <a:pPr lvl="2"/>
            <a:r>
              <a:rPr lang="es-ES_tradnl" dirty="0" err="1" smtClean="0"/>
              <a:t>password</a:t>
            </a:r>
            <a:r>
              <a:rPr lang="es-ES_tradnl" dirty="0" smtClean="0"/>
              <a:t> </a:t>
            </a:r>
            <a:r>
              <a:rPr lang="es-ES_tradnl" dirty="0"/>
              <a:t>(cuadro de contraseña, los caracteres aparece ocultos tras asteriscos</a:t>
            </a:r>
            <a:r>
              <a:rPr lang="es-ES_tradnl" dirty="0" smtClean="0"/>
              <a:t>).</a:t>
            </a:r>
            <a:endParaRPr lang="es-ES_tradnl" dirty="0" smtClean="0"/>
          </a:p>
          <a:p>
            <a:pPr lvl="2"/>
            <a:r>
              <a:rPr lang="es-ES_tradnl" dirty="0" err="1" smtClean="0"/>
              <a:t>checkbox</a:t>
            </a:r>
            <a:r>
              <a:rPr lang="es-ES_tradnl" dirty="0" smtClean="0"/>
              <a:t> </a:t>
            </a:r>
            <a:r>
              <a:rPr lang="es-ES_tradnl" dirty="0"/>
              <a:t>(casilla de verificación</a:t>
            </a:r>
            <a:r>
              <a:rPr lang="es-ES_tradnl" dirty="0" smtClean="0"/>
              <a:t>).</a:t>
            </a:r>
            <a:endParaRPr lang="es-ES_tradnl" dirty="0" smtClean="0"/>
          </a:p>
          <a:p>
            <a:pPr lvl="2"/>
            <a:r>
              <a:rPr lang="es-ES_tradnl" dirty="0" smtClean="0"/>
              <a:t>radio </a:t>
            </a:r>
            <a:r>
              <a:rPr lang="es-ES_tradnl" dirty="0"/>
              <a:t>(opción de entre dos o más</a:t>
            </a:r>
            <a:r>
              <a:rPr lang="es-ES_tradnl" dirty="0" smtClean="0"/>
              <a:t>).</a:t>
            </a:r>
            <a:endParaRPr lang="es-ES_tradnl" dirty="0" smtClean="0"/>
          </a:p>
          <a:p>
            <a:pPr lvl="2"/>
            <a:r>
              <a:rPr lang="es-ES_tradnl" dirty="0" err="1" smtClean="0"/>
              <a:t>submit</a:t>
            </a:r>
            <a:r>
              <a:rPr lang="es-ES_tradnl" dirty="0" smtClean="0"/>
              <a:t> </a:t>
            </a:r>
            <a:r>
              <a:rPr lang="es-ES_tradnl" dirty="0"/>
              <a:t>(botón de envío del formulario</a:t>
            </a:r>
            <a:r>
              <a:rPr lang="es-ES_tradnl" dirty="0" smtClean="0"/>
              <a:t>).</a:t>
            </a:r>
            <a:endParaRPr lang="es-ES_tradnl" dirty="0" smtClean="0"/>
          </a:p>
          <a:p>
            <a:pPr lvl="2"/>
            <a:r>
              <a:rPr lang="es-ES_tradnl" dirty="0" err="1" smtClean="0"/>
              <a:t>reset</a:t>
            </a:r>
            <a:r>
              <a:rPr lang="es-ES_tradnl" dirty="0" smtClean="0"/>
              <a:t> </a:t>
            </a:r>
            <a:r>
              <a:rPr lang="es-ES_tradnl" dirty="0"/>
              <a:t>(botón de vaciado de campos</a:t>
            </a:r>
            <a:r>
              <a:rPr lang="es-ES_tradnl" dirty="0" smtClean="0"/>
              <a:t>).</a:t>
            </a:r>
            <a:endParaRPr lang="es-ES_tradnl" dirty="0" smtClean="0"/>
          </a:p>
          <a:p>
            <a:pPr lvl="2"/>
            <a:r>
              <a:rPr lang="es-ES_tradnl" dirty="0" smtClean="0"/>
              <a:t>file </a:t>
            </a:r>
            <a:r>
              <a:rPr lang="es-ES_tradnl" dirty="0"/>
              <a:t>(botón para buscar ficheros</a:t>
            </a:r>
            <a:r>
              <a:rPr lang="es-ES_tradnl" dirty="0" smtClean="0"/>
              <a:t>).</a:t>
            </a:r>
            <a:endParaRPr lang="es-ES_tradnl" dirty="0" smtClean="0"/>
          </a:p>
          <a:p>
            <a:pPr lvl="2"/>
            <a:r>
              <a:rPr lang="es-ES_tradnl" dirty="0" err="1" smtClean="0"/>
              <a:t>hidden</a:t>
            </a:r>
            <a:r>
              <a:rPr lang="es-ES_tradnl" dirty="0" smtClean="0"/>
              <a:t> </a:t>
            </a:r>
            <a:r>
              <a:rPr lang="es-ES_tradnl" dirty="0"/>
              <a:t>(campo oculto para, el usuario no lo visualiza en el formulario), </a:t>
            </a:r>
            <a:r>
              <a:rPr lang="es-ES_tradnl" dirty="0" err="1"/>
              <a:t>image</a:t>
            </a:r>
            <a:r>
              <a:rPr lang="es-ES_tradnl" dirty="0"/>
              <a:t> (botón de imagen en el formulario</a:t>
            </a:r>
            <a:r>
              <a:rPr lang="es-ES_tradnl" dirty="0" smtClean="0"/>
              <a:t>).</a:t>
            </a:r>
            <a:endParaRPr lang="es-ES_tradnl" dirty="0" smtClean="0"/>
          </a:p>
          <a:p>
            <a:pPr lvl="2"/>
            <a:r>
              <a:rPr lang="es-ES_tradnl" dirty="0" err="1" smtClean="0"/>
              <a:t>button</a:t>
            </a:r>
            <a:r>
              <a:rPr lang="es-ES_tradnl" dirty="0" smtClean="0"/>
              <a:t> </a:t>
            </a:r>
            <a:r>
              <a:rPr lang="es-ES_tradnl" dirty="0"/>
              <a:t>(botón del formulario). </a:t>
            </a:r>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17</a:t>
            </a:fld>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1392318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Utilización de formularios desde código</a:t>
            </a:r>
            <a:endParaRPr lang="es-ES" dirty="0"/>
          </a:p>
        </p:txBody>
      </p:sp>
      <p:sp>
        <p:nvSpPr>
          <p:cNvPr id="3" name="Marcador de contenido 2"/>
          <p:cNvSpPr>
            <a:spLocks noGrp="1"/>
          </p:cNvSpPr>
          <p:nvPr>
            <p:ph idx="1"/>
          </p:nvPr>
        </p:nvSpPr>
        <p:spPr/>
        <p:txBody>
          <a:bodyPr>
            <a:normAutofit fontScale="85000" lnSpcReduction="20000"/>
          </a:bodyPr>
          <a:lstStyle/>
          <a:p>
            <a:r>
              <a:rPr lang="es-ES" dirty="0" smtClean="0"/>
              <a:t>Atributos de la etiqueta </a:t>
            </a:r>
            <a:r>
              <a:rPr lang="es-ES" dirty="0" smtClean="0">
                <a:latin typeface="Courier New"/>
                <a:cs typeface="Courier New"/>
              </a:rPr>
              <a:t>input</a:t>
            </a:r>
            <a:r>
              <a:rPr lang="es-ES" dirty="0" smtClean="0"/>
              <a:t> (2):</a:t>
            </a:r>
          </a:p>
          <a:p>
            <a:pPr lvl="1"/>
            <a:r>
              <a:rPr lang="es-ES_tradnl" b="1" dirty="0" err="1" smtClean="0"/>
              <a:t>Name</a:t>
            </a:r>
            <a:r>
              <a:rPr lang="es-ES_tradnl" dirty="0"/>
              <a:t>. El atributo </a:t>
            </a:r>
            <a:r>
              <a:rPr lang="es-ES_tradnl" dirty="0" err="1">
                <a:latin typeface="Courier New"/>
                <a:cs typeface="Courier New"/>
              </a:rPr>
              <a:t>name</a:t>
            </a:r>
            <a:r>
              <a:rPr lang="es-ES_tradnl" dirty="0"/>
              <a:t> asigna un nombre al elemento. Si no le asignamos nombre a un elemento, el servidor no podrá identificarlo y por tanto no podrá tener acceso al </a:t>
            </a:r>
            <a:r>
              <a:rPr lang="es-ES_tradnl" dirty="0" smtClean="0"/>
              <a:t>elemento.</a:t>
            </a:r>
            <a:endParaRPr lang="es-ES_tradnl" dirty="0"/>
          </a:p>
          <a:p>
            <a:pPr lvl="1"/>
            <a:r>
              <a:rPr lang="es-ES_tradnl" b="1" dirty="0" err="1"/>
              <a:t>Value</a:t>
            </a:r>
            <a:r>
              <a:rPr lang="es-ES_tradnl" dirty="0"/>
              <a:t>. El atributo </a:t>
            </a:r>
            <a:r>
              <a:rPr lang="es-ES_tradnl" dirty="0" err="1">
                <a:latin typeface="Courier New"/>
                <a:cs typeface="Courier New"/>
              </a:rPr>
              <a:t>value</a:t>
            </a:r>
            <a:r>
              <a:rPr lang="es-ES_tradnl" dirty="0"/>
              <a:t> inicializa el valor del elemento. Los valores dependerán del tipo de dato, en ocasiones los posibles valores a tomar serán verdadero o </a:t>
            </a:r>
            <a:r>
              <a:rPr lang="es-ES_tradnl" dirty="0" smtClean="0"/>
              <a:t>falso.</a:t>
            </a:r>
            <a:endParaRPr lang="es-ES_tradnl" dirty="0"/>
          </a:p>
          <a:p>
            <a:pPr lvl="1"/>
            <a:r>
              <a:rPr lang="es-ES_tradnl" b="1" dirty="0" err="1"/>
              <a:t>Size</a:t>
            </a:r>
            <a:r>
              <a:rPr lang="es-ES_tradnl" dirty="0"/>
              <a:t>. Este atributo asigna el tamaño inicial del elemento. El tamaño se indica en pixeles. En los campos </a:t>
            </a:r>
            <a:r>
              <a:rPr lang="es-ES_tradnl" dirty="0" err="1">
                <a:latin typeface="Courier New"/>
                <a:cs typeface="Courier New"/>
              </a:rPr>
              <a:t>text</a:t>
            </a:r>
            <a:r>
              <a:rPr lang="es-ES_tradnl" dirty="0"/>
              <a:t> y </a:t>
            </a:r>
            <a:r>
              <a:rPr lang="es-ES_tradnl" dirty="0" err="1">
                <a:latin typeface="Courier New"/>
                <a:cs typeface="Courier New"/>
              </a:rPr>
              <a:t>password</a:t>
            </a:r>
            <a:r>
              <a:rPr lang="es-ES_tradnl" dirty="0"/>
              <a:t> hace referencia al número de </a:t>
            </a:r>
            <a:r>
              <a:rPr lang="es-ES_tradnl" dirty="0" smtClean="0"/>
              <a:t>caracteres.</a:t>
            </a:r>
            <a:endParaRPr lang="es-ES_tradnl" dirty="0"/>
          </a:p>
          <a:p>
            <a:pPr lvl="1"/>
            <a:r>
              <a:rPr lang="es-ES_tradnl" b="1" dirty="0" err="1"/>
              <a:t>Maxlength</a:t>
            </a:r>
            <a:r>
              <a:rPr lang="es-ES_tradnl" dirty="0"/>
              <a:t>. Este atributo indica el número máximo de caracteres que pueden contener los elementos </a:t>
            </a:r>
            <a:r>
              <a:rPr lang="es-ES_tradnl" dirty="0" err="1">
                <a:latin typeface="Courier New"/>
                <a:cs typeface="Courier New"/>
              </a:rPr>
              <a:t>text</a:t>
            </a:r>
            <a:r>
              <a:rPr lang="es-ES_tradnl" dirty="0"/>
              <a:t> y </a:t>
            </a:r>
            <a:r>
              <a:rPr lang="es-ES_tradnl" dirty="0" err="1">
                <a:latin typeface="Courier New"/>
                <a:cs typeface="Courier New"/>
              </a:rPr>
              <a:t>password</a:t>
            </a:r>
            <a:r>
              <a:rPr lang="es-ES_tradnl" dirty="0"/>
              <a:t>. Es conveniente saber que el tamaño de los campos </a:t>
            </a:r>
            <a:r>
              <a:rPr lang="es-ES_tradnl" dirty="0" err="1">
                <a:latin typeface="Courier New"/>
                <a:cs typeface="Courier New"/>
              </a:rPr>
              <a:t>text</a:t>
            </a:r>
            <a:r>
              <a:rPr lang="es-ES_tradnl" dirty="0"/>
              <a:t> y </a:t>
            </a:r>
            <a:r>
              <a:rPr lang="es-ES_tradnl" dirty="0" err="1">
                <a:latin typeface="Courier New"/>
                <a:cs typeface="Courier New"/>
              </a:rPr>
              <a:t>password</a:t>
            </a:r>
            <a:r>
              <a:rPr lang="es-ES_tradnl" dirty="0"/>
              <a:t> es independiente del número de caracteres que acepta el </a:t>
            </a:r>
            <a:r>
              <a:rPr lang="es-ES_tradnl" dirty="0" smtClean="0"/>
              <a:t>campo.</a:t>
            </a:r>
            <a:endParaRPr lang="es-ES_tradnl"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18</a:t>
            </a:fld>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3911728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Utilización de formularios desde código</a:t>
            </a:r>
            <a:endParaRPr lang="es-ES" dirty="0"/>
          </a:p>
        </p:txBody>
      </p:sp>
      <p:sp>
        <p:nvSpPr>
          <p:cNvPr id="3" name="Marcador de contenido 2"/>
          <p:cNvSpPr>
            <a:spLocks noGrp="1"/>
          </p:cNvSpPr>
          <p:nvPr>
            <p:ph idx="1"/>
          </p:nvPr>
        </p:nvSpPr>
        <p:spPr/>
        <p:txBody>
          <a:bodyPr>
            <a:normAutofit fontScale="85000" lnSpcReduction="20000"/>
          </a:bodyPr>
          <a:lstStyle/>
          <a:p>
            <a:r>
              <a:rPr lang="es-ES" dirty="0" smtClean="0"/>
              <a:t>Atributos de la etiqueta </a:t>
            </a:r>
            <a:r>
              <a:rPr lang="es-ES" dirty="0" smtClean="0">
                <a:latin typeface="Courier New"/>
                <a:cs typeface="Courier New"/>
              </a:rPr>
              <a:t>input</a:t>
            </a:r>
            <a:r>
              <a:rPr lang="es-ES" dirty="0" smtClean="0"/>
              <a:t> (3):</a:t>
            </a:r>
          </a:p>
          <a:p>
            <a:pPr lvl="1"/>
            <a:r>
              <a:rPr lang="es-ES_tradnl" b="1" dirty="0" err="1" smtClean="0"/>
              <a:t>Checked</a:t>
            </a:r>
            <a:r>
              <a:rPr lang="es-ES_tradnl" dirty="0"/>
              <a:t>. Este atributo es exclusivo de los elementos </a:t>
            </a:r>
            <a:r>
              <a:rPr lang="es-ES_tradnl" dirty="0" err="1">
                <a:latin typeface="Courier New"/>
                <a:cs typeface="Courier New"/>
              </a:rPr>
              <a:t>checkbox</a:t>
            </a:r>
            <a:r>
              <a:rPr lang="es-ES_tradnl" dirty="0"/>
              <a:t> y radio. En el definimos que opción por defecto queremos </a:t>
            </a:r>
            <a:r>
              <a:rPr lang="es-ES_tradnl" dirty="0" smtClean="0"/>
              <a:t>seleccionar.</a:t>
            </a:r>
            <a:endParaRPr lang="es-ES_tradnl" dirty="0"/>
          </a:p>
          <a:p>
            <a:pPr lvl="1"/>
            <a:r>
              <a:rPr lang="es-ES_tradnl" b="1" dirty="0" err="1"/>
              <a:t>Disable</a:t>
            </a:r>
            <a:r>
              <a:rPr lang="es-ES_tradnl" dirty="0"/>
              <a:t>. Este atributo hace que el elemento aparezca deshabilitado. En este caso el dato no se envía al </a:t>
            </a:r>
            <a:r>
              <a:rPr lang="es-ES_tradnl" dirty="0" smtClean="0"/>
              <a:t>servidor.</a:t>
            </a:r>
            <a:endParaRPr lang="es-ES_tradnl" dirty="0"/>
          </a:p>
          <a:p>
            <a:pPr lvl="1"/>
            <a:r>
              <a:rPr lang="es-ES_tradnl" b="1" dirty="0" err="1"/>
              <a:t>Readonly</a:t>
            </a:r>
            <a:r>
              <a:rPr lang="es-ES_tradnl" dirty="0"/>
              <a:t>. Este atributo sirve para bloquear el contenido del control, por tanto el valor del elemento no se podrá </a:t>
            </a:r>
            <a:r>
              <a:rPr lang="es-ES_tradnl" dirty="0" smtClean="0"/>
              <a:t>modificar.</a:t>
            </a:r>
            <a:endParaRPr lang="es-ES_tradnl" dirty="0"/>
          </a:p>
          <a:p>
            <a:pPr lvl="1"/>
            <a:r>
              <a:rPr lang="es-ES_tradnl" b="1" dirty="0" err="1"/>
              <a:t>Src</a:t>
            </a:r>
            <a:r>
              <a:rPr lang="es-ES_tradnl" dirty="0"/>
              <a:t>. Este atributo es exclusivo para asignar una URL a una imagen que ha sido establecida como botón del </a:t>
            </a:r>
            <a:r>
              <a:rPr lang="es-ES_tradnl" dirty="0" smtClean="0"/>
              <a:t>formulario.</a:t>
            </a:r>
            <a:endParaRPr lang="es-ES_tradnl" dirty="0"/>
          </a:p>
          <a:p>
            <a:pPr lvl="1"/>
            <a:r>
              <a:rPr lang="es-ES_tradnl" b="1" dirty="0" err="1"/>
              <a:t>Alt</a:t>
            </a:r>
            <a:r>
              <a:rPr lang="es-ES_tradnl" dirty="0"/>
              <a:t>. El atributo </a:t>
            </a:r>
            <a:r>
              <a:rPr lang="es-ES_tradnl" dirty="0" err="1">
                <a:latin typeface="Courier New"/>
                <a:cs typeface="Courier New"/>
              </a:rPr>
              <a:t>alt</a:t>
            </a:r>
            <a:r>
              <a:rPr lang="es-ES_tradnl" dirty="0"/>
              <a:t>, incluye una pequeña descripción del elemento. Habitualmente y si no lo hemos desactivado cuando posicionamos el ratón (sin pulsar ningún botón) encima del elemento, podemos visualizar la descripción del </a:t>
            </a:r>
            <a:r>
              <a:rPr lang="es-ES_tradnl" dirty="0" smtClean="0"/>
              <a:t>mismo.</a:t>
            </a: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19</a:t>
            </a:fld>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175785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Modelos de gestión de eventos</a:t>
            </a:r>
            <a:endParaRPr lang="es-ES" dirty="0"/>
          </a:p>
        </p:txBody>
      </p:sp>
      <p:sp>
        <p:nvSpPr>
          <p:cNvPr id="3" name="Marcador de contenido 2"/>
          <p:cNvSpPr>
            <a:spLocks noGrp="1"/>
          </p:cNvSpPr>
          <p:nvPr>
            <p:ph idx="1"/>
          </p:nvPr>
        </p:nvSpPr>
        <p:spPr/>
        <p:txBody>
          <a:bodyPr/>
          <a:lstStyle/>
          <a:p>
            <a:r>
              <a:rPr lang="es-ES" dirty="0" smtClean="0"/>
              <a:t>Los eventos son mecanismo que se accionan cuando el usuario realiza un cambio sobre una página </a:t>
            </a:r>
            <a:r>
              <a:rPr lang="es-ES" dirty="0" smtClean="0"/>
              <a:t>web.</a:t>
            </a:r>
            <a:endParaRPr lang="es-ES" dirty="0" smtClean="0"/>
          </a:p>
          <a:p>
            <a:r>
              <a:rPr lang="es-ES" dirty="0" smtClean="0"/>
              <a:t>El encargado de crear la jerarquía de objetos que compone una página web es el DOM (</a:t>
            </a:r>
            <a:r>
              <a:rPr lang="es-ES" i="1" dirty="0" err="1" smtClean="0"/>
              <a:t>Document</a:t>
            </a:r>
            <a:r>
              <a:rPr lang="es-ES" i="1" dirty="0" smtClean="0"/>
              <a:t> </a:t>
            </a:r>
            <a:r>
              <a:rPr lang="es-ES" i="1" dirty="0" err="1" smtClean="0"/>
              <a:t>Object</a:t>
            </a:r>
            <a:r>
              <a:rPr lang="es-ES" i="1" dirty="0" smtClean="0"/>
              <a:t> </a:t>
            </a:r>
            <a:r>
              <a:rPr lang="es-ES" i="1" dirty="0" err="1" smtClean="0"/>
              <a:t>Model</a:t>
            </a:r>
            <a:r>
              <a:rPr lang="es-ES" dirty="0" smtClean="0"/>
              <a:t>).</a:t>
            </a:r>
            <a:endParaRPr lang="es-ES" dirty="0" smtClean="0"/>
          </a:p>
          <a:p>
            <a:r>
              <a:rPr lang="es-ES" dirty="0" smtClean="0"/>
              <a:t>Por tanto es el DOM el encargado de gestionar los </a:t>
            </a:r>
            <a:r>
              <a:rPr lang="es-ES" dirty="0" smtClean="0"/>
              <a:t>eventos.</a:t>
            </a: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2</a:t>
            </a:fld>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2779055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Utilización de formularios desde código</a:t>
            </a:r>
            <a:endParaRPr lang="es-ES" dirty="0"/>
          </a:p>
        </p:txBody>
      </p:sp>
      <p:sp>
        <p:nvSpPr>
          <p:cNvPr id="3" name="Marcador de contenido 2"/>
          <p:cNvSpPr>
            <a:spLocks noGrp="1"/>
          </p:cNvSpPr>
          <p:nvPr>
            <p:ph idx="1"/>
          </p:nvPr>
        </p:nvSpPr>
        <p:spPr/>
        <p:txBody>
          <a:bodyPr/>
          <a:lstStyle/>
          <a:p>
            <a:r>
              <a:rPr lang="es-ES" dirty="0" smtClean="0"/>
              <a:t>Tipos de input – Cuadro de </a:t>
            </a:r>
            <a:r>
              <a:rPr lang="es-ES" dirty="0" smtClean="0"/>
              <a:t>texto:</a:t>
            </a:r>
            <a:endParaRPr lang="es-ES" dirty="0" smtClean="0"/>
          </a:p>
          <a:p>
            <a:pPr lvl="1"/>
            <a:r>
              <a:rPr lang="es-ES_tradnl" dirty="0" smtClean="0"/>
              <a:t>Este input muestra </a:t>
            </a:r>
            <a:r>
              <a:rPr lang="es-ES_tradnl" dirty="0"/>
              <a:t>un cuadro de texto vacío en el que el usuario puede introducir un </a:t>
            </a:r>
            <a:r>
              <a:rPr lang="es-ES_tradnl" dirty="0" smtClean="0"/>
              <a:t>texto.</a:t>
            </a:r>
            <a:endParaRPr lang="es-ES_tradnl" dirty="0" smtClean="0"/>
          </a:p>
          <a:p>
            <a:pPr lvl="1"/>
            <a:r>
              <a:rPr lang="es-ES_tradnl" dirty="0" smtClean="0"/>
              <a:t>Este </a:t>
            </a:r>
            <a:r>
              <a:rPr lang="es-ES_tradnl" dirty="0"/>
              <a:t>es uno de los elementos más usados. La forma de indicar que es un campo de texto </a:t>
            </a:r>
            <a:r>
              <a:rPr lang="es-ES_tradnl" dirty="0" smtClean="0"/>
              <a:t>es: </a:t>
            </a:r>
            <a:r>
              <a:rPr lang="es-ES_tradnl" dirty="0" err="1" smtClean="0">
                <a:latin typeface="Courier New"/>
                <a:cs typeface="Courier New"/>
              </a:rPr>
              <a:t>type</a:t>
            </a:r>
            <a:r>
              <a:rPr lang="es-ES_tradnl" dirty="0">
                <a:latin typeface="Courier New"/>
                <a:cs typeface="Courier New"/>
              </a:rPr>
              <a:t>=”</a:t>
            </a:r>
            <a:r>
              <a:rPr lang="es-ES_tradnl" dirty="0" err="1">
                <a:latin typeface="Courier New"/>
                <a:cs typeface="Courier New"/>
              </a:rPr>
              <a:t>text</a:t>
            </a:r>
            <a:r>
              <a:rPr lang="es-ES_tradnl" dirty="0">
                <a:latin typeface="Courier New"/>
                <a:cs typeface="Courier New"/>
              </a:rPr>
              <a:t>” </a:t>
            </a:r>
            <a:endParaRPr lang="es-ES_tradnl" dirty="0" smtClean="0">
              <a:latin typeface="Courier New"/>
              <a:cs typeface="Courier New"/>
            </a:endParaRPr>
          </a:p>
          <a:p>
            <a:pPr lvl="1"/>
            <a:endParaRPr lang="es-ES" dirty="0" smtClean="0"/>
          </a:p>
          <a:p>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20</a:t>
            </a:fld>
            <a:endParaRPr lang="es-ES" dirty="0"/>
          </a:p>
        </p:txBody>
      </p:sp>
      <p:pic>
        <p:nvPicPr>
          <p:cNvPr id="6" name="Imagen 5"/>
          <p:cNvPicPr>
            <a:picLocks noChangeAspect="1"/>
          </p:cNvPicPr>
          <p:nvPr/>
        </p:nvPicPr>
        <p:blipFill>
          <a:blip r:embed="rId2" cstate="print"/>
          <a:stretch>
            <a:fillRect/>
          </a:stretch>
        </p:blipFill>
        <p:spPr>
          <a:xfrm>
            <a:off x="2411760" y="4394944"/>
            <a:ext cx="4592751" cy="690240"/>
          </a:xfrm>
          <a:prstGeom prst="rect">
            <a:avLst/>
          </a:prstGeom>
        </p:spPr>
      </p:pic>
      <p:sp>
        <p:nvSpPr>
          <p:cNvPr id="7"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2895184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Utilización de formularios desde código</a:t>
            </a:r>
            <a:endParaRPr lang="es-ES" dirty="0"/>
          </a:p>
        </p:txBody>
      </p:sp>
      <p:sp>
        <p:nvSpPr>
          <p:cNvPr id="3" name="Marcador de contenido 2"/>
          <p:cNvSpPr>
            <a:spLocks noGrp="1"/>
          </p:cNvSpPr>
          <p:nvPr>
            <p:ph idx="1"/>
          </p:nvPr>
        </p:nvSpPr>
        <p:spPr/>
        <p:txBody>
          <a:bodyPr/>
          <a:lstStyle/>
          <a:p>
            <a:r>
              <a:rPr lang="es-ES" dirty="0" smtClean="0"/>
              <a:t>Tipos de input – Cuadro de </a:t>
            </a:r>
            <a:r>
              <a:rPr lang="es-ES" dirty="0" smtClean="0"/>
              <a:t>contraseña:</a:t>
            </a:r>
            <a:endParaRPr lang="es-ES" dirty="0" smtClean="0"/>
          </a:p>
          <a:p>
            <a:pPr lvl="1"/>
            <a:r>
              <a:rPr lang="es-ES_tradnl" dirty="0"/>
              <a:t>El cuadro de contraseña es como el cuadro de texto, con la diferencia </a:t>
            </a:r>
            <a:r>
              <a:rPr lang="es-ES_tradnl" dirty="0" smtClean="0"/>
              <a:t>que </a:t>
            </a:r>
            <a:r>
              <a:rPr lang="es-ES_tradnl" dirty="0"/>
              <a:t>los caracteres que escribe el usuario no se ven en pantalla. </a:t>
            </a:r>
            <a:endParaRPr lang="es-ES_tradnl" dirty="0" smtClean="0"/>
          </a:p>
          <a:p>
            <a:pPr lvl="1"/>
            <a:r>
              <a:rPr lang="es-ES_tradnl" dirty="0" smtClean="0"/>
              <a:t>En </a:t>
            </a:r>
            <a:r>
              <a:rPr lang="es-ES_tradnl" dirty="0"/>
              <a:t>su lugar los navegadores muestran asteriscos o </a:t>
            </a:r>
            <a:r>
              <a:rPr lang="es-ES_tradnl" dirty="0" smtClean="0"/>
              <a:t>puntos.</a:t>
            </a:r>
            <a:endParaRPr lang="es-ES_tradnl" dirty="0" smtClean="0"/>
          </a:p>
          <a:p>
            <a:pPr marL="57150" indent="0">
              <a:buNone/>
            </a:pPr>
            <a:r>
              <a:rPr lang="en-US" sz="2200" dirty="0">
                <a:latin typeface="Courier New"/>
                <a:cs typeface="Courier New"/>
              </a:rPr>
              <a:t>&lt;input type="password" name="</a:t>
            </a:r>
            <a:r>
              <a:rPr lang="en-US" sz="2200" dirty="0" err="1">
                <a:latin typeface="Courier New"/>
                <a:cs typeface="Courier New"/>
              </a:rPr>
              <a:t>contrasenia</a:t>
            </a:r>
            <a:r>
              <a:rPr lang="en-US" sz="2200" dirty="0">
                <a:latin typeface="Courier New"/>
                <a:cs typeface="Courier New"/>
              </a:rPr>
              <a:t>" /&gt;</a:t>
            </a:r>
            <a:endParaRPr lang="es-ES_tradnl" sz="2200" dirty="0">
              <a:latin typeface="Courier New"/>
              <a:cs typeface="Courier New"/>
            </a:endParaRPr>
          </a:p>
          <a:p>
            <a:pPr lvl="1"/>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21</a:t>
            </a:fld>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1137277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Utilización de formularios desde código</a:t>
            </a:r>
            <a:endParaRPr lang="es-ES" dirty="0"/>
          </a:p>
        </p:txBody>
      </p:sp>
      <p:sp>
        <p:nvSpPr>
          <p:cNvPr id="3" name="Marcador de contenido 2"/>
          <p:cNvSpPr>
            <a:spLocks noGrp="1"/>
          </p:cNvSpPr>
          <p:nvPr>
            <p:ph idx="1"/>
          </p:nvPr>
        </p:nvSpPr>
        <p:spPr/>
        <p:txBody>
          <a:bodyPr>
            <a:normAutofit/>
          </a:bodyPr>
          <a:lstStyle/>
          <a:p>
            <a:r>
              <a:rPr lang="es-ES" dirty="0" smtClean="0"/>
              <a:t>Tipos de input – Casilla de </a:t>
            </a:r>
            <a:r>
              <a:rPr lang="es-ES" dirty="0" smtClean="0"/>
              <a:t>verificación:</a:t>
            </a:r>
            <a:endParaRPr lang="es-ES" dirty="0" smtClean="0"/>
          </a:p>
          <a:p>
            <a:pPr lvl="1"/>
            <a:r>
              <a:rPr lang="es-ES_tradnl" dirty="0"/>
              <a:t>Estos elementos permiten al usuario activar o desactivar la selección de cada una de las casillas de forma individual. </a:t>
            </a: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22</a:t>
            </a:fld>
            <a:endParaRPr lang="es-ES" dirty="0"/>
          </a:p>
        </p:txBody>
      </p:sp>
      <p:sp>
        <p:nvSpPr>
          <p:cNvPr id="6" name="CuadroTexto 5"/>
          <p:cNvSpPr txBox="1"/>
          <p:nvPr/>
        </p:nvSpPr>
        <p:spPr>
          <a:xfrm>
            <a:off x="467544" y="3247816"/>
            <a:ext cx="8352928" cy="1477328"/>
          </a:xfrm>
          <a:prstGeom prst="rect">
            <a:avLst/>
          </a:prstGeom>
          <a:noFill/>
        </p:spPr>
        <p:txBody>
          <a:bodyPr wrap="square" rtlCol="0">
            <a:spAutoFit/>
          </a:bodyPr>
          <a:lstStyle/>
          <a:p>
            <a:r>
              <a:rPr lang="en-US" dirty="0">
                <a:latin typeface="Courier New"/>
                <a:cs typeface="Courier New"/>
              </a:rPr>
              <a:t>&lt;p&gt;</a:t>
            </a:r>
            <a:r>
              <a:rPr lang="en-US" dirty="0" err="1">
                <a:latin typeface="Courier New"/>
                <a:cs typeface="Courier New"/>
              </a:rPr>
              <a:t>Colores</a:t>
            </a:r>
            <a:r>
              <a:rPr lang="en-US" dirty="0">
                <a:latin typeface="Courier New"/>
                <a:cs typeface="Courier New"/>
              </a:rPr>
              <a:t> </a:t>
            </a:r>
            <a:r>
              <a:rPr lang="en-US" dirty="0" err="1">
                <a:latin typeface="Courier New"/>
                <a:cs typeface="Courier New"/>
              </a:rPr>
              <a:t>favoritos</a:t>
            </a:r>
            <a:r>
              <a:rPr lang="en-US" dirty="0">
                <a:latin typeface="Courier New"/>
                <a:cs typeface="Courier New"/>
              </a:rPr>
              <a:t>&lt;/p&gt;</a:t>
            </a:r>
            <a:endParaRPr lang="es-ES_tradnl" dirty="0">
              <a:latin typeface="Courier New"/>
              <a:cs typeface="Courier New"/>
            </a:endParaRPr>
          </a:p>
          <a:p>
            <a:r>
              <a:rPr lang="en-US" dirty="0">
                <a:latin typeface="Courier New"/>
                <a:cs typeface="Courier New"/>
              </a:rPr>
              <a:t>&lt;/</a:t>
            </a:r>
            <a:r>
              <a:rPr lang="en-US" dirty="0" err="1">
                <a:latin typeface="Courier New"/>
                <a:cs typeface="Courier New"/>
              </a:rPr>
              <a:t>br</a:t>
            </a:r>
            <a:r>
              <a:rPr lang="en-US" dirty="0">
                <a:latin typeface="Courier New"/>
                <a:cs typeface="Courier New"/>
              </a:rPr>
              <a:t>&gt;&lt;input name="</a:t>
            </a:r>
            <a:r>
              <a:rPr lang="en-US" dirty="0" err="1">
                <a:latin typeface="Courier New"/>
                <a:cs typeface="Courier New"/>
              </a:rPr>
              <a:t>rojo</a:t>
            </a:r>
            <a:r>
              <a:rPr lang="en-US" dirty="0">
                <a:latin typeface="Courier New"/>
                <a:cs typeface="Courier New"/>
              </a:rPr>
              <a:t>" type="checkbox" value="</a:t>
            </a:r>
            <a:r>
              <a:rPr lang="en-US" dirty="0" err="1">
                <a:latin typeface="Courier New"/>
                <a:cs typeface="Courier New"/>
              </a:rPr>
              <a:t>ro</a:t>
            </a:r>
            <a:r>
              <a:rPr lang="en-US" dirty="0">
                <a:latin typeface="Courier New"/>
                <a:cs typeface="Courier New"/>
              </a:rPr>
              <a:t>"/&gt; </a:t>
            </a:r>
            <a:r>
              <a:rPr lang="en-US" dirty="0" err="1">
                <a:latin typeface="Courier New"/>
                <a:cs typeface="Courier New"/>
              </a:rPr>
              <a:t>Rojo</a:t>
            </a:r>
            <a:endParaRPr lang="es-ES_tradnl" dirty="0">
              <a:latin typeface="Courier New"/>
              <a:cs typeface="Courier New"/>
            </a:endParaRPr>
          </a:p>
          <a:p>
            <a:r>
              <a:rPr lang="en-US" dirty="0">
                <a:latin typeface="Courier New"/>
                <a:cs typeface="Courier New"/>
              </a:rPr>
              <a:t>&lt;/</a:t>
            </a:r>
            <a:r>
              <a:rPr lang="en-US" dirty="0" err="1">
                <a:latin typeface="Courier New"/>
                <a:cs typeface="Courier New"/>
              </a:rPr>
              <a:t>br</a:t>
            </a:r>
            <a:r>
              <a:rPr lang="en-US" dirty="0">
                <a:latin typeface="Courier New"/>
                <a:cs typeface="Courier New"/>
              </a:rPr>
              <a:t>&gt;&lt;input name="</a:t>
            </a:r>
            <a:r>
              <a:rPr lang="en-US" dirty="0" err="1">
                <a:latin typeface="Courier New"/>
                <a:cs typeface="Courier New"/>
              </a:rPr>
              <a:t>azul</a:t>
            </a:r>
            <a:r>
              <a:rPr lang="en-US" dirty="0">
                <a:latin typeface="Courier New"/>
                <a:cs typeface="Courier New"/>
              </a:rPr>
              <a:t>" type="checkbox" value="</a:t>
            </a:r>
            <a:r>
              <a:rPr lang="en-US" dirty="0" err="1">
                <a:latin typeface="Courier New"/>
                <a:cs typeface="Courier New"/>
              </a:rPr>
              <a:t>az</a:t>
            </a:r>
            <a:r>
              <a:rPr lang="en-US" dirty="0">
                <a:latin typeface="Courier New"/>
                <a:cs typeface="Courier New"/>
              </a:rPr>
              <a:t>"/&gt; Azul</a:t>
            </a:r>
            <a:endParaRPr lang="es-ES_tradnl" dirty="0">
              <a:latin typeface="Courier New"/>
              <a:cs typeface="Courier New"/>
            </a:endParaRPr>
          </a:p>
          <a:p>
            <a:r>
              <a:rPr lang="en-US" dirty="0">
                <a:latin typeface="Courier New"/>
                <a:cs typeface="Courier New"/>
              </a:rPr>
              <a:t>&lt;/</a:t>
            </a:r>
            <a:r>
              <a:rPr lang="en-US" dirty="0" err="1">
                <a:latin typeface="Courier New"/>
                <a:cs typeface="Courier New"/>
              </a:rPr>
              <a:t>br</a:t>
            </a:r>
            <a:r>
              <a:rPr lang="en-US" dirty="0">
                <a:latin typeface="Courier New"/>
                <a:cs typeface="Courier New"/>
              </a:rPr>
              <a:t>&gt;&lt;input name="</a:t>
            </a:r>
            <a:r>
              <a:rPr lang="en-US" dirty="0" err="1">
                <a:latin typeface="Courier New"/>
                <a:cs typeface="Courier New"/>
              </a:rPr>
              <a:t>verde</a:t>
            </a:r>
            <a:r>
              <a:rPr lang="en-US" dirty="0">
                <a:latin typeface="Courier New"/>
                <a:cs typeface="Courier New"/>
              </a:rPr>
              <a:t>" type="checkbox" value="</a:t>
            </a:r>
            <a:r>
              <a:rPr lang="en-US" dirty="0" err="1">
                <a:latin typeface="Courier New"/>
                <a:cs typeface="Courier New"/>
              </a:rPr>
              <a:t>ve</a:t>
            </a:r>
            <a:r>
              <a:rPr lang="en-US" dirty="0">
                <a:latin typeface="Courier New"/>
                <a:cs typeface="Courier New"/>
              </a:rPr>
              <a:t>"/&gt; Verde</a:t>
            </a:r>
            <a:endParaRPr lang="es-ES_tradnl" dirty="0">
              <a:latin typeface="Courier New"/>
              <a:cs typeface="Courier New"/>
            </a:endParaRPr>
          </a:p>
          <a:p>
            <a:endParaRPr lang="es-ES" dirty="0"/>
          </a:p>
        </p:txBody>
      </p:sp>
      <p:pic>
        <p:nvPicPr>
          <p:cNvPr id="9" name="Imagen 8"/>
          <p:cNvPicPr>
            <a:picLocks noChangeAspect="1"/>
          </p:cNvPicPr>
          <p:nvPr/>
        </p:nvPicPr>
        <p:blipFill>
          <a:blip r:embed="rId2" cstate="print"/>
          <a:stretch>
            <a:fillRect/>
          </a:stretch>
        </p:blipFill>
        <p:spPr>
          <a:xfrm>
            <a:off x="3419872" y="4581128"/>
            <a:ext cx="1710736" cy="1152128"/>
          </a:xfrm>
          <a:prstGeom prst="rect">
            <a:avLst/>
          </a:prstGeom>
        </p:spPr>
      </p:pic>
      <p:sp>
        <p:nvSpPr>
          <p:cNvPr id="8"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1029445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Utilización de formularios desde código</a:t>
            </a:r>
            <a:endParaRPr lang="es-ES" dirty="0"/>
          </a:p>
        </p:txBody>
      </p:sp>
      <p:sp>
        <p:nvSpPr>
          <p:cNvPr id="3" name="Marcador de contenido 2"/>
          <p:cNvSpPr>
            <a:spLocks noGrp="1"/>
          </p:cNvSpPr>
          <p:nvPr>
            <p:ph idx="1"/>
          </p:nvPr>
        </p:nvSpPr>
        <p:spPr/>
        <p:txBody>
          <a:bodyPr>
            <a:normAutofit/>
          </a:bodyPr>
          <a:lstStyle/>
          <a:p>
            <a:r>
              <a:rPr lang="es-ES" dirty="0" smtClean="0"/>
              <a:t>Tipos de input – Opción de </a:t>
            </a:r>
            <a:r>
              <a:rPr lang="es-ES" dirty="0" smtClean="0"/>
              <a:t>radio:</a:t>
            </a:r>
            <a:endParaRPr lang="es-ES" dirty="0" smtClean="0"/>
          </a:p>
          <a:p>
            <a:pPr lvl="1"/>
            <a:r>
              <a:rPr lang="es-ES_tradnl" dirty="0"/>
              <a:t>Este tipo de elemento </a:t>
            </a:r>
            <a:r>
              <a:rPr lang="es-ES_tradnl" dirty="0" smtClean="0"/>
              <a:t>agrupa </a:t>
            </a:r>
            <a:r>
              <a:rPr lang="es-ES_tradnl" dirty="0"/>
              <a:t>una serie de opciones excluyentes entre sí. De esta forma el usuario sólo puede coger una opción de entre todas las que tiene establecidas un grupo de botones </a:t>
            </a:r>
            <a:r>
              <a:rPr lang="es-ES_tradnl" dirty="0" smtClean="0"/>
              <a:t>radio.</a:t>
            </a: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23</a:t>
            </a:fld>
            <a:endParaRPr lang="es-ES" dirty="0"/>
          </a:p>
        </p:txBody>
      </p:sp>
      <p:sp>
        <p:nvSpPr>
          <p:cNvPr id="6" name="CuadroTexto 5"/>
          <p:cNvSpPr txBox="1"/>
          <p:nvPr/>
        </p:nvSpPr>
        <p:spPr>
          <a:xfrm>
            <a:off x="251520" y="3645024"/>
            <a:ext cx="8352928" cy="923330"/>
          </a:xfrm>
          <a:prstGeom prst="rect">
            <a:avLst/>
          </a:prstGeom>
          <a:noFill/>
        </p:spPr>
        <p:txBody>
          <a:bodyPr wrap="square" rtlCol="0">
            <a:spAutoFit/>
          </a:bodyPr>
          <a:lstStyle/>
          <a:p>
            <a:r>
              <a:rPr lang="en-US" dirty="0" err="1">
                <a:latin typeface="Courier New"/>
                <a:cs typeface="Courier New"/>
              </a:rPr>
              <a:t>Género</a:t>
            </a:r>
            <a:endParaRPr lang="es-ES_tradnl" dirty="0">
              <a:latin typeface="Courier New"/>
              <a:cs typeface="Courier New"/>
            </a:endParaRPr>
          </a:p>
          <a:p>
            <a:r>
              <a:rPr lang="en-US" dirty="0">
                <a:latin typeface="Courier New"/>
                <a:cs typeface="Courier New"/>
              </a:rPr>
              <a:t>&lt;/</a:t>
            </a:r>
            <a:r>
              <a:rPr lang="en-US" dirty="0" err="1">
                <a:latin typeface="Courier New"/>
                <a:cs typeface="Courier New"/>
              </a:rPr>
              <a:t>br</a:t>
            </a:r>
            <a:r>
              <a:rPr lang="en-US" dirty="0">
                <a:latin typeface="Courier New"/>
                <a:cs typeface="Courier New"/>
              </a:rPr>
              <a:t>&gt;&lt;input type="radio" name="</a:t>
            </a:r>
            <a:r>
              <a:rPr lang="en-US" dirty="0" err="1">
                <a:latin typeface="Courier New"/>
                <a:cs typeface="Courier New"/>
              </a:rPr>
              <a:t>género</a:t>
            </a:r>
            <a:r>
              <a:rPr lang="en-US" dirty="0">
                <a:latin typeface="Courier New"/>
                <a:cs typeface="Courier New"/>
              </a:rPr>
              <a:t>" value="M"&gt; Hombre </a:t>
            </a:r>
            <a:endParaRPr lang="es-ES_tradnl" dirty="0">
              <a:latin typeface="Courier New"/>
              <a:cs typeface="Courier New"/>
            </a:endParaRPr>
          </a:p>
          <a:p>
            <a:r>
              <a:rPr lang="en-US" dirty="0">
                <a:latin typeface="Courier New"/>
                <a:cs typeface="Courier New"/>
              </a:rPr>
              <a:t>&lt;/</a:t>
            </a:r>
            <a:r>
              <a:rPr lang="en-US" dirty="0" err="1">
                <a:latin typeface="Courier New"/>
                <a:cs typeface="Courier New"/>
              </a:rPr>
              <a:t>br</a:t>
            </a:r>
            <a:r>
              <a:rPr lang="en-US" dirty="0">
                <a:latin typeface="Courier New"/>
                <a:cs typeface="Courier New"/>
              </a:rPr>
              <a:t>&gt;&lt;input type="radio" name="</a:t>
            </a:r>
            <a:r>
              <a:rPr lang="en-US" dirty="0" err="1">
                <a:latin typeface="Courier New"/>
                <a:cs typeface="Courier New"/>
              </a:rPr>
              <a:t>género</a:t>
            </a:r>
            <a:r>
              <a:rPr lang="en-US" dirty="0">
                <a:latin typeface="Courier New"/>
                <a:cs typeface="Courier New"/>
              </a:rPr>
              <a:t>" value="F"&gt; </a:t>
            </a:r>
            <a:r>
              <a:rPr lang="en-US" dirty="0" err="1">
                <a:latin typeface="Courier New"/>
                <a:cs typeface="Courier New"/>
              </a:rPr>
              <a:t>Mujer</a:t>
            </a:r>
            <a:endParaRPr lang="es-ES_tradnl" dirty="0">
              <a:latin typeface="Courier New"/>
              <a:cs typeface="Courier New"/>
            </a:endParaRPr>
          </a:p>
        </p:txBody>
      </p:sp>
      <p:pic>
        <p:nvPicPr>
          <p:cNvPr id="7" name="Imagen 6"/>
          <p:cNvPicPr>
            <a:picLocks noChangeAspect="1"/>
          </p:cNvPicPr>
          <p:nvPr/>
        </p:nvPicPr>
        <p:blipFill>
          <a:blip r:embed="rId2" cstate="print"/>
          <a:stretch>
            <a:fillRect/>
          </a:stretch>
        </p:blipFill>
        <p:spPr>
          <a:xfrm>
            <a:off x="3419872" y="4762804"/>
            <a:ext cx="1473448" cy="898444"/>
          </a:xfrm>
          <a:prstGeom prst="rect">
            <a:avLst/>
          </a:prstGeom>
        </p:spPr>
      </p:pic>
      <p:sp>
        <p:nvSpPr>
          <p:cNvPr id="8"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2883042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Utilización de formularios desde código</a:t>
            </a:r>
            <a:endParaRPr lang="es-ES" dirty="0"/>
          </a:p>
        </p:txBody>
      </p:sp>
      <p:sp>
        <p:nvSpPr>
          <p:cNvPr id="3" name="Marcador de contenido 2"/>
          <p:cNvSpPr>
            <a:spLocks noGrp="1"/>
          </p:cNvSpPr>
          <p:nvPr>
            <p:ph idx="1"/>
          </p:nvPr>
        </p:nvSpPr>
        <p:spPr/>
        <p:txBody>
          <a:bodyPr>
            <a:normAutofit/>
          </a:bodyPr>
          <a:lstStyle/>
          <a:p>
            <a:r>
              <a:rPr lang="es-ES" dirty="0" smtClean="0"/>
              <a:t>Tipos de input – Botón de </a:t>
            </a:r>
            <a:r>
              <a:rPr lang="es-ES" dirty="0" smtClean="0"/>
              <a:t>envío:</a:t>
            </a:r>
            <a:endParaRPr lang="es-ES" dirty="0" smtClean="0"/>
          </a:p>
          <a:p>
            <a:pPr lvl="1"/>
            <a:r>
              <a:rPr lang="es-ES_tradnl" dirty="0"/>
              <a:t>Este elemento es el encargado de enviar los datos del formulario al servidor. En este caso el </a:t>
            </a:r>
            <a:r>
              <a:rPr lang="es-ES_tradnl" dirty="0" err="1">
                <a:latin typeface="Courier New"/>
                <a:cs typeface="Courier New"/>
              </a:rPr>
              <a:t>type</a:t>
            </a:r>
            <a:r>
              <a:rPr lang="es-ES_tradnl" dirty="0"/>
              <a:t> toma el valor </a:t>
            </a:r>
            <a:r>
              <a:rPr lang="es-ES_tradnl" dirty="0" err="1">
                <a:latin typeface="Courier New"/>
                <a:cs typeface="Courier New"/>
              </a:rPr>
              <a:t>submit</a:t>
            </a:r>
            <a:r>
              <a:rPr lang="es-ES_tradnl" dirty="0"/>
              <a:t>. El valor del atributo </a:t>
            </a:r>
            <a:r>
              <a:rPr lang="es-ES_tradnl" dirty="0" err="1">
                <a:latin typeface="Courier New"/>
                <a:cs typeface="Courier New"/>
              </a:rPr>
              <a:t>value</a:t>
            </a:r>
            <a:r>
              <a:rPr lang="es-ES_tradnl" dirty="0"/>
              <a:t> se mostrará en este caso en el botón </a:t>
            </a:r>
            <a:r>
              <a:rPr lang="es-ES_tradnl" dirty="0" smtClean="0"/>
              <a:t>generado. </a:t>
            </a: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24</a:t>
            </a:fld>
            <a:endParaRPr lang="es-ES" dirty="0"/>
          </a:p>
        </p:txBody>
      </p:sp>
      <p:sp>
        <p:nvSpPr>
          <p:cNvPr id="6" name="CuadroTexto 5"/>
          <p:cNvSpPr txBox="1"/>
          <p:nvPr/>
        </p:nvSpPr>
        <p:spPr>
          <a:xfrm>
            <a:off x="251520" y="3779748"/>
            <a:ext cx="8352928" cy="369332"/>
          </a:xfrm>
          <a:prstGeom prst="rect">
            <a:avLst/>
          </a:prstGeom>
          <a:noFill/>
        </p:spPr>
        <p:txBody>
          <a:bodyPr wrap="square" rtlCol="0">
            <a:spAutoFit/>
          </a:bodyPr>
          <a:lstStyle/>
          <a:p>
            <a:r>
              <a:rPr lang="en-US" dirty="0">
                <a:latin typeface="Courier New"/>
                <a:cs typeface="Courier New"/>
              </a:rPr>
              <a:t>&lt;input type="submit" name="</a:t>
            </a:r>
            <a:r>
              <a:rPr lang="en-US" dirty="0" err="1">
                <a:latin typeface="Courier New"/>
                <a:cs typeface="Courier New"/>
              </a:rPr>
              <a:t>enviar</a:t>
            </a:r>
            <a:r>
              <a:rPr lang="en-US" dirty="0">
                <a:latin typeface="Courier New"/>
                <a:cs typeface="Courier New"/>
              </a:rPr>
              <a:t>" value="</a:t>
            </a:r>
            <a:r>
              <a:rPr lang="en-US" dirty="0" err="1">
                <a:latin typeface="Courier New"/>
                <a:cs typeface="Courier New"/>
              </a:rPr>
              <a:t>Enviar</a:t>
            </a:r>
            <a:r>
              <a:rPr lang="en-US" dirty="0">
                <a:latin typeface="Courier New"/>
                <a:cs typeface="Courier New"/>
              </a:rPr>
              <a:t>"&gt;</a:t>
            </a:r>
            <a:endParaRPr lang="es-ES_tradnl" dirty="0">
              <a:latin typeface="Courier New"/>
              <a:cs typeface="Courier New"/>
            </a:endParaRPr>
          </a:p>
        </p:txBody>
      </p:sp>
      <p:pic>
        <p:nvPicPr>
          <p:cNvPr id="8" name="Imagen 7"/>
          <p:cNvPicPr>
            <a:picLocks noChangeAspect="1"/>
          </p:cNvPicPr>
          <p:nvPr/>
        </p:nvPicPr>
        <p:blipFill>
          <a:blip r:embed="rId2" cstate="print"/>
          <a:stretch>
            <a:fillRect/>
          </a:stretch>
        </p:blipFill>
        <p:spPr>
          <a:xfrm>
            <a:off x="3394572" y="4581128"/>
            <a:ext cx="1537468" cy="720080"/>
          </a:xfrm>
          <a:prstGeom prst="rect">
            <a:avLst/>
          </a:prstGeom>
        </p:spPr>
      </p:pic>
      <p:sp>
        <p:nvSpPr>
          <p:cNvPr id="9"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2400234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Utilización de formularios desde código</a:t>
            </a:r>
            <a:endParaRPr lang="es-ES" dirty="0"/>
          </a:p>
        </p:txBody>
      </p:sp>
      <p:sp>
        <p:nvSpPr>
          <p:cNvPr id="3" name="Marcador de contenido 2"/>
          <p:cNvSpPr>
            <a:spLocks noGrp="1"/>
          </p:cNvSpPr>
          <p:nvPr>
            <p:ph idx="1"/>
          </p:nvPr>
        </p:nvSpPr>
        <p:spPr/>
        <p:txBody>
          <a:bodyPr>
            <a:normAutofit/>
          </a:bodyPr>
          <a:lstStyle/>
          <a:p>
            <a:r>
              <a:rPr lang="es-ES" dirty="0" smtClean="0"/>
              <a:t>Tipos de input – Botón de </a:t>
            </a:r>
            <a:r>
              <a:rPr lang="es-ES" dirty="0" err="1" smtClean="0"/>
              <a:t>reset</a:t>
            </a:r>
            <a:r>
              <a:rPr lang="es-ES" dirty="0" smtClean="0"/>
              <a:t>:</a:t>
            </a:r>
            <a:endParaRPr lang="es-ES" dirty="0" smtClean="0"/>
          </a:p>
          <a:p>
            <a:pPr lvl="1"/>
            <a:r>
              <a:rPr lang="es-ES_tradnl" dirty="0"/>
              <a:t>Este elemento es un botón que establece el formulario a su estado </a:t>
            </a:r>
            <a:r>
              <a:rPr lang="es-ES_tradnl" dirty="0" smtClean="0"/>
              <a:t>original. </a:t>
            </a: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25</a:t>
            </a:fld>
            <a:endParaRPr lang="es-ES" dirty="0"/>
          </a:p>
        </p:txBody>
      </p:sp>
      <p:pic>
        <p:nvPicPr>
          <p:cNvPr id="7" name="Imagen 6"/>
          <p:cNvPicPr>
            <a:picLocks noChangeAspect="1"/>
          </p:cNvPicPr>
          <p:nvPr/>
        </p:nvPicPr>
        <p:blipFill>
          <a:blip r:embed="rId2" cstate="print"/>
          <a:stretch>
            <a:fillRect/>
          </a:stretch>
        </p:blipFill>
        <p:spPr>
          <a:xfrm>
            <a:off x="3472671" y="3251200"/>
            <a:ext cx="1632729" cy="537840"/>
          </a:xfrm>
          <a:prstGeom prst="rect">
            <a:avLst/>
          </a:prstGeom>
        </p:spPr>
      </p:pic>
      <p:sp>
        <p:nvSpPr>
          <p:cNvPr id="8"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1054331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Utilización de formularios desde código</a:t>
            </a:r>
            <a:endParaRPr lang="es-ES" dirty="0"/>
          </a:p>
        </p:txBody>
      </p:sp>
      <p:sp>
        <p:nvSpPr>
          <p:cNvPr id="3" name="Marcador de contenido 2"/>
          <p:cNvSpPr>
            <a:spLocks noGrp="1"/>
          </p:cNvSpPr>
          <p:nvPr>
            <p:ph idx="1"/>
          </p:nvPr>
        </p:nvSpPr>
        <p:spPr/>
        <p:txBody>
          <a:bodyPr>
            <a:normAutofit/>
          </a:bodyPr>
          <a:lstStyle/>
          <a:p>
            <a:r>
              <a:rPr lang="es-ES" dirty="0" smtClean="0"/>
              <a:t>Tipos de input – Ficheros </a:t>
            </a:r>
            <a:r>
              <a:rPr lang="es-ES" dirty="0" smtClean="0"/>
              <a:t>adjuntos:</a:t>
            </a:r>
            <a:endParaRPr lang="es-ES" dirty="0" smtClean="0"/>
          </a:p>
          <a:p>
            <a:pPr lvl="1"/>
            <a:r>
              <a:rPr lang="es-ES_tradnl" dirty="0"/>
              <a:t>Este tipo de input permite adjuntar ficheros adjuntos</a:t>
            </a:r>
            <a:r>
              <a:rPr lang="es-ES_tradnl" dirty="0" smtClean="0"/>
              <a:t>. </a:t>
            </a:r>
            <a:r>
              <a:rPr lang="es-ES_tradnl" dirty="0"/>
              <a:t>El elemento añade de forma automática un cuadro de texto que se dispondrá para almacenar la dirección del fichero adjunto </a:t>
            </a:r>
            <a:r>
              <a:rPr lang="es-ES_tradnl" dirty="0" smtClean="0"/>
              <a:t>seleccionado.</a:t>
            </a: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26</a:t>
            </a:fld>
            <a:endParaRPr lang="es-ES" dirty="0"/>
          </a:p>
        </p:txBody>
      </p:sp>
      <p:sp>
        <p:nvSpPr>
          <p:cNvPr id="6" name="CuadroTexto 5"/>
          <p:cNvSpPr txBox="1"/>
          <p:nvPr/>
        </p:nvSpPr>
        <p:spPr>
          <a:xfrm>
            <a:off x="251520" y="3779748"/>
            <a:ext cx="8352928" cy="646331"/>
          </a:xfrm>
          <a:prstGeom prst="rect">
            <a:avLst/>
          </a:prstGeom>
          <a:noFill/>
        </p:spPr>
        <p:txBody>
          <a:bodyPr wrap="square" rtlCol="0">
            <a:spAutoFit/>
          </a:bodyPr>
          <a:lstStyle/>
          <a:p>
            <a:r>
              <a:rPr lang="en-US" dirty="0" err="1">
                <a:latin typeface="Courier New"/>
                <a:cs typeface="Courier New"/>
              </a:rPr>
              <a:t>Fichero</a:t>
            </a:r>
            <a:r>
              <a:rPr lang="en-US" dirty="0">
                <a:latin typeface="Courier New"/>
                <a:cs typeface="Courier New"/>
              </a:rPr>
              <a:t> </a:t>
            </a:r>
            <a:r>
              <a:rPr lang="en-US" dirty="0" err="1">
                <a:latin typeface="Courier New"/>
                <a:cs typeface="Courier New"/>
              </a:rPr>
              <a:t>adjunto</a:t>
            </a:r>
            <a:endParaRPr lang="es-ES_tradnl" dirty="0">
              <a:latin typeface="Courier New"/>
              <a:cs typeface="Courier New"/>
            </a:endParaRPr>
          </a:p>
          <a:p>
            <a:r>
              <a:rPr lang="en-US" dirty="0">
                <a:latin typeface="Courier New"/>
                <a:cs typeface="Courier New"/>
              </a:rPr>
              <a:t>&lt;input type="file" name="</a:t>
            </a:r>
            <a:r>
              <a:rPr lang="en-US" dirty="0" err="1">
                <a:latin typeface="Courier New"/>
                <a:cs typeface="Courier New"/>
              </a:rPr>
              <a:t>fichero</a:t>
            </a:r>
            <a:r>
              <a:rPr lang="en-US" dirty="0">
                <a:latin typeface="Courier New"/>
                <a:cs typeface="Courier New"/>
              </a:rPr>
              <a:t>"/&gt;</a:t>
            </a:r>
            <a:endParaRPr lang="es-ES_tradnl" dirty="0">
              <a:latin typeface="Courier New"/>
              <a:cs typeface="Courier New"/>
            </a:endParaRPr>
          </a:p>
        </p:txBody>
      </p:sp>
      <p:pic>
        <p:nvPicPr>
          <p:cNvPr id="7" name="Imagen 6"/>
          <p:cNvPicPr>
            <a:picLocks noChangeAspect="1"/>
          </p:cNvPicPr>
          <p:nvPr/>
        </p:nvPicPr>
        <p:blipFill>
          <a:blip r:embed="rId2" cstate="print"/>
          <a:stretch>
            <a:fillRect/>
          </a:stretch>
        </p:blipFill>
        <p:spPr>
          <a:xfrm>
            <a:off x="1917991" y="4653136"/>
            <a:ext cx="5534329" cy="720080"/>
          </a:xfrm>
          <a:prstGeom prst="rect">
            <a:avLst/>
          </a:prstGeom>
        </p:spPr>
      </p:pic>
      <p:sp>
        <p:nvSpPr>
          <p:cNvPr id="8"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3936818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Utilización de formularios desde código</a:t>
            </a:r>
            <a:endParaRPr lang="es-ES" dirty="0"/>
          </a:p>
        </p:txBody>
      </p:sp>
      <p:sp>
        <p:nvSpPr>
          <p:cNvPr id="3" name="Marcador de contenido 2"/>
          <p:cNvSpPr>
            <a:spLocks noGrp="1"/>
          </p:cNvSpPr>
          <p:nvPr>
            <p:ph idx="1"/>
          </p:nvPr>
        </p:nvSpPr>
        <p:spPr/>
        <p:txBody>
          <a:bodyPr>
            <a:normAutofit/>
          </a:bodyPr>
          <a:lstStyle/>
          <a:p>
            <a:r>
              <a:rPr lang="es-ES" dirty="0" smtClean="0"/>
              <a:t>Tipos de input – Campos </a:t>
            </a:r>
            <a:r>
              <a:rPr lang="es-ES" dirty="0" smtClean="0"/>
              <a:t>ocultos:</a:t>
            </a:r>
            <a:endParaRPr lang="es-ES" dirty="0" smtClean="0"/>
          </a:p>
          <a:p>
            <a:pPr lvl="1"/>
            <a:r>
              <a:rPr lang="es-ES_tradnl" dirty="0"/>
              <a:t>Los campos ocultos no son visibles en el formulario por el usuario. Estos elementos son útiles para enviar información de forma oculta que no tenga que ser tratada por el </a:t>
            </a:r>
            <a:r>
              <a:rPr lang="es-ES_tradnl" dirty="0" smtClean="0"/>
              <a:t>usuario.</a:t>
            </a: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27</a:t>
            </a:fld>
            <a:endParaRPr lang="es-ES" dirty="0"/>
          </a:p>
        </p:txBody>
      </p:sp>
      <p:sp>
        <p:nvSpPr>
          <p:cNvPr id="6" name="CuadroTexto 5"/>
          <p:cNvSpPr txBox="1"/>
          <p:nvPr/>
        </p:nvSpPr>
        <p:spPr>
          <a:xfrm>
            <a:off x="251520" y="3779748"/>
            <a:ext cx="8352928" cy="369332"/>
          </a:xfrm>
          <a:prstGeom prst="rect">
            <a:avLst/>
          </a:prstGeom>
          <a:noFill/>
        </p:spPr>
        <p:txBody>
          <a:bodyPr wrap="square" rtlCol="0">
            <a:spAutoFit/>
          </a:bodyPr>
          <a:lstStyle/>
          <a:p>
            <a:r>
              <a:rPr lang="en-US" dirty="0">
                <a:latin typeface="Courier New"/>
                <a:cs typeface="Courier New"/>
              </a:rPr>
              <a:t>&lt;input type="hidden" name="</a:t>
            </a:r>
            <a:r>
              <a:rPr lang="en-US" dirty="0" err="1">
                <a:latin typeface="Courier New"/>
                <a:cs typeface="Courier New"/>
              </a:rPr>
              <a:t>campoOculto</a:t>
            </a:r>
            <a:r>
              <a:rPr lang="en-US" dirty="0">
                <a:latin typeface="Courier New"/>
                <a:cs typeface="Courier New"/>
              </a:rPr>
              <a:t>" value="</a:t>
            </a:r>
            <a:r>
              <a:rPr lang="en-US" dirty="0" err="1">
                <a:latin typeface="Courier New"/>
                <a:cs typeface="Courier New"/>
              </a:rPr>
              <a:t>cambiar</a:t>
            </a:r>
            <a:r>
              <a:rPr lang="en-US" dirty="0">
                <a:latin typeface="Courier New"/>
                <a:cs typeface="Courier New"/>
              </a:rPr>
              <a:t>"/&gt;</a:t>
            </a:r>
            <a:endParaRPr lang="es-ES_tradnl" dirty="0">
              <a:latin typeface="Courier New"/>
              <a:cs typeface="Courier New"/>
            </a:endParaRPr>
          </a:p>
        </p:txBody>
      </p:sp>
      <p:sp>
        <p:nvSpPr>
          <p:cNvPr id="7"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73575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Utilización de formularios desde código</a:t>
            </a:r>
            <a:endParaRPr lang="es-ES" dirty="0"/>
          </a:p>
        </p:txBody>
      </p:sp>
      <p:sp>
        <p:nvSpPr>
          <p:cNvPr id="3" name="Marcador de contenido 2"/>
          <p:cNvSpPr>
            <a:spLocks noGrp="1"/>
          </p:cNvSpPr>
          <p:nvPr>
            <p:ph idx="1"/>
          </p:nvPr>
        </p:nvSpPr>
        <p:spPr/>
        <p:txBody>
          <a:bodyPr>
            <a:normAutofit/>
          </a:bodyPr>
          <a:lstStyle/>
          <a:p>
            <a:r>
              <a:rPr lang="es-ES" dirty="0" smtClean="0"/>
              <a:t>Tipos de input – Botón de </a:t>
            </a:r>
            <a:r>
              <a:rPr lang="es-ES" dirty="0" smtClean="0"/>
              <a:t>imagen:</a:t>
            </a:r>
            <a:endParaRPr lang="es-ES" dirty="0" smtClean="0"/>
          </a:p>
          <a:p>
            <a:pPr lvl="1"/>
            <a:r>
              <a:rPr lang="es-ES_tradnl" dirty="0"/>
              <a:t>Este elemento es una personalización de un botón, cambiando el aspecto por defecto que tienen los botones de un formulario por una </a:t>
            </a:r>
            <a:r>
              <a:rPr lang="es-ES_tradnl" dirty="0" smtClean="0"/>
              <a:t>imagen. </a:t>
            </a: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28</a:t>
            </a:fld>
            <a:endParaRPr lang="es-ES" dirty="0"/>
          </a:p>
        </p:txBody>
      </p:sp>
      <p:sp>
        <p:nvSpPr>
          <p:cNvPr id="6" name="CuadroTexto 5"/>
          <p:cNvSpPr txBox="1"/>
          <p:nvPr/>
        </p:nvSpPr>
        <p:spPr>
          <a:xfrm>
            <a:off x="251520" y="3779748"/>
            <a:ext cx="8352928" cy="369332"/>
          </a:xfrm>
          <a:prstGeom prst="rect">
            <a:avLst/>
          </a:prstGeom>
          <a:noFill/>
        </p:spPr>
        <p:txBody>
          <a:bodyPr wrap="square" rtlCol="0">
            <a:spAutoFit/>
          </a:bodyPr>
          <a:lstStyle/>
          <a:p>
            <a:r>
              <a:rPr lang="en-US" dirty="0">
                <a:latin typeface="Courier New"/>
                <a:cs typeface="Courier New"/>
              </a:rPr>
              <a:t>&lt;input type="image" name="</a:t>
            </a:r>
            <a:r>
              <a:rPr lang="en-US" dirty="0" err="1">
                <a:latin typeface="Courier New"/>
                <a:cs typeface="Courier New"/>
              </a:rPr>
              <a:t>enviar</a:t>
            </a:r>
            <a:r>
              <a:rPr lang="en-US" dirty="0">
                <a:latin typeface="Courier New"/>
                <a:cs typeface="Courier New"/>
              </a:rPr>
              <a:t>" </a:t>
            </a:r>
            <a:r>
              <a:rPr lang="en-US" dirty="0" err="1">
                <a:latin typeface="Courier New"/>
                <a:cs typeface="Courier New"/>
              </a:rPr>
              <a:t>src</a:t>
            </a:r>
            <a:r>
              <a:rPr lang="en-US" dirty="0">
                <a:latin typeface="Courier New"/>
                <a:cs typeface="Courier New"/>
              </a:rPr>
              <a:t>="</a:t>
            </a:r>
            <a:r>
              <a:rPr lang="en-US" dirty="0" err="1">
                <a:latin typeface="Courier New"/>
                <a:cs typeface="Courier New"/>
              </a:rPr>
              <a:t>imagen_mundo.jpg</a:t>
            </a:r>
            <a:r>
              <a:rPr lang="en-US" dirty="0">
                <a:latin typeface="Courier New"/>
                <a:cs typeface="Courier New"/>
              </a:rPr>
              <a:t>"/&gt;</a:t>
            </a:r>
            <a:endParaRPr lang="es-ES_tradnl" dirty="0">
              <a:latin typeface="Courier New"/>
              <a:cs typeface="Courier New"/>
            </a:endParaRPr>
          </a:p>
        </p:txBody>
      </p:sp>
      <p:sp>
        <p:nvSpPr>
          <p:cNvPr id="7"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1824781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Utilización de formularios desde código</a:t>
            </a:r>
            <a:endParaRPr lang="es-ES" dirty="0"/>
          </a:p>
        </p:txBody>
      </p:sp>
      <p:sp>
        <p:nvSpPr>
          <p:cNvPr id="3" name="Marcador de contenido 2"/>
          <p:cNvSpPr>
            <a:spLocks noGrp="1"/>
          </p:cNvSpPr>
          <p:nvPr>
            <p:ph idx="1"/>
          </p:nvPr>
        </p:nvSpPr>
        <p:spPr/>
        <p:txBody>
          <a:bodyPr>
            <a:normAutofit/>
          </a:bodyPr>
          <a:lstStyle/>
          <a:p>
            <a:r>
              <a:rPr lang="es-ES" dirty="0" smtClean="0"/>
              <a:t>Tipos de input – </a:t>
            </a:r>
            <a:r>
              <a:rPr lang="es-ES" dirty="0" smtClean="0"/>
              <a:t>Botón: </a:t>
            </a:r>
            <a:endParaRPr lang="es-ES" dirty="0" smtClean="0"/>
          </a:p>
          <a:p>
            <a:pPr lvl="1"/>
            <a:r>
              <a:rPr lang="es-ES_tradnl" dirty="0"/>
              <a:t>Existe un elemento botón, al que podemos asociar diferentes funcionalidades. De esta forma no nos tenemos que ceñir los botones de </a:t>
            </a:r>
            <a:r>
              <a:rPr lang="es-ES_tradnl" dirty="0" err="1"/>
              <a:t>submit</a:t>
            </a:r>
            <a:r>
              <a:rPr lang="es-ES_tradnl" dirty="0"/>
              <a:t> o </a:t>
            </a:r>
            <a:r>
              <a:rPr lang="es-ES_tradnl" dirty="0" err="1"/>
              <a:t>reset</a:t>
            </a:r>
            <a:r>
              <a:rPr lang="es-ES_tradnl" dirty="0"/>
              <a:t> que nos ofrecen los </a:t>
            </a:r>
            <a:r>
              <a:rPr lang="es-ES_tradnl" dirty="0" smtClean="0"/>
              <a:t>formularios. </a:t>
            </a: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29</a:t>
            </a:fld>
            <a:endParaRPr lang="es-ES" dirty="0"/>
          </a:p>
        </p:txBody>
      </p:sp>
      <p:sp>
        <p:nvSpPr>
          <p:cNvPr id="6" name="CuadroTexto 5"/>
          <p:cNvSpPr txBox="1"/>
          <p:nvPr/>
        </p:nvSpPr>
        <p:spPr>
          <a:xfrm>
            <a:off x="251520" y="3779748"/>
            <a:ext cx="8352928" cy="369332"/>
          </a:xfrm>
          <a:prstGeom prst="rect">
            <a:avLst/>
          </a:prstGeom>
          <a:noFill/>
        </p:spPr>
        <p:txBody>
          <a:bodyPr wrap="square" rtlCol="0">
            <a:spAutoFit/>
          </a:bodyPr>
          <a:lstStyle/>
          <a:p>
            <a:r>
              <a:rPr lang="en-US" dirty="0">
                <a:latin typeface="Courier New"/>
                <a:cs typeface="Courier New"/>
              </a:rPr>
              <a:t>&lt;input type="button" name="</a:t>
            </a:r>
            <a:r>
              <a:rPr lang="en-US" dirty="0" err="1">
                <a:latin typeface="Courier New"/>
                <a:cs typeface="Courier New"/>
              </a:rPr>
              <a:t>opcion</a:t>
            </a:r>
            <a:r>
              <a:rPr lang="en-US" dirty="0">
                <a:latin typeface="Courier New"/>
                <a:cs typeface="Courier New"/>
              </a:rPr>
              <a:t>" value="</a:t>
            </a:r>
            <a:r>
              <a:rPr lang="en-US" dirty="0" err="1">
                <a:latin typeface="Courier New"/>
                <a:cs typeface="Courier New"/>
              </a:rPr>
              <a:t>Opcion</a:t>
            </a:r>
            <a:r>
              <a:rPr lang="en-US" dirty="0">
                <a:latin typeface="Courier New"/>
                <a:cs typeface="Courier New"/>
              </a:rPr>
              <a:t> </a:t>
            </a:r>
            <a:r>
              <a:rPr lang="en-US" dirty="0" err="1">
                <a:latin typeface="Courier New"/>
                <a:cs typeface="Courier New"/>
              </a:rPr>
              <a:t>validar</a:t>
            </a:r>
            <a:r>
              <a:rPr lang="en-US" dirty="0">
                <a:latin typeface="Courier New"/>
                <a:cs typeface="Courier New"/>
              </a:rPr>
              <a:t>"/&gt;</a:t>
            </a:r>
            <a:endParaRPr lang="es-ES_tradnl" dirty="0">
              <a:latin typeface="Courier New"/>
              <a:cs typeface="Courier New"/>
            </a:endParaRPr>
          </a:p>
        </p:txBody>
      </p:sp>
      <p:sp>
        <p:nvSpPr>
          <p:cNvPr id="7"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227775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Modelos de gestión de eventos</a:t>
            </a:r>
            <a:endParaRPr lang="es-ES" dirty="0"/>
          </a:p>
        </p:txBody>
      </p:sp>
      <p:sp>
        <p:nvSpPr>
          <p:cNvPr id="3" name="Marcador de contenido 2"/>
          <p:cNvSpPr>
            <a:spLocks noGrp="1"/>
          </p:cNvSpPr>
          <p:nvPr>
            <p:ph idx="1"/>
          </p:nvPr>
        </p:nvSpPr>
        <p:spPr/>
        <p:txBody>
          <a:bodyPr/>
          <a:lstStyle/>
          <a:p>
            <a:r>
              <a:rPr lang="es-ES" dirty="0" smtClean="0"/>
              <a:t>Para poder controlar un evento se necesita un </a:t>
            </a:r>
            <a:r>
              <a:rPr lang="es-ES" dirty="0" smtClean="0"/>
              <a:t>manejador.</a:t>
            </a:r>
            <a:endParaRPr lang="es-ES" dirty="0" smtClean="0"/>
          </a:p>
          <a:p>
            <a:r>
              <a:rPr lang="es-ES" dirty="0" smtClean="0"/>
              <a:t>El manejador es la palabra reservada que indica la acción que va a </a:t>
            </a:r>
            <a:r>
              <a:rPr lang="es-ES" dirty="0" smtClean="0"/>
              <a:t>manejar.</a:t>
            </a:r>
            <a:endParaRPr lang="es-ES" dirty="0" smtClean="0"/>
          </a:p>
          <a:p>
            <a:r>
              <a:rPr lang="es-ES" dirty="0" smtClean="0"/>
              <a:t>En el caso del evento </a:t>
            </a:r>
            <a:r>
              <a:rPr lang="es-ES" i="1" dirty="0" err="1" smtClean="0"/>
              <a:t>click</a:t>
            </a:r>
            <a:r>
              <a:rPr lang="es-ES" dirty="0" smtClean="0"/>
              <a:t>, el manejador sería </a:t>
            </a:r>
            <a:r>
              <a:rPr lang="es-ES" dirty="0" err="1" smtClean="0">
                <a:latin typeface="Courier New"/>
                <a:cs typeface="Courier New"/>
              </a:rPr>
              <a:t>onClick</a:t>
            </a:r>
            <a:r>
              <a:rPr lang="es-ES" dirty="0" smtClean="0"/>
              <a:t>. Ejemplo:</a:t>
            </a:r>
          </a:p>
          <a:p>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3</a:t>
            </a:fld>
            <a:endParaRPr lang="es-ES" dirty="0"/>
          </a:p>
        </p:txBody>
      </p:sp>
      <p:sp>
        <p:nvSpPr>
          <p:cNvPr id="6" name="CuadroTexto 5"/>
          <p:cNvSpPr txBox="1"/>
          <p:nvPr/>
        </p:nvSpPr>
        <p:spPr>
          <a:xfrm>
            <a:off x="179512" y="4665330"/>
            <a:ext cx="8964488" cy="707886"/>
          </a:xfrm>
          <a:prstGeom prst="rect">
            <a:avLst/>
          </a:prstGeom>
          <a:noFill/>
        </p:spPr>
        <p:txBody>
          <a:bodyPr wrap="square" rtlCol="0">
            <a:spAutoFit/>
          </a:bodyPr>
          <a:lstStyle/>
          <a:p>
            <a:r>
              <a:rPr lang="en-US" sz="2000" dirty="0">
                <a:latin typeface="Courier New"/>
                <a:cs typeface="Courier New"/>
              </a:rPr>
              <a:t>&lt;IMG SRC="</a:t>
            </a:r>
            <a:r>
              <a:rPr lang="en-US" sz="2000" dirty="0" err="1">
                <a:latin typeface="Courier New"/>
                <a:cs typeface="Courier New"/>
              </a:rPr>
              <a:t>mundo.jpg</a:t>
            </a:r>
            <a:r>
              <a:rPr lang="en-US" sz="2000" dirty="0">
                <a:latin typeface="Courier New"/>
                <a:cs typeface="Courier New"/>
              </a:rPr>
              <a:t>" </a:t>
            </a:r>
            <a:r>
              <a:rPr lang="en-US" sz="2000" dirty="0" err="1">
                <a:latin typeface="Courier New"/>
                <a:cs typeface="Courier New"/>
              </a:rPr>
              <a:t>onclick</a:t>
            </a:r>
            <a:r>
              <a:rPr lang="en-US" sz="2000" dirty="0">
                <a:latin typeface="Courier New"/>
                <a:cs typeface="Courier New"/>
              </a:rPr>
              <a:t>="alert('Click en </a:t>
            </a:r>
            <a:r>
              <a:rPr lang="en-US" sz="2000" dirty="0" err="1">
                <a:latin typeface="Courier New"/>
                <a:cs typeface="Courier New"/>
              </a:rPr>
              <a:t>imagen</a:t>
            </a:r>
            <a:r>
              <a:rPr lang="en-US" sz="2000" dirty="0">
                <a:latin typeface="Courier New"/>
                <a:cs typeface="Courier New"/>
              </a:rPr>
              <a:t>');"&gt;</a:t>
            </a:r>
            <a:endParaRPr lang="es-ES_tradnl" sz="2000" dirty="0">
              <a:latin typeface="Courier New"/>
              <a:cs typeface="Courier New"/>
            </a:endParaRPr>
          </a:p>
          <a:p>
            <a:endParaRPr lang="es-ES" sz="2000" dirty="0"/>
          </a:p>
        </p:txBody>
      </p:sp>
      <p:sp>
        <p:nvSpPr>
          <p:cNvPr id="7"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708989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Utilización de formularios desde código</a:t>
            </a: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30</a:t>
            </a:fld>
            <a:endParaRPr lang="es-ES" dirty="0"/>
          </a:p>
        </p:txBody>
      </p:sp>
      <p:sp>
        <p:nvSpPr>
          <p:cNvPr id="6" name="CuadroTexto 5"/>
          <p:cNvSpPr txBox="1"/>
          <p:nvPr/>
        </p:nvSpPr>
        <p:spPr>
          <a:xfrm>
            <a:off x="107504" y="2265253"/>
            <a:ext cx="8928992" cy="3323987"/>
          </a:xfrm>
          <a:prstGeom prst="rect">
            <a:avLst/>
          </a:prstGeom>
          <a:noFill/>
        </p:spPr>
        <p:txBody>
          <a:bodyPr wrap="square" rtlCol="0">
            <a:spAutoFit/>
          </a:bodyPr>
          <a:lstStyle/>
          <a:p>
            <a:r>
              <a:rPr lang="en-US" sz="1500" dirty="0">
                <a:latin typeface="Courier New"/>
                <a:cs typeface="Courier New"/>
              </a:rPr>
              <a:t>&lt;form action="</a:t>
            </a:r>
            <a:r>
              <a:rPr lang="en-US" sz="1500" dirty="0" err="1">
                <a:latin typeface="Courier New"/>
                <a:cs typeface="Courier New"/>
              </a:rPr>
              <a:t>pagina.php</a:t>
            </a:r>
            <a:r>
              <a:rPr lang="en-US" sz="1500" dirty="0">
                <a:latin typeface="Courier New"/>
                <a:cs typeface="Courier New"/>
              </a:rPr>
              <a:t>" method="post" </a:t>
            </a:r>
            <a:endParaRPr lang="es-ES_tradnl" sz="1500" dirty="0">
              <a:latin typeface="Courier New"/>
              <a:cs typeface="Courier New"/>
            </a:endParaRPr>
          </a:p>
          <a:p>
            <a:r>
              <a:rPr lang="en-US" sz="1500" dirty="0" smtClean="0">
                <a:latin typeface="Courier New"/>
                <a:cs typeface="Courier New"/>
              </a:rPr>
              <a:t> </a:t>
            </a:r>
            <a:r>
              <a:rPr lang="en-US" sz="1500" dirty="0" err="1">
                <a:latin typeface="Courier New"/>
                <a:cs typeface="Courier New"/>
              </a:rPr>
              <a:t>enctype</a:t>
            </a:r>
            <a:r>
              <a:rPr lang="en-US" sz="1500" dirty="0">
                <a:latin typeface="Courier New"/>
                <a:cs typeface="Courier New"/>
              </a:rPr>
              <a:t>="multipart/form-data" /&gt; &lt;</a:t>
            </a:r>
            <a:r>
              <a:rPr lang="en-US" sz="1500" dirty="0" err="1">
                <a:latin typeface="Courier New"/>
                <a:cs typeface="Courier New"/>
              </a:rPr>
              <a:t>br</a:t>
            </a:r>
            <a:r>
              <a:rPr lang="en-US" sz="1500" dirty="0">
                <a:latin typeface="Courier New"/>
                <a:cs typeface="Courier New"/>
              </a:rPr>
              <a:t>/&gt;</a:t>
            </a:r>
            <a:endParaRPr lang="es-ES_tradnl" sz="1500" dirty="0">
              <a:latin typeface="Courier New"/>
              <a:cs typeface="Courier New"/>
            </a:endParaRPr>
          </a:p>
          <a:p>
            <a:r>
              <a:rPr lang="en-US" sz="1500" dirty="0" smtClean="0">
                <a:latin typeface="Courier New"/>
                <a:cs typeface="Courier New"/>
              </a:rPr>
              <a:t> </a:t>
            </a:r>
            <a:r>
              <a:rPr lang="en-US" sz="1500" dirty="0" err="1">
                <a:latin typeface="Courier New"/>
                <a:cs typeface="Courier New"/>
              </a:rPr>
              <a:t>Nombre</a:t>
            </a:r>
            <a:r>
              <a:rPr lang="en-US" sz="1500" dirty="0" smtClean="0">
                <a:latin typeface="Courier New"/>
                <a:cs typeface="Courier New"/>
              </a:rPr>
              <a:t>:&lt;</a:t>
            </a:r>
            <a:r>
              <a:rPr lang="en-US" sz="1500" dirty="0">
                <a:latin typeface="Courier New"/>
                <a:cs typeface="Courier New"/>
              </a:rPr>
              <a:t>input type="text" name= "</a:t>
            </a:r>
            <a:r>
              <a:rPr lang="en-US" sz="1500" dirty="0" err="1">
                <a:latin typeface="Courier New"/>
                <a:cs typeface="Courier New"/>
              </a:rPr>
              <a:t>nombre</a:t>
            </a:r>
            <a:r>
              <a:rPr lang="en-US" sz="1500" dirty="0">
                <a:latin typeface="Courier New"/>
                <a:cs typeface="Courier New"/>
              </a:rPr>
              <a:t>" value="" size="</a:t>
            </a:r>
            <a:r>
              <a:rPr lang="en-US" sz="1500" dirty="0" smtClean="0">
                <a:latin typeface="Courier New"/>
                <a:cs typeface="Courier New"/>
              </a:rPr>
              <a:t>42 </a:t>
            </a:r>
            <a:r>
              <a:rPr lang="en-US" sz="1500" dirty="0" err="1">
                <a:latin typeface="Courier New"/>
                <a:cs typeface="Courier New"/>
              </a:rPr>
              <a:t>maxlength</a:t>
            </a:r>
            <a:r>
              <a:rPr lang="en-US" sz="1500" dirty="0">
                <a:latin typeface="Courier New"/>
                <a:cs typeface="Courier New"/>
              </a:rPr>
              <a:t>="</a:t>
            </a:r>
            <a:r>
              <a:rPr lang="en-US" sz="1500" dirty="0" smtClean="0">
                <a:latin typeface="Courier New"/>
                <a:cs typeface="Courier New"/>
              </a:rPr>
              <a:t>30”/&gt;</a:t>
            </a:r>
            <a:endParaRPr lang="es-ES_tradnl" sz="1500" dirty="0">
              <a:latin typeface="Courier New"/>
              <a:cs typeface="Courier New"/>
            </a:endParaRPr>
          </a:p>
          <a:p>
            <a:r>
              <a:rPr lang="en-US" sz="1500" dirty="0" smtClean="0">
                <a:latin typeface="Courier New"/>
                <a:cs typeface="Courier New"/>
              </a:rPr>
              <a:t> </a:t>
            </a:r>
            <a:r>
              <a:rPr lang="en-US" sz="1500" dirty="0" err="1">
                <a:latin typeface="Courier New"/>
                <a:cs typeface="Courier New"/>
              </a:rPr>
              <a:t>Apellidos</a:t>
            </a:r>
            <a:r>
              <a:rPr lang="en-US" sz="1500" dirty="0" smtClean="0">
                <a:latin typeface="Courier New"/>
                <a:cs typeface="Courier New"/>
              </a:rPr>
              <a:t>:&lt;</a:t>
            </a:r>
            <a:r>
              <a:rPr lang="en-US" sz="1500" dirty="0">
                <a:latin typeface="Courier New"/>
                <a:cs typeface="Courier New"/>
              </a:rPr>
              <a:t>input type="text" name="</a:t>
            </a:r>
            <a:r>
              <a:rPr lang="en-US" sz="1500" dirty="0" smtClean="0">
                <a:latin typeface="Courier New"/>
                <a:cs typeface="Courier New"/>
              </a:rPr>
              <a:t>ape" </a:t>
            </a:r>
            <a:r>
              <a:rPr lang="en-US" sz="1500" dirty="0">
                <a:latin typeface="Courier New"/>
                <a:cs typeface="Courier New"/>
              </a:rPr>
              <a:t>value=</a:t>
            </a:r>
            <a:r>
              <a:rPr lang="en-US" sz="1500" dirty="0" smtClean="0">
                <a:latin typeface="Courier New"/>
                <a:cs typeface="Courier New"/>
              </a:rPr>
              <a:t>"” size</a:t>
            </a:r>
            <a:r>
              <a:rPr lang="en-US" sz="1500" dirty="0">
                <a:latin typeface="Courier New"/>
                <a:cs typeface="Courier New"/>
              </a:rPr>
              <a:t>="</a:t>
            </a:r>
            <a:r>
              <a:rPr lang="en-US" sz="1500" dirty="0" smtClean="0">
                <a:latin typeface="Courier New"/>
                <a:cs typeface="Courier New"/>
              </a:rPr>
              <a:t>40” </a:t>
            </a:r>
            <a:r>
              <a:rPr lang="en-US" sz="1500" dirty="0" err="1" smtClean="0">
                <a:latin typeface="Courier New"/>
                <a:cs typeface="Courier New"/>
              </a:rPr>
              <a:t>maxlength</a:t>
            </a:r>
            <a:r>
              <a:rPr lang="en-US" sz="1500" dirty="0">
                <a:latin typeface="Courier New"/>
                <a:cs typeface="Courier New"/>
              </a:rPr>
              <a:t>="</a:t>
            </a:r>
            <a:r>
              <a:rPr lang="en-US" sz="1500" dirty="0" smtClean="0">
                <a:latin typeface="Courier New"/>
                <a:cs typeface="Courier New"/>
              </a:rPr>
              <a:t>80”/</a:t>
            </a:r>
            <a:r>
              <a:rPr lang="en-US" sz="1500" dirty="0">
                <a:latin typeface="Courier New"/>
                <a:cs typeface="Courier New"/>
              </a:rPr>
              <a:t>&gt; </a:t>
            </a:r>
            <a:r>
              <a:rPr lang="en-US" sz="1500" dirty="0" smtClean="0">
                <a:latin typeface="Courier New"/>
                <a:cs typeface="Courier New"/>
              </a:rPr>
              <a:t> </a:t>
            </a:r>
          </a:p>
          <a:p>
            <a:r>
              <a:rPr lang="en-US" sz="1500" dirty="0">
                <a:latin typeface="Courier New"/>
                <a:cs typeface="Courier New"/>
              </a:rPr>
              <a:t> </a:t>
            </a:r>
            <a:r>
              <a:rPr lang="en-US" sz="1500" dirty="0" smtClean="0">
                <a:latin typeface="Courier New"/>
                <a:cs typeface="Courier New"/>
              </a:rPr>
              <a:t>DNI:&lt;</a:t>
            </a:r>
            <a:r>
              <a:rPr lang="en-US" sz="1500" dirty="0">
                <a:latin typeface="Courier New"/>
                <a:cs typeface="Courier New"/>
              </a:rPr>
              <a:t>input type="text" name="</a:t>
            </a:r>
            <a:r>
              <a:rPr lang="en-US" sz="1500" dirty="0" err="1">
                <a:latin typeface="Courier New"/>
                <a:cs typeface="Courier New"/>
              </a:rPr>
              <a:t>dni</a:t>
            </a:r>
            <a:r>
              <a:rPr lang="en-US" sz="1500" dirty="0">
                <a:latin typeface="Courier New"/>
                <a:cs typeface="Courier New"/>
              </a:rPr>
              <a:t>" value="" size="</a:t>
            </a:r>
            <a:r>
              <a:rPr lang="en-US" sz="1500" dirty="0" smtClean="0">
                <a:latin typeface="Courier New"/>
                <a:cs typeface="Courier New"/>
              </a:rPr>
              <a:t>10” </a:t>
            </a:r>
            <a:r>
              <a:rPr lang="en-US" sz="1500" dirty="0" err="1" smtClean="0">
                <a:latin typeface="Courier New"/>
                <a:cs typeface="Courier New"/>
              </a:rPr>
              <a:t>maxlength</a:t>
            </a:r>
            <a:r>
              <a:rPr lang="en-US" sz="1500" dirty="0">
                <a:latin typeface="Courier New"/>
                <a:cs typeface="Courier New"/>
              </a:rPr>
              <a:t>="9" /</a:t>
            </a:r>
            <a:r>
              <a:rPr lang="en-US" sz="1500" dirty="0" smtClean="0">
                <a:latin typeface="Courier New"/>
                <a:cs typeface="Courier New"/>
              </a:rPr>
              <a:t>&gt;</a:t>
            </a:r>
            <a:endParaRPr lang="es-ES_tradnl" sz="1500" dirty="0">
              <a:latin typeface="Courier New"/>
              <a:cs typeface="Courier New"/>
            </a:endParaRPr>
          </a:p>
          <a:p>
            <a:r>
              <a:rPr lang="en-US" sz="1500" dirty="0" smtClean="0">
                <a:latin typeface="Courier New"/>
                <a:cs typeface="Courier New"/>
              </a:rPr>
              <a:t> </a:t>
            </a:r>
            <a:r>
              <a:rPr lang="en-US" sz="1500" dirty="0" err="1">
                <a:latin typeface="Courier New"/>
                <a:cs typeface="Courier New"/>
              </a:rPr>
              <a:t>Sexo</a:t>
            </a:r>
            <a:r>
              <a:rPr lang="en-US" sz="1500" dirty="0" smtClean="0">
                <a:latin typeface="Courier New"/>
                <a:cs typeface="Courier New"/>
              </a:rPr>
              <a:t>:</a:t>
            </a:r>
          </a:p>
          <a:p>
            <a:r>
              <a:rPr lang="en-US" sz="1500" dirty="0">
                <a:latin typeface="Courier New"/>
                <a:cs typeface="Courier New"/>
              </a:rPr>
              <a:t> </a:t>
            </a:r>
            <a:r>
              <a:rPr lang="en-US" sz="1500" dirty="0" smtClean="0">
                <a:latin typeface="Courier New"/>
                <a:cs typeface="Courier New"/>
              </a:rPr>
              <a:t>&lt;</a:t>
            </a:r>
            <a:r>
              <a:rPr lang="en-US" sz="1500" dirty="0">
                <a:latin typeface="Courier New"/>
                <a:cs typeface="Courier New"/>
              </a:rPr>
              <a:t>input type="radio" name="</a:t>
            </a:r>
            <a:r>
              <a:rPr lang="en-US" sz="1500" dirty="0" err="1">
                <a:latin typeface="Courier New"/>
                <a:cs typeface="Courier New"/>
              </a:rPr>
              <a:t>sexo</a:t>
            </a:r>
            <a:r>
              <a:rPr lang="en-US" sz="1500" dirty="0">
                <a:latin typeface="Courier New"/>
                <a:cs typeface="Courier New"/>
              </a:rPr>
              <a:t>" value="</a:t>
            </a:r>
            <a:r>
              <a:rPr lang="en-US" sz="1500" dirty="0" smtClean="0">
                <a:latin typeface="Courier New"/>
                <a:cs typeface="Courier New"/>
              </a:rPr>
              <a:t>hombre” checked</a:t>
            </a:r>
            <a:r>
              <a:rPr lang="en-US" sz="1500" dirty="0">
                <a:latin typeface="Courier New"/>
                <a:cs typeface="Courier New"/>
              </a:rPr>
              <a:t>="</a:t>
            </a:r>
            <a:r>
              <a:rPr lang="en-US" sz="1500" dirty="0" smtClean="0">
                <a:latin typeface="Courier New"/>
                <a:cs typeface="Courier New"/>
              </a:rPr>
              <a:t>checked”/&gt;Hombre   </a:t>
            </a:r>
          </a:p>
          <a:p>
            <a:r>
              <a:rPr lang="en-US" sz="1500" dirty="0">
                <a:latin typeface="Courier New"/>
                <a:cs typeface="Courier New"/>
              </a:rPr>
              <a:t> </a:t>
            </a:r>
            <a:r>
              <a:rPr lang="en-US" sz="1500" dirty="0" smtClean="0">
                <a:latin typeface="Courier New"/>
                <a:cs typeface="Courier New"/>
              </a:rPr>
              <a:t>&lt;</a:t>
            </a:r>
            <a:r>
              <a:rPr lang="en-US" sz="1500" dirty="0">
                <a:latin typeface="Courier New"/>
                <a:cs typeface="Courier New"/>
              </a:rPr>
              <a:t>input type="radio" name="</a:t>
            </a:r>
            <a:r>
              <a:rPr lang="en-US" sz="1500" dirty="0" err="1">
                <a:latin typeface="Courier New"/>
                <a:cs typeface="Courier New"/>
              </a:rPr>
              <a:t>sexo</a:t>
            </a:r>
            <a:r>
              <a:rPr lang="en-US" sz="1500" dirty="0">
                <a:latin typeface="Courier New"/>
                <a:cs typeface="Courier New"/>
              </a:rPr>
              <a:t>" value="</a:t>
            </a:r>
            <a:r>
              <a:rPr lang="en-US" sz="1500" dirty="0" err="1">
                <a:latin typeface="Courier New"/>
                <a:cs typeface="Courier New"/>
              </a:rPr>
              <a:t>mujer</a:t>
            </a:r>
            <a:r>
              <a:rPr lang="en-US" sz="1500" dirty="0">
                <a:latin typeface="Courier New"/>
                <a:cs typeface="Courier New"/>
              </a:rPr>
              <a:t>" /</a:t>
            </a:r>
            <a:r>
              <a:rPr lang="en-US" sz="1500" dirty="0" smtClean="0">
                <a:latin typeface="Courier New"/>
                <a:cs typeface="Courier New"/>
              </a:rPr>
              <a:t>&gt;</a:t>
            </a:r>
            <a:r>
              <a:rPr lang="en-US" sz="1500" dirty="0" err="1" smtClean="0">
                <a:latin typeface="Courier New"/>
                <a:cs typeface="Courier New"/>
              </a:rPr>
              <a:t>Mujer</a:t>
            </a:r>
            <a:r>
              <a:rPr lang="en-US" sz="1500" dirty="0" smtClean="0">
                <a:latin typeface="Courier New"/>
                <a:cs typeface="Courier New"/>
              </a:rPr>
              <a:t> </a:t>
            </a:r>
          </a:p>
          <a:p>
            <a:r>
              <a:rPr lang="en-US" sz="1500" dirty="0">
                <a:latin typeface="Courier New"/>
                <a:cs typeface="Courier New"/>
              </a:rPr>
              <a:t> </a:t>
            </a:r>
            <a:r>
              <a:rPr lang="en-US" sz="1500" dirty="0" err="1" smtClean="0">
                <a:latin typeface="Courier New"/>
                <a:cs typeface="Courier New"/>
              </a:rPr>
              <a:t>Incluir</a:t>
            </a:r>
            <a:r>
              <a:rPr lang="en-US" sz="1500" dirty="0" smtClean="0">
                <a:latin typeface="Courier New"/>
                <a:cs typeface="Courier New"/>
              </a:rPr>
              <a:t> </a:t>
            </a:r>
            <a:r>
              <a:rPr lang="en-US" sz="1500" dirty="0">
                <a:latin typeface="Courier New"/>
                <a:cs typeface="Courier New"/>
              </a:rPr>
              <a:t>mi </a:t>
            </a:r>
            <a:r>
              <a:rPr lang="en-US" sz="1500" dirty="0" err="1">
                <a:latin typeface="Courier New"/>
                <a:cs typeface="Courier New"/>
              </a:rPr>
              <a:t>foto</a:t>
            </a:r>
            <a:r>
              <a:rPr lang="en-US" sz="1500" dirty="0">
                <a:latin typeface="Courier New"/>
                <a:cs typeface="Courier New"/>
              </a:rPr>
              <a:t>: &lt;input type="file" name="</a:t>
            </a:r>
            <a:r>
              <a:rPr lang="en-US" sz="1500" dirty="0" err="1">
                <a:latin typeface="Courier New"/>
                <a:cs typeface="Courier New"/>
              </a:rPr>
              <a:t>foto</a:t>
            </a:r>
            <a:r>
              <a:rPr lang="en-US" sz="1500" dirty="0">
                <a:latin typeface="Courier New"/>
                <a:cs typeface="Courier New"/>
              </a:rPr>
              <a:t>" /&gt; &lt;</a:t>
            </a:r>
            <a:r>
              <a:rPr lang="en-US" sz="1500" dirty="0" err="1">
                <a:latin typeface="Courier New"/>
                <a:cs typeface="Courier New"/>
              </a:rPr>
              <a:t>br</a:t>
            </a:r>
            <a:r>
              <a:rPr lang="en-US" sz="1500" dirty="0">
                <a:latin typeface="Courier New"/>
                <a:cs typeface="Courier New"/>
              </a:rPr>
              <a:t>/&gt;</a:t>
            </a:r>
            <a:endParaRPr lang="es-ES_tradnl" sz="1500" dirty="0">
              <a:latin typeface="Courier New"/>
              <a:cs typeface="Courier New"/>
            </a:endParaRPr>
          </a:p>
          <a:p>
            <a:r>
              <a:rPr lang="en-US" sz="1500" dirty="0" smtClean="0">
                <a:latin typeface="Courier New"/>
                <a:cs typeface="Courier New"/>
              </a:rPr>
              <a:t> </a:t>
            </a:r>
            <a:r>
              <a:rPr lang="en-US" sz="1500" dirty="0">
                <a:latin typeface="Courier New"/>
                <a:cs typeface="Courier New"/>
              </a:rPr>
              <a:t>&lt;input name="</a:t>
            </a:r>
            <a:r>
              <a:rPr lang="en-US" sz="1500" dirty="0" err="1" smtClean="0">
                <a:latin typeface="Courier New"/>
                <a:cs typeface="Courier New"/>
              </a:rPr>
              <a:t>publ</a:t>
            </a:r>
            <a:r>
              <a:rPr lang="en-US" sz="1500" dirty="0" smtClean="0">
                <a:latin typeface="Courier New"/>
                <a:cs typeface="Courier New"/>
              </a:rPr>
              <a:t>" </a:t>
            </a:r>
            <a:r>
              <a:rPr lang="en-US" sz="1500" dirty="0">
                <a:latin typeface="Courier New"/>
                <a:cs typeface="Courier New"/>
              </a:rPr>
              <a:t>type="checkbox" value="</a:t>
            </a:r>
            <a:r>
              <a:rPr lang="en-US" sz="1500" dirty="0" err="1" smtClean="0">
                <a:latin typeface="Courier New"/>
                <a:cs typeface="Courier New"/>
              </a:rPr>
              <a:t>publicidad</a:t>
            </a:r>
            <a:r>
              <a:rPr lang="en-US" sz="1500" dirty="0" smtClean="0">
                <a:latin typeface="Courier New"/>
                <a:cs typeface="Courier New"/>
              </a:rPr>
              <a:t>” checked</a:t>
            </a:r>
            <a:r>
              <a:rPr lang="en-US" sz="1500" dirty="0">
                <a:latin typeface="Courier New"/>
                <a:cs typeface="Courier New"/>
              </a:rPr>
              <a:t>="checked"/&gt; </a:t>
            </a:r>
            <a:r>
              <a:rPr lang="en-US" sz="1500" dirty="0" smtClean="0">
                <a:latin typeface="Courier New"/>
                <a:cs typeface="Courier New"/>
              </a:rPr>
              <a:t>  </a:t>
            </a:r>
          </a:p>
          <a:p>
            <a:r>
              <a:rPr lang="en-US" sz="1500" dirty="0">
                <a:latin typeface="Courier New"/>
                <a:cs typeface="Courier New"/>
              </a:rPr>
              <a:t> </a:t>
            </a:r>
            <a:r>
              <a:rPr lang="en-US" sz="1500" dirty="0" err="1" smtClean="0">
                <a:latin typeface="Courier New"/>
                <a:cs typeface="Courier New"/>
              </a:rPr>
              <a:t>Enviar</a:t>
            </a:r>
            <a:r>
              <a:rPr lang="en-US" sz="1500" dirty="0" smtClean="0">
                <a:latin typeface="Courier New"/>
                <a:cs typeface="Courier New"/>
              </a:rPr>
              <a:t> </a:t>
            </a:r>
            <a:r>
              <a:rPr lang="en-US" sz="1500" dirty="0" err="1" smtClean="0">
                <a:latin typeface="Courier New"/>
                <a:cs typeface="Courier New"/>
              </a:rPr>
              <a:t>publicidad</a:t>
            </a:r>
            <a:r>
              <a:rPr lang="en-US" sz="1500" dirty="0" smtClean="0">
                <a:latin typeface="Courier New"/>
                <a:cs typeface="Courier New"/>
              </a:rPr>
              <a:t> </a:t>
            </a:r>
          </a:p>
          <a:p>
            <a:r>
              <a:rPr lang="en-US" sz="1500" dirty="0">
                <a:latin typeface="Courier New"/>
                <a:cs typeface="Courier New"/>
              </a:rPr>
              <a:t> </a:t>
            </a:r>
            <a:r>
              <a:rPr lang="es-ES" sz="1500" dirty="0" smtClean="0">
                <a:latin typeface="Courier New"/>
                <a:cs typeface="Courier New"/>
              </a:rPr>
              <a:t>&lt;</a:t>
            </a:r>
            <a:r>
              <a:rPr lang="es-ES" sz="1500" dirty="0">
                <a:latin typeface="Courier New"/>
                <a:cs typeface="Courier New"/>
              </a:rPr>
              <a:t>input </a:t>
            </a:r>
            <a:r>
              <a:rPr lang="es-ES" sz="1500" dirty="0" err="1">
                <a:latin typeface="Courier New"/>
                <a:cs typeface="Courier New"/>
              </a:rPr>
              <a:t>type</a:t>
            </a:r>
            <a:r>
              <a:rPr lang="es-ES" sz="1500" dirty="0">
                <a:latin typeface="Courier New"/>
                <a:cs typeface="Courier New"/>
              </a:rPr>
              <a:t>="</a:t>
            </a:r>
            <a:r>
              <a:rPr lang="es-ES" sz="1500" dirty="0" err="1">
                <a:latin typeface="Courier New"/>
                <a:cs typeface="Courier New"/>
              </a:rPr>
              <a:t>submit</a:t>
            </a:r>
            <a:r>
              <a:rPr lang="es-ES" sz="1500" dirty="0">
                <a:latin typeface="Courier New"/>
                <a:cs typeface="Courier New"/>
              </a:rPr>
              <a:t>" </a:t>
            </a:r>
            <a:r>
              <a:rPr lang="es-ES" sz="1500" dirty="0" err="1">
                <a:latin typeface="Courier New"/>
                <a:cs typeface="Courier New"/>
              </a:rPr>
              <a:t>name</a:t>
            </a:r>
            <a:r>
              <a:rPr lang="es-ES" sz="1500" dirty="0">
                <a:latin typeface="Courier New"/>
                <a:cs typeface="Courier New"/>
              </a:rPr>
              <a:t>="enviar" </a:t>
            </a:r>
            <a:r>
              <a:rPr lang="es-ES" sz="1500" dirty="0" err="1">
                <a:latin typeface="Courier New"/>
                <a:cs typeface="Courier New"/>
              </a:rPr>
              <a:t>value</a:t>
            </a:r>
            <a:r>
              <a:rPr lang="es-ES" sz="1500" dirty="0">
                <a:latin typeface="Courier New"/>
                <a:cs typeface="Courier New"/>
              </a:rPr>
              <a:t>="Guardar </a:t>
            </a:r>
            <a:r>
              <a:rPr lang="es-ES" sz="1500" dirty="0" smtClean="0">
                <a:latin typeface="Courier New"/>
                <a:cs typeface="Courier New"/>
              </a:rPr>
              <a:t>cambios” /</a:t>
            </a:r>
            <a:r>
              <a:rPr lang="es-ES" sz="1500" dirty="0">
                <a:latin typeface="Courier New"/>
                <a:cs typeface="Courier New"/>
              </a:rPr>
              <a:t>&gt;</a:t>
            </a:r>
            <a:endParaRPr lang="es-ES_tradnl" sz="1500" dirty="0">
              <a:latin typeface="Courier New"/>
              <a:cs typeface="Courier New"/>
            </a:endParaRPr>
          </a:p>
          <a:p>
            <a:r>
              <a:rPr lang="es-ES" sz="1500" dirty="0">
                <a:latin typeface="Courier New"/>
                <a:cs typeface="Courier New"/>
              </a:rPr>
              <a:t> </a:t>
            </a:r>
            <a:r>
              <a:rPr lang="es-ES" sz="1500" dirty="0" smtClean="0">
                <a:latin typeface="Courier New"/>
                <a:cs typeface="Courier New"/>
              </a:rPr>
              <a:t>&lt;</a:t>
            </a:r>
            <a:r>
              <a:rPr lang="es-ES" sz="1500" dirty="0">
                <a:latin typeface="Courier New"/>
                <a:cs typeface="Courier New"/>
              </a:rPr>
              <a:t>input </a:t>
            </a:r>
            <a:r>
              <a:rPr lang="es-ES" sz="1500" dirty="0" err="1">
                <a:latin typeface="Courier New"/>
                <a:cs typeface="Courier New"/>
              </a:rPr>
              <a:t>type</a:t>
            </a:r>
            <a:r>
              <a:rPr lang="es-ES" sz="1500" dirty="0">
                <a:latin typeface="Courier New"/>
                <a:cs typeface="Courier New"/>
              </a:rPr>
              <a:t>="</a:t>
            </a:r>
            <a:r>
              <a:rPr lang="es-ES" sz="1500" dirty="0" err="1">
                <a:latin typeface="Courier New"/>
                <a:cs typeface="Courier New"/>
              </a:rPr>
              <a:t>reset</a:t>
            </a:r>
            <a:r>
              <a:rPr lang="es-ES" sz="1500" dirty="0">
                <a:latin typeface="Courier New"/>
                <a:cs typeface="Courier New"/>
              </a:rPr>
              <a:t>" </a:t>
            </a:r>
            <a:r>
              <a:rPr lang="es-ES" sz="1500" dirty="0" err="1">
                <a:latin typeface="Courier New"/>
                <a:cs typeface="Courier New"/>
              </a:rPr>
              <a:t>name</a:t>
            </a:r>
            <a:r>
              <a:rPr lang="es-ES" sz="1500" dirty="0">
                <a:latin typeface="Courier New"/>
                <a:cs typeface="Courier New"/>
              </a:rPr>
              <a:t>="limpiar" </a:t>
            </a:r>
            <a:r>
              <a:rPr lang="es-ES" sz="1500" dirty="0" err="1">
                <a:latin typeface="Courier New"/>
                <a:cs typeface="Courier New"/>
              </a:rPr>
              <a:t>value</a:t>
            </a:r>
            <a:r>
              <a:rPr lang="es-ES" sz="1500" dirty="0">
                <a:latin typeface="Courier New"/>
                <a:cs typeface="Courier New"/>
              </a:rPr>
              <a:t>="Borrar los </a:t>
            </a:r>
            <a:r>
              <a:rPr lang="es-ES" sz="1500" dirty="0" smtClean="0">
                <a:latin typeface="Courier New"/>
                <a:cs typeface="Courier New"/>
              </a:rPr>
              <a:t>datos introducidos”/</a:t>
            </a:r>
            <a:r>
              <a:rPr lang="es-ES" sz="1500" dirty="0">
                <a:latin typeface="Courier New"/>
                <a:cs typeface="Courier New"/>
              </a:rPr>
              <a:t>&gt;</a:t>
            </a:r>
            <a:endParaRPr lang="es-ES_tradnl" sz="1500" dirty="0">
              <a:latin typeface="Courier New"/>
              <a:cs typeface="Courier New"/>
            </a:endParaRPr>
          </a:p>
          <a:p>
            <a:r>
              <a:rPr lang="es-ES" sz="1500" dirty="0">
                <a:latin typeface="Courier New"/>
                <a:cs typeface="Courier New"/>
              </a:rPr>
              <a:t>&lt;/</a:t>
            </a:r>
            <a:r>
              <a:rPr lang="es-ES" sz="1500" dirty="0" err="1">
                <a:latin typeface="Courier New"/>
                <a:cs typeface="Courier New"/>
              </a:rPr>
              <a:t>form</a:t>
            </a:r>
            <a:r>
              <a:rPr lang="es-ES" sz="1500" dirty="0">
                <a:latin typeface="Courier New"/>
                <a:cs typeface="Courier New"/>
              </a:rPr>
              <a:t>&gt;</a:t>
            </a:r>
            <a:endParaRPr lang="es-ES_tradnl" sz="1500" dirty="0">
              <a:latin typeface="Courier New"/>
              <a:cs typeface="Courier New"/>
            </a:endParaRPr>
          </a:p>
        </p:txBody>
      </p:sp>
      <p:sp>
        <p:nvSpPr>
          <p:cNvPr id="8" name="Marcador de contenido 2"/>
          <p:cNvSpPr>
            <a:spLocks noGrp="1"/>
          </p:cNvSpPr>
          <p:nvPr>
            <p:ph idx="1"/>
          </p:nvPr>
        </p:nvSpPr>
        <p:spPr>
          <a:xfrm>
            <a:off x="457200" y="1600201"/>
            <a:ext cx="8229600" cy="4061048"/>
          </a:xfrm>
        </p:spPr>
        <p:txBody>
          <a:bodyPr>
            <a:normAutofit/>
          </a:bodyPr>
          <a:lstStyle/>
          <a:p>
            <a:r>
              <a:rPr lang="es-ES_tradnl" dirty="0" smtClean="0"/>
              <a:t>Ejemplo completo:</a:t>
            </a:r>
            <a:endParaRPr lang="es-ES" dirty="0"/>
          </a:p>
        </p:txBody>
      </p:sp>
      <p:sp>
        <p:nvSpPr>
          <p:cNvPr id="7"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2736677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Utilización de formularios desde código</a:t>
            </a: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31</a:t>
            </a:fld>
            <a:endParaRPr lang="es-ES" dirty="0"/>
          </a:p>
        </p:txBody>
      </p:sp>
      <p:sp>
        <p:nvSpPr>
          <p:cNvPr id="8" name="Marcador de contenido 2"/>
          <p:cNvSpPr>
            <a:spLocks noGrp="1"/>
          </p:cNvSpPr>
          <p:nvPr>
            <p:ph idx="1"/>
          </p:nvPr>
        </p:nvSpPr>
        <p:spPr>
          <a:xfrm>
            <a:off x="457200" y="1600201"/>
            <a:ext cx="8229600" cy="4061048"/>
          </a:xfrm>
        </p:spPr>
        <p:txBody>
          <a:bodyPr>
            <a:normAutofit/>
          </a:bodyPr>
          <a:lstStyle/>
          <a:p>
            <a:r>
              <a:rPr lang="es-ES_tradnl" smtClean="0"/>
              <a:t>Ejemplo completo:</a:t>
            </a:r>
            <a:endParaRPr lang="es-ES" dirty="0"/>
          </a:p>
        </p:txBody>
      </p:sp>
      <p:pic>
        <p:nvPicPr>
          <p:cNvPr id="3" name="Imagen 2"/>
          <p:cNvPicPr>
            <a:picLocks noChangeAspect="1"/>
          </p:cNvPicPr>
          <p:nvPr/>
        </p:nvPicPr>
        <p:blipFill>
          <a:blip r:embed="rId2" cstate="print"/>
          <a:stretch>
            <a:fillRect/>
          </a:stretch>
        </p:blipFill>
        <p:spPr>
          <a:xfrm>
            <a:off x="1742240" y="2362200"/>
            <a:ext cx="5206024" cy="3331058"/>
          </a:xfrm>
          <a:prstGeom prst="rect">
            <a:avLst/>
          </a:prstGeom>
        </p:spPr>
      </p:pic>
      <p:sp>
        <p:nvSpPr>
          <p:cNvPr id="7"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3733267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Modificación de apariencia y comportamiento</a:t>
            </a:r>
            <a:endParaRPr lang="es-ES" dirty="0"/>
          </a:p>
        </p:txBody>
      </p:sp>
      <p:sp>
        <p:nvSpPr>
          <p:cNvPr id="3" name="Marcador de contenido 2"/>
          <p:cNvSpPr>
            <a:spLocks noGrp="1"/>
          </p:cNvSpPr>
          <p:nvPr>
            <p:ph idx="1"/>
          </p:nvPr>
        </p:nvSpPr>
        <p:spPr/>
        <p:txBody>
          <a:bodyPr/>
          <a:lstStyle/>
          <a:p>
            <a:r>
              <a:rPr lang="es-ES" dirty="0" smtClean="0"/>
              <a:t>A través de hojas de estilo es posible mejorar notablemente el aspecto de los </a:t>
            </a:r>
            <a:r>
              <a:rPr lang="es-ES" dirty="0" smtClean="0"/>
              <a:t>formularios. </a:t>
            </a:r>
            <a:endParaRPr lang="es-ES" dirty="0" smtClean="0"/>
          </a:p>
          <a:p>
            <a:r>
              <a:rPr lang="es-ES" dirty="0" smtClean="0"/>
              <a:t>La visualización de un formulario puede depender de ciertas condiciones que vaya introduciendo el </a:t>
            </a:r>
            <a:r>
              <a:rPr lang="es-ES" dirty="0" smtClean="0"/>
              <a:t>usuario.</a:t>
            </a: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32</a:t>
            </a:fld>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42130925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Modificación de la apariencia de un formulario</a:t>
            </a:r>
            <a:endParaRPr lang="es-ES" dirty="0"/>
          </a:p>
        </p:txBody>
      </p:sp>
      <p:sp>
        <p:nvSpPr>
          <p:cNvPr id="3" name="Marcador de contenido 2"/>
          <p:cNvSpPr>
            <a:spLocks noGrp="1"/>
          </p:cNvSpPr>
          <p:nvPr>
            <p:ph idx="1"/>
          </p:nvPr>
        </p:nvSpPr>
        <p:spPr/>
        <p:txBody>
          <a:bodyPr/>
          <a:lstStyle/>
          <a:p>
            <a:r>
              <a:rPr lang="es-ES" dirty="0" smtClean="0"/>
              <a:t>Por defecto los formularios tienen unos estilos </a:t>
            </a:r>
            <a:r>
              <a:rPr lang="es-ES" dirty="0" smtClean="0"/>
              <a:t>asignados.</a:t>
            </a:r>
            <a:endParaRPr lang="es-ES" dirty="0" smtClean="0"/>
          </a:p>
          <a:p>
            <a:r>
              <a:rPr lang="es-ES" dirty="0" smtClean="0"/>
              <a:t>Estos estilos tienen unos colores y unos bordes </a:t>
            </a:r>
            <a:r>
              <a:rPr lang="es-ES" dirty="0" smtClean="0"/>
              <a:t>determinados.</a:t>
            </a:r>
            <a:endParaRPr lang="es-ES" dirty="0" smtClean="0"/>
          </a:p>
          <a:p>
            <a:r>
              <a:rPr lang="es-ES" dirty="0" smtClean="0"/>
              <a:t>Para modificar el aspecto de un formulario es necesario utilizar otros </a:t>
            </a:r>
            <a:r>
              <a:rPr lang="es-ES" dirty="0" smtClean="0"/>
              <a:t>estilos.</a:t>
            </a:r>
            <a:endParaRPr lang="es-ES" dirty="0" smtClean="0"/>
          </a:p>
          <a:p>
            <a:r>
              <a:rPr lang="es-ES" dirty="0" smtClean="0"/>
              <a:t>El lenguaje que maneja los estilos en HMTL se llama </a:t>
            </a:r>
            <a:r>
              <a:rPr lang="es-ES" i="1" dirty="0" err="1" smtClean="0"/>
              <a:t>Cascading</a:t>
            </a:r>
            <a:r>
              <a:rPr lang="es-ES" i="1" dirty="0" smtClean="0"/>
              <a:t> Style </a:t>
            </a:r>
            <a:r>
              <a:rPr lang="es-ES" i="1" dirty="0" err="1" smtClean="0"/>
              <a:t>Sheets</a:t>
            </a:r>
            <a:r>
              <a:rPr lang="es-ES" i="1" dirty="0" smtClean="0"/>
              <a:t> </a:t>
            </a:r>
            <a:r>
              <a:rPr lang="es-ES" dirty="0" smtClean="0"/>
              <a:t>(CSS</a:t>
            </a:r>
            <a:r>
              <a:rPr lang="es-ES" dirty="0" smtClean="0"/>
              <a:t>).</a:t>
            </a:r>
            <a:endParaRPr lang="es-ES" dirty="0" smtClean="0"/>
          </a:p>
          <a:p>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33</a:t>
            </a:fld>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9749301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Modificación de la apariencia de un formulario</a:t>
            </a:r>
            <a:endParaRPr lang="es-ES" dirty="0"/>
          </a:p>
        </p:txBody>
      </p:sp>
      <p:sp>
        <p:nvSpPr>
          <p:cNvPr id="3" name="Marcador de contenido 2"/>
          <p:cNvSpPr>
            <a:spLocks noGrp="1"/>
          </p:cNvSpPr>
          <p:nvPr>
            <p:ph idx="1"/>
          </p:nvPr>
        </p:nvSpPr>
        <p:spPr/>
        <p:txBody>
          <a:bodyPr>
            <a:normAutofit/>
          </a:bodyPr>
          <a:lstStyle/>
          <a:p>
            <a:r>
              <a:rPr lang="es-ES" dirty="0" smtClean="0"/>
              <a:t>Modificar el aspecto de un </a:t>
            </a:r>
            <a:r>
              <a:rPr lang="es-ES" dirty="0" smtClean="0"/>
              <a:t>botón:</a:t>
            </a:r>
            <a:endParaRPr lang="es-ES" dirty="0" smtClean="0"/>
          </a:p>
          <a:p>
            <a:pPr lvl="1"/>
            <a:r>
              <a:rPr lang="es-ES_tradnl" dirty="0"/>
              <a:t>En ocasiones puede que necesitemos integrar un botón de un formulario en un </a:t>
            </a:r>
            <a:r>
              <a:rPr lang="es-ES_tradnl" dirty="0" smtClean="0"/>
              <a:t>texto. </a:t>
            </a:r>
            <a:endParaRPr lang="es-ES_tradnl" dirty="0" smtClean="0"/>
          </a:p>
          <a:p>
            <a:pPr lvl="1"/>
            <a:r>
              <a:rPr lang="es-ES_tradnl" dirty="0" smtClean="0"/>
              <a:t>Color y borde diferente:</a:t>
            </a:r>
          </a:p>
          <a:p>
            <a:pPr lvl="1"/>
            <a:endParaRPr lang="es-ES" dirty="0" smtClean="0"/>
          </a:p>
          <a:p>
            <a:endParaRPr lang="es-ES" dirty="0" smtClean="0"/>
          </a:p>
          <a:p>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34</a:t>
            </a:fld>
            <a:endParaRPr lang="es-ES" dirty="0"/>
          </a:p>
        </p:txBody>
      </p:sp>
      <p:pic>
        <p:nvPicPr>
          <p:cNvPr id="6" name="Imagen 5"/>
          <p:cNvPicPr>
            <a:picLocks noChangeAspect="1"/>
          </p:cNvPicPr>
          <p:nvPr/>
        </p:nvPicPr>
        <p:blipFill>
          <a:blip r:embed="rId2" cstate="print"/>
          <a:stretch>
            <a:fillRect/>
          </a:stretch>
        </p:blipFill>
        <p:spPr>
          <a:xfrm>
            <a:off x="3131840" y="4221088"/>
            <a:ext cx="2842329" cy="1545828"/>
          </a:xfrm>
          <a:prstGeom prst="rect">
            <a:avLst/>
          </a:prstGeom>
        </p:spPr>
      </p:pic>
      <p:sp>
        <p:nvSpPr>
          <p:cNvPr id="7" name="CuadroTexto 6"/>
          <p:cNvSpPr txBox="1"/>
          <p:nvPr/>
        </p:nvSpPr>
        <p:spPr>
          <a:xfrm>
            <a:off x="611560" y="3635732"/>
            <a:ext cx="8640960" cy="369332"/>
          </a:xfrm>
          <a:prstGeom prst="rect">
            <a:avLst/>
          </a:prstGeom>
          <a:noFill/>
        </p:spPr>
        <p:txBody>
          <a:bodyPr wrap="square" rtlCol="0">
            <a:spAutoFit/>
          </a:bodyPr>
          <a:lstStyle/>
          <a:p>
            <a:r>
              <a:rPr lang="en-US" dirty="0">
                <a:latin typeface="Courier New"/>
                <a:cs typeface="Courier New"/>
              </a:rPr>
              <a:t>&lt;input class="</a:t>
            </a:r>
            <a:r>
              <a:rPr lang="en-US" dirty="0" err="1">
                <a:latin typeface="Courier New"/>
                <a:cs typeface="Courier New"/>
              </a:rPr>
              <a:t>azul</a:t>
            </a:r>
            <a:r>
              <a:rPr lang="en-US" dirty="0">
                <a:latin typeface="Courier New"/>
                <a:cs typeface="Courier New"/>
              </a:rPr>
              <a:t>" type="button" value="</a:t>
            </a:r>
            <a:r>
              <a:rPr lang="en-US" dirty="0" err="1">
                <a:latin typeface="Courier New"/>
                <a:cs typeface="Courier New"/>
              </a:rPr>
              <a:t>Botón</a:t>
            </a:r>
            <a:r>
              <a:rPr lang="en-US" dirty="0">
                <a:latin typeface="Courier New"/>
                <a:cs typeface="Courier New"/>
              </a:rPr>
              <a:t> </a:t>
            </a:r>
            <a:r>
              <a:rPr lang="en-US" dirty="0" err="1">
                <a:latin typeface="Courier New"/>
                <a:cs typeface="Courier New"/>
              </a:rPr>
              <a:t>azul</a:t>
            </a:r>
            <a:r>
              <a:rPr lang="en-US" dirty="0">
                <a:latin typeface="Courier New"/>
                <a:cs typeface="Courier New"/>
              </a:rPr>
              <a:t>" /</a:t>
            </a:r>
            <a:r>
              <a:rPr lang="en-US" dirty="0" smtClean="0">
                <a:latin typeface="Courier New"/>
                <a:cs typeface="Courier New"/>
              </a:rPr>
              <a:t>&gt;</a:t>
            </a:r>
            <a:endParaRPr lang="en-US" dirty="0">
              <a:latin typeface="Courier New"/>
              <a:cs typeface="Courier New"/>
            </a:endParaRPr>
          </a:p>
        </p:txBody>
      </p:sp>
      <p:sp>
        <p:nvSpPr>
          <p:cNvPr id="8"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927854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Modificación de la apariencia de un formulario</a:t>
            </a:r>
            <a:endParaRPr lang="es-ES" dirty="0"/>
          </a:p>
        </p:txBody>
      </p:sp>
      <p:sp>
        <p:nvSpPr>
          <p:cNvPr id="3" name="Marcador de contenido 2"/>
          <p:cNvSpPr>
            <a:spLocks noGrp="1"/>
          </p:cNvSpPr>
          <p:nvPr>
            <p:ph idx="1"/>
          </p:nvPr>
        </p:nvSpPr>
        <p:spPr/>
        <p:txBody>
          <a:bodyPr>
            <a:normAutofit/>
          </a:bodyPr>
          <a:lstStyle/>
          <a:p>
            <a:r>
              <a:rPr lang="es-ES" dirty="0" smtClean="0"/>
              <a:t>Modificar el aspecto de un </a:t>
            </a:r>
            <a:r>
              <a:rPr lang="es-ES" dirty="0" smtClean="0"/>
              <a:t>botón:</a:t>
            </a:r>
            <a:endParaRPr lang="es-ES" dirty="0" smtClean="0"/>
          </a:p>
          <a:p>
            <a:pPr marL="0" indent="0">
              <a:buNone/>
            </a:pP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35</a:t>
            </a:fld>
            <a:endParaRPr lang="es-ES" dirty="0"/>
          </a:p>
        </p:txBody>
      </p:sp>
      <p:sp>
        <p:nvSpPr>
          <p:cNvPr id="7" name="CuadroTexto 6"/>
          <p:cNvSpPr txBox="1"/>
          <p:nvPr/>
        </p:nvSpPr>
        <p:spPr>
          <a:xfrm>
            <a:off x="683568" y="2154336"/>
            <a:ext cx="8568952" cy="4154984"/>
          </a:xfrm>
          <a:prstGeom prst="rect">
            <a:avLst/>
          </a:prstGeom>
          <a:noFill/>
        </p:spPr>
        <p:txBody>
          <a:bodyPr wrap="square" rtlCol="0">
            <a:spAutoFit/>
          </a:bodyPr>
          <a:lstStyle/>
          <a:p>
            <a:r>
              <a:rPr lang="en-US" sz="1900" dirty="0" smtClean="0">
                <a:latin typeface="Courier New"/>
                <a:cs typeface="Courier New"/>
              </a:rPr>
              <a:t>&lt;</a:t>
            </a:r>
            <a:r>
              <a:rPr lang="en-US" sz="1900" dirty="0">
                <a:latin typeface="Courier New"/>
                <a:cs typeface="Courier New"/>
              </a:rPr>
              <a:t>html&gt;</a:t>
            </a:r>
            <a:endParaRPr lang="es-ES_tradnl" sz="1900" dirty="0">
              <a:latin typeface="Courier New"/>
              <a:cs typeface="Courier New"/>
            </a:endParaRPr>
          </a:p>
          <a:p>
            <a:r>
              <a:rPr lang="en-US" sz="1900" dirty="0">
                <a:latin typeface="Courier New"/>
                <a:cs typeface="Courier New"/>
              </a:rPr>
              <a:t>  &lt;head&gt;</a:t>
            </a:r>
            <a:endParaRPr lang="es-ES_tradnl" sz="1900" dirty="0">
              <a:latin typeface="Courier New"/>
              <a:cs typeface="Courier New"/>
            </a:endParaRPr>
          </a:p>
          <a:p>
            <a:r>
              <a:rPr lang="en-US" sz="1900" dirty="0">
                <a:latin typeface="Courier New"/>
                <a:cs typeface="Courier New"/>
              </a:rPr>
              <a:t>    &lt;title&gt;</a:t>
            </a:r>
            <a:r>
              <a:rPr lang="en-US" sz="1900" dirty="0" err="1">
                <a:latin typeface="Courier New"/>
                <a:cs typeface="Courier New"/>
              </a:rPr>
              <a:t>Formulario</a:t>
            </a:r>
            <a:r>
              <a:rPr lang="en-US" sz="1900" dirty="0">
                <a:latin typeface="Courier New"/>
                <a:cs typeface="Courier New"/>
              </a:rPr>
              <a:t>&lt;/title&gt;</a:t>
            </a:r>
            <a:endParaRPr lang="es-ES_tradnl" sz="1900" dirty="0">
              <a:latin typeface="Courier New"/>
              <a:cs typeface="Courier New"/>
            </a:endParaRPr>
          </a:p>
          <a:p>
            <a:r>
              <a:rPr lang="en-US" sz="1900" dirty="0">
                <a:latin typeface="Courier New"/>
                <a:cs typeface="Courier New"/>
              </a:rPr>
              <a:t>    &lt;style type="text/</a:t>
            </a:r>
            <a:r>
              <a:rPr lang="en-US" sz="1900" dirty="0" err="1">
                <a:latin typeface="Courier New"/>
                <a:cs typeface="Courier New"/>
              </a:rPr>
              <a:t>css</a:t>
            </a:r>
            <a:r>
              <a:rPr lang="en-US" sz="1900" dirty="0">
                <a:latin typeface="Courier New"/>
                <a:cs typeface="Courier New"/>
              </a:rPr>
              <a:t>"&gt;</a:t>
            </a:r>
            <a:endParaRPr lang="es-ES_tradnl" sz="1900" dirty="0">
              <a:latin typeface="Courier New"/>
              <a:cs typeface="Courier New"/>
            </a:endParaRPr>
          </a:p>
          <a:p>
            <a:r>
              <a:rPr lang="en-US" sz="1900" dirty="0">
                <a:latin typeface="Courier New"/>
                <a:cs typeface="Courier New"/>
              </a:rPr>
              <a:t>      .</a:t>
            </a:r>
            <a:r>
              <a:rPr lang="en-US" sz="1900" dirty="0" err="1">
                <a:latin typeface="Courier New"/>
                <a:cs typeface="Courier New"/>
              </a:rPr>
              <a:t>azul</a:t>
            </a:r>
            <a:r>
              <a:rPr lang="en-US" sz="1900" dirty="0">
                <a:latin typeface="Courier New"/>
                <a:cs typeface="Courier New"/>
              </a:rPr>
              <a:t>{</a:t>
            </a:r>
            <a:endParaRPr lang="es-ES_tradnl" sz="1900" dirty="0">
              <a:latin typeface="Courier New"/>
              <a:cs typeface="Courier New"/>
            </a:endParaRPr>
          </a:p>
          <a:p>
            <a:r>
              <a:rPr lang="en-US" sz="1900" dirty="0">
                <a:latin typeface="Courier New"/>
                <a:cs typeface="Courier New"/>
              </a:rPr>
              <a:t>        color: red;</a:t>
            </a:r>
            <a:endParaRPr lang="es-ES_tradnl" sz="1900" dirty="0">
              <a:latin typeface="Courier New"/>
              <a:cs typeface="Courier New"/>
            </a:endParaRPr>
          </a:p>
          <a:p>
            <a:r>
              <a:rPr lang="en-US" sz="1900" dirty="0">
                <a:latin typeface="Courier New"/>
                <a:cs typeface="Courier New"/>
              </a:rPr>
              <a:t>        border-bottom: 4px solid blue;</a:t>
            </a:r>
            <a:endParaRPr lang="es-ES_tradnl" sz="1900" dirty="0">
              <a:latin typeface="Courier New"/>
              <a:cs typeface="Courier New"/>
            </a:endParaRPr>
          </a:p>
          <a:p>
            <a:r>
              <a:rPr lang="en-US" sz="1900" dirty="0">
                <a:latin typeface="Courier New"/>
                <a:cs typeface="Courier New"/>
              </a:rPr>
              <a:t>      }</a:t>
            </a:r>
            <a:endParaRPr lang="es-ES_tradnl" sz="1900" dirty="0">
              <a:latin typeface="Courier New"/>
              <a:cs typeface="Courier New"/>
            </a:endParaRPr>
          </a:p>
          <a:p>
            <a:r>
              <a:rPr lang="en-US" sz="1900" dirty="0">
                <a:latin typeface="Courier New"/>
                <a:cs typeface="Courier New"/>
              </a:rPr>
              <a:t>    &lt;/style&gt;</a:t>
            </a:r>
            <a:endParaRPr lang="es-ES_tradnl" sz="1900" dirty="0">
              <a:latin typeface="Courier New"/>
              <a:cs typeface="Courier New"/>
            </a:endParaRPr>
          </a:p>
          <a:p>
            <a:r>
              <a:rPr lang="en-US" sz="1900" dirty="0">
                <a:latin typeface="Courier New"/>
                <a:cs typeface="Courier New"/>
              </a:rPr>
              <a:t>  &lt;/head&gt;</a:t>
            </a:r>
            <a:endParaRPr lang="es-ES_tradnl" sz="1900" dirty="0">
              <a:latin typeface="Courier New"/>
              <a:cs typeface="Courier New"/>
            </a:endParaRPr>
          </a:p>
          <a:p>
            <a:r>
              <a:rPr lang="en-US" sz="1900" dirty="0">
                <a:latin typeface="Courier New"/>
                <a:cs typeface="Courier New"/>
              </a:rPr>
              <a:t>  &lt;body</a:t>
            </a:r>
            <a:r>
              <a:rPr lang="en-US" sz="1900" dirty="0" smtClean="0">
                <a:latin typeface="Courier New"/>
                <a:cs typeface="Courier New"/>
              </a:rPr>
              <a:t>&gt;  </a:t>
            </a:r>
            <a:r>
              <a:rPr lang="es-ES" sz="1900" dirty="0" smtClean="0">
                <a:latin typeface="Courier New"/>
                <a:cs typeface="Courier New"/>
              </a:rPr>
              <a:t>…</a:t>
            </a:r>
            <a:r>
              <a:rPr lang="en-US" sz="1900" dirty="0" smtClean="0">
                <a:latin typeface="Courier New"/>
                <a:cs typeface="Courier New"/>
              </a:rPr>
              <a:t>  </a:t>
            </a:r>
            <a:r>
              <a:rPr lang="en-US" sz="1900" dirty="0">
                <a:latin typeface="Courier New"/>
                <a:cs typeface="Courier New"/>
              </a:rPr>
              <a:t>&lt;/body&gt;</a:t>
            </a:r>
            <a:endParaRPr lang="es-ES_tradnl" sz="1900" dirty="0">
              <a:latin typeface="Courier New"/>
              <a:cs typeface="Courier New"/>
            </a:endParaRPr>
          </a:p>
          <a:p>
            <a:r>
              <a:rPr lang="en-US" sz="1900" dirty="0">
                <a:latin typeface="Courier New"/>
                <a:cs typeface="Courier New"/>
              </a:rPr>
              <a:t>&lt;/html&gt;</a:t>
            </a:r>
            <a:endParaRPr lang="es-ES_tradnl" sz="1900" dirty="0">
              <a:latin typeface="Courier New"/>
              <a:cs typeface="Courier New"/>
            </a:endParaRPr>
          </a:p>
          <a:p>
            <a:endParaRPr lang="es-ES_tradnl" dirty="0">
              <a:latin typeface="Courier New"/>
              <a:cs typeface="Courier New"/>
            </a:endParaRPr>
          </a:p>
          <a:p>
            <a:endParaRPr lang="es-ES" dirty="0">
              <a:latin typeface="Courier New"/>
              <a:cs typeface="Courier New"/>
            </a:endParaRPr>
          </a:p>
        </p:txBody>
      </p:sp>
      <p:sp>
        <p:nvSpPr>
          <p:cNvPr id="8"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869703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Modificación de la apariencia de un formulario</a:t>
            </a:r>
            <a:endParaRPr lang="es-ES" dirty="0"/>
          </a:p>
        </p:txBody>
      </p:sp>
      <p:sp>
        <p:nvSpPr>
          <p:cNvPr id="3" name="Marcador de contenido 2"/>
          <p:cNvSpPr>
            <a:spLocks noGrp="1"/>
          </p:cNvSpPr>
          <p:nvPr>
            <p:ph idx="1"/>
          </p:nvPr>
        </p:nvSpPr>
        <p:spPr/>
        <p:txBody>
          <a:bodyPr>
            <a:normAutofit/>
          </a:bodyPr>
          <a:lstStyle/>
          <a:p>
            <a:r>
              <a:rPr lang="es-ES" dirty="0" smtClean="0"/>
              <a:t>Suavizar el aspecto de un campo de </a:t>
            </a:r>
            <a:r>
              <a:rPr lang="es-ES" dirty="0" smtClean="0"/>
              <a:t>texto:</a:t>
            </a:r>
            <a:endParaRPr lang="es-ES" dirty="0" smtClean="0"/>
          </a:p>
          <a:p>
            <a:pPr lvl="1"/>
            <a:r>
              <a:rPr lang="es-ES_tradnl" dirty="0"/>
              <a:t>Los campos de texto por defecto comienzan a escribir justo al principio del </a:t>
            </a:r>
            <a:r>
              <a:rPr lang="es-ES_tradnl" dirty="0" smtClean="0"/>
              <a:t>elemento.</a:t>
            </a:r>
            <a:endParaRPr lang="es-ES_tradnl" dirty="0"/>
          </a:p>
          <a:p>
            <a:pPr lvl="1"/>
            <a:r>
              <a:rPr lang="es-ES_tradnl" dirty="0" smtClean="0"/>
              <a:t>Desde </a:t>
            </a:r>
            <a:r>
              <a:rPr lang="es-ES_tradnl" dirty="0"/>
              <a:t>CSS podemos modificar el punto a partir del que queremos que se escriban los </a:t>
            </a:r>
            <a:r>
              <a:rPr lang="es-ES_tradnl" dirty="0" smtClean="0"/>
              <a:t>caracteres.</a:t>
            </a:r>
            <a:endParaRPr lang="es-ES" dirty="0" smtClean="0"/>
          </a:p>
          <a:p>
            <a:endParaRPr lang="es-ES" dirty="0" smtClean="0"/>
          </a:p>
          <a:p>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36</a:t>
            </a:fld>
            <a:endParaRPr lang="es-ES" dirty="0"/>
          </a:p>
        </p:txBody>
      </p:sp>
      <p:sp>
        <p:nvSpPr>
          <p:cNvPr id="7" name="CuadroTexto 6"/>
          <p:cNvSpPr txBox="1"/>
          <p:nvPr/>
        </p:nvSpPr>
        <p:spPr>
          <a:xfrm>
            <a:off x="467544" y="3657798"/>
            <a:ext cx="8640960" cy="923330"/>
          </a:xfrm>
          <a:prstGeom prst="rect">
            <a:avLst/>
          </a:prstGeom>
          <a:noFill/>
        </p:spPr>
        <p:txBody>
          <a:bodyPr wrap="square" rtlCol="0">
            <a:spAutoFit/>
          </a:bodyPr>
          <a:lstStyle/>
          <a:p>
            <a:r>
              <a:rPr lang="en-US" dirty="0">
                <a:latin typeface="Courier New"/>
                <a:cs typeface="Courier New"/>
              </a:rPr>
              <a:t>&lt;input class="col" type="text" value="</a:t>
            </a:r>
            <a:r>
              <a:rPr lang="en-US" dirty="0" err="1">
                <a:latin typeface="Courier New"/>
                <a:cs typeface="Courier New"/>
              </a:rPr>
              <a:t>texto</a:t>
            </a:r>
            <a:r>
              <a:rPr lang="en-US" dirty="0">
                <a:latin typeface="Courier New"/>
                <a:cs typeface="Courier New"/>
              </a:rPr>
              <a:t>" /&gt;&lt;/</a:t>
            </a:r>
            <a:r>
              <a:rPr lang="en-US" dirty="0" err="1">
                <a:latin typeface="Courier New"/>
                <a:cs typeface="Courier New"/>
              </a:rPr>
              <a:t>br</a:t>
            </a:r>
            <a:r>
              <a:rPr lang="en-US" dirty="0">
                <a:latin typeface="Courier New"/>
                <a:cs typeface="Courier New"/>
              </a:rPr>
              <a:t>&gt;&lt;/</a:t>
            </a:r>
            <a:r>
              <a:rPr lang="en-US" dirty="0" err="1">
                <a:latin typeface="Courier New"/>
                <a:cs typeface="Courier New"/>
              </a:rPr>
              <a:t>br</a:t>
            </a:r>
            <a:r>
              <a:rPr lang="en-US" dirty="0">
                <a:latin typeface="Courier New"/>
                <a:cs typeface="Courier New"/>
              </a:rPr>
              <a:t>&gt;</a:t>
            </a:r>
            <a:endParaRPr lang="es-ES_tradnl" dirty="0">
              <a:latin typeface="Courier New"/>
              <a:cs typeface="Courier New"/>
            </a:endParaRPr>
          </a:p>
          <a:p>
            <a:r>
              <a:rPr lang="en-US" dirty="0">
                <a:latin typeface="Courier New"/>
                <a:cs typeface="Courier New"/>
              </a:rPr>
              <a:t> </a:t>
            </a:r>
            <a:endParaRPr lang="es-ES_tradnl" dirty="0">
              <a:latin typeface="Courier New"/>
              <a:cs typeface="Courier New"/>
            </a:endParaRPr>
          </a:p>
          <a:p>
            <a:r>
              <a:rPr lang="en-US" dirty="0">
                <a:latin typeface="Courier New"/>
                <a:cs typeface="Courier New"/>
              </a:rPr>
              <a:t>&lt;input class="color" type="text" value="</a:t>
            </a:r>
            <a:r>
              <a:rPr lang="en-US" dirty="0" err="1">
                <a:latin typeface="Courier New"/>
                <a:cs typeface="Courier New"/>
              </a:rPr>
              <a:t>texto</a:t>
            </a:r>
            <a:r>
              <a:rPr lang="en-US" dirty="0">
                <a:latin typeface="Courier New"/>
                <a:cs typeface="Courier New"/>
              </a:rPr>
              <a:t>" /&gt;</a:t>
            </a:r>
            <a:endParaRPr lang="es-ES_tradnl" dirty="0">
              <a:latin typeface="Courier New"/>
              <a:cs typeface="Courier New"/>
            </a:endParaRPr>
          </a:p>
        </p:txBody>
      </p:sp>
      <p:pic>
        <p:nvPicPr>
          <p:cNvPr id="8" name="Imagen 7"/>
          <p:cNvPicPr>
            <a:picLocks noChangeAspect="1"/>
          </p:cNvPicPr>
          <p:nvPr/>
        </p:nvPicPr>
        <p:blipFill>
          <a:blip r:embed="rId2" cstate="print"/>
          <a:stretch>
            <a:fillRect/>
          </a:stretch>
        </p:blipFill>
        <p:spPr>
          <a:xfrm>
            <a:off x="3491880" y="4653136"/>
            <a:ext cx="2016224" cy="1050470"/>
          </a:xfrm>
          <a:prstGeom prst="rect">
            <a:avLst/>
          </a:prstGeom>
        </p:spPr>
      </p:pic>
      <p:sp>
        <p:nvSpPr>
          <p:cNvPr id="9"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14581107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Modificación de la apariencia de un formulario</a:t>
            </a:r>
            <a:endParaRPr lang="es-ES" dirty="0"/>
          </a:p>
        </p:txBody>
      </p:sp>
      <p:sp>
        <p:nvSpPr>
          <p:cNvPr id="3" name="Marcador de contenido 2"/>
          <p:cNvSpPr>
            <a:spLocks noGrp="1"/>
          </p:cNvSpPr>
          <p:nvPr>
            <p:ph idx="1"/>
          </p:nvPr>
        </p:nvSpPr>
        <p:spPr/>
        <p:txBody>
          <a:bodyPr>
            <a:normAutofit/>
          </a:bodyPr>
          <a:lstStyle/>
          <a:p>
            <a:r>
              <a:rPr lang="es-ES" dirty="0"/>
              <a:t>Suavizar el aspecto de un campo de </a:t>
            </a:r>
            <a:r>
              <a:rPr lang="es-ES" dirty="0" smtClean="0"/>
              <a:t>texto:</a:t>
            </a:r>
            <a:endParaRPr lang="es-ES" dirty="0"/>
          </a:p>
          <a:p>
            <a:pPr marL="0" indent="0">
              <a:buNone/>
            </a:pP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37</a:t>
            </a:fld>
            <a:endParaRPr lang="es-ES" dirty="0"/>
          </a:p>
        </p:txBody>
      </p:sp>
      <p:sp>
        <p:nvSpPr>
          <p:cNvPr id="7" name="CuadroTexto 6"/>
          <p:cNvSpPr txBox="1"/>
          <p:nvPr/>
        </p:nvSpPr>
        <p:spPr>
          <a:xfrm>
            <a:off x="683568" y="2154336"/>
            <a:ext cx="8568952" cy="3416320"/>
          </a:xfrm>
          <a:prstGeom prst="rect">
            <a:avLst/>
          </a:prstGeom>
          <a:noFill/>
        </p:spPr>
        <p:txBody>
          <a:bodyPr wrap="square" rtlCol="0">
            <a:spAutoFit/>
          </a:bodyPr>
          <a:lstStyle/>
          <a:p>
            <a:r>
              <a:rPr lang="en-US" dirty="0" smtClean="0">
                <a:latin typeface="Courier New"/>
                <a:cs typeface="Courier New"/>
              </a:rPr>
              <a:t>&lt;</a:t>
            </a:r>
            <a:r>
              <a:rPr lang="en-US" dirty="0">
                <a:latin typeface="Courier New"/>
                <a:cs typeface="Courier New"/>
              </a:rPr>
              <a:t>html&gt;</a:t>
            </a:r>
            <a:endParaRPr lang="es-ES_tradnl" dirty="0">
              <a:latin typeface="Courier New"/>
              <a:cs typeface="Courier New"/>
            </a:endParaRPr>
          </a:p>
          <a:p>
            <a:r>
              <a:rPr lang="en-US" dirty="0">
                <a:latin typeface="Courier New"/>
                <a:cs typeface="Courier New"/>
              </a:rPr>
              <a:t>  &lt;head&gt;</a:t>
            </a:r>
            <a:endParaRPr lang="es-ES_tradnl" dirty="0">
              <a:latin typeface="Courier New"/>
              <a:cs typeface="Courier New"/>
            </a:endParaRPr>
          </a:p>
          <a:p>
            <a:r>
              <a:rPr lang="en-US" dirty="0">
                <a:latin typeface="Courier New"/>
                <a:cs typeface="Courier New"/>
              </a:rPr>
              <a:t>    &lt;title&gt;</a:t>
            </a:r>
            <a:r>
              <a:rPr lang="en-US" dirty="0" err="1">
                <a:latin typeface="Courier New"/>
                <a:cs typeface="Courier New"/>
              </a:rPr>
              <a:t>Formulario</a:t>
            </a:r>
            <a:r>
              <a:rPr lang="en-US" dirty="0">
                <a:latin typeface="Courier New"/>
                <a:cs typeface="Courier New"/>
              </a:rPr>
              <a:t>&lt;/title&gt;</a:t>
            </a:r>
            <a:endParaRPr lang="es-ES_tradnl" dirty="0">
              <a:latin typeface="Courier New"/>
              <a:cs typeface="Courier New"/>
            </a:endParaRPr>
          </a:p>
          <a:p>
            <a:r>
              <a:rPr lang="en-US" dirty="0">
                <a:latin typeface="Courier New"/>
                <a:cs typeface="Courier New"/>
              </a:rPr>
              <a:t>    &lt;style type="text/</a:t>
            </a:r>
            <a:r>
              <a:rPr lang="en-US" dirty="0" err="1">
                <a:latin typeface="Courier New"/>
                <a:cs typeface="Courier New"/>
              </a:rPr>
              <a:t>css</a:t>
            </a:r>
            <a:r>
              <a:rPr lang="en-US" dirty="0">
                <a:latin typeface="Courier New"/>
                <a:cs typeface="Courier New"/>
              </a:rPr>
              <a:t>"&gt;</a:t>
            </a:r>
            <a:endParaRPr lang="es-ES_tradnl" dirty="0">
              <a:latin typeface="Courier New"/>
              <a:cs typeface="Courier New"/>
            </a:endParaRPr>
          </a:p>
          <a:p>
            <a:r>
              <a:rPr lang="es-ES" dirty="0" smtClean="0">
                <a:latin typeface="Courier New"/>
                <a:cs typeface="Courier New"/>
              </a:rPr>
              <a:t>     .</a:t>
            </a:r>
            <a:r>
              <a:rPr lang="es-ES" dirty="0">
                <a:latin typeface="Courier New"/>
                <a:cs typeface="Courier New"/>
              </a:rPr>
              <a:t>col</a:t>
            </a:r>
            <a:r>
              <a:rPr lang="es-ES" dirty="0" smtClean="0">
                <a:latin typeface="Courier New"/>
                <a:cs typeface="Courier New"/>
              </a:rPr>
              <a:t>{ </a:t>
            </a:r>
            <a:r>
              <a:rPr lang="es-ES" dirty="0" err="1">
                <a:latin typeface="Courier New"/>
                <a:cs typeface="Courier New"/>
              </a:rPr>
              <a:t>background</a:t>
            </a:r>
            <a:r>
              <a:rPr lang="es-ES" dirty="0">
                <a:latin typeface="Courier New"/>
                <a:cs typeface="Courier New"/>
              </a:rPr>
              <a:t>-color: #FFFF00</a:t>
            </a:r>
            <a:r>
              <a:rPr lang="es-ES" dirty="0" smtClean="0">
                <a:latin typeface="Courier New"/>
                <a:cs typeface="Courier New"/>
              </a:rPr>
              <a:t>;}</a:t>
            </a:r>
            <a:endParaRPr lang="es-ES_tradnl" dirty="0">
              <a:latin typeface="Courier New"/>
              <a:cs typeface="Courier New"/>
            </a:endParaRPr>
          </a:p>
          <a:p>
            <a:r>
              <a:rPr lang="es-ES" dirty="0">
                <a:latin typeface="Courier New"/>
                <a:cs typeface="Courier New"/>
              </a:rPr>
              <a:t> </a:t>
            </a:r>
            <a:r>
              <a:rPr lang="es-ES" dirty="0" smtClean="0">
                <a:latin typeface="Courier New"/>
                <a:cs typeface="Courier New"/>
              </a:rPr>
              <a:t>    .</a:t>
            </a:r>
            <a:r>
              <a:rPr lang="es-ES" dirty="0">
                <a:latin typeface="Courier New"/>
                <a:cs typeface="Courier New"/>
              </a:rPr>
              <a:t>color</a:t>
            </a:r>
            <a:r>
              <a:rPr lang="es-ES" dirty="0" smtClean="0">
                <a:latin typeface="Courier New"/>
                <a:cs typeface="Courier New"/>
              </a:rPr>
              <a:t>{ </a:t>
            </a:r>
            <a:r>
              <a:rPr lang="en-US" dirty="0">
                <a:latin typeface="Courier New"/>
                <a:cs typeface="Courier New"/>
              </a:rPr>
              <a:t>padding: .2em</a:t>
            </a:r>
            <a:r>
              <a:rPr lang="en-US" dirty="0" smtClean="0">
                <a:latin typeface="Courier New"/>
                <a:cs typeface="Courier New"/>
              </a:rPr>
              <a:t>; </a:t>
            </a:r>
            <a:r>
              <a:rPr lang="en-US" dirty="0">
                <a:latin typeface="Courier New"/>
                <a:cs typeface="Courier New"/>
              </a:rPr>
              <a:t>background-color: #FFFF00</a:t>
            </a:r>
            <a:r>
              <a:rPr lang="en-US" dirty="0" smtClean="0">
                <a:latin typeface="Courier New"/>
                <a:cs typeface="Courier New"/>
              </a:rPr>
              <a:t>;</a:t>
            </a:r>
            <a:r>
              <a:rPr lang="es-ES" dirty="0" smtClean="0">
                <a:latin typeface="Courier New"/>
                <a:cs typeface="Courier New"/>
              </a:rPr>
              <a:t>}</a:t>
            </a:r>
            <a:endParaRPr lang="es-ES_tradnl" dirty="0">
              <a:latin typeface="Courier New"/>
              <a:cs typeface="Courier New"/>
            </a:endParaRPr>
          </a:p>
          <a:p>
            <a:r>
              <a:rPr lang="en-US" dirty="0" smtClean="0">
                <a:latin typeface="Courier New"/>
                <a:cs typeface="Courier New"/>
              </a:rPr>
              <a:t>    &lt;/style&gt;</a:t>
            </a:r>
            <a:endParaRPr lang="es-ES_tradnl" dirty="0" smtClean="0">
              <a:latin typeface="Courier New"/>
              <a:cs typeface="Courier New"/>
            </a:endParaRPr>
          </a:p>
          <a:p>
            <a:r>
              <a:rPr lang="en-US" dirty="0" smtClean="0">
                <a:latin typeface="Courier New"/>
                <a:cs typeface="Courier New"/>
              </a:rPr>
              <a:t>  </a:t>
            </a:r>
            <a:r>
              <a:rPr lang="en-US" dirty="0">
                <a:latin typeface="Courier New"/>
                <a:cs typeface="Courier New"/>
              </a:rPr>
              <a:t>&lt;/head&gt;</a:t>
            </a:r>
            <a:endParaRPr lang="es-ES_tradnl" dirty="0">
              <a:latin typeface="Courier New"/>
              <a:cs typeface="Courier New"/>
            </a:endParaRPr>
          </a:p>
          <a:p>
            <a:r>
              <a:rPr lang="en-US" dirty="0">
                <a:latin typeface="Courier New"/>
                <a:cs typeface="Courier New"/>
              </a:rPr>
              <a:t>  &lt;body</a:t>
            </a:r>
            <a:r>
              <a:rPr lang="en-US" dirty="0" smtClean="0">
                <a:latin typeface="Courier New"/>
                <a:cs typeface="Courier New"/>
              </a:rPr>
              <a:t>&gt;  </a:t>
            </a:r>
            <a:r>
              <a:rPr lang="es-ES" dirty="0" smtClean="0">
                <a:latin typeface="Courier New"/>
                <a:cs typeface="Courier New"/>
              </a:rPr>
              <a:t>…</a:t>
            </a:r>
            <a:r>
              <a:rPr lang="en-US" dirty="0" smtClean="0">
                <a:latin typeface="Courier New"/>
                <a:cs typeface="Courier New"/>
              </a:rPr>
              <a:t>  </a:t>
            </a:r>
            <a:r>
              <a:rPr lang="en-US" dirty="0">
                <a:latin typeface="Courier New"/>
                <a:cs typeface="Courier New"/>
              </a:rPr>
              <a:t>&lt;/body&gt;</a:t>
            </a:r>
            <a:endParaRPr lang="es-ES_tradnl" dirty="0">
              <a:latin typeface="Courier New"/>
              <a:cs typeface="Courier New"/>
            </a:endParaRPr>
          </a:p>
          <a:p>
            <a:r>
              <a:rPr lang="en-US" dirty="0">
                <a:latin typeface="Courier New"/>
                <a:cs typeface="Courier New"/>
              </a:rPr>
              <a:t>&lt;/html&gt;</a:t>
            </a:r>
            <a:endParaRPr lang="es-ES_tradnl" dirty="0">
              <a:latin typeface="Courier New"/>
              <a:cs typeface="Courier New"/>
            </a:endParaRPr>
          </a:p>
          <a:p>
            <a:endParaRPr lang="es-ES_tradnl" dirty="0">
              <a:latin typeface="Courier New"/>
              <a:cs typeface="Courier New"/>
            </a:endParaRPr>
          </a:p>
          <a:p>
            <a:endParaRPr lang="es-ES" dirty="0">
              <a:latin typeface="Courier New"/>
              <a:cs typeface="Courier New"/>
            </a:endParaRPr>
          </a:p>
        </p:txBody>
      </p:sp>
      <p:sp>
        <p:nvSpPr>
          <p:cNvPr id="8"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1405078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Modificación de la apariencia de un formulario</a:t>
            </a:r>
            <a:endParaRPr lang="es-ES" dirty="0"/>
          </a:p>
        </p:txBody>
      </p:sp>
      <p:sp>
        <p:nvSpPr>
          <p:cNvPr id="3" name="Marcador de contenido 2"/>
          <p:cNvSpPr>
            <a:spLocks noGrp="1"/>
          </p:cNvSpPr>
          <p:nvPr>
            <p:ph idx="1"/>
          </p:nvPr>
        </p:nvSpPr>
        <p:spPr/>
        <p:txBody>
          <a:bodyPr>
            <a:normAutofit/>
          </a:bodyPr>
          <a:lstStyle/>
          <a:p>
            <a:r>
              <a:rPr lang="es-ES" dirty="0" smtClean="0"/>
              <a:t>Organizar controles de un </a:t>
            </a:r>
            <a:r>
              <a:rPr lang="es-ES" dirty="0" smtClean="0"/>
              <a:t>formulario:</a:t>
            </a:r>
            <a:endParaRPr lang="es-ES" dirty="0" smtClean="0"/>
          </a:p>
          <a:p>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38</a:t>
            </a:fld>
            <a:endParaRPr lang="es-ES" dirty="0"/>
          </a:p>
        </p:txBody>
      </p:sp>
      <p:sp>
        <p:nvSpPr>
          <p:cNvPr id="7" name="CuadroTexto 6"/>
          <p:cNvSpPr txBox="1"/>
          <p:nvPr/>
        </p:nvSpPr>
        <p:spPr>
          <a:xfrm>
            <a:off x="179512" y="2741726"/>
            <a:ext cx="8640960" cy="2631490"/>
          </a:xfrm>
          <a:prstGeom prst="rect">
            <a:avLst/>
          </a:prstGeom>
          <a:noFill/>
        </p:spPr>
        <p:txBody>
          <a:bodyPr wrap="square" rtlCol="0">
            <a:spAutoFit/>
          </a:bodyPr>
          <a:lstStyle/>
          <a:p>
            <a:r>
              <a:rPr lang="es-ES" sz="1500" dirty="0">
                <a:latin typeface="Courier New"/>
                <a:cs typeface="Courier New"/>
              </a:rPr>
              <a:t>&lt;</a:t>
            </a:r>
            <a:r>
              <a:rPr lang="es-ES" sz="1500" dirty="0" err="1">
                <a:latin typeface="Courier New"/>
                <a:cs typeface="Courier New"/>
              </a:rPr>
              <a:t>fieldset</a:t>
            </a:r>
            <a:r>
              <a:rPr lang="es-ES" sz="1500" dirty="0" smtClean="0">
                <a:latin typeface="Courier New"/>
                <a:cs typeface="Courier New"/>
              </a:rPr>
              <a:t>&gt;&lt;</a:t>
            </a:r>
            <a:r>
              <a:rPr lang="es-ES" sz="1500" dirty="0" err="1">
                <a:latin typeface="Courier New"/>
                <a:cs typeface="Courier New"/>
              </a:rPr>
              <a:t>legend</a:t>
            </a:r>
            <a:r>
              <a:rPr lang="es-ES" sz="1500" dirty="0">
                <a:latin typeface="Courier New"/>
                <a:cs typeface="Courier New"/>
              </a:rPr>
              <a:t>&gt;Formulario&lt;/</a:t>
            </a:r>
            <a:r>
              <a:rPr lang="es-ES" sz="1500" dirty="0" err="1">
                <a:latin typeface="Courier New"/>
                <a:cs typeface="Courier New"/>
              </a:rPr>
              <a:t>legend</a:t>
            </a:r>
            <a:r>
              <a:rPr lang="es-ES" sz="1500" dirty="0">
                <a:latin typeface="Courier New"/>
                <a:cs typeface="Courier New"/>
              </a:rPr>
              <a:t>&gt; </a:t>
            </a:r>
            <a:endParaRPr lang="es-ES_tradnl" sz="1500" dirty="0">
              <a:latin typeface="Courier New"/>
              <a:cs typeface="Courier New"/>
            </a:endParaRPr>
          </a:p>
          <a:p>
            <a:r>
              <a:rPr lang="es-ES" sz="1500" dirty="0">
                <a:latin typeface="Courier New"/>
                <a:cs typeface="Courier New"/>
              </a:rPr>
              <a:t>  &lt;div&gt;</a:t>
            </a:r>
            <a:endParaRPr lang="es-ES_tradnl" sz="1500" dirty="0">
              <a:latin typeface="Courier New"/>
              <a:cs typeface="Courier New"/>
            </a:endParaRPr>
          </a:p>
          <a:p>
            <a:r>
              <a:rPr lang="es-ES" sz="1500" dirty="0">
                <a:latin typeface="Courier New"/>
                <a:cs typeface="Courier New"/>
              </a:rPr>
              <a:t>    &lt;</a:t>
            </a:r>
            <a:r>
              <a:rPr lang="es-ES" sz="1500" dirty="0" err="1">
                <a:latin typeface="Courier New"/>
                <a:cs typeface="Courier New"/>
              </a:rPr>
              <a:t>label</a:t>
            </a:r>
            <a:r>
              <a:rPr lang="es-ES" sz="1500" dirty="0">
                <a:latin typeface="Courier New"/>
                <a:cs typeface="Courier New"/>
              </a:rPr>
              <a:t> </a:t>
            </a:r>
            <a:r>
              <a:rPr lang="es-ES" sz="1500" dirty="0" err="1">
                <a:latin typeface="Courier New"/>
                <a:cs typeface="Courier New"/>
              </a:rPr>
              <a:t>for</a:t>
            </a:r>
            <a:r>
              <a:rPr lang="es-ES" sz="1500" dirty="0">
                <a:latin typeface="Courier New"/>
                <a:cs typeface="Courier New"/>
              </a:rPr>
              <a:t>="nombre"&gt;Nombre&lt;/</a:t>
            </a:r>
            <a:r>
              <a:rPr lang="es-ES" sz="1500" dirty="0" err="1">
                <a:latin typeface="Courier New"/>
                <a:cs typeface="Courier New"/>
              </a:rPr>
              <a:t>label</a:t>
            </a:r>
            <a:r>
              <a:rPr lang="es-ES" sz="1500" dirty="0">
                <a:latin typeface="Courier New"/>
                <a:cs typeface="Courier New"/>
              </a:rPr>
              <a:t>&gt;</a:t>
            </a:r>
            <a:endParaRPr lang="es-ES_tradnl" sz="1500" dirty="0">
              <a:latin typeface="Courier New"/>
              <a:cs typeface="Courier New"/>
            </a:endParaRPr>
          </a:p>
          <a:p>
            <a:r>
              <a:rPr lang="es-ES" sz="1500" dirty="0">
                <a:latin typeface="Courier New"/>
                <a:cs typeface="Courier New"/>
              </a:rPr>
              <a:t>    &lt;input </a:t>
            </a:r>
            <a:r>
              <a:rPr lang="es-ES" sz="1500" dirty="0" err="1">
                <a:latin typeface="Courier New"/>
                <a:cs typeface="Courier New"/>
              </a:rPr>
              <a:t>type</a:t>
            </a:r>
            <a:r>
              <a:rPr lang="es-ES" sz="1500" dirty="0">
                <a:latin typeface="Courier New"/>
                <a:cs typeface="Courier New"/>
              </a:rPr>
              <a:t>="</a:t>
            </a:r>
            <a:r>
              <a:rPr lang="es-ES" sz="1500" dirty="0" err="1">
                <a:latin typeface="Courier New"/>
                <a:cs typeface="Courier New"/>
              </a:rPr>
              <a:t>text</a:t>
            </a:r>
            <a:r>
              <a:rPr lang="es-ES" sz="1500" dirty="0">
                <a:latin typeface="Courier New"/>
                <a:cs typeface="Courier New"/>
              </a:rPr>
              <a:t>" id="nombre" /&gt;</a:t>
            </a:r>
            <a:endParaRPr lang="es-ES_tradnl" sz="1500" dirty="0">
              <a:latin typeface="Courier New"/>
              <a:cs typeface="Courier New"/>
            </a:endParaRPr>
          </a:p>
          <a:p>
            <a:r>
              <a:rPr lang="es-ES" sz="1500" dirty="0">
                <a:latin typeface="Courier New"/>
                <a:cs typeface="Courier New"/>
              </a:rPr>
              <a:t>  &lt;/div&gt;</a:t>
            </a:r>
            <a:endParaRPr lang="es-ES_tradnl" sz="1500" dirty="0">
              <a:latin typeface="Courier New"/>
              <a:cs typeface="Courier New"/>
            </a:endParaRPr>
          </a:p>
          <a:p>
            <a:r>
              <a:rPr lang="es-ES" sz="1500" dirty="0">
                <a:latin typeface="Courier New"/>
                <a:cs typeface="Courier New"/>
              </a:rPr>
              <a:t>  &lt;div&gt;</a:t>
            </a:r>
            <a:endParaRPr lang="es-ES_tradnl" sz="1500" dirty="0">
              <a:latin typeface="Courier New"/>
              <a:cs typeface="Courier New"/>
            </a:endParaRPr>
          </a:p>
          <a:p>
            <a:r>
              <a:rPr lang="es-ES" sz="1500" dirty="0">
                <a:latin typeface="Courier New"/>
                <a:cs typeface="Courier New"/>
              </a:rPr>
              <a:t>    &lt;</a:t>
            </a:r>
            <a:r>
              <a:rPr lang="es-ES" sz="1500" dirty="0" err="1">
                <a:latin typeface="Courier New"/>
                <a:cs typeface="Courier New"/>
              </a:rPr>
              <a:t>label</a:t>
            </a:r>
            <a:r>
              <a:rPr lang="es-ES" sz="1500" dirty="0">
                <a:latin typeface="Courier New"/>
                <a:cs typeface="Courier New"/>
              </a:rPr>
              <a:t> </a:t>
            </a:r>
            <a:r>
              <a:rPr lang="es-ES" sz="1500" dirty="0" err="1">
                <a:latin typeface="Courier New"/>
                <a:cs typeface="Courier New"/>
              </a:rPr>
              <a:t>for</a:t>
            </a:r>
            <a:r>
              <a:rPr lang="es-ES" sz="1500" dirty="0">
                <a:latin typeface="Courier New"/>
                <a:cs typeface="Courier New"/>
              </a:rPr>
              <a:t>="apellidos"&gt;Apellidos&lt;/</a:t>
            </a:r>
            <a:r>
              <a:rPr lang="es-ES" sz="1500" dirty="0" err="1">
                <a:latin typeface="Courier New"/>
                <a:cs typeface="Courier New"/>
              </a:rPr>
              <a:t>label</a:t>
            </a:r>
            <a:r>
              <a:rPr lang="es-ES" sz="1500" dirty="0">
                <a:latin typeface="Courier New"/>
                <a:cs typeface="Courier New"/>
              </a:rPr>
              <a:t>&gt;</a:t>
            </a:r>
            <a:endParaRPr lang="es-ES_tradnl" sz="1500" dirty="0">
              <a:latin typeface="Courier New"/>
              <a:cs typeface="Courier New"/>
            </a:endParaRPr>
          </a:p>
          <a:p>
            <a:r>
              <a:rPr lang="es-ES" sz="1500" dirty="0">
                <a:latin typeface="Courier New"/>
                <a:cs typeface="Courier New"/>
              </a:rPr>
              <a:t>    </a:t>
            </a:r>
            <a:r>
              <a:rPr lang="en-US" sz="1500" dirty="0">
                <a:latin typeface="Courier New"/>
                <a:cs typeface="Courier New"/>
              </a:rPr>
              <a:t>&lt;input type="text" id="</a:t>
            </a:r>
            <a:r>
              <a:rPr lang="en-US" sz="1500" dirty="0" err="1">
                <a:latin typeface="Courier New"/>
                <a:cs typeface="Courier New"/>
              </a:rPr>
              <a:t>apellidos</a:t>
            </a:r>
            <a:r>
              <a:rPr lang="en-US" sz="1500" dirty="0">
                <a:latin typeface="Courier New"/>
                <a:cs typeface="Courier New"/>
              </a:rPr>
              <a:t>" size="35" /&gt;</a:t>
            </a:r>
            <a:endParaRPr lang="es-ES_tradnl" sz="1500" dirty="0">
              <a:latin typeface="Courier New"/>
              <a:cs typeface="Courier New"/>
            </a:endParaRPr>
          </a:p>
          <a:p>
            <a:r>
              <a:rPr lang="en-US" sz="1500" dirty="0">
                <a:latin typeface="Courier New"/>
                <a:cs typeface="Courier New"/>
              </a:rPr>
              <a:t>  &lt;/div&gt;</a:t>
            </a:r>
            <a:endParaRPr lang="es-ES_tradnl" sz="1500" dirty="0">
              <a:latin typeface="Courier New"/>
              <a:cs typeface="Courier New"/>
            </a:endParaRPr>
          </a:p>
          <a:p>
            <a:r>
              <a:rPr lang="en-US" sz="1500" dirty="0">
                <a:latin typeface="Courier New"/>
                <a:cs typeface="Courier New"/>
              </a:rPr>
              <a:t>  &lt;input class="</a:t>
            </a:r>
            <a:r>
              <a:rPr lang="en-US" sz="1500" dirty="0" err="1">
                <a:latin typeface="Courier New"/>
                <a:cs typeface="Courier New"/>
              </a:rPr>
              <a:t>btn</a:t>
            </a:r>
            <a:r>
              <a:rPr lang="en-US" sz="1500" dirty="0">
                <a:latin typeface="Courier New"/>
                <a:cs typeface="Courier New"/>
              </a:rPr>
              <a:t>" type="submit" value="</a:t>
            </a:r>
            <a:r>
              <a:rPr lang="en-US" sz="1500" dirty="0" err="1">
                <a:latin typeface="Courier New"/>
                <a:cs typeface="Courier New"/>
              </a:rPr>
              <a:t>Darme</a:t>
            </a:r>
            <a:r>
              <a:rPr lang="en-US" sz="1500" dirty="0">
                <a:latin typeface="Courier New"/>
                <a:cs typeface="Courier New"/>
              </a:rPr>
              <a:t> de </a:t>
            </a:r>
            <a:r>
              <a:rPr lang="en-US" sz="1500" dirty="0" err="1">
                <a:latin typeface="Courier New"/>
                <a:cs typeface="Courier New"/>
              </a:rPr>
              <a:t>alta</a:t>
            </a:r>
            <a:r>
              <a:rPr lang="en-US" sz="1500" dirty="0">
                <a:latin typeface="Courier New"/>
                <a:cs typeface="Courier New"/>
              </a:rPr>
              <a:t>" /&gt;</a:t>
            </a:r>
            <a:endParaRPr lang="es-ES_tradnl" sz="1500" dirty="0">
              <a:latin typeface="Courier New"/>
              <a:cs typeface="Courier New"/>
            </a:endParaRPr>
          </a:p>
          <a:p>
            <a:r>
              <a:rPr lang="es-ES" sz="1500" dirty="0">
                <a:latin typeface="Courier New"/>
                <a:cs typeface="Courier New"/>
              </a:rPr>
              <a:t>&lt;/</a:t>
            </a:r>
            <a:r>
              <a:rPr lang="es-ES" sz="1500" dirty="0" err="1">
                <a:latin typeface="Courier New"/>
                <a:cs typeface="Courier New"/>
              </a:rPr>
              <a:t>fieldset</a:t>
            </a:r>
            <a:r>
              <a:rPr lang="es-ES" sz="1500" dirty="0">
                <a:latin typeface="Courier New"/>
                <a:cs typeface="Courier New"/>
              </a:rPr>
              <a:t>&gt;</a:t>
            </a:r>
            <a:endParaRPr lang="es-ES_tradnl" sz="1500" dirty="0">
              <a:latin typeface="Courier New"/>
              <a:cs typeface="Courier New"/>
            </a:endParaRPr>
          </a:p>
        </p:txBody>
      </p:sp>
      <p:pic>
        <p:nvPicPr>
          <p:cNvPr id="6" name="Imagen 5"/>
          <p:cNvPicPr>
            <a:picLocks noChangeAspect="1"/>
          </p:cNvPicPr>
          <p:nvPr/>
        </p:nvPicPr>
        <p:blipFill>
          <a:blip r:embed="rId2" cstate="print"/>
          <a:stretch>
            <a:fillRect/>
          </a:stretch>
        </p:blipFill>
        <p:spPr>
          <a:xfrm>
            <a:off x="5004048" y="2348880"/>
            <a:ext cx="3999122" cy="1728192"/>
          </a:xfrm>
          <a:prstGeom prst="rect">
            <a:avLst/>
          </a:prstGeom>
        </p:spPr>
      </p:pic>
      <p:sp>
        <p:nvSpPr>
          <p:cNvPr id="8"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1012704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Modificación de la apariencia de un formulario</a:t>
            </a:r>
            <a:endParaRPr lang="es-ES" dirty="0"/>
          </a:p>
        </p:txBody>
      </p:sp>
      <p:sp>
        <p:nvSpPr>
          <p:cNvPr id="3" name="Marcador de contenido 2"/>
          <p:cNvSpPr>
            <a:spLocks noGrp="1"/>
          </p:cNvSpPr>
          <p:nvPr>
            <p:ph idx="1"/>
          </p:nvPr>
        </p:nvSpPr>
        <p:spPr/>
        <p:txBody>
          <a:bodyPr>
            <a:normAutofit/>
          </a:bodyPr>
          <a:lstStyle/>
          <a:p>
            <a:r>
              <a:rPr lang="es-ES" dirty="0"/>
              <a:t>Organizar controles de un </a:t>
            </a:r>
            <a:r>
              <a:rPr lang="es-ES" dirty="0" smtClean="0"/>
              <a:t>formulario:</a:t>
            </a:r>
            <a:endParaRPr lang="es-ES" dirty="0"/>
          </a:p>
          <a:p>
            <a:pPr marL="0" indent="0">
              <a:buNone/>
            </a:pP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39</a:t>
            </a:fld>
            <a:endParaRPr lang="es-ES" dirty="0"/>
          </a:p>
        </p:txBody>
      </p:sp>
      <p:sp>
        <p:nvSpPr>
          <p:cNvPr id="7" name="CuadroTexto 6"/>
          <p:cNvSpPr txBox="1"/>
          <p:nvPr/>
        </p:nvSpPr>
        <p:spPr>
          <a:xfrm>
            <a:off x="683568" y="2154336"/>
            <a:ext cx="8568952" cy="3416320"/>
          </a:xfrm>
          <a:prstGeom prst="rect">
            <a:avLst/>
          </a:prstGeom>
          <a:noFill/>
        </p:spPr>
        <p:txBody>
          <a:bodyPr wrap="square" rtlCol="0">
            <a:spAutoFit/>
          </a:bodyPr>
          <a:lstStyle/>
          <a:p>
            <a:r>
              <a:rPr lang="en-US" dirty="0" smtClean="0">
                <a:latin typeface="Courier New"/>
                <a:cs typeface="Courier New"/>
              </a:rPr>
              <a:t>&lt;</a:t>
            </a:r>
            <a:r>
              <a:rPr lang="en-US" dirty="0">
                <a:latin typeface="Courier New"/>
                <a:cs typeface="Courier New"/>
              </a:rPr>
              <a:t>html&gt;</a:t>
            </a:r>
            <a:endParaRPr lang="es-ES_tradnl" dirty="0">
              <a:latin typeface="Courier New"/>
              <a:cs typeface="Courier New"/>
            </a:endParaRPr>
          </a:p>
          <a:p>
            <a:r>
              <a:rPr lang="en-US" dirty="0">
                <a:latin typeface="Courier New"/>
                <a:cs typeface="Courier New"/>
              </a:rPr>
              <a:t>  &lt;head&gt;</a:t>
            </a:r>
            <a:endParaRPr lang="es-ES_tradnl" dirty="0">
              <a:latin typeface="Courier New"/>
              <a:cs typeface="Courier New"/>
            </a:endParaRPr>
          </a:p>
          <a:p>
            <a:r>
              <a:rPr lang="en-US" dirty="0">
                <a:latin typeface="Courier New"/>
                <a:cs typeface="Courier New"/>
              </a:rPr>
              <a:t>    &lt;title&gt;</a:t>
            </a:r>
            <a:r>
              <a:rPr lang="en-US" dirty="0" err="1">
                <a:latin typeface="Courier New"/>
                <a:cs typeface="Courier New"/>
              </a:rPr>
              <a:t>Formulario</a:t>
            </a:r>
            <a:r>
              <a:rPr lang="en-US" dirty="0">
                <a:latin typeface="Courier New"/>
                <a:cs typeface="Courier New"/>
              </a:rPr>
              <a:t>&lt;/title&gt;</a:t>
            </a:r>
            <a:endParaRPr lang="es-ES_tradnl" dirty="0">
              <a:latin typeface="Courier New"/>
              <a:cs typeface="Courier New"/>
            </a:endParaRPr>
          </a:p>
          <a:p>
            <a:r>
              <a:rPr lang="en-US" dirty="0">
                <a:latin typeface="Courier New"/>
                <a:cs typeface="Courier New"/>
              </a:rPr>
              <a:t>   &lt;style type="text/</a:t>
            </a:r>
            <a:r>
              <a:rPr lang="en-US" dirty="0" err="1">
                <a:latin typeface="Courier New"/>
                <a:cs typeface="Courier New"/>
              </a:rPr>
              <a:t>css</a:t>
            </a:r>
            <a:r>
              <a:rPr lang="en-US" dirty="0">
                <a:latin typeface="Courier New"/>
                <a:cs typeface="Courier New"/>
              </a:rPr>
              <a:t>"&gt;</a:t>
            </a:r>
            <a:endParaRPr lang="es-ES_tradnl" dirty="0">
              <a:latin typeface="Courier New"/>
              <a:cs typeface="Courier New"/>
            </a:endParaRPr>
          </a:p>
          <a:p>
            <a:r>
              <a:rPr lang="en-US" dirty="0">
                <a:latin typeface="Courier New"/>
                <a:cs typeface="Courier New"/>
              </a:rPr>
              <a:t>  </a:t>
            </a:r>
            <a:r>
              <a:rPr lang="en-US" dirty="0" smtClean="0">
                <a:latin typeface="Courier New"/>
                <a:cs typeface="Courier New"/>
              </a:rPr>
              <a:t>  div { margin</a:t>
            </a:r>
            <a:r>
              <a:rPr lang="en-US" dirty="0">
                <a:latin typeface="Courier New"/>
                <a:cs typeface="Courier New"/>
              </a:rPr>
              <a:t>: .4em 0</a:t>
            </a:r>
            <a:r>
              <a:rPr lang="en-US" dirty="0" smtClean="0">
                <a:latin typeface="Courier New"/>
                <a:cs typeface="Courier New"/>
              </a:rPr>
              <a:t>;}</a:t>
            </a:r>
            <a:endParaRPr lang="es-ES_tradnl" dirty="0">
              <a:latin typeface="Courier New"/>
              <a:cs typeface="Courier New"/>
            </a:endParaRPr>
          </a:p>
          <a:p>
            <a:r>
              <a:rPr lang="en-US" dirty="0">
                <a:latin typeface="Courier New"/>
                <a:cs typeface="Courier New"/>
              </a:rPr>
              <a:t> </a:t>
            </a:r>
            <a:r>
              <a:rPr lang="en-US" dirty="0" smtClean="0">
                <a:latin typeface="Courier New"/>
                <a:cs typeface="Courier New"/>
              </a:rPr>
              <a:t>   </a:t>
            </a:r>
            <a:r>
              <a:rPr lang="en-US" dirty="0">
                <a:latin typeface="Courier New"/>
                <a:cs typeface="Courier New"/>
              </a:rPr>
              <a:t>div label </a:t>
            </a:r>
            <a:r>
              <a:rPr lang="en-US" dirty="0" smtClean="0">
                <a:latin typeface="Courier New"/>
                <a:cs typeface="Courier New"/>
              </a:rPr>
              <a:t>{ </a:t>
            </a:r>
            <a:r>
              <a:rPr lang="en-US" dirty="0">
                <a:latin typeface="Courier New"/>
                <a:cs typeface="Courier New"/>
              </a:rPr>
              <a:t>width: 25%</a:t>
            </a:r>
            <a:r>
              <a:rPr lang="en-US" dirty="0" smtClean="0">
                <a:latin typeface="Courier New"/>
                <a:cs typeface="Courier New"/>
              </a:rPr>
              <a:t>; </a:t>
            </a:r>
            <a:r>
              <a:rPr lang="en-US" dirty="0">
                <a:latin typeface="Courier New"/>
                <a:cs typeface="Courier New"/>
              </a:rPr>
              <a:t>float: left</a:t>
            </a:r>
            <a:r>
              <a:rPr lang="en-US" dirty="0" smtClean="0">
                <a:latin typeface="Courier New"/>
                <a:cs typeface="Courier New"/>
              </a:rPr>
              <a:t>;}</a:t>
            </a:r>
            <a:endParaRPr lang="es-ES_tradnl" dirty="0">
              <a:latin typeface="Courier New"/>
              <a:cs typeface="Courier New"/>
            </a:endParaRPr>
          </a:p>
          <a:p>
            <a:r>
              <a:rPr lang="en-US" dirty="0" smtClean="0">
                <a:latin typeface="Courier New"/>
                <a:cs typeface="Courier New"/>
              </a:rPr>
              <a:t>    &lt;/style&gt;</a:t>
            </a:r>
            <a:endParaRPr lang="es-ES_tradnl" dirty="0" smtClean="0">
              <a:latin typeface="Courier New"/>
              <a:cs typeface="Courier New"/>
            </a:endParaRPr>
          </a:p>
          <a:p>
            <a:r>
              <a:rPr lang="en-US" dirty="0" smtClean="0">
                <a:latin typeface="Courier New"/>
                <a:cs typeface="Courier New"/>
              </a:rPr>
              <a:t>  </a:t>
            </a:r>
            <a:r>
              <a:rPr lang="en-US" dirty="0">
                <a:latin typeface="Courier New"/>
                <a:cs typeface="Courier New"/>
              </a:rPr>
              <a:t>&lt;/head&gt;</a:t>
            </a:r>
            <a:endParaRPr lang="es-ES_tradnl" dirty="0">
              <a:latin typeface="Courier New"/>
              <a:cs typeface="Courier New"/>
            </a:endParaRPr>
          </a:p>
          <a:p>
            <a:r>
              <a:rPr lang="en-US" dirty="0">
                <a:latin typeface="Courier New"/>
                <a:cs typeface="Courier New"/>
              </a:rPr>
              <a:t>  &lt;body</a:t>
            </a:r>
            <a:r>
              <a:rPr lang="en-US" dirty="0" smtClean="0">
                <a:latin typeface="Courier New"/>
                <a:cs typeface="Courier New"/>
              </a:rPr>
              <a:t>&gt;  </a:t>
            </a:r>
            <a:r>
              <a:rPr lang="es-ES" dirty="0" smtClean="0">
                <a:latin typeface="Courier New"/>
                <a:cs typeface="Courier New"/>
              </a:rPr>
              <a:t>…</a:t>
            </a:r>
            <a:r>
              <a:rPr lang="en-US" dirty="0" smtClean="0">
                <a:latin typeface="Courier New"/>
                <a:cs typeface="Courier New"/>
              </a:rPr>
              <a:t>  </a:t>
            </a:r>
            <a:r>
              <a:rPr lang="en-US" dirty="0">
                <a:latin typeface="Courier New"/>
                <a:cs typeface="Courier New"/>
              </a:rPr>
              <a:t>&lt;/body&gt;</a:t>
            </a:r>
            <a:endParaRPr lang="es-ES_tradnl" dirty="0">
              <a:latin typeface="Courier New"/>
              <a:cs typeface="Courier New"/>
            </a:endParaRPr>
          </a:p>
          <a:p>
            <a:r>
              <a:rPr lang="en-US" dirty="0">
                <a:latin typeface="Courier New"/>
                <a:cs typeface="Courier New"/>
              </a:rPr>
              <a:t>&lt;/html&gt;</a:t>
            </a:r>
            <a:endParaRPr lang="es-ES_tradnl" dirty="0">
              <a:latin typeface="Courier New"/>
              <a:cs typeface="Courier New"/>
            </a:endParaRPr>
          </a:p>
          <a:p>
            <a:endParaRPr lang="es-ES_tradnl" dirty="0">
              <a:latin typeface="Courier New"/>
              <a:cs typeface="Courier New"/>
            </a:endParaRPr>
          </a:p>
          <a:p>
            <a:endParaRPr lang="es-ES" dirty="0">
              <a:latin typeface="Courier New"/>
              <a:cs typeface="Courier New"/>
            </a:endParaRPr>
          </a:p>
        </p:txBody>
      </p:sp>
      <p:sp>
        <p:nvSpPr>
          <p:cNvPr id="8"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2561852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Modelos de gestión de eventos</a:t>
            </a:r>
            <a:endParaRPr lang="es-ES" dirty="0"/>
          </a:p>
        </p:txBody>
      </p:sp>
      <p:sp>
        <p:nvSpPr>
          <p:cNvPr id="3" name="Marcador de contenido 2"/>
          <p:cNvSpPr>
            <a:spLocks noGrp="1"/>
          </p:cNvSpPr>
          <p:nvPr>
            <p:ph idx="1"/>
          </p:nvPr>
        </p:nvSpPr>
        <p:spPr/>
        <p:txBody>
          <a:bodyPr>
            <a:normAutofit/>
          </a:bodyPr>
          <a:lstStyle/>
          <a:p>
            <a:r>
              <a:rPr lang="es-ES_tradnl" sz="2400" dirty="0" smtClean="0"/>
              <a:t>El ejemplo anterior se puede realizar de otro modo llamando a una función:</a:t>
            </a:r>
            <a:endParaRPr lang="es-ES" sz="2400" dirty="0" smtClean="0"/>
          </a:p>
          <a:p>
            <a:endParaRPr lang="es-ES" sz="2400"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4</a:t>
            </a:fld>
            <a:endParaRPr lang="es-ES" dirty="0"/>
          </a:p>
        </p:txBody>
      </p:sp>
      <p:sp>
        <p:nvSpPr>
          <p:cNvPr id="6" name="CuadroTexto 5"/>
          <p:cNvSpPr txBox="1"/>
          <p:nvPr/>
        </p:nvSpPr>
        <p:spPr>
          <a:xfrm>
            <a:off x="179512" y="2327389"/>
            <a:ext cx="8964488" cy="3477875"/>
          </a:xfrm>
          <a:prstGeom prst="rect">
            <a:avLst/>
          </a:prstGeom>
          <a:noFill/>
        </p:spPr>
        <p:txBody>
          <a:bodyPr wrap="square" rtlCol="0">
            <a:spAutoFit/>
          </a:bodyPr>
          <a:lstStyle/>
          <a:p>
            <a:r>
              <a:rPr lang="en-US" sz="2000" dirty="0">
                <a:latin typeface="Courier New"/>
                <a:cs typeface="Courier New"/>
              </a:rPr>
              <a:t>&lt;html&gt;</a:t>
            </a:r>
            <a:endParaRPr lang="es-ES_tradnl" sz="2000" dirty="0">
              <a:latin typeface="Courier New"/>
              <a:cs typeface="Courier New"/>
            </a:endParaRPr>
          </a:p>
          <a:p>
            <a:r>
              <a:rPr lang="en-US" sz="2000" dirty="0">
                <a:latin typeface="Courier New"/>
                <a:cs typeface="Courier New"/>
              </a:rPr>
              <a:t>  &lt;head&gt;</a:t>
            </a:r>
            <a:endParaRPr lang="es-ES_tradnl" sz="2000" dirty="0">
              <a:latin typeface="Courier New"/>
              <a:cs typeface="Courier New"/>
            </a:endParaRPr>
          </a:p>
          <a:p>
            <a:r>
              <a:rPr lang="en-US" sz="2000" dirty="0">
                <a:latin typeface="Courier New"/>
                <a:cs typeface="Courier New"/>
              </a:rPr>
              <a:t>    &lt;title&gt;</a:t>
            </a:r>
            <a:r>
              <a:rPr lang="en-US" sz="2000" dirty="0" err="1">
                <a:latin typeface="Courier New"/>
                <a:cs typeface="Courier New"/>
              </a:rPr>
              <a:t>Pagina</a:t>
            </a:r>
            <a:r>
              <a:rPr lang="en-US" sz="2000" dirty="0">
                <a:latin typeface="Courier New"/>
                <a:cs typeface="Courier New"/>
              </a:rPr>
              <a:t> de </a:t>
            </a:r>
            <a:r>
              <a:rPr lang="en-US" sz="2000" dirty="0" err="1">
                <a:latin typeface="Courier New"/>
                <a:cs typeface="Courier New"/>
              </a:rPr>
              <a:t>Evento</a:t>
            </a:r>
            <a:r>
              <a:rPr lang="en-US" sz="2000" dirty="0">
                <a:latin typeface="Courier New"/>
                <a:cs typeface="Courier New"/>
              </a:rPr>
              <a:t>&lt;/title&gt;</a:t>
            </a:r>
            <a:endParaRPr lang="es-ES_tradnl" sz="2000" dirty="0">
              <a:latin typeface="Courier New"/>
              <a:cs typeface="Courier New"/>
            </a:endParaRPr>
          </a:p>
          <a:p>
            <a:r>
              <a:rPr lang="en-US" sz="2000" dirty="0">
                <a:latin typeface="Courier New"/>
                <a:cs typeface="Courier New"/>
              </a:rPr>
              <a:t>    &lt;script&gt;</a:t>
            </a:r>
            <a:endParaRPr lang="es-ES_tradnl" sz="2000" dirty="0">
              <a:latin typeface="Courier New"/>
              <a:cs typeface="Courier New"/>
            </a:endParaRPr>
          </a:p>
          <a:p>
            <a:r>
              <a:rPr lang="en-US" sz="2000" dirty="0">
                <a:latin typeface="Courier New"/>
                <a:cs typeface="Courier New"/>
              </a:rPr>
              <a:t>      function func1() {</a:t>
            </a:r>
            <a:endParaRPr lang="es-ES_tradnl" sz="2000" dirty="0">
              <a:latin typeface="Courier New"/>
              <a:cs typeface="Courier New"/>
            </a:endParaRPr>
          </a:p>
          <a:p>
            <a:r>
              <a:rPr lang="en-US" sz="2000" dirty="0">
                <a:latin typeface="Courier New"/>
                <a:cs typeface="Courier New"/>
              </a:rPr>
              <a:t>        alert("Click en </a:t>
            </a:r>
            <a:r>
              <a:rPr lang="en-US" sz="2000" dirty="0" err="1">
                <a:latin typeface="Courier New"/>
                <a:cs typeface="Courier New"/>
              </a:rPr>
              <a:t>imagen</a:t>
            </a:r>
            <a:r>
              <a:rPr lang="en-US" sz="2000" dirty="0">
                <a:latin typeface="Courier New"/>
                <a:cs typeface="Courier New"/>
              </a:rPr>
              <a:t>");</a:t>
            </a:r>
            <a:endParaRPr lang="es-ES_tradnl" sz="2000" dirty="0">
              <a:latin typeface="Courier New"/>
              <a:cs typeface="Courier New"/>
            </a:endParaRPr>
          </a:p>
          <a:p>
            <a:r>
              <a:rPr lang="en-US" sz="2000" dirty="0">
                <a:latin typeface="Courier New"/>
                <a:cs typeface="Courier New"/>
              </a:rPr>
              <a:t>      }</a:t>
            </a:r>
            <a:endParaRPr lang="es-ES_tradnl" sz="2000" dirty="0">
              <a:latin typeface="Courier New"/>
              <a:cs typeface="Courier New"/>
            </a:endParaRPr>
          </a:p>
          <a:p>
            <a:r>
              <a:rPr lang="en-US" sz="2000" dirty="0">
                <a:latin typeface="Courier New"/>
                <a:cs typeface="Courier New"/>
              </a:rPr>
              <a:t>    &lt;/script&gt;</a:t>
            </a:r>
            <a:endParaRPr lang="es-ES_tradnl" sz="2000" dirty="0">
              <a:latin typeface="Courier New"/>
              <a:cs typeface="Courier New"/>
            </a:endParaRPr>
          </a:p>
          <a:p>
            <a:r>
              <a:rPr lang="en-US" sz="2000" dirty="0">
                <a:latin typeface="Courier New"/>
                <a:cs typeface="Courier New"/>
              </a:rPr>
              <a:t>  &lt;/head&gt;</a:t>
            </a:r>
            <a:endParaRPr lang="es-ES_tradnl" sz="2000" dirty="0">
              <a:latin typeface="Courier New"/>
              <a:cs typeface="Courier New"/>
            </a:endParaRPr>
          </a:p>
          <a:p>
            <a:r>
              <a:rPr lang="en-US" sz="2000" dirty="0">
                <a:latin typeface="Courier New"/>
                <a:cs typeface="Courier New"/>
              </a:rPr>
              <a:t>  &lt;body</a:t>
            </a:r>
            <a:r>
              <a:rPr lang="en-US" sz="2000" dirty="0" smtClean="0">
                <a:latin typeface="Courier New"/>
                <a:cs typeface="Courier New"/>
              </a:rPr>
              <a:t>&gt;&lt;</a:t>
            </a:r>
            <a:r>
              <a:rPr lang="en-US" sz="2000" dirty="0">
                <a:latin typeface="Courier New"/>
                <a:cs typeface="Courier New"/>
              </a:rPr>
              <a:t>IMG SRC="</a:t>
            </a:r>
            <a:r>
              <a:rPr lang="en-US" sz="2000" dirty="0" err="1">
                <a:latin typeface="Courier New"/>
                <a:cs typeface="Courier New"/>
              </a:rPr>
              <a:t>mundo.jpg</a:t>
            </a:r>
            <a:r>
              <a:rPr lang="en-US" sz="2000" dirty="0">
                <a:latin typeface="Courier New"/>
                <a:cs typeface="Courier New"/>
              </a:rPr>
              <a:t>" </a:t>
            </a:r>
            <a:r>
              <a:rPr lang="en-US" sz="2000" dirty="0" err="1">
                <a:latin typeface="Courier New"/>
                <a:cs typeface="Courier New"/>
              </a:rPr>
              <a:t>onclick</a:t>
            </a:r>
            <a:r>
              <a:rPr lang="en-US" sz="2000" dirty="0">
                <a:latin typeface="Courier New"/>
                <a:cs typeface="Courier New"/>
              </a:rPr>
              <a:t>="func1()</a:t>
            </a:r>
            <a:r>
              <a:rPr lang="en-US" sz="2000" dirty="0" smtClean="0">
                <a:latin typeface="Courier New"/>
                <a:cs typeface="Courier New"/>
              </a:rPr>
              <a:t>;”&gt;</a:t>
            </a:r>
            <a:r>
              <a:rPr lang="es-ES" sz="2000" dirty="0" smtClean="0">
                <a:latin typeface="Courier New"/>
                <a:cs typeface="Courier New"/>
              </a:rPr>
              <a:t>&lt;</a:t>
            </a:r>
            <a:r>
              <a:rPr lang="es-ES" sz="2000" dirty="0">
                <a:latin typeface="Courier New"/>
                <a:cs typeface="Courier New"/>
              </a:rPr>
              <a:t>/</a:t>
            </a:r>
            <a:r>
              <a:rPr lang="es-ES" sz="2000" dirty="0" err="1">
                <a:latin typeface="Courier New"/>
                <a:cs typeface="Courier New"/>
              </a:rPr>
              <a:t>body</a:t>
            </a:r>
            <a:r>
              <a:rPr lang="es-ES" sz="2000" dirty="0">
                <a:latin typeface="Courier New"/>
                <a:cs typeface="Courier New"/>
              </a:rPr>
              <a:t>&gt;</a:t>
            </a:r>
            <a:endParaRPr lang="es-ES_tradnl" sz="2000" dirty="0">
              <a:latin typeface="Courier New"/>
              <a:cs typeface="Courier New"/>
            </a:endParaRPr>
          </a:p>
          <a:p>
            <a:r>
              <a:rPr lang="es-ES" sz="2000" dirty="0">
                <a:latin typeface="Courier New"/>
                <a:cs typeface="Courier New"/>
              </a:rPr>
              <a:t>&lt;/</a:t>
            </a:r>
            <a:r>
              <a:rPr lang="es-ES" sz="2000" dirty="0" err="1">
                <a:latin typeface="Courier New"/>
                <a:cs typeface="Courier New"/>
              </a:rPr>
              <a:t>html</a:t>
            </a:r>
            <a:r>
              <a:rPr lang="es-ES" sz="2000" dirty="0">
                <a:latin typeface="Courier New"/>
                <a:cs typeface="Courier New"/>
              </a:rPr>
              <a:t>&gt;</a:t>
            </a:r>
            <a:r>
              <a:rPr lang="es-ES_tradnl" sz="2000" dirty="0">
                <a:latin typeface="Courier New"/>
                <a:cs typeface="Courier New"/>
              </a:rPr>
              <a:t> </a:t>
            </a:r>
            <a:endParaRPr lang="es-ES" sz="2000" dirty="0">
              <a:latin typeface="Courier New"/>
              <a:cs typeface="Courier New"/>
            </a:endParaRPr>
          </a:p>
        </p:txBody>
      </p:sp>
      <p:sp>
        <p:nvSpPr>
          <p:cNvPr id="7"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21396421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Modificación del comportamiento de un formulario</a:t>
            </a:r>
            <a:endParaRPr lang="es-ES" dirty="0"/>
          </a:p>
        </p:txBody>
      </p:sp>
      <p:sp>
        <p:nvSpPr>
          <p:cNvPr id="3" name="Marcador de contenido 2"/>
          <p:cNvSpPr>
            <a:spLocks noGrp="1"/>
          </p:cNvSpPr>
          <p:nvPr>
            <p:ph idx="1"/>
          </p:nvPr>
        </p:nvSpPr>
        <p:spPr/>
        <p:txBody>
          <a:bodyPr>
            <a:normAutofit/>
          </a:bodyPr>
          <a:lstStyle/>
          <a:p>
            <a:r>
              <a:rPr lang="es-ES" dirty="0" smtClean="0"/>
              <a:t>Los formularios tienen unas acciones predeterminadas por </a:t>
            </a:r>
            <a:r>
              <a:rPr lang="es-ES" dirty="0" smtClean="0"/>
              <a:t>defecto.</a:t>
            </a:r>
            <a:endParaRPr lang="es-ES" dirty="0" smtClean="0"/>
          </a:p>
          <a:p>
            <a:r>
              <a:rPr lang="es-ES" dirty="0" smtClean="0"/>
              <a:t>Sin embargo es posible darle otro comportamiento a uno de sus </a:t>
            </a:r>
            <a:r>
              <a:rPr lang="es-ES" dirty="0" smtClean="0"/>
              <a:t>elementos.</a:t>
            </a:r>
            <a:endParaRPr lang="es-ES" dirty="0"/>
          </a:p>
          <a:p>
            <a:r>
              <a:rPr lang="es-ES" dirty="0" smtClean="0"/>
              <a:t>Por ejemplo podríamos querer que los datos se envíen a </a:t>
            </a:r>
            <a:r>
              <a:rPr lang="es-ES" dirty="0" err="1" smtClean="0"/>
              <a:t>URLs</a:t>
            </a:r>
            <a:r>
              <a:rPr lang="es-ES" dirty="0" smtClean="0"/>
              <a:t> diferentes en base a un dato que introduzca el </a:t>
            </a:r>
            <a:r>
              <a:rPr lang="es-ES" dirty="0" smtClean="0"/>
              <a:t>usuario.</a:t>
            </a: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40</a:t>
            </a:fld>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35715618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Modificación del comportamiento de un formulario</a:t>
            </a:r>
            <a:endParaRPr lang="es-ES" dirty="0"/>
          </a:p>
        </p:txBody>
      </p:sp>
      <p:sp>
        <p:nvSpPr>
          <p:cNvPr id="3" name="Marcador de contenido 2"/>
          <p:cNvSpPr>
            <a:spLocks noGrp="1"/>
          </p:cNvSpPr>
          <p:nvPr>
            <p:ph idx="1"/>
          </p:nvPr>
        </p:nvSpPr>
        <p:spPr/>
        <p:txBody>
          <a:bodyPr>
            <a:normAutofit fontScale="77500" lnSpcReduction="20000"/>
          </a:bodyPr>
          <a:lstStyle/>
          <a:p>
            <a:pPr marL="0" indent="0">
              <a:buNone/>
            </a:pPr>
            <a:r>
              <a:rPr lang="en-US" dirty="0">
                <a:latin typeface="Courier New"/>
                <a:cs typeface="Courier New"/>
              </a:rPr>
              <a:t>&lt;script language="</a:t>
            </a:r>
            <a:r>
              <a:rPr lang="en-US" dirty="0" err="1">
                <a:latin typeface="Courier New"/>
                <a:cs typeface="Courier New"/>
              </a:rPr>
              <a:t>javascript</a:t>
            </a:r>
            <a:r>
              <a:rPr lang="en-US" dirty="0">
                <a:latin typeface="Courier New"/>
                <a:cs typeface="Courier New"/>
              </a:rPr>
              <a:t>"&gt;</a:t>
            </a:r>
            <a:endParaRPr lang="es-ES_tradnl" dirty="0">
              <a:latin typeface="Courier New"/>
              <a:cs typeface="Courier New"/>
            </a:endParaRPr>
          </a:p>
          <a:p>
            <a:pPr marL="0" indent="0">
              <a:buNone/>
            </a:pPr>
            <a:r>
              <a:rPr lang="en-US" dirty="0">
                <a:latin typeface="Courier New"/>
                <a:cs typeface="Courier New"/>
              </a:rPr>
              <a:t>  function </a:t>
            </a:r>
            <a:r>
              <a:rPr lang="en-US" dirty="0" err="1">
                <a:latin typeface="Courier New"/>
                <a:cs typeface="Courier New"/>
              </a:rPr>
              <a:t>enviar</a:t>
            </a:r>
            <a:r>
              <a:rPr lang="en-US" dirty="0">
                <a:latin typeface="Courier New"/>
                <a:cs typeface="Courier New"/>
              </a:rPr>
              <a:t>(form){</a:t>
            </a:r>
            <a:endParaRPr lang="es-ES_tradnl" dirty="0">
              <a:latin typeface="Courier New"/>
              <a:cs typeface="Courier New"/>
            </a:endParaRPr>
          </a:p>
          <a:p>
            <a:pPr marL="0" indent="0">
              <a:buNone/>
            </a:pPr>
            <a:r>
              <a:rPr lang="en-US" dirty="0">
                <a:latin typeface="Courier New"/>
                <a:cs typeface="Courier New"/>
              </a:rPr>
              <a:t>    if (</a:t>
            </a:r>
            <a:r>
              <a:rPr lang="en-US" dirty="0" err="1">
                <a:latin typeface="Courier New"/>
                <a:cs typeface="Courier New"/>
              </a:rPr>
              <a:t>formulario.alta.checked</a:t>
            </a:r>
            <a:r>
              <a:rPr lang="en-US" dirty="0">
                <a:latin typeface="Courier New"/>
                <a:cs typeface="Courier New"/>
              </a:rPr>
              <a:t> == true){</a:t>
            </a:r>
            <a:endParaRPr lang="es-ES_tradnl" dirty="0">
              <a:latin typeface="Courier New"/>
              <a:cs typeface="Courier New"/>
            </a:endParaRPr>
          </a:p>
          <a:p>
            <a:pPr marL="0" indent="0">
              <a:buNone/>
            </a:pPr>
            <a:r>
              <a:rPr lang="en-US" dirty="0">
                <a:latin typeface="Courier New"/>
                <a:cs typeface="Courier New"/>
              </a:rPr>
              <a:t>      </a:t>
            </a:r>
            <a:r>
              <a:rPr lang="es-ES" dirty="0" err="1">
                <a:latin typeface="Courier New"/>
                <a:cs typeface="Courier New"/>
              </a:rPr>
              <a:t>formulario.action</a:t>
            </a:r>
            <a:r>
              <a:rPr lang="es-ES" dirty="0">
                <a:latin typeface="Courier New"/>
                <a:cs typeface="Courier New"/>
              </a:rPr>
              <a:t> = "paginas/</a:t>
            </a:r>
            <a:r>
              <a:rPr lang="es-ES" dirty="0" err="1">
                <a:latin typeface="Courier New"/>
                <a:cs typeface="Courier New"/>
              </a:rPr>
              <a:t>alta.html</a:t>
            </a:r>
            <a:r>
              <a:rPr lang="es-ES" dirty="0">
                <a:latin typeface="Courier New"/>
                <a:cs typeface="Courier New"/>
              </a:rPr>
              <a:t>";</a:t>
            </a:r>
            <a:endParaRPr lang="es-ES_tradnl" dirty="0">
              <a:latin typeface="Courier New"/>
              <a:cs typeface="Courier New"/>
            </a:endParaRPr>
          </a:p>
          <a:p>
            <a:pPr marL="0" indent="0">
              <a:buNone/>
            </a:pPr>
            <a:r>
              <a:rPr lang="es-ES" dirty="0">
                <a:latin typeface="Courier New"/>
                <a:cs typeface="Courier New"/>
              </a:rPr>
              <a:t>    </a:t>
            </a:r>
            <a:r>
              <a:rPr lang="en-US" dirty="0">
                <a:latin typeface="Courier New"/>
                <a:cs typeface="Courier New"/>
              </a:rPr>
              <a:t>}</a:t>
            </a:r>
            <a:endParaRPr lang="es-ES_tradnl" dirty="0">
              <a:latin typeface="Courier New"/>
              <a:cs typeface="Courier New"/>
            </a:endParaRPr>
          </a:p>
          <a:p>
            <a:pPr marL="0" indent="0">
              <a:buNone/>
            </a:pPr>
            <a:r>
              <a:rPr lang="en-US" dirty="0">
                <a:latin typeface="Courier New"/>
                <a:cs typeface="Courier New"/>
              </a:rPr>
              <a:t> </a:t>
            </a:r>
            <a:endParaRPr lang="es-ES_tradnl" dirty="0">
              <a:latin typeface="Courier New"/>
              <a:cs typeface="Courier New"/>
            </a:endParaRPr>
          </a:p>
          <a:p>
            <a:pPr marL="0" indent="0">
              <a:buNone/>
            </a:pPr>
            <a:r>
              <a:rPr lang="en-US" dirty="0">
                <a:latin typeface="Courier New"/>
                <a:cs typeface="Courier New"/>
              </a:rPr>
              <a:t>    if (</a:t>
            </a:r>
            <a:r>
              <a:rPr lang="en-US" dirty="0" err="1">
                <a:latin typeface="Courier New"/>
                <a:cs typeface="Courier New"/>
              </a:rPr>
              <a:t>formulario.alta.checked</a:t>
            </a:r>
            <a:r>
              <a:rPr lang="en-US" dirty="0">
                <a:latin typeface="Courier New"/>
                <a:cs typeface="Courier New"/>
              </a:rPr>
              <a:t> == false){</a:t>
            </a:r>
            <a:endParaRPr lang="es-ES_tradnl" dirty="0">
              <a:latin typeface="Courier New"/>
              <a:cs typeface="Courier New"/>
            </a:endParaRPr>
          </a:p>
          <a:p>
            <a:pPr marL="0" indent="0">
              <a:buNone/>
            </a:pPr>
            <a:r>
              <a:rPr lang="en-US" dirty="0">
                <a:latin typeface="Courier New"/>
                <a:cs typeface="Courier New"/>
              </a:rPr>
              <a:t>      </a:t>
            </a:r>
            <a:r>
              <a:rPr lang="es-ES" dirty="0" err="1">
                <a:latin typeface="Courier New"/>
                <a:cs typeface="Courier New"/>
              </a:rPr>
              <a:t>formulario.action</a:t>
            </a:r>
            <a:r>
              <a:rPr lang="es-ES" dirty="0">
                <a:latin typeface="Courier New"/>
                <a:cs typeface="Courier New"/>
              </a:rPr>
              <a:t> = "paginas/</a:t>
            </a:r>
            <a:r>
              <a:rPr lang="es-ES" dirty="0" err="1">
                <a:latin typeface="Courier New"/>
                <a:cs typeface="Courier New"/>
              </a:rPr>
              <a:t>baja.html</a:t>
            </a:r>
            <a:r>
              <a:rPr lang="es-ES" dirty="0">
                <a:latin typeface="Courier New"/>
                <a:cs typeface="Courier New"/>
              </a:rPr>
              <a:t>";</a:t>
            </a:r>
            <a:endParaRPr lang="es-ES_tradnl" dirty="0">
              <a:latin typeface="Courier New"/>
              <a:cs typeface="Courier New"/>
            </a:endParaRPr>
          </a:p>
          <a:p>
            <a:pPr marL="0" indent="0">
              <a:buNone/>
            </a:pPr>
            <a:r>
              <a:rPr lang="es-ES" dirty="0">
                <a:latin typeface="Courier New"/>
                <a:cs typeface="Courier New"/>
              </a:rPr>
              <a:t>    }</a:t>
            </a:r>
            <a:endParaRPr lang="es-ES_tradnl" dirty="0">
              <a:latin typeface="Courier New"/>
              <a:cs typeface="Courier New"/>
            </a:endParaRPr>
          </a:p>
          <a:p>
            <a:pPr marL="0" indent="0">
              <a:buNone/>
            </a:pPr>
            <a:r>
              <a:rPr lang="es-ES" dirty="0">
                <a:latin typeface="Courier New"/>
                <a:cs typeface="Courier New"/>
              </a:rPr>
              <a:t>    </a:t>
            </a:r>
            <a:r>
              <a:rPr lang="es-ES" dirty="0" err="1">
                <a:latin typeface="Courier New"/>
                <a:cs typeface="Courier New"/>
              </a:rPr>
              <a:t>form.submit</a:t>
            </a:r>
            <a:r>
              <a:rPr lang="es-ES" dirty="0">
                <a:latin typeface="Courier New"/>
                <a:cs typeface="Courier New"/>
              </a:rPr>
              <a:t>()</a:t>
            </a:r>
            <a:endParaRPr lang="es-ES_tradnl" dirty="0">
              <a:latin typeface="Courier New"/>
              <a:cs typeface="Courier New"/>
            </a:endParaRPr>
          </a:p>
          <a:p>
            <a:pPr marL="0" indent="0">
              <a:buNone/>
            </a:pPr>
            <a:r>
              <a:rPr lang="es-ES" dirty="0">
                <a:latin typeface="Courier New"/>
                <a:cs typeface="Courier New"/>
              </a:rPr>
              <a:t>  }</a:t>
            </a:r>
            <a:endParaRPr lang="es-ES_tradnl" dirty="0">
              <a:latin typeface="Courier New"/>
              <a:cs typeface="Courier New"/>
            </a:endParaRPr>
          </a:p>
          <a:p>
            <a:pPr marL="0" indent="0">
              <a:buNone/>
            </a:pPr>
            <a:r>
              <a:rPr lang="es-ES" dirty="0">
                <a:latin typeface="Courier New"/>
                <a:cs typeface="Courier New"/>
              </a:rPr>
              <a:t>&lt;/script&gt;</a:t>
            </a:r>
            <a:endParaRPr lang="es-ES_tradnl" dirty="0">
              <a:latin typeface="Courier New"/>
              <a:cs typeface="Courier New"/>
            </a:endParaRPr>
          </a:p>
          <a:p>
            <a:pPr marL="0" indent="0">
              <a:buNone/>
            </a:pPr>
            <a:endParaRPr lang="es-ES" dirty="0">
              <a:latin typeface="Courier New"/>
              <a:cs typeface="Courier New"/>
            </a:endParaRPr>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41</a:t>
            </a:fld>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21582111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Validación y envío</a:t>
            </a:r>
            <a:endParaRPr lang="es-ES" dirty="0"/>
          </a:p>
        </p:txBody>
      </p:sp>
      <p:sp>
        <p:nvSpPr>
          <p:cNvPr id="3" name="Marcador de contenido 2"/>
          <p:cNvSpPr>
            <a:spLocks noGrp="1"/>
          </p:cNvSpPr>
          <p:nvPr>
            <p:ph idx="1"/>
          </p:nvPr>
        </p:nvSpPr>
        <p:spPr/>
        <p:txBody>
          <a:bodyPr/>
          <a:lstStyle/>
          <a:p>
            <a:r>
              <a:rPr lang="es-ES" dirty="0" smtClean="0"/>
              <a:t>El usuario puede cometer errores al rellenar un </a:t>
            </a:r>
            <a:r>
              <a:rPr lang="es-ES" dirty="0" smtClean="0"/>
              <a:t>formulario.</a:t>
            </a:r>
            <a:endParaRPr lang="es-ES" dirty="0" smtClean="0"/>
          </a:p>
          <a:p>
            <a:r>
              <a:rPr lang="es-ES" dirty="0" smtClean="0"/>
              <a:t>Si por ejemplo se espera un código postal y se introduce el nombre de una ciudad, se producirá un </a:t>
            </a:r>
            <a:r>
              <a:rPr lang="es-ES" dirty="0" smtClean="0"/>
              <a:t>error.</a:t>
            </a:r>
            <a:endParaRPr lang="es-ES" dirty="0" smtClean="0"/>
          </a:p>
          <a:p>
            <a:r>
              <a:rPr lang="es-ES" dirty="0" smtClean="0"/>
              <a:t>Para controlar estas situaciones se pueden usar las </a:t>
            </a:r>
            <a:r>
              <a:rPr lang="es-ES" dirty="0" smtClean="0"/>
              <a:t>validaciones.</a:t>
            </a: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42</a:t>
            </a:fld>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35680437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Validación y envío</a:t>
            </a:r>
            <a:endParaRPr lang="es-ES" dirty="0"/>
          </a:p>
        </p:txBody>
      </p:sp>
      <p:sp>
        <p:nvSpPr>
          <p:cNvPr id="3" name="Marcador de contenido 2"/>
          <p:cNvSpPr>
            <a:spLocks noGrp="1"/>
          </p:cNvSpPr>
          <p:nvPr>
            <p:ph idx="1"/>
          </p:nvPr>
        </p:nvSpPr>
        <p:spPr/>
        <p:txBody>
          <a:bodyPr/>
          <a:lstStyle/>
          <a:p>
            <a:r>
              <a:rPr lang="es-ES" dirty="0" smtClean="0"/>
              <a:t>Este tipo de validaciones se suelen realizar llamando a una función que analice si el dato cumple con las restricciones </a:t>
            </a:r>
            <a:r>
              <a:rPr lang="es-ES" dirty="0" smtClean="0"/>
              <a:t>establecidas.</a:t>
            </a: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43</a:t>
            </a:fld>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16963610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Validación y envío</a:t>
            </a:r>
            <a:endParaRPr lang="es-ES" dirty="0"/>
          </a:p>
        </p:txBody>
      </p:sp>
      <p:sp>
        <p:nvSpPr>
          <p:cNvPr id="3" name="Marcador de contenido 2"/>
          <p:cNvSpPr>
            <a:spLocks noGrp="1"/>
          </p:cNvSpPr>
          <p:nvPr>
            <p:ph idx="1"/>
          </p:nvPr>
        </p:nvSpPr>
        <p:spPr/>
        <p:txBody>
          <a:bodyPr/>
          <a:lstStyle/>
          <a:p>
            <a:r>
              <a:rPr lang="es-ES" dirty="0" smtClean="0"/>
              <a:t>Para que el formulario detecte que debe realizar una validación antes de enviar los datos, debemos indicarlo en su </a:t>
            </a:r>
            <a:r>
              <a:rPr lang="es-ES" dirty="0" smtClean="0"/>
              <a:t>estructura.</a:t>
            </a:r>
            <a:endParaRPr lang="es-ES" dirty="0" smtClean="0"/>
          </a:p>
          <a:p>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44</a:t>
            </a:fld>
            <a:endParaRPr lang="es-ES" dirty="0"/>
          </a:p>
        </p:txBody>
      </p:sp>
      <p:sp>
        <p:nvSpPr>
          <p:cNvPr id="6" name="CuadroTexto 5"/>
          <p:cNvSpPr txBox="1"/>
          <p:nvPr/>
        </p:nvSpPr>
        <p:spPr>
          <a:xfrm>
            <a:off x="179512" y="3140968"/>
            <a:ext cx="8640960" cy="1631216"/>
          </a:xfrm>
          <a:prstGeom prst="rect">
            <a:avLst/>
          </a:prstGeom>
          <a:noFill/>
        </p:spPr>
        <p:txBody>
          <a:bodyPr wrap="square" rtlCol="0">
            <a:spAutoFit/>
          </a:bodyPr>
          <a:lstStyle/>
          <a:p>
            <a:r>
              <a:rPr lang="es-ES" sz="2000" dirty="0">
                <a:latin typeface="Courier New"/>
                <a:cs typeface="Courier New"/>
              </a:rPr>
              <a:t>&lt;</a:t>
            </a:r>
            <a:r>
              <a:rPr lang="es-ES" sz="2000" dirty="0" err="1">
                <a:latin typeface="Courier New"/>
                <a:cs typeface="Courier New"/>
              </a:rPr>
              <a:t>form</a:t>
            </a:r>
            <a:r>
              <a:rPr lang="es-ES" sz="2000" dirty="0">
                <a:latin typeface="Courier New"/>
                <a:cs typeface="Courier New"/>
              </a:rPr>
              <a:t> </a:t>
            </a:r>
            <a:r>
              <a:rPr lang="es-ES" sz="2000" dirty="0" err="1">
                <a:latin typeface="Courier New"/>
                <a:cs typeface="Courier New"/>
              </a:rPr>
              <a:t>action</a:t>
            </a:r>
            <a:r>
              <a:rPr lang="es-ES" sz="2000" dirty="0">
                <a:latin typeface="Courier New"/>
                <a:cs typeface="Courier New"/>
              </a:rPr>
              <a:t>="URL" </a:t>
            </a:r>
            <a:r>
              <a:rPr lang="es-ES" sz="2000" dirty="0" err="1">
                <a:latin typeface="Courier New"/>
                <a:cs typeface="Courier New"/>
              </a:rPr>
              <a:t>method</a:t>
            </a:r>
            <a:r>
              <a:rPr lang="es-ES" sz="2000" dirty="0">
                <a:latin typeface="Courier New"/>
                <a:cs typeface="Courier New"/>
              </a:rPr>
              <a:t>="post" </a:t>
            </a:r>
            <a:r>
              <a:rPr lang="es-ES" sz="2000" dirty="0" err="1">
                <a:latin typeface="Courier New"/>
                <a:cs typeface="Courier New"/>
              </a:rPr>
              <a:t>name</a:t>
            </a:r>
            <a:r>
              <a:rPr lang="es-ES" sz="2000" dirty="0">
                <a:latin typeface="Courier New"/>
                <a:cs typeface="Courier New"/>
              </a:rPr>
              <a:t>="</a:t>
            </a:r>
            <a:r>
              <a:rPr lang="es-ES" sz="2000" dirty="0" err="1">
                <a:latin typeface="Courier New"/>
                <a:cs typeface="Courier New"/>
              </a:rPr>
              <a:t>formValidado</a:t>
            </a:r>
            <a:r>
              <a:rPr lang="es-ES" sz="2000" dirty="0">
                <a:latin typeface="Courier New"/>
                <a:cs typeface="Courier New"/>
              </a:rPr>
              <a:t>" </a:t>
            </a:r>
            <a:endParaRPr lang="es-ES_tradnl" sz="2000" dirty="0">
              <a:latin typeface="Courier New"/>
              <a:cs typeface="Courier New"/>
            </a:endParaRPr>
          </a:p>
          <a:p>
            <a:r>
              <a:rPr lang="es-ES" sz="2000" dirty="0">
                <a:latin typeface="Courier New"/>
                <a:cs typeface="Courier New"/>
              </a:rPr>
              <a:t>  </a:t>
            </a:r>
            <a:r>
              <a:rPr lang="es-ES" sz="2000" dirty="0" err="1">
                <a:latin typeface="Courier New"/>
                <a:cs typeface="Courier New"/>
              </a:rPr>
              <a:t>onsubmit</a:t>
            </a:r>
            <a:r>
              <a:rPr lang="es-ES" sz="2000" dirty="0">
                <a:latin typeface="Courier New"/>
                <a:cs typeface="Courier New"/>
              </a:rPr>
              <a:t>="</a:t>
            </a:r>
            <a:r>
              <a:rPr lang="es-ES" sz="2000" dirty="0" err="1">
                <a:latin typeface="Courier New"/>
                <a:cs typeface="Courier New"/>
              </a:rPr>
              <a:t>return</a:t>
            </a:r>
            <a:r>
              <a:rPr lang="es-ES" sz="2000" dirty="0">
                <a:latin typeface="Courier New"/>
                <a:cs typeface="Courier New"/>
              </a:rPr>
              <a:t> validar()"&gt;</a:t>
            </a:r>
            <a:endParaRPr lang="es-ES_tradnl" sz="2000" dirty="0">
              <a:latin typeface="Courier New"/>
              <a:cs typeface="Courier New"/>
            </a:endParaRPr>
          </a:p>
          <a:p>
            <a:r>
              <a:rPr lang="es-ES" sz="2000" dirty="0">
                <a:latin typeface="Courier New"/>
                <a:cs typeface="Courier New"/>
              </a:rPr>
              <a:t>  ...</a:t>
            </a:r>
            <a:endParaRPr lang="es-ES_tradnl" sz="2000" dirty="0">
              <a:latin typeface="Courier New"/>
              <a:cs typeface="Courier New"/>
            </a:endParaRPr>
          </a:p>
          <a:p>
            <a:r>
              <a:rPr lang="es-ES" sz="2000" dirty="0">
                <a:latin typeface="Courier New"/>
                <a:cs typeface="Courier New"/>
              </a:rPr>
              <a:t>&lt;/</a:t>
            </a:r>
            <a:r>
              <a:rPr lang="es-ES" sz="2000" dirty="0" err="1">
                <a:latin typeface="Courier New"/>
                <a:cs typeface="Courier New"/>
              </a:rPr>
              <a:t>form</a:t>
            </a:r>
            <a:r>
              <a:rPr lang="es-ES" sz="2000" dirty="0">
                <a:latin typeface="Courier New"/>
                <a:cs typeface="Courier New"/>
              </a:rPr>
              <a:t>&gt;</a:t>
            </a:r>
            <a:endParaRPr lang="es-ES_tradnl" sz="2000" dirty="0">
              <a:latin typeface="Courier New"/>
              <a:cs typeface="Courier New"/>
            </a:endParaRPr>
          </a:p>
          <a:p>
            <a:endParaRPr lang="es-ES" sz="2000" dirty="0"/>
          </a:p>
        </p:txBody>
      </p:sp>
      <p:sp>
        <p:nvSpPr>
          <p:cNvPr id="7"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15461573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Validación y envío</a:t>
            </a:r>
            <a:endParaRPr lang="es-ES" dirty="0"/>
          </a:p>
        </p:txBody>
      </p:sp>
      <p:sp>
        <p:nvSpPr>
          <p:cNvPr id="3" name="Marcador de contenido 2"/>
          <p:cNvSpPr>
            <a:spLocks noGrp="1"/>
          </p:cNvSpPr>
          <p:nvPr>
            <p:ph idx="1"/>
          </p:nvPr>
        </p:nvSpPr>
        <p:spPr/>
        <p:txBody>
          <a:bodyPr/>
          <a:lstStyle/>
          <a:p>
            <a:r>
              <a:rPr lang="es-ES" dirty="0" smtClean="0"/>
              <a:t>Validar un campo como </a:t>
            </a:r>
            <a:r>
              <a:rPr lang="es-ES" dirty="0" smtClean="0"/>
              <a:t>obligatorio:</a:t>
            </a:r>
            <a:endParaRPr lang="es-ES" dirty="0" smtClean="0"/>
          </a:p>
          <a:p>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45</a:t>
            </a:fld>
            <a:endParaRPr lang="es-ES" dirty="0"/>
          </a:p>
        </p:txBody>
      </p:sp>
      <p:sp>
        <p:nvSpPr>
          <p:cNvPr id="6" name="CuadroTexto 5"/>
          <p:cNvSpPr txBox="1"/>
          <p:nvPr/>
        </p:nvSpPr>
        <p:spPr>
          <a:xfrm>
            <a:off x="179512" y="2348880"/>
            <a:ext cx="8640960" cy="3477875"/>
          </a:xfrm>
          <a:prstGeom prst="rect">
            <a:avLst/>
          </a:prstGeom>
          <a:noFill/>
        </p:spPr>
        <p:txBody>
          <a:bodyPr wrap="square" rtlCol="0">
            <a:spAutoFit/>
          </a:bodyPr>
          <a:lstStyle/>
          <a:p>
            <a:r>
              <a:rPr lang="en-US" sz="2000" dirty="0">
                <a:latin typeface="Courier New"/>
                <a:cs typeface="Courier New"/>
              </a:rPr>
              <a:t>&lt;script type="text/</a:t>
            </a:r>
            <a:r>
              <a:rPr lang="en-US" sz="2000" dirty="0" err="1">
                <a:latin typeface="Courier New"/>
                <a:cs typeface="Courier New"/>
              </a:rPr>
              <a:t>javascript</a:t>
            </a:r>
            <a:r>
              <a:rPr lang="en-US" sz="2000" dirty="0">
                <a:latin typeface="Courier New"/>
                <a:cs typeface="Courier New"/>
              </a:rPr>
              <a:t>"&gt;</a:t>
            </a:r>
            <a:endParaRPr lang="es-ES_tradnl" sz="2000" dirty="0">
              <a:latin typeface="Courier New"/>
              <a:cs typeface="Courier New"/>
            </a:endParaRPr>
          </a:p>
          <a:p>
            <a:r>
              <a:rPr lang="en-US" sz="2000" dirty="0">
                <a:latin typeface="Courier New"/>
                <a:cs typeface="Courier New"/>
              </a:rPr>
              <a:t>  function </a:t>
            </a:r>
            <a:r>
              <a:rPr lang="en-US" sz="2000" dirty="0" err="1">
                <a:latin typeface="Courier New"/>
                <a:cs typeface="Courier New"/>
              </a:rPr>
              <a:t>validacion</a:t>
            </a:r>
            <a:r>
              <a:rPr lang="en-US" sz="2000" dirty="0">
                <a:latin typeface="Courier New"/>
                <a:cs typeface="Courier New"/>
              </a:rPr>
              <a:t>() {</a:t>
            </a:r>
            <a:endParaRPr lang="es-ES_tradnl" sz="2000" dirty="0">
              <a:latin typeface="Courier New"/>
              <a:cs typeface="Courier New"/>
            </a:endParaRPr>
          </a:p>
          <a:p>
            <a:r>
              <a:rPr lang="en-US" sz="2000" dirty="0">
                <a:latin typeface="Courier New"/>
                <a:cs typeface="Courier New"/>
              </a:rPr>
              <a:t>    </a:t>
            </a:r>
            <a:r>
              <a:rPr lang="es-ES" sz="2000" dirty="0">
                <a:latin typeface="Courier New"/>
                <a:cs typeface="Courier New"/>
              </a:rPr>
              <a:t>valor = </a:t>
            </a:r>
            <a:r>
              <a:rPr lang="es-ES" sz="2000" dirty="0" err="1">
                <a:latin typeface="Courier New"/>
                <a:cs typeface="Courier New"/>
              </a:rPr>
              <a:t>document.getElementById</a:t>
            </a:r>
            <a:r>
              <a:rPr lang="es-ES" sz="2000" dirty="0">
                <a:latin typeface="Courier New"/>
                <a:cs typeface="Courier New"/>
              </a:rPr>
              <a:t>("campo").</a:t>
            </a:r>
            <a:r>
              <a:rPr lang="es-ES" sz="2000" dirty="0" err="1">
                <a:latin typeface="Courier New"/>
                <a:cs typeface="Courier New"/>
              </a:rPr>
              <a:t>value</a:t>
            </a:r>
            <a:r>
              <a:rPr lang="es-ES" sz="2000" dirty="0">
                <a:latin typeface="Courier New"/>
                <a:cs typeface="Courier New"/>
              </a:rPr>
              <a:t>;</a:t>
            </a:r>
            <a:endParaRPr lang="es-ES_tradnl" sz="2000" dirty="0">
              <a:latin typeface="Courier New"/>
              <a:cs typeface="Courier New"/>
            </a:endParaRPr>
          </a:p>
          <a:p>
            <a:r>
              <a:rPr lang="es-ES" sz="2000" dirty="0">
                <a:latin typeface="Courier New"/>
                <a:cs typeface="Courier New"/>
              </a:rPr>
              <a:t> </a:t>
            </a:r>
            <a:endParaRPr lang="es-ES_tradnl" sz="2000" dirty="0">
              <a:latin typeface="Courier New"/>
              <a:cs typeface="Courier New"/>
            </a:endParaRPr>
          </a:p>
          <a:p>
            <a:r>
              <a:rPr lang="es-ES" sz="2000" dirty="0">
                <a:latin typeface="Courier New"/>
                <a:cs typeface="Courier New"/>
              </a:rPr>
              <a:t>    </a:t>
            </a:r>
            <a:r>
              <a:rPr lang="en-US" sz="2000" dirty="0">
                <a:latin typeface="Courier New"/>
                <a:cs typeface="Courier New"/>
              </a:rPr>
              <a:t>if( valor == null || </a:t>
            </a:r>
            <a:r>
              <a:rPr lang="en-US" sz="2000" dirty="0" err="1">
                <a:latin typeface="Courier New"/>
                <a:cs typeface="Courier New"/>
              </a:rPr>
              <a:t>valor.length</a:t>
            </a:r>
            <a:r>
              <a:rPr lang="en-US" sz="2000" dirty="0">
                <a:latin typeface="Courier New"/>
                <a:cs typeface="Courier New"/>
              </a:rPr>
              <a:t> == 0 ){</a:t>
            </a:r>
            <a:endParaRPr lang="es-ES_tradnl" sz="2000" dirty="0">
              <a:latin typeface="Courier New"/>
              <a:cs typeface="Courier New"/>
            </a:endParaRPr>
          </a:p>
          <a:p>
            <a:r>
              <a:rPr lang="en-US" sz="2000" dirty="0">
                <a:latin typeface="Courier New"/>
                <a:cs typeface="Courier New"/>
              </a:rPr>
              <a:t>      </a:t>
            </a:r>
            <a:r>
              <a:rPr lang="es-ES" sz="2000" dirty="0" err="1">
                <a:latin typeface="Courier New"/>
                <a:cs typeface="Courier New"/>
              </a:rPr>
              <a:t>alert</a:t>
            </a:r>
            <a:r>
              <a:rPr lang="es-ES" sz="2000" dirty="0">
                <a:latin typeface="Courier New"/>
                <a:cs typeface="Courier New"/>
              </a:rPr>
              <a:t>("El campo no puede ser vacío");  </a:t>
            </a:r>
            <a:endParaRPr lang="es-ES_tradnl" sz="2000" dirty="0">
              <a:latin typeface="Courier New"/>
              <a:cs typeface="Courier New"/>
            </a:endParaRPr>
          </a:p>
          <a:p>
            <a:r>
              <a:rPr lang="es-ES" sz="2000" dirty="0">
                <a:latin typeface="Courier New"/>
                <a:cs typeface="Courier New"/>
              </a:rPr>
              <a:t>      </a:t>
            </a:r>
            <a:r>
              <a:rPr lang="en-US" sz="2000" dirty="0">
                <a:latin typeface="Courier New"/>
                <a:cs typeface="Courier New"/>
              </a:rPr>
              <a:t>return false;</a:t>
            </a:r>
            <a:endParaRPr lang="es-ES_tradnl" sz="2000" dirty="0">
              <a:latin typeface="Courier New"/>
              <a:cs typeface="Courier New"/>
            </a:endParaRPr>
          </a:p>
          <a:p>
            <a:r>
              <a:rPr lang="en-US" sz="2000" dirty="0">
                <a:latin typeface="Courier New"/>
                <a:cs typeface="Courier New"/>
              </a:rPr>
              <a:t>    }</a:t>
            </a:r>
            <a:endParaRPr lang="es-ES_tradnl" sz="2000" dirty="0">
              <a:latin typeface="Courier New"/>
              <a:cs typeface="Courier New"/>
            </a:endParaRPr>
          </a:p>
          <a:p>
            <a:r>
              <a:rPr lang="en-US" sz="2000" dirty="0">
                <a:latin typeface="Courier New"/>
                <a:cs typeface="Courier New"/>
              </a:rPr>
              <a:t>    return true;</a:t>
            </a:r>
            <a:endParaRPr lang="es-ES_tradnl" sz="2000" dirty="0">
              <a:latin typeface="Courier New"/>
              <a:cs typeface="Courier New"/>
            </a:endParaRPr>
          </a:p>
          <a:p>
            <a:r>
              <a:rPr lang="en-US" sz="2000" dirty="0">
                <a:latin typeface="Courier New"/>
                <a:cs typeface="Courier New"/>
              </a:rPr>
              <a:t>  }</a:t>
            </a:r>
            <a:endParaRPr lang="es-ES_tradnl" sz="2000" dirty="0">
              <a:latin typeface="Courier New"/>
              <a:cs typeface="Courier New"/>
            </a:endParaRPr>
          </a:p>
          <a:p>
            <a:r>
              <a:rPr lang="en-US" sz="2000" dirty="0">
                <a:latin typeface="Courier New"/>
                <a:cs typeface="Courier New"/>
              </a:rPr>
              <a:t>&lt;/script&gt;</a:t>
            </a:r>
            <a:endParaRPr lang="es-ES_tradnl" sz="2000" dirty="0">
              <a:latin typeface="Courier New"/>
              <a:cs typeface="Courier New"/>
            </a:endParaRPr>
          </a:p>
        </p:txBody>
      </p:sp>
      <p:sp>
        <p:nvSpPr>
          <p:cNvPr id="7"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12425554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Validación y envío</a:t>
            </a:r>
            <a:endParaRPr lang="es-ES" dirty="0"/>
          </a:p>
        </p:txBody>
      </p:sp>
      <p:sp>
        <p:nvSpPr>
          <p:cNvPr id="3" name="Marcador de contenido 2"/>
          <p:cNvSpPr>
            <a:spLocks noGrp="1"/>
          </p:cNvSpPr>
          <p:nvPr>
            <p:ph idx="1"/>
          </p:nvPr>
        </p:nvSpPr>
        <p:spPr/>
        <p:txBody>
          <a:bodyPr/>
          <a:lstStyle/>
          <a:p>
            <a:r>
              <a:rPr lang="es-ES" dirty="0" smtClean="0"/>
              <a:t>Validar un campo de texto como </a:t>
            </a:r>
            <a:r>
              <a:rPr lang="es-ES" dirty="0" smtClean="0"/>
              <a:t>numérico:</a:t>
            </a:r>
            <a:endParaRPr lang="es-ES" dirty="0" smtClean="0"/>
          </a:p>
          <a:p>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46</a:t>
            </a:fld>
            <a:endParaRPr lang="es-ES" dirty="0"/>
          </a:p>
        </p:txBody>
      </p:sp>
      <p:sp>
        <p:nvSpPr>
          <p:cNvPr id="6" name="CuadroTexto 5"/>
          <p:cNvSpPr txBox="1"/>
          <p:nvPr/>
        </p:nvSpPr>
        <p:spPr>
          <a:xfrm>
            <a:off x="179512" y="2348880"/>
            <a:ext cx="8640960" cy="3477875"/>
          </a:xfrm>
          <a:prstGeom prst="rect">
            <a:avLst/>
          </a:prstGeom>
          <a:noFill/>
        </p:spPr>
        <p:txBody>
          <a:bodyPr wrap="square" rtlCol="0">
            <a:spAutoFit/>
          </a:bodyPr>
          <a:lstStyle/>
          <a:p>
            <a:r>
              <a:rPr lang="en-US" sz="2000" dirty="0">
                <a:latin typeface="Courier New"/>
                <a:cs typeface="Courier New"/>
              </a:rPr>
              <a:t>&lt;script type="text/</a:t>
            </a:r>
            <a:r>
              <a:rPr lang="en-US" sz="2000" dirty="0" err="1">
                <a:latin typeface="Courier New"/>
                <a:cs typeface="Courier New"/>
              </a:rPr>
              <a:t>javascript</a:t>
            </a:r>
            <a:r>
              <a:rPr lang="en-US" sz="2000" dirty="0">
                <a:latin typeface="Courier New"/>
                <a:cs typeface="Courier New"/>
              </a:rPr>
              <a:t>"&gt;</a:t>
            </a:r>
            <a:endParaRPr lang="es-ES_tradnl" sz="2000" dirty="0">
              <a:latin typeface="Courier New"/>
              <a:cs typeface="Courier New"/>
            </a:endParaRPr>
          </a:p>
          <a:p>
            <a:r>
              <a:rPr lang="en-US" sz="2000" dirty="0">
                <a:latin typeface="Courier New"/>
                <a:cs typeface="Courier New"/>
              </a:rPr>
              <a:t>  function </a:t>
            </a:r>
            <a:r>
              <a:rPr lang="en-US" sz="2000" dirty="0" err="1">
                <a:latin typeface="Courier New"/>
                <a:cs typeface="Courier New"/>
              </a:rPr>
              <a:t>validaNum</a:t>
            </a:r>
            <a:r>
              <a:rPr lang="en-US" sz="2000" dirty="0">
                <a:latin typeface="Courier New"/>
                <a:cs typeface="Courier New"/>
              </a:rPr>
              <a:t>() {</a:t>
            </a:r>
            <a:endParaRPr lang="es-ES_tradnl" sz="2000" dirty="0">
              <a:latin typeface="Courier New"/>
              <a:cs typeface="Courier New"/>
            </a:endParaRPr>
          </a:p>
          <a:p>
            <a:r>
              <a:rPr lang="en-US" sz="2000" dirty="0">
                <a:latin typeface="Courier New"/>
                <a:cs typeface="Courier New"/>
              </a:rPr>
              <a:t>    </a:t>
            </a:r>
            <a:r>
              <a:rPr lang="es-ES" sz="2000" dirty="0">
                <a:latin typeface="Courier New"/>
                <a:cs typeface="Courier New"/>
              </a:rPr>
              <a:t>valor = </a:t>
            </a:r>
            <a:r>
              <a:rPr lang="es-ES" sz="2000" dirty="0" err="1">
                <a:latin typeface="Courier New"/>
                <a:cs typeface="Courier New"/>
              </a:rPr>
              <a:t>document.getElementById</a:t>
            </a:r>
            <a:r>
              <a:rPr lang="es-ES" sz="2000" dirty="0">
                <a:latin typeface="Courier New"/>
                <a:cs typeface="Courier New"/>
              </a:rPr>
              <a:t>("</a:t>
            </a:r>
            <a:r>
              <a:rPr lang="es-ES" sz="2000" dirty="0" err="1">
                <a:latin typeface="Courier New"/>
                <a:cs typeface="Courier New"/>
              </a:rPr>
              <a:t>telefono</a:t>
            </a:r>
            <a:r>
              <a:rPr lang="es-ES" sz="2000" dirty="0">
                <a:latin typeface="Courier New"/>
                <a:cs typeface="Courier New"/>
              </a:rPr>
              <a:t>").</a:t>
            </a:r>
            <a:r>
              <a:rPr lang="es-ES" sz="2000" dirty="0" err="1">
                <a:latin typeface="Courier New"/>
                <a:cs typeface="Courier New"/>
              </a:rPr>
              <a:t>value</a:t>
            </a:r>
            <a:r>
              <a:rPr lang="es-ES" sz="2000" dirty="0">
                <a:latin typeface="Courier New"/>
                <a:cs typeface="Courier New"/>
              </a:rPr>
              <a:t>;</a:t>
            </a:r>
            <a:endParaRPr lang="es-ES_tradnl" sz="2000" dirty="0">
              <a:latin typeface="Courier New"/>
              <a:cs typeface="Courier New"/>
            </a:endParaRPr>
          </a:p>
          <a:p>
            <a:r>
              <a:rPr lang="es-ES" sz="2000" dirty="0">
                <a:latin typeface="Courier New"/>
                <a:cs typeface="Courier New"/>
              </a:rPr>
              <a:t> </a:t>
            </a:r>
            <a:endParaRPr lang="es-ES_tradnl" sz="2000" dirty="0">
              <a:latin typeface="Courier New"/>
              <a:cs typeface="Courier New"/>
            </a:endParaRPr>
          </a:p>
          <a:p>
            <a:r>
              <a:rPr lang="es-ES" sz="2000" dirty="0">
                <a:latin typeface="Courier New"/>
                <a:cs typeface="Courier New"/>
              </a:rPr>
              <a:t>    </a:t>
            </a:r>
            <a:r>
              <a:rPr lang="es-ES" sz="2000" dirty="0" err="1">
                <a:latin typeface="Courier New"/>
                <a:cs typeface="Courier New"/>
              </a:rPr>
              <a:t>if</a:t>
            </a:r>
            <a:r>
              <a:rPr lang="es-ES" sz="2000" dirty="0">
                <a:latin typeface="Courier New"/>
                <a:cs typeface="Courier New"/>
              </a:rPr>
              <a:t>( </a:t>
            </a:r>
            <a:r>
              <a:rPr lang="es-ES" sz="2000" dirty="0" err="1">
                <a:latin typeface="Courier New"/>
                <a:cs typeface="Courier New"/>
              </a:rPr>
              <a:t>isNaN</a:t>
            </a:r>
            <a:r>
              <a:rPr lang="es-ES" sz="2000" dirty="0">
                <a:latin typeface="Courier New"/>
                <a:cs typeface="Courier New"/>
              </a:rPr>
              <a:t>(valor) ) {</a:t>
            </a:r>
            <a:endParaRPr lang="es-ES_tradnl" sz="2000" dirty="0">
              <a:latin typeface="Courier New"/>
              <a:cs typeface="Courier New"/>
            </a:endParaRPr>
          </a:p>
          <a:p>
            <a:r>
              <a:rPr lang="es-ES" sz="2000" dirty="0">
                <a:latin typeface="Courier New"/>
                <a:cs typeface="Courier New"/>
              </a:rPr>
              <a:t>      </a:t>
            </a:r>
            <a:r>
              <a:rPr lang="es-ES" sz="2000" dirty="0" err="1">
                <a:latin typeface="Courier New"/>
                <a:cs typeface="Courier New"/>
              </a:rPr>
              <a:t>alert</a:t>
            </a:r>
            <a:r>
              <a:rPr lang="es-ES" sz="2000" dirty="0">
                <a:latin typeface="Courier New"/>
                <a:cs typeface="Courier New"/>
              </a:rPr>
              <a:t>("El campo tiene que ser numérico");  </a:t>
            </a:r>
            <a:endParaRPr lang="es-ES_tradnl" sz="2000" dirty="0">
              <a:latin typeface="Courier New"/>
              <a:cs typeface="Courier New"/>
            </a:endParaRPr>
          </a:p>
          <a:p>
            <a:r>
              <a:rPr lang="es-ES" sz="2000" dirty="0">
                <a:latin typeface="Courier New"/>
                <a:cs typeface="Courier New"/>
              </a:rPr>
              <a:t>      </a:t>
            </a:r>
            <a:r>
              <a:rPr lang="en-US" sz="2000" dirty="0">
                <a:latin typeface="Courier New"/>
                <a:cs typeface="Courier New"/>
              </a:rPr>
              <a:t>return false;</a:t>
            </a:r>
            <a:endParaRPr lang="es-ES_tradnl" sz="2000" dirty="0">
              <a:latin typeface="Courier New"/>
              <a:cs typeface="Courier New"/>
            </a:endParaRPr>
          </a:p>
          <a:p>
            <a:r>
              <a:rPr lang="en-US" sz="2000" dirty="0">
                <a:latin typeface="Courier New"/>
                <a:cs typeface="Courier New"/>
              </a:rPr>
              <a:t>    }</a:t>
            </a:r>
            <a:endParaRPr lang="es-ES_tradnl" sz="2000" dirty="0">
              <a:latin typeface="Courier New"/>
              <a:cs typeface="Courier New"/>
            </a:endParaRPr>
          </a:p>
          <a:p>
            <a:r>
              <a:rPr lang="en-US" sz="2000" dirty="0">
                <a:latin typeface="Courier New"/>
                <a:cs typeface="Courier New"/>
              </a:rPr>
              <a:t>    return true;</a:t>
            </a:r>
            <a:endParaRPr lang="es-ES_tradnl" sz="2000" dirty="0">
              <a:latin typeface="Courier New"/>
              <a:cs typeface="Courier New"/>
            </a:endParaRPr>
          </a:p>
          <a:p>
            <a:r>
              <a:rPr lang="en-US" sz="2000" dirty="0">
                <a:latin typeface="Courier New"/>
                <a:cs typeface="Courier New"/>
              </a:rPr>
              <a:t>  }</a:t>
            </a:r>
            <a:endParaRPr lang="es-ES_tradnl" sz="2000" dirty="0">
              <a:latin typeface="Courier New"/>
              <a:cs typeface="Courier New"/>
            </a:endParaRPr>
          </a:p>
          <a:p>
            <a:r>
              <a:rPr lang="en-US" sz="2000" dirty="0">
                <a:latin typeface="Courier New"/>
                <a:cs typeface="Courier New"/>
              </a:rPr>
              <a:t>&lt;/script&gt;</a:t>
            </a:r>
            <a:endParaRPr lang="es-ES_tradnl" sz="2000" dirty="0">
              <a:latin typeface="Courier New"/>
              <a:cs typeface="Courier New"/>
            </a:endParaRPr>
          </a:p>
        </p:txBody>
      </p:sp>
      <p:sp>
        <p:nvSpPr>
          <p:cNvPr id="7"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27261584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Validación y envío</a:t>
            </a:r>
            <a:endParaRPr lang="es-ES" dirty="0"/>
          </a:p>
        </p:txBody>
      </p:sp>
      <p:sp>
        <p:nvSpPr>
          <p:cNvPr id="3" name="Marcador de contenido 2"/>
          <p:cNvSpPr>
            <a:spLocks noGrp="1"/>
          </p:cNvSpPr>
          <p:nvPr>
            <p:ph idx="1"/>
          </p:nvPr>
        </p:nvSpPr>
        <p:spPr/>
        <p:txBody>
          <a:bodyPr/>
          <a:lstStyle/>
          <a:p>
            <a:r>
              <a:rPr lang="es-ES" dirty="0" smtClean="0"/>
              <a:t>Validar si una fecha es </a:t>
            </a:r>
            <a:r>
              <a:rPr lang="es-ES" dirty="0" smtClean="0"/>
              <a:t>correcta:</a:t>
            </a:r>
            <a:endParaRPr lang="es-ES" dirty="0" smtClean="0"/>
          </a:p>
          <a:p>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47</a:t>
            </a:fld>
            <a:endParaRPr lang="es-ES" dirty="0"/>
          </a:p>
        </p:txBody>
      </p:sp>
      <p:sp>
        <p:nvSpPr>
          <p:cNvPr id="6" name="CuadroTexto 5"/>
          <p:cNvSpPr txBox="1"/>
          <p:nvPr/>
        </p:nvSpPr>
        <p:spPr>
          <a:xfrm>
            <a:off x="179512" y="2204864"/>
            <a:ext cx="8640960" cy="3600986"/>
          </a:xfrm>
          <a:prstGeom prst="rect">
            <a:avLst/>
          </a:prstGeom>
          <a:noFill/>
        </p:spPr>
        <p:txBody>
          <a:bodyPr wrap="square" rtlCol="0">
            <a:spAutoFit/>
          </a:bodyPr>
          <a:lstStyle/>
          <a:p>
            <a:r>
              <a:rPr lang="en-US" sz="1900" dirty="0">
                <a:latin typeface="Courier New"/>
                <a:cs typeface="Courier New"/>
              </a:rPr>
              <a:t>&lt;script type="text/</a:t>
            </a:r>
            <a:r>
              <a:rPr lang="en-US" sz="1900" dirty="0" err="1">
                <a:latin typeface="Courier New"/>
                <a:cs typeface="Courier New"/>
              </a:rPr>
              <a:t>javascript</a:t>
            </a:r>
            <a:r>
              <a:rPr lang="en-US" sz="1900" dirty="0">
                <a:latin typeface="Courier New"/>
                <a:cs typeface="Courier New"/>
              </a:rPr>
              <a:t>"&gt;</a:t>
            </a:r>
            <a:endParaRPr lang="es-ES_tradnl" sz="1900" dirty="0">
              <a:latin typeface="Courier New"/>
              <a:cs typeface="Courier New"/>
            </a:endParaRPr>
          </a:p>
          <a:p>
            <a:r>
              <a:rPr lang="en-US" sz="1900" dirty="0">
                <a:latin typeface="Courier New"/>
                <a:cs typeface="Courier New"/>
              </a:rPr>
              <a:t>  function </a:t>
            </a:r>
            <a:r>
              <a:rPr lang="en-US" sz="1900" dirty="0" err="1">
                <a:latin typeface="Courier New"/>
                <a:cs typeface="Courier New"/>
              </a:rPr>
              <a:t>validaFecha</a:t>
            </a:r>
            <a:r>
              <a:rPr lang="en-US" sz="1900" dirty="0">
                <a:latin typeface="Courier New"/>
                <a:cs typeface="Courier New"/>
              </a:rPr>
              <a:t>() {</a:t>
            </a:r>
            <a:endParaRPr lang="es-ES_tradnl" sz="1900" dirty="0">
              <a:latin typeface="Courier New"/>
              <a:cs typeface="Courier New"/>
            </a:endParaRPr>
          </a:p>
          <a:p>
            <a:r>
              <a:rPr lang="en-US" sz="1900" dirty="0">
                <a:latin typeface="Courier New"/>
                <a:cs typeface="Courier New"/>
              </a:rPr>
              <a:t>    </a:t>
            </a:r>
            <a:r>
              <a:rPr lang="es-ES" sz="1900" dirty="0" err="1">
                <a:latin typeface="Courier New"/>
                <a:cs typeface="Courier New"/>
              </a:rPr>
              <a:t>var</a:t>
            </a:r>
            <a:r>
              <a:rPr lang="es-ES" sz="1900" dirty="0">
                <a:latin typeface="Courier New"/>
                <a:cs typeface="Courier New"/>
              </a:rPr>
              <a:t> </a:t>
            </a:r>
            <a:r>
              <a:rPr lang="es-ES" sz="1900" dirty="0" err="1">
                <a:latin typeface="Courier New"/>
                <a:cs typeface="Courier New"/>
              </a:rPr>
              <a:t>dia</a:t>
            </a:r>
            <a:r>
              <a:rPr lang="es-ES" sz="1900" dirty="0">
                <a:latin typeface="Courier New"/>
                <a:cs typeface="Courier New"/>
              </a:rPr>
              <a:t> = </a:t>
            </a:r>
            <a:r>
              <a:rPr lang="es-ES" sz="1900" dirty="0" err="1">
                <a:latin typeface="Courier New"/>
                <a:cs typeface="Courier New"/>
              </a:rPr>
              <a:t>document.getElementById</a:t>
            </a:r>
            <a:r>
              <a:rPr lang="es-ES" sz="1900" dirty="0">
                <a:latin typeface="Courier New"/>
                <a:cs typeface="Courier New"/>
              </a:rPr>
              <a:t>("</a:t>
            </a:r>
            <a:r>
              <a:rPr lang="es-ES" sz="1900" dirty="0" err="1">
                <a:latin typeface="Courier New"/>
                <a:cs typeface="Courier New"/>
              </a:rPr>
              <a:t>dia</a:t>
            </a:r>
            <a:r>
              <a:rPr lang="es-ES" sz="1900" dirty="0">
                <a:latin typeface="Courier New"/>
                <a:cs typeface="Courier New"/>
              </a:rPr>
              <a:t>").</a:t>
            </a:r>
            <a:r>
              <a:rPr lang="es-ES" sz="1900" dirty="0" err="1">
                <a:latin typeface="Courier New"/>
                <a:cs typeface="Courier New"/>
              </a:rPr>
              <a:t>value</a:t>
            </a:r>
            <a:r>
              <a:rPr lang="es-ES" sz="1900" dirty="0">
                <a:latin typeface="Courier New"/>
                <a:cs typeface="Courier New"/>
              </a:rPr>
              <a:t>;</a:t>
            </a:r>
            <a:endParaRPr lang="es-ES_tradnl" sz="1900" dirty="0">
              <a:latin typeface="Courier New"/>
              <a:cs typeface="Courier New"/>
            </a:endParaRPr>
          </a:p>
          <a:p>
            <a:r>
              <a:rPr lang="es-ES" sz="1900" dirty="0">
                <a:latin typeface="Courier New"/>
                <a:cs typeface="Courier New"/>
              </a:rPr>
              <a:t>    </a:t>
            </a:r>
            <a:r>
              <a:rPr lang="es-ES" sz="1900" dirty="0" err="1">
                <a:latin typeface="Courier New"/>
                <a:cs typeface="Courier New"/>
              </a:rPr>
              <a:t>var</a:t>
            </a:r>
            <a:r>
              <a:rPr lang="es-ES" sz="1900" dirty="0">
                <a:latin typeface="Courier New"/>
                <a:cs typeface="Courier New"/>
              </a:rPr>
              <a:t> mes = </a:t>
            </a:r>
            <a:r>
              <a:rPr lang="es-ES" sz="1900" dirty="0" err="1">
                <a:latin typeface="Courier New"/>
                <a:cs typeface="Courier New"/>
              </a:rPr>
              <a:t>document.getElementById</a:t>
            </a:r>
            <a:r>
              <a:rPr lang="es-ES" sz="1900" dirty="0">
                <a:latin typeface="Courier New"/>
                <a:cs typeface="Courier New"/>
              </a:rPr>
              <a:t>("mes").</a:t>
            </a:r>
            <a:r>
              <a:rPr lang="es-ES" sz="1900" dirty="0" err="1">
                <a:latin typeface="Courier New"/>
                <a:cs typeface="Courier New"/>
              </a:rPr>
              <a:t>value</a:t>
            </a:r>
            <a:r>
              <a:rPr lang="es-ES" sz="1900" dirty="0">
                <a:latin typeface="Courier New"/>
                <a:cs typeface="Courier New"/>
              </a:rPr>
              <a:t>;</a:t>
            </a:r>
            <a:endParaRPr lang="es-ES_tradnl" sz="1900" dirty="0">
              <a:latin typeface="Courier New"/>
              <a:cs typeface="Courier New"/>
            </a:endParaRPr>
          </a:p>
          <a:p>
            <a:r>
              <a:rPr lang="es-ES" sz="1900" dirty="0">
                <a:latin typeface="Courier New"/>
                <a:cs typeface="Courier New"/>
              </a:rPr>
              <a:t>    </a:t>
            </a:r>
            <a:r>
              <a:rPr lang="es-ES" sz="1900" dirty="0" err="1">
                <a:latin typeface="Courier New"/>
                <a:cs typeface="Courier New"/>
              </a:rPr>
              <a:t>var</a:t>
            </a:r>
            <a:r>
              <a:rPr lang="es-ES" sz="1900" dirty="0">
                <a:latin typeface="Courier New"/>
                <a:cs typeface="Courier New"/>
              </a:rPr>
              <a:t> ano = </a:t>
            </a:r>
            <a:r>
              <a:rPr lang="es-ES" sz="1900" dirty="0" err="1">
                <a:latin typeface="Courier New"/>
                <a:cs typeface="Courier New"/>
              </a:rPr>
              <a:t>document.getElementById</a:t>
            </a:r>
            <a:r>
              <a:rPr lang="es-ES" sz="1900" dirty="0">
                <a:latin typeface="Courier New"/>
                <a:cs typeface="Courier New"/>
              </a:rPr>
              <a:t>("ano").</a:t>
            </a:r>
            <a:r>
              <a:rPr lang="es-ES" sz="1900" dirty="0" err="1">
                <a:latin typeface="Courier New"/>
                <a:cs typeface="Courier New"/>
              </a:rPr>
              <a:t>value</a:t>
            </a:r>
            <a:r>
              <a:rPr lang="es-ES" sz="1900" dirty="0">
                <a:latin typeface="Courier New"/>
                <a:cs typeface="Courier New"/>
              </a:rPr>
              <a:t>;</a:t>
            </a:r>
            <a:endParaRPr lang="es-ES_tradnl" sz="1900" dirty="0">
              <a:latin typeface="Courier New"/>
              <a:cs typeface="Courier New"/>
            </a:endParaRPr>
          </a:p>
          <a:p>
            <a:r>
              <a:rPr lang="es-ES" sz="1900" dirty="0">
                <a:latin typeface="Courier New"/>
                <a:cs typeface="Courier New"/>
              </a:rPr>
              <a:t> </a:t>
            </a:r>
            <a:r>
              <a:rPr lang="es-ES" sz="1900" dirty="0" smtClean="0">
                <a:latin typeface="Courier New"/>
                <a:cs typeface="Courier New"/>
              </a:rPr>
              <a:t>   </a:t>
            </a:r>
            <a:r>
              <a:rPr lang="es-ES" sz="1900" dirty="0">
                <a:latin typeface="Courier New"/>
                <a:cs typeface="Courier New"/>
              </a:rPr>
              <a:t>fecha = new Date(ano, mes, </a:t>
            </a:r>
            <a:r>
              <a:rPr lang="es-ES" sz="1900" dirty="0" err="1">
                <a:latin typeface="Courier New"/>
                <a:cs typeface="Courier New"/>
              </a:rPr>
              <a:t>dia</a:t>
            </a:r>
            <a:r>
              <a:rPr lang="es-ES" sz="1900" dirty="0">
                <a:latin typeface="Courier New"/>
                <a:cs typeface="Courier New"/>
              </a:rPr>
              <a:t>);</a:t>
            </a:r>
            <a:endParaRPr lang="es-ES_tradnl" sz="1900" dirty="0">
              <a:latin typeface="Courier New"/>
              <a:cs typeface="Courier New"/>
            </a:endParaRPr>
          </a:p>
          <a:p>
            <a:r>
              <a:rPr lang="es-ES" sz="1900" dirty="0">
                <a:latin typeface="Courier New"/>
                <a:cs typeface="Courier New"/>
              </a:rPr>
              <a:t> </a:t>
            </a:r>
            <a:r>
              <a:rPr lang="es-ES" sz="1900" dirty="0" smtClean="0">
                <a:latin typeface="Courier New"/>
                <a:cs typeface="Courier New"/>
              </a:rPr>
              <a:t>   </a:t>
            </a:r>
            <a:r>
              <a:rPr lang="en-US" sz="1900" dirty="0">
                <a:latin typeface="Courier New"/>
                <a:cs typeface="Courier New"/>
              </a:rPr>
              <a:t>if( !</a:t>
            </a:r>
            <a:r>
              <a:rPr lang="en-US" sz="1900" dirty="0" err="1">
                <a:latin typeface="Courier New"/>
                <a:cs typeface="Courier New"/>
              </a:rPr>
              <a:t>isNaN</a:t>
            </a:r>
            <a:r>
              <a:rPr lang="en-US" sz="1900" dirty="0">
                <a:latin typeface="Courier New"/>
                <a:cs typeface="Courier New"/>
              </a:rPr>
              <a:t>(</a:t>
            </a:r>
            <a:r>
              <a:rPr lang="en-US" sz="1900" dirty="0" err="1">
                <a:latin typeface="Courier New"/>
                <a:cs typeface="Courier New"/>
              </a:rPr>
              <a:t>fecha</a:t>
            </a:r>
            <a:r>
              <a:rPr lang="en-US" sz="1900" dirty="0">
                <a:latin typeface="Courier New"/>
                <a:cs typeface="Courier New"/>
              </a:rPr>
              <a:t>) ) {</a:t>
            </a:r>
            <a:endParaRPr lang="es-ES_tradnl" sz="1900" dirty="0">
              <a:latin typeface="Courier New"/>
              <a:cs typeface="Courier New"/>
            </a:endParaRPr>
          </a:p>
          <a:p>
            <a:r>
              <a:rPr lang="en-US" sz="1900" dirty="0">
                <a:latin typeface="Courier New"/>
                <a:cs typeface="Courier New"/>
              </a:rPr>
              <a:t>      return false;</a:t>
            </a:r>
            <a:endParaRPr lang="es-ES_tradnl" sz="1900" dirty="0">
              <a:latin typeface="Courier New"/>
              <a:cs typeface="Courier New"/>
            </a:endParaRPr>
          </a:p>
          <a:p>
            <a:r>
              <a:rPr lang="en-US" sz="1900" dirty="0">
                <a:latin typeface="Courier New"/>
                <a:cs typeface="Courier New"/>
              </a:rPr>
              <a:t>    </a:t>
            </a:r>
            <a:r>
              <a:rPr lang="es-ES" sz="1900" dirty="0">
                <a:latin typeface="Courier New"/>
                <a:cs typeface="Courier New"/>
              </a:rPr>
              <a:t>}</a:t>
            </a:r>
            <a:endParaRPr lang="es-ES_tradnl" sz="1900" dirty="0">
              <a:latin typeface="Courier New"/>
              <a:cs typeface="Courier New"/>
            </a:endParaRPr>
          </a:p>
          <a:p>
            <a:r>
              <a:rPr lang="es-ES" sz="1900" dirty="0">
                <a:latin typeface="Courier New"/>
                <a:cs typeface="Courier New"/>
              </a:rPr>
              <a:t>    </a:t>
            </a:r>
            <a:r>
              <a:rPr lang="es-ES" sz="1900" dirty="0" err="1">
                <a:latin typeface="Courier New"/>
                <a:cs typeface="Courier New"/>
              </a:rPr>
              <a:t>return</a:t>
            </a:r>
            <a:r>
              <a:rPr lang="es-ES" sz="1900" dirty="0">
                <a:latin typeface="Courier New"/>
                <a:cs typeface="Courier New"/>
              </a:rPr>
              <a:t> true;</a:t>
            </a:r>
            <a:endParaRPr lang="es-ES_tradnl" sz="1900" dirty="0">
              <a:latin typeface="Courier New"/>
              <a:cs typeface="Courier New"/>
            </a:endParaRPr>
          </a:p>
          <a:p>
            <a:r>
              <a:rPr lang="es-ES" sz="1900" dirty="0">
                <a:latin typeface="Courier New"/>
                <a:cs typeface="Courier New"/>
              </a:rPr>
              <a:t>  }</a:t>
            </a:r>
            <a:endParaRPr lang="es-ES_tradnl" sz="1900" dirty="0">
              <a:latin typeface="Courier New"/>
              <a:cs typeface="Courier New"/>
            </a:endParaRPr>
          </a:p>
          <a:p>
            <a:r>
              <a:rPr lang="es-ES" sz="1900" dirty="0">
                <a:latin typeface="Courier New"/>
                <a:cs typeface="Courier New"/>
              </a:rPr>
              <a:t>&lt;/script&gt;</a:t>
            </a:r>
            <a:endParaRPr lang="es-ES_tradnl" sz="1900" dirty="0">
              <a:latin typeface="Courier New"/>
              <a:cs typeface="Courier New"/>
            </a:endParaRPr>
          </a:p>
        </p:txBody>
      </p:sp>
      <p:sp>
        <p:nvSpPr>
          <p:cNvPr id="7"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9694827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Validación y envío</a:t>
            </a:r>
            <a:endParaRPr lang="es-ES" dirty="0"/>
          </a:p>
        </p:txBody>
      </p:sp>
      <p:sp>
        <p:nvSpPr>
          <p:cNvPr id="3" name="Marcador de contenido 2"/>
          <p:cNvSpPr>
            <a:spLocks noGrp="1"/>
          </p:cNvSpPr>
          <p:nvPr>
            <p:ph idx="1"/>
          </p:nvPr>
        </p:nvSpPr>
        <p:spPr/>
        <p:txBody>
          <a:bodyPr/>
          <a:lstStyle/>
          <a:p>
            <a:r>
              <a:rPr lang="es-ES" dirty="0" smtClean="0"/>
              <a:t>Validar un </a:t>
            </a:r>
            <a:r>
              <a:rPr lang="es-ES" dirty="0" err="1" smtClean="0"/>
              <a:t>checkbox</a:t>
            </a:r>
            <a:r>
              <a:rPr lang="es-ES" dirty="0" smtClean="0"/>
              <a:t>:</a:t>
            </a:r>
            <a:endParaRPr lang="es-ES" dirty="0" smtClean="0"/>
          </a:p>
          <a:p>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48</a:t>
            </a:fld>
            <a:endParaRPr lang="es-ES" dirty="0"/>
          </a:p>
        </p:txBody>
      </p:sp>
      <p:sp>
        <p:nvSpPr>
          <p:cNvPr id="6" name="CuadroTexto 5"/>
          <p:cNvSpPr txBox="1"/>
          <p:nvPr/>
        </p:nvSpPr>
        <p:spPr>
          <a:xfrm>
            <a:off x="179512" y="2204864"/>
            <a:ext cx="8964488" cy="3170099"/>
          </a:xfrm>
          <a:prstGeom prst="rect">
            <a:avLst/>
          </a:prstGeom>
          <a:noFill/>
        </p:spPr>
        <p:txBody>
          <a:bodyPr wrap="square" rtlCol="0">
            <a:spAutoFit/>
          </a:bodyPr>
          <a:lstStyle/>
          <a:p>
            <a:r>
              <a:rPr lang="en-US" sz="2000" dirty="0">
                <a:latin typeface="Courier New"/>
                <a:cs typeface="Courier New"/>
              </a:rPr>
              <a:t>&lt;script type="text/</a:t>
            </a:r>
            <a:r>
              <a:rPr lang="en-US" sz="2000" dirty="0" err="1">
                <a:latin typeface="Courier New"/>
                <a:cs typeface="Courier New"/>
              </a:rPr>
              <a:t>javascript</a:t>
            </a:r>
            <a:r>
              <a:rPr lang="en-US" sz="2000" dirty="0">
                <a:latin typeface="Courier New"/>
                <a:cs typeface="Courier New"/>
              </a:rPr>
              <a:t>"&gt;</a:t>
            </a:r>
            <a:endParaRPr lang="es-ES_tradnl" sz="2000" dirty="0">
              <a:latin typeface="Courier New"/>
              <a:cs typeface="Courier New"/>
            </a:endParaRPr>
          </a:p>
          <a:p>
            <a:r>
              <a:rPr lang="en-US" sz="2000" dirty="0">
                <a:latin typeface="Courier New"/>
                <a:cs typeface="Courier New"/>
              </a:rPr>
              <a:t> </a:t>
            </a:r>
            <a:r>
              <a:rPr lang="en-US" sz="2000" dirty="0" smtClean="0">
                <a:latin typeface="Courier New"/>
                <a:cs typeface="Courier New"/>
              </a:rPr>
              <a:t>function </a:t>
            </a:r>
            <a:r>
              <a:rPr lang="en-US" sz="2000" dirty="0" err="1">
                <a:latin typeface="Courier New"/>
                <a:cs typeface="Courier New"/>
              </a:rPr>
              <a:t>validaCheck</a:t>
            </a:r>
            <a:r>
              <a:rPr lang="en-US" sz="2000" dirty="0">
                <a:latin typeface="Courier New"/>
                <a:cs typeface="Courier New"/>
              </a:rPr>
              <a:t>() {</a:t>
            </a:r>
            <a:endParaRPr lang="es-ES_tradnl" sz="2000" dirty="0">
              <a:latin typeface="Courier New"/>
              <a:cs typeface="Courier New"/>
            </a:endParaRPr>
          </a:p>
          <a:p>
            <a:r>
              <a:rPr lang="en-US" sz="2000" dirty="0">
                <a:latin typeface="Courier New"/>
                <a:cs typeface="Courier New"/>
              </a:rPr>
              <a:t> </a:t>
            </a:r>
            <a:r>
              <a:rPr lang="en-US" sz="2000" dirty="0" smtClean="0">
                <a:latin typeface="Courier New"/>
                <a:cs typeface="Courier New"/>
              </a:rPr>
              <a:t> </a:t>
            </a:r>
            <a:r>
              <a:rPr lang="en-US" sz="2000" dirty="0" err="1" smtClean="0">
                <a:latin typeface="Courier New"/>
                <a:cs typeface="Courier New"/>
              </a:rPr>
              <a:t>elemento</a:t>
            </a:r>
            <a:r>
              <a:rPr lang="en-US" sz="2000" dirty="0" smtClean="0">
                <a:latin typeface="Courier New"/>
                <a:cs typeface="Courier New"/>
              </a:rPr>
              <a:t> </a:t>
            </a:r>
            <a:r>
              <a:rPr lang="en-US" sz="2000" dirty="0">
                <a:latin typeface="Courier New"/>
                <a:cs typeface="Courier New"/>
              </a:rPr>
              <a:t>= </a:t>
            </a:r>
            <a:r>
              <a:rPr lang="en-US" sz="2000" dirty="0" err="1">
                <a:latin typeface="Courier New"/>
                <a:cs typeface="Courier New"/>
              </a:rPr>
              <a:t>document.getElementById</a:t>
            </a:r>
            <a:r>
              <a:rPr lang="en-US" sz="2000" dirty="0">
                <a:latin typeface="Courier New"/>
                <a:cs typeface="Courier New"/>
              </a:rPr>
              <a:t>("</a:t>
            </a:r>
            <a:r>
              <a:rPr lang="en-US" sz="2000" dirty="0" err="1">
                <a:latin typeface="Courier New"/>
                <a:cs typeface="Courier New"/>
              </a:rPr>
              <a:t>campoCondiciones</a:t>
            </a:r>
            <a:r>
              <a:rPr lang="en-US" sz="2000" dirty="0">
                <a:latin typeface="Courier New"/>
                <a:cs typeface="Courier New"/>
              </a:rPr>
              <a:t>");</a:t>
            </a:r>
            <a:endParaRPr lang="es-ES_tradnl" sz="2000" dirty="0">
              <a:latin typeface="Courier New"/>
              <a:cs typeface="Courier New"/>
            </a:endParaRPr>
          </a:p>
          <a:p>
            <a:r>
              <a:rPr lang="en-US" sz="2000" dirty="0">
                <a:latin typeface="Courier New"/>
                <a:cs typeface="Courier New"/>
              </a:rPr>
              <a:t> </a:t>
            </a:r>
            <a:endParaRPr lang="es-ES_tradnl" sz="2000" dirty="0">
              <a:latin typeface="Courier New"/>
              <a:cs typeface="Courier New"/>
            </a:endParaRPr>
          </a:p>
          <a:p>
            <a:r>
              <a:rPr lang="en-US" sz="2000" dirty="0">
                <a:latin typeface="Courier New"/>
                <a:cs typeface="Courier New"/>
              </a:rPr>
              <a:t> </a:t>
            </a:r>
            <a:r>
              <a:rPr lang="en-US" sz="2000" dirty="0" smtClean="0">
                <a:latin typeface="Courier New"/>
                <a:cs typeface="Courier New"/>
              </a:rPr>
              <a:t> if</a:t>
            </a:r>
            <a:r>
              <a:rPr lang="en-US" sz="2000" dirty="0">
                <a:latin typeface="Courier New"/>
                <a:cs typeface="Courier New"/>
              </a:rPr>
              <a:t>( !</a:t>
            </a:r>
            <a:r>
              <a:rPr lang="en-US" sz="2000" dirty="0" err="1">
                <a:latin typeface="Courier New"/>
                <a:cs typeface="Courier New"/>
              </a:rPr>
              <a:t>elemento.checked</a:t>
            </a:r>
            <a:r>
              <a:rPr lang="en-US" sz="2000" dirty="0">
                <a:latin typeface="Courier New"/>
                <a:cs typeface="Courier New"/>
              </a:rPr>
              <a:t> ) {</a:t>
            </a:r>
            <a:endParaRPr lang="es-ES_tradnl" sz="2000" dirty="0">
              <a:latin typeface="Courier New"/>
              <a:cs typeface="Courier New"/>
            </a:endParaRPr>
          </a:p>
          <a:p>
            <a:r>
              <a:rPr lang="en-US" sz="2000" dirty="0">
                <a:latin typeface="Courier New"/>
                <a:cs typeface="Courier New"/>
              </a:rPr>
              <a:t> </a:t>
            </a:r>
            <a:r>
              <a:rPr lang="en-US" sz="2000" dirty="0" smtClean="0">
                <a:latin typeface="Courier New"/>
                <a:cs typeface="Courier New"/>
              </a:rPr>
              <a:t>  </a:t>
            </a:r>
            <a:r>
              <a:rPr lang="en-US" sz="2000" dirty="0">
                <a:latin typeface="Courier New"/>
                <a:cs typeface="Courier New"/>
              </a:rPr>
              <a:t>return false;</a:t>
            </a:r>
            <a:endParaRPr lang="es-ES_tradnl" sz="2000" dirty="0">
              <a:latin typeface="Courier New"/>
              <a:cs typeface="Courier New"/>
            </a:endParaRPr>
          </a:p>
          <a:p>
            <a:r>
              <a:rPr lang="en-US" sz="2000" dirty="0">
                <a:latin typeface="Courier New"/>
                <a:cs typeface="Courier New"/>
              </a:rPr>
              <a:t> </a:t>
            </a:r>
            <a:r>
              <a:rPr lang="en-US" sz="2000" dirty="0" smtClean="0">
                <a:latin typeface="Courier New"/>
                <a:cs typeface="Courier New"/>
              </a:rPr>
              <a:t> }</a:t>
            </a:r>
            <a:endParaRPr lang="es-ES_tradnl" sz="2000" dirty="0">
              <a:latin typeface="Courier New"/>
              <a:cs typeface="Courier New"/>
            </a:endParaRPr>
          </a:p>
          <a:p>
            <a:r>
              <a:rPr lang="en-US" sz="2000" dirty="0">
                <a:latin typeface="Courier New"/>
                <a:cs typeface="Courier New"/>
              </a:rPr>
              <a:t> </a:t>
            </a:r>
            <a:r>
              <a:rPr lang="en-US" sz="2000" dirty="0" smtClean="0">
                <a:latin typeface="Courier New"/>
                <a:cs typeface="Courier New"/>
              </a:rPr>
              <a:t> return </a:t>
            </a:r>
            <a:r>
              <a:rPr lang="en-US" sz="2000" dirty="0">
                <a:latin typeface="Courier New"/>
                <a:cs typeface="Courier New"/>
              </a:rPr>
              <a:t>true;</a:t>
            </a:r>
            <a:endParaRPr lang="es-ES_tradnl" sz="2000" dirty="0">
              <a:latin typeface="Courier New"/>
              <a:cs typeface="Courier New"/>
            </a:endParaRPr>
          </a:p>
          <a:p>
            <a:r>
              <a:rPr lang="en-US" sz="2000" dirty="0">
                <a:latin typeface="Courier New"/>
                <a:cs typeface="Courier New"/>
              </a:rPr>
              <a:t> </a:t>
            </a:r>
            <a:r>
              <a:rPr lang="es-ES" sz="2000" dirty="0" smtClean="0">
                <a:latin typeface="Courier New"/>
                <a:cs typeface="Courier New"/>
              </a:rPr>
              <a:t>}</a:t>
            </a:r>
            <a:endParaRPr lang="es-ES_tradnl" sz="2000" dirty="0">
              <a:latin typeface="Courier New"/>
              <a:cs typeface="Courier New"/>
            </a:endParaRPr>
          </a:p>
          <a:p>
            <a:r>
              <a:rPr lang="es-ES" sz="2000" dirty="0">
                <a:latin typeface="Courier New"/>
                <a:cs typeface="Courier New"/>
              </a:rPr>
              <a:t>&lt;/script&gt;</a:t>
            </a:r>
            <a:endParaRPr lang="es-ES_tradnl" sz="2000" dirty="0">
              <a:latin typeface="Courier New"/>
              <a:cs typeface="Courier New"/>
            </a:endParaRPr>
          </a:p>
        </p:txBody>
      </p:sp>
      <p:sp>
        <p:nvSpPr>
          <p:cNvPr id="7"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31447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regulares</a:t>
            </a:r>
            <a:endParaRPr lang="es-ES" dirty="0"/>
          </a:p>
        </p:txBody>
      </p:sp>
      <p:sp>
        <p:nvSpPr>
          <p:cNvPr id="3" name="Marcador de contenido 2"/>
          <p:cNvSpPr>
            <a:spLocks noGrp="1"/>
          </p:cNvSpPr>
          <p:nvPr>
            <p:ph idx="1"/>
          </p:nvPr>
        </p:nvSpPr>
        <p:spPr/>
        <p:txBody>
          <a:bodyPr/>
          <a:lstStyle/>
          <a:p>
            <a:r>
              <a:rPr lang="es-ES" dirty="0" smtClean="0"/>
              <a:t>Las expresiones regulares describen un conjunto de elementos que siguen un </a:t>
            </a:r>
            <a:r>
              <a:rPr lang="es-ES" dirty="0" smtClean="0"/>
              <a:t>patrón.</a:t>
            </a:r>
            <a:endParaRPr lang="es-ES" dirty="0" smtClean="0"/>
          </a:p>
          <a:p>
            <a:r>
              <a:rPr lang="es-ES" dirty="0" smtClean="0"/>
              <a:t>Un ejemplo podría ser todas las palabras que comienzan por la letra ‘a’ </a:t>
            </a:r>
            <a:r>
              <a:rPr lang="es-ES" dirty="0" smtClean="0"/>
              <a:t>minúscula.</a:t>
            </a:r>
            <a:endParaRPr lang="es-ES" dirty="0" smtClean="0"/>
          </a:p>
          <a:p>
            <a:r>
              <a:rPr lang="es-ES" dirty="0" smtClean="0"/>
              <a:t>JavaScript implementa expresiones regulares y facilita las comprobaciones de ciertos datos que deben seguir una estructura </a:t>
            </a:r>
            <a:r>
              <a:rPr lang="es-ES" dirty="0" smtClean="0"/>
              <a:t>concreta.</a:t>
            </a: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49</a:t>
            </a:fld>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2184560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Modelos de gestión de eventos</a:t>
            </a: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5</a:t>
            </a:fld>
            <a:endParaRPr lang="es-ES" dirty="0"/>
          </a:p>
        </p:txBody>
      </p:sp>
      <p:sp>
        <p:nvSpPr>
          <p:cNvPr id="8" name="Marcador de contenido 2"/>
          <p:cNvSpPr>
            <a:spLocks noGrp="1"/>
          </p:cNvSpPr>
          <p:nvPr>
            <p:ph idx="1"/>
          </p:nvPr>
        </p:nvSpPr>
        <p:spPr>
          <a:xfrm>
            <a:off x="457200" y="1600201"/>
            <a:ext cx="8229600" cy="4061048"/>
          </a:xfrm>
        </p:spPr>
        <p:txBody>
          <a:bodyPr/>
          <a:lstStyle/>
          <a:p>
            <a:r>
              <a:rPr lang="es-ES_tradnl" dirty="0" smtClean="0"/>
              <a:t>La especificación DOM define cuatro grupos de eventos dividiéndolos según su origen:</a:t>
            </a:r>
          </a:p>
          <a:p>
            <a:pPr lvl="1"/>
            <a:r>
              <a:rPr lang="es-ES_tradnl" dirty="0" smtClean="0"/>
              <a:t>Eventos del </a:t>
            </a:r>
            <a:r>
              <a:rPr lang="es-ES_tradnl" dirty="0" smtClean="0"/>
              <a:t>ratón.</a:t>
            </a:r>
            <a:endParaRPr lang="es-ES_tradnl" dirty="0" smtClean="0"/>
          </a:p>
          <a:p>
            <a:pPr lvl="1"/>
            <a:r>
              <a:rPr lang="es-ES_tradnl" dirty="0" smtClean="0"/>
              <a:t>Eventos del </a:t>
            </a:r>
            <a:r>
              <a:rPr lang="es-ES_tradnl" dirty="0" smtClean="0"/>
              <a:t>teclado.</a:t>
            </a:r>
            <a:endParaRPr lang="es-ES_tradnl" dirty="0" smtClean="0"/>
          </a:p>
          <a:p>
            <a:pPr lvl="1"/>
            <a:r>
              <a:rPr lang="es-ES_tradnl" dirty="0" smtClean="0"/>
              <a:t>Eventos </a:t>
            </a:r>
            <a:r>
              <a:rPr lang="es-ES_tradnl" dirty="0" smtClean="0"/>
              <a:t>HTML.</a:t>
            </a:r>
            <a:endParaRPr lang="es-ES_tradnl" dirty="0" smtClean="0"/>
          </a:p>
          <a:p>
            <a:pPr lvl="1"/>
            <a:r>
              <a:rPr lang="es-ES_tradnl" dirty="0" smtClean="0"/>
              <a:t>Eventos </a:t>
            </a:r>
            <a:r>
              <a:rPr lang="es-ES_tradnl" dirty="0" smtClean="0"/>
              <a:t>DOM.</a:t>
            </a:r>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41540384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regulares</a:t>
            </a:r>
            <a:endParaRPr lang="es-ES" dirty="0"/>
          </a:p>
        </p:txBody>
      </p:sp>
      <p:sp>
        <p:nvSpPr>
          <p:cNvPr id="3" name="Marcador de contenido 2"/>
          <p:cNvSpPr>
            <a:spLocks noGrp="1"/>
          </p:cNvSpPr>
          <p:nvPr>
            <p:ph idx="1"/>
          </p:nvPr>
        </p:nvSpPr>
        <p:spPr/>
        <p:txBody>
          <a:bodyPr>
            <a:normAutofit/>
          </a:bodyPr>
          <a:lstStyle/>
          <a:p>
            <a:r>
              <a:rPr lang="es-ES" dirty="0" smtClean="0"/>
              <a:t>Caracteres especiales (1):</a:t>
            </a:r>
          </a:p>
          <a:p>
            <a:pPr lvl="1"/>
            <a:r>
              <a:rPr lang="es-ES_tradnl" b="1" dirty="0"/>
              <a:t>^ Principio de entrada o línea</a:t>
            </a:r>
            <a:r>
              <a:rPr lang="es-ES_tradnl" dirty="0"/>
              <a:t>. Este carácter indica que las cadenas deberán comenzar por el siguiente carácter. Si este fuera una “a” minúscula como indicamos en el punto anterior la expresión regular seria sería, ^</a:t>
            </a:r>
            <a:r>
              <a:rPr lang="es-ES_tradnl" dirty="0" smtClean="0"/>
              <a:t>a.</a:t>
            </a:r>
            <a:endParaRPr lang="es-ES_tradnl" dirty="0"/>
          </a:p>
          <a:p>
            <a:pPr lvl="1"/>
            <a:r>
              <a:rPr lang="es-ES_tradnl" b="1" dirty="0"/>
              <a:t>$ Fin de entrada o línea</a:t>
            </a:r>
            <a:r>
              <a:rPr lang="es-ES_tradnl" dirty="0"/>
              <a:t>. Indica que la cadena debe terminar por el elemento precedido al </a:t>
            </a:r>
            <a:r>
              <a:rPr lang="es-ES_tradnl" dirty="0" smtClean="0"/>
              <a:t>dólar.</a:t>
            </a: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50</a:t>
            </a:fld>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5781329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regulares</a:t>
            </a:r>
            <a:endParaRPr lang="es-ES" dirty="0"/>
          </a:p>
        </p:txBody>
      </p:sp>
      <p:sp>
        <p:nvSpPr>
          <p:cNvPr id="3" name="Marcador de contenido 2"/>
          <p:cNvSpPr>
            <a:spLocks noGrp="1"/>
          </p:cNvSpPr>
          <p:nvPr>
            <p:ph idx="1"/>
          </p:nvPr>
        </p:nvSpPr>
        <p:spPr/>
        <p:txBody>
          <a:bodyPr>
            <a:normAutofit/>
          </a:bodyPr>
          <a:lstStyle/>
          <a:p>
            <a:r>
              <a:rPr lang="es-ES" dirty="0" smtClean="0"/>
              <a:t>Caracteres especiales (2):</a:t>
            </a:r>
          </a:p>
          <a:p>
            <a:pPr lvl="1"/>
            <a:r>
              <a:rPr lang="es-ES_tradnl" b="1" dirty="0"/>
              <a:t>* El carácter anterior 0 o más veces</a:t>
            </a:r>
            <a:r>
              <a:rPr lang="es-ES_tradnl" dirty="0"/>
              <a:t>. El asterisco indica que el carácter anterior se puede repetir en la cadena 0 o más </a:t>
            </a:r>
            <a:r>
              <a:rPr lang="es-ES_tradnl" dirty="0" smtClean="0"/>
              <a:t>veces.</a:t>
            </a:r>
            <a:endParaRPr lang="es-ES_tradnl" dirty="0"/>
          </a:p>
          <a:p>
            <a:pPr lvl="1"/>
            <a:r>
              <a:rPr lang="es-ES_tradnl" b="1" dirty="0"/>
              <a:t>+ El carácter anterior 1 o más veces</a:t>
            </a:r>
            <a:r>
              <a:rPr lang="es-ES_tradnl" dirty="0"/>
              <a:t>. El símbolo más indica que el carácter anterior se puede repetir en la cadena una o más </a:t>
            </a:r>
            <a:r>
              <a:rPr lang="es-ES_tradnl" dirty="0" smtClean="0"/>
              <a:t>veces.</a:t>
            </a:r>
            <a:endParaRPr lang="es-ES_tradnl" dirty="0"/>
          </a:p>
          <a:p>
            <a:pPr lvl="1"/>
            <a:r>
              <a:rPr lang="es-ES_tradnl" b="1" dirty="0"/>
              <a:t>? El carácter anterior una vez como máximo</a:t>
            </a:r>
            <a:r>
              <a:rPr lang="es-ES_tradnl" dirty="0"/>
              <a:t>. El símbolo interrogación indica que el carácter anterior se puede repetir en la cadena cero o una </a:t>
            </a:r>
            <a:r>
              <a:rPr lang="es-ES_tradnl" dirty="0" smtClean="0"/>
              <a:t>vez.</a:t>
            </a: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51</a:t>
            </a:fld>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32002245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regulares</a:t>
            </a:r>
            <a:endParaRPr lang="es-ES" dirty="0"/>
          </a:p>
        </p:txBody>
      </p:sp>
      <p:sp>
        <p:nvSpPr>
          <p:cNvPr id="3" name="Marcador de contenido 2"/>
          <p:cNvSpPr>
            <a:spLocks noGrp="1"/>
          </p:cNvSpPr>
          <p:nvPr>
            <p:ph idx="1"/>
          </p:nvPr>
        </p:nvSpPr>
        <p:spPr/>
        <p:txBody>
          <a:bodyPr>
            <a:normAutofit/>
          </a:bodyPr>
          <a:lstStyle/>
          <a:p>
            <a:r>
              <a:rPr lang="es-ES" dirty="0" smtClean="0"/>
              <a:t>Caracteres especiales (3):</a:t>
            </a:r>
          </a:p>
          <a:p>
            <a:pPr lvl="1"/>
            <a:r>
              <a:rPr lang="es-ES_tradnl" b="1" dirty="0"/>
              <a:t>. Cualquier carácter individual</a:t>
            </a:r>
            <a:r>
              <a:rPr lang="es-ES_tradnl" dirty="0"/>
              <a:t>. El símbolo punto indica que puede haber cualquier carácter individual salvo el de salto de </a:t>
            </a:r>
            <a:r>
              <a:rPr lang="es-ES_tradnl" dirty="0" smtClean="0"/>
              <a:t>línea.</a:t>
            </a:r>
            <a:endParaRPr lang="es-ES_tradnl" dirty="0" smtClean="0"/>
          </a:p>
          <a:p>
            <a:pPr lvl="1"/>
            <a:r>
              <a:rPr lang="es-ES_tradnl" b="1" dirty="0" err="1" smtClean="0"/>
              <a:t>x|y</a:t>
            </a:r>
            <a:r>
              <a:rPr lang="es-ES_tradnl" b="1" dirty="0" smtClean="0"/>
              <a:t>   x ó y:</a:t>
            </a:r>
            <a:r>
              <a:rPr lang="es-ES_tradnl" dirty="0" smtClean="0"/>
              <a:t> La barra vertical indica que puede ser el carácter x o el </a:t>
            </a:r>
            <a:r>
              <a:rPr lang="es-ES_tradnl" dirty="0" smtClean="0"/>
              <a:t>y.</a:t>
            </a:r>
            <a:endParaRPr lang="es-ES_tradnl" dirty="0" smtClean="0"/>
          </a:p>
          <a:p>
            <a:pPr lvl="1"/>
            <a:r>
              <a:rPr lang="es-ES_tradnl" b="1" dirty="0" smtClean="0"/>
              <a:t>{</a:t>
            </a:r>
            <a:r>
              <a:rPr lang="es-ES_tradnl" b="1" dirty="0"/>
              <a:t>n}  n veces el carácter anterior</a:t>
            </a:r>
            <a:r>
              <a:rPr lang="es-ES_tradnl" dirty="0"/>
              <a:t>. El carácter anterior a las llaves tiene que aparecer exactamente n </a:t>
            </a:r>
            <a:r>
              <a:rPr lang="es-ES_tradnl" dirty="0" smtClean="0"/>
              <a:t>veces.</a:t>
            </a:r>
            <a:endParaRPr lang="es-ES_tradnl"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52</a:t>
            </a:fld>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33164503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regulares</a:t>
            </a:r>
            <a:endParaRPr lang="es-ES" dirty="0"/>
          </a:p>
        </p:txBody>
      </p:sp>
      <p:sp>
        <p:nvSpPr>
          <p:cNvPr id="3" name="Marcador de contenido 2"/>
          <p:cNvSpPr>
            <a:spLocks noGrp="1"/>
          </p:cNvSpPr>
          <p:nvPr>
            <p:ph idx="1"/>
          </p:nvPr>
        </p:nvSpPr>
        <p:spPr/>
        <p:txBody>
          <a:bodyPr>
            <a:normAutofit/>
          </a:bodyPr>
          <a:lstStyle/>
          <a:p>
            <a:r>
              <a:rPr lang="es-ES" dirty="0" smtClean="0"/>
              <a:t>Caracteres especiales (4):</a:t>
            </a:r>
          </a:p>
          <a:p>
            <a:pPr lvl="1"/>
            <a:r>
              <a:rPr lang="es-ES_tradnl" b="1" dirty="0"/>
              <a:t>{</a:t>
            </a:r>
            <a:r>
              <a:rPr lang="es-ES_tradnl" b="1" dirty="0" err="1"/>
              <a:t>n,m</a:t>
            </a:r>
            <a:r>
              <a:rPr lang="es-ES_tradnl" b="1" dirty="0"/>
              <a:t>} Entre n y m veces el carácter anterior</a:t>
            </a:r>
            <a:r>
              <a:rPr lang="es-ES_tradnl" dirty="0"/>
              <a:t>.</a:t>
            </a:r>
            <a:r>
              <a:rPr lang="es-ES_tradnl" b="1" dirty="0"/>
              <a:t> </a:t>
            </a:r>
            <a:r>
              <a:rPr lang="es-ES_tradnl" dirty="0"/>
              <a:t>El carácter anterior a las llaves tiene que aparecer como mínimo n y como máximo m </a:t>
            </a:r>
            <a:r>
              <a:rPr lang="es-ES_tradnl" dirty="0" smtClean="0"/>
              <a:t>veces.</a:t>
            </a:r>
            <a:endParaRPr lang="es-ES_tradnl" dirty="0"/>
          </a:p>
          <a:p>
            <a:pPr lvl="1"/>
            <a:r>
              <a:rPr lang="es-ES_tradnl" b="1" dirty="0"/>
              <a:t>[</a:t>
            </a:r>
            <a:r>
              <a:rPr lang="es-ES_tradnl" b="1" dirty="0" err="1"/>
              <a:t>abc</a:t>
            </a:r>
            <a:r>
              <a:rPr lang="es-ES_tradnl" b="1" dirty="0"/>
              <a:t>] Cualquier carácter de los corchetes</a:t>
            </a:r>
            <a:r>
              <a:rPr lang="es-ES_tradnl" dirty="0"/>
              <a:t>. En la cadena puede aparecer cualquier carácter que este incluido en los </a:t>
            </a:r>
            <a:r>
              <a:rPr lang="es-ES_tradnl" dirty="0" smtClean="0"/>
              <a:t>corchetes.</a:t>
            </a:r>
            <a:endParaRPr lang="es-ES_tradnl"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53</a:t>
            </a:fld>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795684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regulares</a:t>
            </a:r>
            <a:endParaRPr lang="es-ES" dirty="0"/>
          </a:p>
        </p:txBody>
      </p:sp>
      <p:sp>
        <p:nvSpPr>
          <p:cNvPr id="3" name="Marcador de contenido 2"/>
          <p:cNvSpPr>
            <a:spLocks noGrp="1"/>
          </p:cNvSpPr>
          <p:nvPr>
            <p:ph idx="1"/>
          </p:nvPr>
        </p:nvSpPr>
        <p:spPr/>
        <p:txBody>
          <a:bodyPr>
            <a:normAutofit/>
          </a:bodyPr>
          <a:lstStyle/>
          <a:p>
            <a:r>
              <a:rPr lang="es-ES" dirty="0" smtClean="0"/>
              <a:t>Caracteres especiales (5):</a:t>
            </a:r>
          </a:p>
          <a:p>
            <a:pPr lvl="1"/>
            <a:r>
              <a:rPr lang="es-ES_tradnl" b="1" dirty="0"/>
              <a:t>[^</a:t>
            </a:r>
            <a:r>
              <a:rPr lang="es-ES_tradnl" b="1" dirty="0" err="1"/>
              <a:t>abc</a:t>
            </a:r>
            <a:r>
              <a:rPr lang="es-ES_tradnl" b="1" dirty="0"/>
              <a:t>] Un carácter que no esté en los corchetes</a:t>
            </a:r>
            <a:r>
              <a:rPr lang="es-ES_tradnl" dirty="0"/>
              <a:t>. En la cadena pueden aparecer todos los caracteres que no estén incluidos en los </a:t>
            </a:r>
            <a:r>
              <a:rPr lang="es-ES_tradnl" dirty="0" smtClean="0"/>
              <a:t>corchetes.</a:t>
            </a:r>
            <a:endParaRPr lang="es-ES_tradnl" dirty="0" smtClean="0"/>
          </a:p>
          <a:p>
            <a:pPr lvl="1"/>
            <a:r>
              <a:rPr lang="es-ES_tradnl" b="1" dirty="0" smtClean="0"/>
              <a:t>\b Fin de palabra</a:t>
            </a:r>
            <a:r>
              <a:rPr lang="es-ES_tradnl" dirty="0" smtClean="0"/>
              <a:t>. Este símbolo</a:t>
            </a:r>
            <a:r>
              <a:rPr lang="es-ES_tradnl" sz="1600" dirty="0" smtClean="0"/>
              <a:t> </a:t>
            </a:r>
            <a:r>
              <a:rPr lang="es-ES_tradnl" dirty="0" smtClean="0"/>
              <a:t>indica</a:t>
            </a:r>
            <a:r>
              <a:rPr lang="es-ES_tradnl" sz="1600" dirty="0" smtClean="0"/>
              <a:t> </a:t>
            </a:r>
            <a:r>
              <a:rPr lang="es-ES_tradnl" dirty="0" smtClean="0"/>
              <a:t>que tiene que haber un fin de palabra o retorno de </a:t>
            </a:r>
            <a:r>
              <a:rPr lang="es-ES_tradnl" dirty="0" smtClean="0"/>
              <a:t>carro.</a:t>
            </a:r>
            <a:endParaRPr lang="es-ES_tradnl" dirty="0" smtClean="0"/>
          </a:p>
          <a:p>
            <a:pPr lvl="1"/>
            <a:r>
              <a:rPr lang="es-ES_tradnl" b="1" dirty="0"/>
              <a:t>\B No fin de palabra</a:t>
            </a:r>
            <a:r>
              <a:rPr lang="es-ES_tradnl" dirty="0"/>
              <a:t>. El símbolo \B  indica cualquiera que no sea un límite de </a:t>
            </a:r>
            <a:r>
              <a:rPr lang="es-ES_tradnl" dirty="0" smtClean="0"/>
              <a:t>palabra. </a:t>
            </a:r>
            <a:endParaRPr lang="es-ES_tradnl"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54</a:t>
            </a:fld>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9993541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regulares</a:t>
            </a:r>
            <a:endParaRPr lang="es-ES" dirty="0"/>
          </a:p>
        </p:txBody>
      </p:sp>
      <p:sp>
        <p:nvSpPr>
          <p:cNvPr id="3" name="Marcador de contenido 2"/>
          <p:cNvSpPr>
            <a:spLocks noGrp="1"/>
          </p:cNvSpPr>
          <p:nvPr>
            <p:ph idx="1"/>
          </p:nvPr>
        </p:nvSpPr>
        <p:spPr/>
        <p:txBody>
          <a:bodyPr>
            <a:normAutofit/>
          </a:bodyPr>
          <a:lstStyle/>
          <a:p>
            <a:r>
              <a:rPr lang="es-ES" dirty="0" smtClean="0"/>
              <a:t>Caracteres especiales (6):</a:t>
            </a:r>
          </a:p>
          <a:p>
            <a:pPr lvl="1"/>
            <a:r>
              <a:rPr lang="es-ES_tradnl" b="1" dirty="0"/>
              <a:t>\d Cualquier carácter dígito</a:t>
            </a:r>
            <a:r>
              <a:rPr lang="es-ES_tradnl" dirty="0"/>
              <a:t>. </a:t>
            </a:r>
            <a:r>
              <a:rPr lang="es-ES_tradnl" dirty="0" smtClean="0"/>
              <a:t>Este símbolo</a:t>
            </a:r>
            <a:r>
              <a:rPr lang="es-ES_tradnl" sz="1600" dirty="0" smtClean="0"/>
              <a:t> </a:t>
            </a:r>
            <a:r>
              <a:rPr lang="es-ES_tradnl" dirty="0"/>
              <a:t>indica que puede haber cualquier carácter numérico, de 0 a </a:t>
            </a:r>
            <a:r>
              <a:rPr lang="es-ES_tradnl" dirty="0" smtClean="0"/>
              <a:t>9.</a:t>
            </a:r>
            <a:endParaRPr lang="es-ES_tradnl" dirty="0"/>
          </a:p>
          <a:p>
            <a:pPr lvl="1"/>
            <a:r>
              <a:rPr lang="es-ES_tradnl" b="1" dirty="0"/>
              <a:t>\D Carácter que no es dígito</a:t>
            </a:r>
            <a:r>
              <a:rPr lang="es-ES_tradnl" dirty="0"/>
              <a:t>. </a:t>
            </a:r>
            <a:r>
              <a:rPr lang="es-ES_tradnl" dirty="0" smtClean="0"/>
              <a:t>Este símbolo</a:t>
            </a:r>
            <a:r>
              <a:rPr lang="es-ES_tradnl" sz="1600" dirty="0" smtClean="0"/>
              <a:t> </a:t>
            </a:r>
            <a:r>
              <a:rPr lang="es-ES_tradnl" dirty="0"/>
              <a:t>indica que puede haber cualquier carácter siempre que no sea </a:t>
            </a:r>
            <a:r>
              <a:rPr lang="es-ES_tradnl" dirty="0" smtClean="0"/>
              <a:t>numérico.</a:t>
            </a:r>
            <a:endParaRPr lang="es-ES_tradnl" dirty="0"/>
          </a:p>
          <a:p>
            <a:pPr lvl="1"/>
            <a:r>
              <a:rPr lang="es-ES_tradnl" b="1" dirty="0"/>
              <a:t>\f  Salto de página</a:t>
            </a:r>
            <a:r>
              <a:rPr lang="es-ES_tradnl" dirty="0"/>
              <a:t>. </a:t>
            </a:r>
            <a:r>
              <a:rPr lang="es-ES_tradnl" dirty="0" smtClean="0"/>
              <a:t>Este símbolo </a:t>
            </a:r>
            <a:r>
              <a:rPr lang="es-ES_tradnl" dirty="0"/>
              <a:t>indica que tiene que haber un salto de </a:t>
            </a:r>
            <a:r>
              <a:rPr lang="es-ES_tradnl" dirty="0" smtClean="0"/>
              <a:t>página.</a:t>
            </a:r>
            <a:endParaRPr lang="es-ES_tradnl"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55</a:t>
            </a:fld>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462949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regulares</a:t>
            </a:r>
            <a:endParaRPr lang="es-ES" dirty="0"/>
          </a:p>
        </p:txBody>
      </p:sp>
      <p:sp>
        <p:nvSpPr>
          <p:cNvPr id="3" name="Marcador de contenido 2"/>
          <p:cNvSpPr>
            <a:spLocks noGrp="1"/>
          </p:cNvSpPr>
          <p:nvPr>
            <p:ph idx="1"/>
          </p:nvPr>
        </p:nvSpPr>
        <p:spPr/>
        <p:txBody>
          <a:bodyPr>
            <a:normAutofit/>
          </a:bodyPr>
          <a:lstStyle/>
          <a:p>
            <a:r>
              <a:rPr lang="es-ES" dirty="0" smtClean="0"/>
              <a:t>Caracteres especiales (7):</a:t>
            </a:r>
          </a:p>
          <a:p>
            <a:pPr lvl="1"/>
            <a:r>
              <a:rPr lang="es-ES_tradnl" b="1" dirty="0"/>
              <a:t>\n Salto de línea</a:t>
            </a:r>
            <a:r>
              <a:rPr lang="es-ES_tradnl" dirty="0"/>
              <a:t>. </a:t>
            </a:r>
            <a:r>
              <a:rPr lang="es-ES_tradnl" dirty="0" smtClean="0"/>
              <a:t>Este </a:t>
            </a:r>
            <a:r>
              <a:rPr lang="es-ES_tradnl" dirty="0"/>
              <a:t>símbolo </a:t>
            </a:r>
            <a:r>
              <a:rPr lang="es-ES_tradnl" dirty="0" smtClean="0"/>
              <a:t>indica </a:t>
            </a:r>
            <a:r>
              <a:rPr lang="es-ES_tradnl" dirty="0"/>
              <a:t>que tiene que haber un salto de </a:t>
            </a:r>
            <a:r>
              <a:rPr lang="es-ES_tradnl" dirty="0" smtClean="0"/>
              <a:t>línea.</a:t>
            </a:r>
            <a:endParaRPr lang="es-ES_tradnl" dirty="0"/>
          </a:p>
          <a:p>
            <a:pPr lvl="1"/>
            <a:r>
              <a:rPr lang="es-ES_tradnl" b="1" dirty="0"/>
              <a:t>\r Retorno de carro</a:t>
            </a:r>
            <a:r>
              <a:rPr lang="es-ES_tradnl" dirty="0"/>
              <a:t>. </a:t>
            </a:r>
            <a:r>
              <a:rPr lang="es-ES_tradnl" dirty="0" smtClean="0"/>
              <a:t>Este símbolo</a:t>
            </a:r>
            <a:r>
              <a:rPr lang="es-ES_tradnl" sz="1600" dirty="0" smtClean="0"/>
              <a:t> </a:t>
            </a:r>
            <a:r>
              <a:rPr lang="es-ES_tradnl" dirty="0"/>
              <a:t>indica que tiene que haber un retorno de </a:t>
            </a:r>
            <a:r>
              <a:rPr lang="es-ES_tradnl" dirty="0" smtClean="0"/>
              <a:t>carro.</a:t>
            </a:r>
            <a:endParaRPr lang="es-ES_tradnl" dirty="0"/>
          </a:p>
          <a:p>
            <a:pPr lvl="1"/>
            <a:r>
              <a:rPr lang="es-ES_tradnl" b="1" dirty="0"/>
              <a:t>\s Cualquier espacio en blanco</a:t>
            </a:r>
            <a:r>
              <a:rPr lang="es-ES_tradnl" dirty="0"/>
              <a:t>. </a:t>
            </a:r>
            <a:r>
              <a:rPr lang="es-ES_tradnl" dirty="0" smtClean="0"/>
              <a:t>Este símbolo indica </a:t>
            </a:r>
            <a:r>
              <a:rPr lang="es-ES_tradnl" dirty="0"/>
              <a:t>que tiene que haber un carácter individual de espacio en blanco: espacios, tabulaciones, saltos de página o saltos de </a:t>
            </a:r>
            <a:r>
              <a:rPr lang="es-ES_tradnl" dirty="0" smtClean="0"/>
              <a:t>línea.</a:t>
            </a:r>
            <a:endParaRPr lang="es-ES_tradnl"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56</a:t>
            </a:fld>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9665607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regulares</a:t>
            </a:r>
            <a:endParaRPr lang="es-ES" dirty="0"/>
          </a:p>
        </p:txBody>
      </p:sp>
      <p:sp>
        <p:nvSpPr>
          <p:cNvPr id="3" name="Marcador de contenido 2"/>
          <p:cNvSpPr>
            <a:spLocks noGrp="1"/>
          </p:cNvSpPr>
          <p:nvPr>
            <p:ph idx="1"/>
          </p:nvPr>
        </p:nvSpPr>
        <p:spPr/>
        <p:txBody>
          <a:bodyPr>
            <a:normAutofit fontScale="92500" lnSpcReduction="10000"/>
          </a:bodyPr>
          <a:lstStyle/>
          <a:p>
            <a:r>
              <a:rPr lang="es-ES" dirty="0" smtClean="0"/>
              <a:t>Caracteres especiales (8):</a:t>
            </a:r>
          </a:p>
          <a:p>
            <a:pPr lvl="1"/>
            <a:r>
              <a:rPr lang="es-ES_tradnl" b="1" dirty="0"/>
              <a:t>\S Carácter que no sea blanco</a:t>
            </a:r>
            <a:r>
              <a:rPr lang="es-ES_tradnl" dirty="0"/>
              <a:t>. </a:t>
            </a:r>
            <a:r>
              <a:rPr lang="es-ES_tradnl" dirty="0" smtClean="0"/>
              <a:t>Este símbolo </a:t>
            </a:r>
            <a:r>
              <a:rPr lang="es-ES_tradnl" dirty="0"/>
              <a:t>indica que tiene que haber cualquier carácter individual que no sea un espacio en </a:t>
            </a:r>
            <a:r>
              <a:rPr lang="es-ES_tradnl" dirty="0" smtClean="0"/>
              <a:t>blanco.</a:t>
            </a:r>
            <a:endParaRPr lang="es-ES_tradnl" dirty="0"/>
          </a:p>
          <a:p>
            <a:pPr lvl="1"/>
            <a:r>
              <a:rPr lang="es-ES_tradnl" b="1" dirty="0"/>
              <a:t>\t Tabulación</a:t>
            </a:r>
            <a:r>
              <a:rPr lang="es-ES_tradnl" dirty="0"/>
              <a:t>. </a:t>
            </a:r>
            <a:r>
              <a:rPr lang="es-ES_tradnl" dirty="0" smtClean="0"/>
              <a:t>Este símbolo</a:t>
            </a:r>
            <a:r>
              <a:rPr lang="es-ES_tradnl" sz="1600" dirty="0" smtClean="0"/>
              <a:t> </a:t>
            </a:r>
            <a:r>
              <a:rPr lang="es-ES_tradnl" dirty="0"/>
              <a:t>indica que tiene que haber cualquier </a:t>
            </a:r>
            <a:r>
              <a:rPr lang="es-ES_tradnl" dirty="0" smtClean="0"/>
              <a:t>tabulación.</a:t>
            </a:r>
            <a:endParaRPr lang="es-ES_tradnl" dirty="0"/>
          </a:p>
          <a:p>
            <a:pPr lvl="1"/>
            <a:r>
              <a:rPr lang="es-ES_tradnl" b="1" dirty="0"/>
              <a:t>\w Carácter alfanumérico</a:t>
            </a:r>
            <a:r>
              <a:rPr lang="es-ES_tradnl" dirty="0"/>
              <a:t>. </a:t>
            </a:r>
            <a:r>
              <a:rPr lang="es-ES_tradnl" dirty="0" smtClean="0"/>
              <a:t>Este símbolo</a:t>
            </a:r>
            <a:r>
              <a:rPr lang="es-ES_tradnl" sz="1600" dirty="0" smtClean="0"/>
              <a:t> </a:t>
            </a:r>
            <a:r>
              <a:rPr lang="es-ES_tradnl" dirty="0"/>
              <a:t>indica que puede haber cualquier carácter </a:t>
            </a:r>
            <a:r>
              <a:rPr lang="es-ES_tradnl" dirty="0" smtClean="0"/>
              <a:t>alfanumérico.</a:t>
            </a:r>
            <a:endParaRPr lang="es-ES_tradnl" dirty="0"/>
          </a:p>
          <a:p>
            <a:pPr lvl="1"/>
            <a:r>
              <a:rPr lang="es-ES_tradnl" b="1" dirty="0"/>
              <a:t>\W Carácter que no sea alfanumérico</a:t>
            </a:r>
            <a:r>
              <a:rPr lang="es-ES_tradnl" dirty="0"/>
              <a:t>. </a:t>
            </a:r>
            <a:r>
              <a:rPr lang="es-ES_tradnl" dirty="0" smtClean="0"/>
              <a:t>Este símbolo</a:t>
            </a:r>
            <a:r>
              <a:rPr lang="es-ES_tradnl" sz="1600" dirty="0" smtClean="0"/>
              <a:t> </a:t>
            </a:r>
            <a:r>
              <a:rPr lang="es-ES_tradnl" dirty="0"/>
              <a:t>indica que puede haber cualquier carácter que no sea </a:t>
            </a:r>
            <a:r>
              <a:rPr lang="es-ES_tradnl" dirty="0" smtClean="0"/>
              <a:t>alfanumérico.</a:t>
            </a:r>
            <a:endParaRPr lang="es-ES_tradnl"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57</a:t>
            </a:fld>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26789345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regulares</a:t>
            </a:r>
            <a:endParaRPr lang="es-ES" dirty="0"/>
          </a:p>
        </p:txBody>
      </p:sp>
      <p:sp>
        <p:nvSpPr>
          <p:cNvPr id="3" name="Marcador de contenido 2"/>
          <p:cNvSpPr>
            <a:spLocks noGrp="1"/>
          </p:cNvSpPr>
          <p:nvPr>
            <p:ph idx="1"/>
          </p:nvPr>
        </p:nvSpPr>
        <p:spPr/>
        <p:txBody>
          <a:bodyPr>
            <a:normAutofit/>
          </a:bodyPr>
          <a:lstStyle/>
          <a:p>
            <a:r>
              <a:rPr lang="es-ES_tradnl" dirty="0" smtClean="0"/>
              <a:t>Validar un formulario con expresiones </a:t>
            </a:r>
            <a:r>
              <a:rPr lang="es-ES_tradnl" dirty="0" smtClean="0"/>
              <a:t>regulares:</a:t>
            </a:r>
            <a:endParaRPr lang="es-ES_tradnl" dirty="0" smtClean="0"/>
          </a:p>
          <a:p>
            <a:pPr lvl="1"/>
            <a:r>
              <a:rPr lang="es-ES_tradnl" dirty="0" smtClean="0"/>
              <a:t>Combinando las anteriores expresiones se puede abordar una infinidad de patrones para validar datos en los </a:t>
            </a:r>
            <a:r>
              <a:rPr lang="es-ES_tradnl" dirty="0" smtClean="0"/>
              <a:t>formularios.</a:t>
            </a:r>
            <a:endParaRPr lang="es-ES_tradnl" dirty="0" smtClean="0"/>
          </a:p>
          <a:p>
            <a:pPr lvl="1"/>
            <a:r>
              <a:rPr lang="es-ES_tradnl" dirty="0" smtClean="0"/>
              <a:t>Se pueden validar por ejemplo campos como:</a:t>
            </a:r>
          </a:p>
          <a:p>
            <a:pPr lvl="2"/>
            <a:r>
              <a:rPr lang="es-ES" dirty="0" smtClean="0"/>
              <a:t>C</a:t>
            </a:r>
            <a:r>
              <a:rPr lang="es-ES_tradnl" dirty="0" err="1" smtClean="0"/>
              <a:t>orrreo</a:t>
            </a:r>
            <a:r>
              <a:rPr lang="es-ES_tradnl" dirty="0" smtClean="0"/>
              <a:t> </a:t>
            </a:r>
            <a:r>
              <a:rPr lang="es-ES_tradnl" dirty="0" smtClean="0"/>
              <a:t>electrónico.</a:t>
            </a:r>
            <a:endParaRPr lang="es-ES_tradnl" dirty="0" smtClean="0"/>
          </a:p>
          <a:p>
            <a:pPr lvl="2"/>
            <a:r>
              <a:rPr lang="es-ES" dirty="0" smtClean="0"/>
              <a:t>T</a:t>
            </a:r>
            <a:r>
              <a:rPr lang="es-ES_tradnl" dirty="0" err="1" smtClean="0"/>
              <a:t>eléfono</a:t>
            </a:r>
            <a:r>
              <a:rPr lang="es-ES_tradnl" dirty="0" smtClean="0"/>
              <a:t>.</a:t>
            </a:r>
            <a:endParaRPr lang="es-ES_tradnl" dirty="0" smtClean="0"/>
          </a:p>
          <a:p>
            <a:pPr lvl="2"/>
            <a:r>
              <a:rPr lang="es-ES" dirty="0" smtClean="0"/>
              <a:t>C</a:t>
            </a:r>
            <a:r>
              <a:rPr lang="es-ES_tradnl" dirty="0" err="1" smtClean="0"/>
              <a:t>ódigo</a:t>
            </a:r>
            <a:r>
              <a:rPr lang="es-ES_tradnl" dirty="0" smtClean="0"/>
              <a:t> </a:t>
            </a:r>
            <a:r>
              <a:rPr lang="es-ES_tradnl" dirty="0" smtClean="0"/>
              <a:t>postal.</a:t>
            </a:r>
            <a:endParaRPr lang="es-ES_tradnl" dirty="0" smtClean="0"/>
          </a:p>
          <a:p>
            <a:pPr lvl="2"/>
            <a:r>
              <a:rPr lang="es-ES_tradnl" dirty="0" smtClean="0"/>
              <a:t>DNI.</a:t>
            </a:r>
            <a:endParaRPr lang="es-ES_tradnl" dirty="0" smtClean="0"/>
          </a:p>
          <a:p>
            <a:pPr lvl="2"/>
            <a:r>
              <a:rPr lang="es-ES" dirty="0" smtClean="0"/>
              <a:t>E</a:t>
            </a:r>
            <a:r>
              <a:rPr lang="es-ES_tradnl" dirty="0" err="1" smtClean="0"/>
              <a:t>tc</a:t>
            </a:r>
            <a:r>
              <a:rPr lang="es-ES_tradnl" dirty="0" smtClean="0"/>
              <a:t>.</a:t>
            </a:r>
            <a:endParaRPr lang="es-ES_tradnl"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58</a:t>
            </a:fld>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9743751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regulares</a:t>
            </a:r>
            <a:endParaRPr lang="es-ES" dirty="0"/>
          </a:p>
        </p:txBody>
      </p:sp>
      <p:sp>
        <p:nvSpPr>
          <p:cNvPr id="3" name="Marcador de contenido 2"/>
          <p:cNvSpPr>
            <a:spLocks noGrp="1"/>
          </p:cNvSpPr>
          <p:nvPr>
            <p:ph idx="1"/>
          </p:nvPr>
        </p:nvSpPr>
        <p:spPr/>
        <p:txBody>
          <a:bodyPr>
            <a:normAutofit/>
          </a:bodyPr>
          <a:lstStyle/>
          <a:p>
            <a:r>
              <a:rPr lang="es-ES_tradnl" dirty="0" smtClean="0"/>
              <a:t>Validar una dirección de correo </a:t>
            </a:r>
            <a:r>
              <a:rPr lang="es-ES_tradnl" dirty="0" smtClean="0"/>
              <a:t>electrónico:</a:t>
            </a:r>
            <a:endParaRPr lang="es-ES_tradnl" dirty="0" smtClean="0"/>
          </a:p>
          <a:p>
            <a:endParaRPr lang="es-ES_tradnl" dirty="0" smtClean="0"/>
          </a:p>
          <a:p>
            <a:endParaRPr lang="es-ES_tradnl"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59</a:t>
            </a:fld>
            <a:endParaRPr lang="es-ES" dirty="0"/>
          </a:p>
        </p:txBody>
      </p:sp>
      <p:sp>
        <p:nvSpPr>
          <p:cNvPr id="6" name="CuadroTexto 5"/>
          <p:cNvSpPr txBox="1"/>
          <p:nvPr/>
        </p:nvSpPr>
        <p:spPr>
          <a:xfrm>
            <a:off x="323528" y="2420888"/>
            <a:ext cx="8496944" cy="3416320"/>
          </a:xfrm>
          <a:prstGeom prst="rect">
            <a:avLst/>
          </a:prstGeom>
          <a:noFill/>
        </p:spPr>
        <p:txBody>
          <a:bodyPr wrap="square" rtlCol="0">
            <a:spAutoFit/>
          </a:bodyPr>
          <a:lstStyle/>
          <a:p>
            <a:r>
              <a:rPr lang="en-US" dirty="0">
                <a:latin typeface="Courier New"/>
                <a:cs typeface="Courier New"/>
              </a:rPr>
              <a:t>&lt;script type="text/</a:t>
            </a:r>
            <a:r>
              <a:rPr lang="en-US" dirty="0" err="1">
                <a:latin typeface="Courier New"/>
                <a:cs typeface="Courier New"/>
              </a:rPr>
              <a:t>javascript</a:t>
            </a:r>
            <a:r>
              <a:rPr lang="en-US" dirty="0">
                <a:latin typeface="Courier New"/>
                <a:cs typeface="Courier New"/>
              </a:rPr>
              <a:t>"&gt;</a:t>
            </a:r>
            <a:endParaRPr lang="es-ES_tradnl" dirty="0">
              <a:latin typeface="Courier New"/>
              <a:cs typeface="Courier New"/>
            </a:endParaRPr>
          </a:p>
          <a:p>
            <a:r>
              <a:rPr lang="en-US" dirty="0">
                <a:latin typeface="Courier New"/>
                <a:cs typeface="Courier New"/>
              </a:rPr>
              <a:t>  function </a:t>
            </a:r>
            <a:r>
              <a:rPr lang="en-US" dirty="0" err="1">
                <a:latin typeface="Courier New"/>
                <a:cs typeface="Courier New"/>
              </a:rPr>
              <a:t>validaEmail</a:t>
            </a:r>
            <a:r>
              <a:rPr lang="en-US" dirty="0">
                <a:latin typeface="Courier New"/>
                <a:cs typeface="Courier New"/>
              </a:rPr>
              <a:t>() {</a:t>
            </a:r>
            <a:endParaRPr lang="es-ES_tradnl" dirty="0">
              <a:latin typeface="Courier New"/>
              <a:cs typeface="Courier New"/>
            </a:endParaRPr>
          </a:p>
          <a:p>
            <a:r>
              <a:rPr lang="en-US" dirty="0">
                <a:latin typeface="Courier New"/>
                <a:cs typeface="Courier New"/>
              </a:rPr>
              <a:t>    </a:t>
            </a:r>
            <a:r>
              <a:rPr lang="es-ES" dirty="0">
                <a:latin typeface="Courier New"/>
                <a:cs typeface="Courier New"/>
              </a:rPr>
              <a:t>valor = </a:t>
            </a:r>
            <a:r>
              <a:rPr lang="es-ES" dirty="0" err="1">
                <a:latin typeface="Courier New"/>
                <a:cs typeface="Courier New"/>
              </a:rPr>
              <a:t>document.getElementById</a:t>
            </a:r>
            <a:r>
              <a:rPr lang="es-ES" dirty="0">
                <a:latin typeface="Courier New"/>
                <a:cs typeface="Courier New"/>
              </a:rPr>
              <a:t>("campo").</a:t>
            </a:r>
            <a:r>
              <a:rPr lang="es-ES" dirty="0" err="1">
                <a:latin typeface="Courier New"/>
                <a:cs typeface="Courier New"/>
              </a:rPr>
              <a:t>value</a:t>
            </a:r>
            <a:r>
              <a:rPr lang="es-ES" dirty="0">
                <a:latin typeface="Courier New"/>
                <a:cs typeface="Courier New"/>
              </a:rPr>
              <a:t>;</a:t>
            </a:r>
            <a:endParaRPr lang="es-ES_tradnl" dirty="0">
              <a:latin typeface="Courier New"/>
              <a:cs typeface="Courier New"/>
            </a:endParaRPr>
          </a:p>
          <a:p>
            <a:r>
              <a:rPr lang="es-ES" dirty="0">
                <a:latin typeface="Courier New"/>
                <a:cs typeface="Courier New"/>
              </a:rPr>
              <a:t> </a:t>
            </a:r>
            <a:endParaRPr lang="es-ES_tradnl" dirty="0">
              <a:latin typeface="Courier New"/>
              <a:cs typeface="Courier New"/>
            </a:endParaRPr>
          </a:p>
          <a:p>
            <a:r>
              <a:rPr lang="es-ES" dirty="0">
                <a:latin typeface="Courier New"/>
                <a:cs typeface="Courier New"/>
              </a:rPr>
              <a:t>    </a:t>
            </a:r>
            <a:r>
              <a:rPr lang="en-US" dirty="0">
                <a:latin typeface="Courier New"/>
                <a:cs typeface="Courier New"/>
              </a:rPr>
              <a:t>if(!(/\w+([-+.']\w+)*@\w+([-.]\w+)*\.\w+([-   </a:t>
            </a:r>
            <a:endParaRPr lang="es-ES_tradnl" dirty="0">
              <a:latin typeface="Courier New"/>
              <a:cs typeface="Courier New"/>
            </a:endParaRPr>
          </a:p>
          <a:p>
            <a:r>
              <a:rPr lang="en-US" dirty="0">
                <a:latin typeface="Courier New"/>
                <a:cs typeface="Courier New"/>
              </a:rPr>
              <a:t>      .]\w+)/.test(valor)) ) {</a:t>
            </a:r>
            <a:endParaRPr lang="es-ES_tradnl" dirty="0">
              <a:latin typeface="Courier New"/>
              <a:cs typeface="Courier New"/>
            </a:endParaRPr>
          </a:p>
          <a:p>
            <a:r>
              <a:rPr lang="en-US" dirty="0">
                <a:latin typeface="Courier New"/>
                <a:cs typeface="Courier New"/>
              </a:rPr>
              <a:t>      return false;</a:t>
            </a:r>
            <a:endParaRPr lang="es-ES_tradnl" dirty="0">
              <a:latin typeface="Courier New"/>
              <a:cs typeface="Courier New"/>
            </a:endParaRPr>
          </a:p>
          <a:p>
            <a:r>
              <a:rPr lang="en-US" dirty="0">
                <a:latin typeface="Courier New"/>
                <a:cs typeface="Courier New"/>
              </a:rPr>
              <a:t>    }</a:t>
            </a:r>
            <a:endParaRPr lang="es-ES_tradnl" dirty="0">
              <a:latin typeface="Courier New"/>
              <a:cs typeface="Courier New"/>
            </a:endParaRPr>
          </a:p>
          <a:p>
            <a:r>
              <a:rPr lang="en-US" dirty="0">
                <a:latin typeface="Courier New"/>
                <a:cs typeface="Courier New"/>
              </a:rPr>
              <a:t>    return true;</a:t>
            </a:r>
            <a:endParaRPr lang="es-ES_tradnl" dirty="0">
              <a:latin typeface="Courier New"/>
              <a:cs typeface="Courier New"/>
            </a:endParaRPr>
          </a:p>
          <a:p>
            <a:r>
              <a:rPr lang="en-US" dirty="0">
                <a:latin typeface="Courier New"/>
                <a:cs typeface="Courier New"/>
              </a:rPr>
              <a:t>  }</a:t>
            </a:r>
            <a:endParaRPr lang="es-ES_tradnl" dirty="0">
              <a:latin typeface="Courier New"/>
              <a:cs typeface="Courier New"/>
            </a:endParaRPr>
          </a:p>
          <a:p>
            <a:r>
              <a:rPr lang="en-US" dirty="0">
                <a:latin typeface="Courier New"/>
                <a:cs typeface="Courier New"/>
              </a:rPr>
              <a:t>&lt;/script&gt;</a:t>
            </a:r>
            <a:endParaRPr lang="es-ES_tradnl" dirty="0">
              <a:latin typeface="Courier New"/>
              <a:cs typeface="Courier New"/>
            </a:endParaRPr>
          </a:p>
          <a:p>
            <a:endParaRPr lang="es-ES" dirty="0"/>
          </a:p>
        </p:txBody>
      </p:sp>
      <p:sp>
        <p:nvSpPr>
          <p:cNvPr id="7"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2166072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Modelos de gestión de eventos</a:t>
            </a: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6</a:t>
            </a:fld>
            <a:endParaRPr lang="es-ES" dirty="0"/>
          </a:p>
        </p:txBody>
      </p:sp>
      <p:sp>
        <p:nvSpPr>
          <p:cNvPr id="8" name="Marcador de contenido 2"/>
          <p:cNvSpPr>
            <a:spLocks noGrp="1"/>
          </p:cNvSpPr>
          <p:nvPr>
            <p:ph idx="1"/>
          </p:nvPr>
        </p:nvSpPr>
        <p:spPr>
          <a:xfrm>
            <a:off x="457200" y="1600201"/>
            <a:ext cx="8229600" cy="4061048"/>
          </a:xfrm>
        </p:spPr>
        <p:txBody>
          <a:bodyPr>
            <a:normAutofit fontScale="85000" lnSpcReduction="10000"/>
          </a:bodyPr>
          <a:lstStyle/>
          <a:p>
            <a:r>
              <a:rPr lang="es-ES_tradnl" dirty="0" smtClean="0"/>
              <a:t>Eventos del ratón (1</a:t>
            </a:r>
            <a:r>
              <a:rPr lang="es-ES_tradnl" dirty="0" smtClean="0"/>
              <a:t>):</a:t>
            </a:r>
            <a:endParaRPr lang="es-ES_tradnl" dirty="0" smtClean="0"/>
          </a:p>
          <a:p>
            <a:endParaRPr lang="es-ES_tradnl" dirty="0" smtClean="0"/>
          </a:p>
          <a:p>
            <a:pPr lvl="1"/>
            <a:r>
              <a:rPr lang="es-ES_tradnl" b="1" dirty="0" err="1"/>
              <a:t>Click</a:t>
            </a:r>
            <a:r>
              <a:rPr lang="es-ES_tradnl" dirty="0"/>
              <a:t>. Este evento se produce cuando pulsamos sobre el botón izquierdo del ratón. El manejador de este evento es </a:t>
            </a:r>
            <a:r>
              <a:rPr lang="es-ES_tradnl" dirty="0" err="1">
                <a:latin typeface="Courier New"/>
                <a:cs typeface="Courier New"/>
              </a:rPr>
              <a:t>onclick</a:t>
            </a:r>
            <a:r>
              <a:rPr lang="es-ES_tradnl" dirty="0"/>
              <a:t>.</a:t>
            </a:r>
          </a:p>
          <a:p>
            <a:pPr lvl="1"/>
            <a:r>
              <a:rPr lang="es-ES_tradnl" b="1" dirty="0" err="1"/>
              <a:t>Dblclick</a:t>
            </a:r>
            <a:r>
              <a:rPr lang="es-ES_tradnl" dirty="0"/>
              <a:t>. Este evento se acciona cuando hacemos un doble </a:t>
            </a:r>
            <a:r>
              <a:rPr lang="es-ES_tradnl" dirty="0" err="1"/>
              <a:t>click</a:t>
            </a:r>
            <a:r>
              <a:rPr lang="es-ES_tradnl" dirty="0"/>
              <a:t> sobre el botón izquierdo del ratón. El manejador de este evento es </a:t>
            </a:r>
            <a:r>
              <a:rPr lang="es-ES_tradnl" dirty="0" err="1">
                <a:latin typeface="Courier New"/>
                <a:cs typeface="Courier New"/>
              </a:rPr>
              <a:t>ondblclick</a:t>
            </a:r>
            <a:r>
              <a:rPr lang="es-ES_tradnl" dirty="0"/>
              <a:t>.</a:t>
            </a:r>
          </a:p>
          <a:p>
            <a:pPr lvl="1"/>
            <a:r>
              <a:rPr lang="es-ES_tradnl" b="1" dirty="0" err="1"/>
              <a:t>Mousedown</a:t>
            </a:r>
            <a:r>
              <a:rPr lang="es-ES_tradnl" dirty="0"/>
              <a:t>. Este evento se produce cuando pulsamos un botón del ratón. El manejador de este evento es </a:t>
            </a:r>
            <a:r>
              <a:rPr lang="es-ES_tradnl" dirty="0" err="1">
                <a:latin typeface="Courier New"/>
                <a:cs typeface="Courier New"/>
              </a:rPr>
              <a:t>onmousedown</a:t>
            </a:r>
            <a:r>
              <a:rPr lang="es-ES_tradnl" dirty="0"/>
              <a:t>.</a:t>
            </a:r>
          </a:p>
          <a:p>
            <a:pPr lvl="1"/>
            <a:r>
              <a:rPr lang="es-ES_tradnl" b="1" dirty="0" err="1"/>
              <a:t>Mouseout</a:t>
            </a:r>
            <a:r>
              <a:rPr lang="es-ES_tradnl" dirty="0"/>
              <a:t>. Este evento se produce cuando el puntero del ratón esta dentro de un elemento y este puntero es desplazado fuera del elemento. El manejador de este evento es</a:t>
            </a:r>
            <a:r>
              <a:rPr lang="es-ES_tradnl" b="1" dirty="0"/>
              <a:t> </a:t>
            </a:r>
            <a:r>
              <a:rPr lang="es-ES_tradnl" dirty="0" err="1">
                <a:latin typeface="Courier New"/>
                <a:cs typeface="Courier New"/>
              </a:rPr>
              <a:t>onmouseout</a:t>
            </a:r>
            <a:r>
              <a:rPr lang="es-ES_tradnl" dirty="0" smtClean="0"/>
              <a:t>.</a:t>
            </a:r>
            <a:endParaRPr lang="es-ES_tradnl"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39554994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regulares</a:t>
            </a:r>
            <a:endParaRPr lang="es-ES" dirty="0"/>
          </a:p>
        </p:txBody>
      </p:sp>
      <p:sp>
        <p:nvSpPr>
          <p:cNvPr id="3" name="Marcador de contenido 2"/>
          <p:cNvSpPr>
            <a:spLocks noGrp="1"/>
          </p:cNvSpPr>
          <p:nvPr>
            <p:ph idx="1"/>
          </p:nvPr>
        </p:nvSpPr>
        <p:spPr/>
        <p:txBody>
          <a:bodyPr>
            <a:normAutofit/>
          </a:bodyPr>
          <a:lstStyle/>
          <a:p>
            <a:r>
              <a:rPr lang="es-ES_tradnl" dirty="0" smtClean="0"/>
              <a:t>Validar un </a:t>
            </a:r>
            <a:r>
              <a:rPr lang="es-ES_tradnl" dirty="0" smtClean="0"/>
              <a:t>DNI:</a:t>
            </a:r>
            <a:endParaRPr lang="es-ES_tradnl" dirty="0" smtClean="0"/>
          </a:p>
          <a:p>
            <a:endParaRPr lang="es-ES_tradnl"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60</a:t>
            </a:fld>
            <a:endParaRPr lang="es-ES" dirty="0"/>
          </a:p>
        </p:txBody>
      </p:sp>
      <p:sp>
        <p:nvSpPr>
          <p:cNvPr id="6" name="CuadroTexto 5"/>
          <p:cNvSpPr txBox="1"/>
          <p:nvPr/>
        </p:nvSpPr>
        <p:spPr>
          <a:xfrm>
            <a:off x="107504" y="2420888"/>
            <a:ext cx="8928992" cy="3139321"/>
          </a:xfrm>
          <a:prstGeom prst="rect">
            <a:avLst/>
          </a:prstGeom>
          <a:noFill/>
        </p:spPr>
        <p:txBody>
          <a:bodyPr wrap="square" rtlCol="0">
            <a:spAutoFit/>
          </a:bodyPr>
          <a:lstStyle/>
          <a:p>
            <a:r>
              <a:rPr lang="en-US" dirty="0">
                <a:latin typeface="Courier New"/>
                <a:cs typeface="Courier New"/>
              </a:rPr>
              <a:t>&lt;script type="text/</a:t>
            </a:r>
            <a:r>
              <a:rPr lang="en-US" dirty="0" err="1">
                <a:latin typeface="Courier New"/>
                <a:cs typeface="Courier New"/>
              </a:rPr>
              <a:t>javascript</a:t>
            </a:r>
            <a:r>
              <a:rPr lang="en-US" dirty="0">
                <a:latin typeface="Courier New"/>
                <a:cs typeface="Courier New"/>
              </a:rPr>
              <a:t>"&gt;</a:t>
            </a:r>
            <a:endParaRPr lang="es-ES_tradnl" dirty="0">
              <a:latin typeface="Courier New"/>
              <a:cs typeface="Courier New"/>
            </a:endParaRPr>
          </a:p>
          <a:p>
            <a:r>
              <a:rPr lang="en-US" dirty="0">
                <a:latin typeface="Courier New"/>
                <a:cs typeface="Courier New"/>
              </a:rPr>
              <a:t>  function </a:t>
            </a:r>
            <a:r>
              <a:rPr lang="en-US" dirty="0" err="1">
                <a:latin typeface="Courier New"/>
                <a:cs typeface="Courier New"/>
              </a:rPr>
              <a:t>validaDNI</a:t>
            </a:r>
            <a:r>
              <a:rPr lang="en-US" dirty="0">
                <a:latin typeface="Courier New"/>
                <a:cs typeface="Courier New"/>
              </a:rPr>
              <a:t>(){</a:t>
            </a:r>
            <a:endParaRPr lang="es-ES_tradnl" dirty="0">
              <a:latin typeface="Courier New"/>
              <a:cs typeface="Courier New"/>
            </a:endParaRPr>
          </a:p>
          <a:p>
            <a:r>
              <a:rPr lang="en-US" dirty="0">
                <a:latin typeface="Courier New"/>
                <a:cs typeface="Courier New"/>
              </a:rPr>
              <a:t>    </a:t>
            </a:r>
            <a:r>
              <a:rPr lang="es-ES" dirty="0">
                <a:latin typeface="Courier New"/>
                <a:cs typeface="Courier New"/>
              </a:rPr>
              <a:t>valor = </a:t>
            </a:r>
            <a:r>
              <a:rPr lang="es-ES" dirty="0" err="1">
                <a:latin typeface="Courier New"/>
                <a:cs typeface="Courier New"/>
              </a:rPr>
              <a:t>document.getElementById</a:t>
            </a:r>
            <a:r>
              <a:rPr lang="es-ES" dirty="0">
                <a:latin typeface="Courier New"/>
                <a:cs typeface="Courier New"/>
              </a:rPr>
              <a:t>("</a:t>
            </a:r>
            <a:r>
              <a:rPr lang="es-ES" dirty="0" err="1">
                <a:latin typeface="Courier New"/>
                <a:cs typeface="Courier New"/>
              </a:rPr>
              <a:t>dni</a:t>
            </a:r>
            <a:r>
              <a:rPr lang="es-ES" dirty="0">
                <a:latin typeface="Courier New"/>
                <a:cs typeface="Courier New"/>
              </a:rPr>
              <a:t>").</a:t>
            </a:r>
            <a:r>
              <a:rPr lang="es-ES" dirty="0" err="1">
                <a:latin typeface="Courier New"/>
                <a:cs typeface="Courier New"/>
              </a:rPr>
              <a:t>value</a:t>
            </a:r>
            <a:r>
              <a:rPr lang="es-ES" dirty="0">
                <a:latin typeface="Courier New"/>
                <a:cs typeface="Courier New"/>
              </a:rPr>
              <a:t>;</a:t>
            </a:r>
            <a:endParaRPr lang="es-ES_tradnl" dirty="0">
              <a:latin typeface="Courier New"/>
              <a:cs typeface="Courier New"/>
            </a:endParaRPr>
          </a:p>
          <a:p>
            <a:r>
              <a:rPr lang="es-ES" dirty="0" smtClean="0">
                <a:latin typeface="Courier New"/>
                <a:cs typeface="Courier New"/>
              </a:rPr>
              <a:t>    </a:t>
            </a:r>
            <a:r>
              <a:rPr lang="es-ES" dirty="0" err="1">
                <a:latin typeface="Courier New"/>
                <a:cs typeface="Courier New"/>
              </a:rPr>
              <a:t>var</a:t>
            </a:r>
            <a:r>
              <a:rPr lang="es-ES" dirty="0">
                <a:latin typeface="Courier New"/>
                <a:cs typeface="Courier New"/>
              </a:rPr>
              <a:t> letras = ['</a:t>
            </a:r>
            <a:r>
              <a:rPr lang="es-ES" dirty="0" smtClean="0">
                <a:latin typeface="Courier New"/>
                <a:cs typeface="Courier New"/>
              </a:rPr>
              <a:t>T','R','W','A','G','M','Y','F’,'P','D','</a:t>
            </a:r>
            <a:r>
              <a:rPr lang="es-ES" dirty="0">
                <a:latin typeface="Courier New"/>
                <a:cs typeface="Courier New"/>
              </a:rPr>
              <a:t>X', </a:t>
            </a:r>
            <a:r>
              <a:rPr lang="es-ES" dirty="0" smtClean="0">
                <a:latin typeface="Courier New"/>
                <a:cs typeface="Courier New"/>
              </a:rPr>
              <a:t> </a:t>
            </a:r>
          </a:p>
          <a:p>
            <a:r>
              <a:rPr lang="es-ES" dirty="0">
                <a:latin typeface="Courier New"/>
                <a:cs typeface="Courier New"/>
              </a:rPr>
              <a:t> </a:t>
            </a:r>
            <a:r>
              <a:rPr lang="es-ES" dirty="0" smtClean="0">
                <a:latin typeface="Courier New"/>
                <a:cs typeface="Courier New"/>
              </a:rPr>
              <a:t>   'B','N','J','Z','S','Q','V’,</a:t>
            </a:r>
            <a:r>
              <a:rPr lang="en-US" dirty="0" smtClean="0">
                <a:latin typeface="Courier New"/>
                <a:cs typeface="Courier New"/>
              </a:rPr>
              <a:t>'H','L','C','K','E’,'</a:t>
            </a:r>
            <a:r>
              <a:rPr lang="en-US" dirty="0">
                <a:latin typeface="Courier New"/>
                <a:cs typeface="Courier New"/>
              </a:rPr>
              <a:t>T'];</a:t>
            </a:r>
            <a:endParaRPr lang="es-ES_tradnl" dirty="0">
              <a:latin typeface="Courier New"/>
              <a:cs typeface="Courier New"/>
            </a:endParaRPr>
          </a:p>
          <a:p>
            <a:r>
              <a:rPr lang="en-US" dirty="0" smtClean="0">
                <a:latin typeface="Courier New"/>
                <a:cs typeface="Courier New"/>
              </a:rPr>
              <a:t>    </a:t>
            </a:r>
            <a:r>
              <a:rPr lang="en-US" dirty="0">
                <a:latin typeface="Courier New"/>
                <a:cs typeface="Courier New"/>
              </a:rPr>
              <a:t>if( !(/^\d{8}[A-Z]$/.test(valor)) )</a:t>
            </a:r>
            <a:r>
              <a:rPr lang="en-US" dirty="0" smtClean="0">
                <a:latin typeface="Courier New"/>
                <a:cs typeface="Courier New"/>
              </a:rPr>
              <a:t>{ </a:t>
            </a:r>
            <a:r>
              <a:rPr lang="en-US" dirty="0">
                <a:latin typeface="Courier New"/>
                <a:cs typeface="Courier New"/>
              </a:rPr>
              <a:t>return false</a:t>
            </a:r>
            <a:r>
              <a:rPr lang="en-US" dirty="0" smtClean="0">
                <a:latin typeface="Courier New"/>
                <a:cs typeface="Courier New"/>
              </a:rPr>
              <a:t>; </a:t>
            </a:r>
            <a:r>
              <a:rPr lang="en-US" dirty="0">
                <a:latin typeface="Courier New"/>
                <a:cs typeface="Courier New"/>
              </a:rPr>
              <a:t>}</a:t>
            </a:r>
            <a:endParaRPr lang="es-ES_tradnl" dirty="0">
              <a:latin typeface="Courier New"/>
              <a:cs typeface="Courier New"/>
            </a:endParaRPr>
          </a:p>
          <a:p>
            <a:r>
              <a:rPr lang="en-US" dirty="0" smtClean="0">
                <a:latin typeface="Courier New"/>
                <a:cs typeface="Courier New"/>
              </a:rPr>
              <a:t>    </a:t>
            </a:r>
            <a:r>
              <a:rPr lang="en-US" dirty="0">
                <a:latin typeface="Courier New"/>
                <a:cs typeface="Courier New"/>
              </a:rPr>
              <a:t>if(</a:t>
            </a:r>
            <a:r>
              <a:rPr lang="en-US" dirty="0" err="1">
                <a:latin typeface="Courier New"/>
                <a:cs typeface="Courier New"/>
              </a:rPr>
              <a:t>valor.charAt</a:t>
            </a:r>
            <a:r>
              <a:rPr lang="en-US" dirty="0">
                <a:latin typeface="Courier New"/>
                <a:cs typeface="Courier New"/>
              </a:rPr>
              <a:t>(8) != </a:t>
            </a:r>
            <a:r>
              <a:rPr lang="en-US" dirty="0" err="1">
                <a:latin typeface="Courier New"/>
                <a:cs typeface="Courier New"/>
              </a:rPr>
              <a:t>letras</a:t>
            </a:r>
            <a:r>
              <a:rPr lang="en-US" dirty="0">
                <a:latin typeface="Courier New"/>
                <a:cs typeface="Courier New"/>
              </a:rPr>
              <a:t>[(</a:t>
            </a:r>
            <a:r>
              <a:rPr lang="en-US" dirty="0" err="1">
                <a:latin typeface="Courier New"/>
                <a:cs typeface="Courier New"/>
              </a:rPr>
              <a:t>valor.substring</a:t>
            </a:r>
            <a:r>
              <a:rPr lang="en-US" dirty="0">
                <a:latin typeface="Courier New"/>
                <a:cs typeface="Courier New"/>
              </a:rPr>
              <a:t>(0, 8))%23]) </a:t>
            </a:r>
            <a:endParaRPr lang="es-ES_tradnl" dirty="0">
              <a:latin typeface="Courier New"/>
              <a:cs typeface="Courier New"/>
            </a:endParaRPr>
          </a:p>
          <a:p>
            <a:r>
              <a:rPr lang="en-US" dirty="0">
                <a:latin typeface="Courier New"/>
                <a:cs typeface="Courier New"/>
              </a:rPr>
              <a:t>    </a:t>
            </a:r>
            <a:r>
              <a:rPr lang="en-US" dirty="0" smtClean="0">
                <a:latin typeface="Courier New"/>
                <a:cs typeface="Courier New"/>
              </a:rPr>
              <a:t>{ return </a:t>
            </a:r>
            <a:r>
              <a:rPr lang="en-US" dirty="0">
                <a:latin typeface="Courier New"/>
                <a:cs typeface="Courier New"/>
              </a:rPr>
              <a:t>false</a:t>
            </a:r>
            <a:r>
              <a:rPr lang="en-US" dirty="0" smtClean="0">
                <a:latin typeface="Courier New"/>
                <a:cs typeface="Courier New"/>
              </a:rPr>
              <a:t>; </a:t>
            </a:r>
            <a:r>
              <a:rPr lang="en-US" dirty="0">
                <a:latin typeface="Courier New"/>
                <a:cs typeface="Courier New"/>
              </a:rPr>
              <a:t>}</a:t>
            </a:r>
            <a:endParaRPr lang="es-ES_tradnl" dirty="0">
              <a:latin typeface="Courier New"/>
              <a:cs typeface="Courier New"/>
            </a:endParaRPr>
          </a:p>
          <a:p>
            <a:r>
              <a:rPr lang="en-US" dirty="0">
                <a:latin typeface="Courier New"/>
                <a:cs typeface="Courier New"/>
              </a:rPr>
              <a:t>    return true;</a:t>
            </a:r>
            <a:endParaRPr lang="es-ES_tradnl" dirty="0">
              <a:latin typeface="Courier New"/>
              <a:cs typeface="Courier New"/>
            </a:endParaRPr>
          </a:p>
          <a:p>
            <a:r>
              <a:rPr lang="en-US" dirty="0">
                <a:latin typeface="Courier New"/>
                <a:cs typeface="Courier New"/>
              </a:rPr>
              <a:t>}</a:t>
            </a:r>
            <a:endParaRPr lang="es-ES_tradnl" dirty="0">
              <a:latin typeface="Courier New"/>
              <a:cs typeface="Courier New"/>
            </a:endParaRPr>
          </a:p>
          <a:p>
            <a:r>
              <a:rPr lang="en-US" dirty="0">
                <a:latin typeface="Courier New"/>
                <a:cs typeface="Courier New"/>
              </a:rPr>
              <a:t>&lt;/script&gt;</a:t>
            </a:r>
            <a:endParaRPr lang="es-ES_tradnl" dirty="0">
              <a:latin typeface="Courier New"/>
              <a:cs typeface="Courier New"/>
            </a:endParaRPr>
          </a:p>
        </p:txBody>
      </p:sp>
      <p:sp>
        <p:nvSpPr>
          <p:cNvPr id="7"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36890444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regulares</a:t>
            </a:r>
            <a:endParaRPr lang="es-ES" dirty="0"/>
          </a:p>
        </p:txBody>
      </p:sp>
      <p:sp>
        <p:nvSpPr>
          <p:cNvPr id="3" name="Marcador de contenido 2"/>
          <p:cNvSpPr>
            <a:spLocks noGrp="1"/>
          </p:cNvSpPr>
          <p:nvPr>
            <p:ph idx="1"/>
          </p:nvPr>
        </p:nvSpPr>
        <p:spPr/>
        <p:txBody>
          <a:bodyPr>
            <a:normAutofit/>
          </a:bodyPr>
          <a:lstStyle/>
          <a:p>
            <a:r>
              <a:rPr lang="es-ES_tradnl" dirty="0" smtClean="0"/>
              <a:t>Validar un número de </a:t>
            </a:r>
            <a:r>
              <a:rPr lang="es-ES_tradnl" dirty="0" smtClean="0"/>
              <a:t>teléfono:</a:t>
            </a:r>
            <a:endParaRPr lang="es-ES_tradnl" dirty="0" smtClean="0"/>
          </a:p>
          <a:p>
            <a:endParaRPr lang="es-ES_tradnl"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61</a:t>
            </a:fld>
            <a:endParaRPr lang="es-ES" dirty="0"/>
          </a:p>
        </p:txBody>
      </p:sp>
      <p:sp>
        <p:nvSpPr>
          <p:cNvPr id="6" name="CuadroTexto 5"/>
          <p:cNvSpPr txBox="1"/>
          <p:nvPr/>
        </p:nvSpPr>
        <p:spPr>
          <a:xfrm>
            <a:off x="251520" y="2420888"/>
            <a:ext cx="8784976" cy="2308324"/>
          </a:xfrm>
          <a:prstGeom prst="rect">
            <a:avLst/>
          </a:prstGeom>
          <a:noFill/>
        </p:spPr>
        <p:txBody>
          <a:bodyPr wrap="square" rtlCol="0">
            <a:spAutoFit/>
          </a:bodyPr>
          <a:lstStyle/>
          <a:p>
            <a:r>
              <a:rPr lang="es-ES" dirty="0" err="1">
                <a:latin typeface="Courier New"/>
                <a:cs typeface="Courier New"/>
              </a:rPr>
              <a:t>function</a:t>
            </a:r>
            <a:r>
              <a:rPr lang="es-ES" dirty="0">
                <a:latin typeface="Courier New"/>
                <a:cs typeface="Courier New"/>
              </a:rPr>
              <a:t> </a:t>
            </a:r>
            <a:r>
              <a:rPr lang="es-ES" dirty="0" err="1">
                <a:latin typeface="Courier New"/>
                <a:cs typeface="Courier New"/>
              </a:rPr>
              <a:t>validaTelefono</a:t>
            </a:r>
            <a:r>
              <a:rPr lang="es-ES" dirty="0">
                <a:latin typeface="Courier New"/>
                <a:cs typeface="Courier New"/>
              </a:rPr>
              <a:t>(){</a:t>
            </a:r>
            <a:endParaRPr lang="es-ES_tradnl" dirty="0">
              <a:latin typeface="Courier New"/>
              <a:cs typeface="Courier New"/>
            </a:endParaRPr>
          </a:p>
          <a:p>
            <a:r>
              <a:rPr lang="es-ES" dirty="0">
                <a:latin typeface="Courier New"/>
                <a:cs typeface="Courier New"/>
              </a:rPr>
              <a:t>  valor = </a:t>
            </a:r>
            <a:r>
              <a:rPr lang="es-ES" dirty="0" err="1">
                <a:latin typeface="Courier New"/>
                <a:cs typeface="Courier New"/>
              </a:rPr>
              <a:t>document.getElementById</a:t>
            </a:r>
            <a:r>
              <a:rPr lang="es-ES" dirty="0">
                <a:latin typeface="Courier New"/>
                <a:cs typeface="Courier New"/>
              </a:rPr>
              <a:t>("</a:t>
            </a:r>
            <a:r>
              <a:rPr lang="es-ES" dirty="0" err="1">
                <a:latin typeface="Courier New"/>
                <a:cs typeface="Courier New"/>
              </a:rPr>
              <a:t>telefono</a:t>
            </a:r>
            <a:r>
              <a:rPr lang="es-ES" dirty="0">
                <a:latin typeface="Courier New"/>
                <a:cs typeface="Courier New"/>
              </a:rPr>
              <a:t>").</a:t>
            </a:r>
            <a:r>
              <a:rPr lang="es-ES" dirty="0" err="1">
                <a:latin typeface="Courier New"/>
                <a:cs typeface="Courier New"/>
              </a:rPr>
              <a:t>value</a:t>
            </a:r>
            <a:r>
              <a:rPr lang="es-ES" dirty="0">
                <a:latin typeface="Courier New"/>
                <a:cs typeface="Courier New"/>
              </a:rPr>
              <a:t>;</a:t>
            </a:r>
            <a:endParaRPr lang="es-ES_tradnl" dirty="0">
              <a:latin typeface="Courier New"/>
              <a:cs typeface="Courier New"/>
            </a:endParaRPr>
          </a:p>
          <a:p>
            <a:r>
              <a:rPr lang="es-ES" dirty="0">
                <a:latin typeface="Courier New"/>
                <a:cs typeface="Courier New"/>
              </a:rPr>
              <a:t> </a:t>
            </a:r>
            <a:endParaRPr lang="es-ES_tradnl" dirty="0">
              <a:latin typeface="Courier New"/>
              <a:cs typeface="Courier New"/>
            </a:endParaRPr>
          </a:p>
          <a:p>
            <a:r>
              <a:rPr lang="es-ES" dirty="0">
                <a:latin typeface="Courier New"/>
                <a:cs typeface="Courier New"/>
              </a:rPr>
              <a:t>  </a:t>
            </a:r>
            <a:r>
              <a:rPr lang="en-US" dirty="0">
                <a:latin typeface="Courier New"/>
                <a:cs typeface="Courier New"/>
              </a:rPr>
              <a:t>if( !(/^\d{9}$/.test(valor)) ) {</a:t>
            </a:r>
            <a:endParaRPr lang="es-ES_tradnl" dirty="0">
              <a:latin typeface="Courier New"/>
              <a:cs typeface="Courier New"/>
            </a:endParaRPr>
          </a:p>
          <a:p>
            <a:r>
              <a:rPr lang="en-US" dirty="0">
                <a:latin typeface="Courier New"/>
                <a:cs typeface="Courier New"/>
              </a:rPr>
              <a:t>    return false;</a:t>
            </a:r>
            <a:endParaRPr lang="es-ES_tradnl" dirty="0">
              <a:latin typeface="Courier New"/>
              <a:cs typeface="Courier New"/>
            </a:endParaRPr>
          </a:p>
          <a:p>
            <a:r>
              <a:rPr lang="en-US" dirty="0">
                <a:latin typeface="Courier New"/>
                <a:cs typeface="Courier New"/>
              </a:rPr>
              <a:t>  </a:t>
            </a:r>
            <a:r>
              <a:rPr lang="es-ES" dirty="0">
                <a:latin typeface="Courier New"/>
                <a:cs typeface="Courier New"/>
              </a:rPr>
              <a:t>}</a:t>
            </a:r>
            <a:endParaRPr lang="es-ES_tradnl" dirty="0">
              <a:latin typeface="Courier New"/>
              <a:cs typeface="Courier New"/>
            </a:endParaRPr>
          </a:p>
          <a:p>
            <a:r>
              <a:rPr lang="es-ES" dirty="0">
                <a:latin typeface="Courier New"/>
                <a:cs typeface="Courier New"/>
              </a:rPr>
              <a:t>  </a:t>
            </a:r>
            <a:r>
              <a:rPr lang="es-ES" dirty="0" err="1">
                <a:latin typeface="Courier New"/>
                <a:cs typeface="Courier New"/>
              </a:rPr>
              <a:t>return</a:t>
            </a:r>
            <a:r>
              <a:rPr lang="es-ES" dirty="0">
                <a:latin typeface="Courier New"/>
                <a:cs typeface="Courier New"/>
              </a:rPr>
              <a:t> true;</a:t>
            </a:r>
            <a:endParaRPr lang="es-ES_tradnl" dirty="0">
              <a:latin typeface="Courier New"/>
              <a:cs typeface="Courier New"/>
            </a:endParaRPr>
          </a:p>
          <a:p>
            <a:r>
              <a:rPr lang="es-ES" dirty="0">
                <a:latin typeface="Courier New"/>
                <a:cs typeface="Courier New"/>
              </a:rPr>
              <a:t>}</a:t>
            </a:r>
            <a:endParaRPr lang="es-ES_tradnl" dirty="0">
              <a:latin typeface="Courier New"/>
              <a:cs typeface="Courier New"/>
            </a:endParaRPr>
          </a:p>
        </p:txBody>
      </p:sp>
      <p:sp>
        <p:nvSpPr>
          <p:cNvPr id="7"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25710741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Utilización de cookies</a:t>
            </a:r>
            <a:endParaRPr lang="es-ES" dirty="0"/>
          </a:p>
        </p:txBody>
      </p:sp>
      <p:sp>
        <p:nvSpPr>
          <p:cNvPr id="3" name="Marcador de contenido 2"/>
          <p:cNvSpPr>
            <a:spLocks noGrp="1"/>
          </p:cNvSpPr>
          <p:nvPr>
            <p:ph idx="1"/>
          </p:nvPr>
        </p:nvSpPr>
        <p:spPr/>
        <p:txBody>
          <a:bodyPr>
            <a:normAutofit lnSpcReduction="10000"/>
          </a:bodyPr>
          <a:lstStyle/>
          <a:p>
            <a:r>
              <a:rPr lang="es-ES" dirty="0" smtClean="0"/>
              <a:t>Las cookies surgieron como necesidad ante algunas ausencias tecnológicas del protocolo </a:t>
            </a:r>
            <a:r>
              <a:rPr lang="es-ES" dirty="0" smtClean="0"/>
              <a:t>HTTP.</a:t>
            </a:r>
            <a:endParaRPr lang="es-ES" dirty="0" smtClean="0"/>
          </a:p>
          <a:p>
            <a:r>
              <a:rPr lang="es-ES" dirty="0" smtClean="0"/>
              <a:t>Una cookie es un fichero de texto que se almacena en el ordenador del </a:t>
            </a:r>
            <a:r>
              <a:rPr lang="es-ES" dirty="0" smtClean="0"/>
              <a:t>cliente.</a:t>
            </a:r>
            <a:endParaRPr lang="es-ES" dirty="0" smtClean="0"/>
          </a:p>
          <a:p>
            <a:r>
              <a:rPr lang="es-ES" dirty="0" smtClean="0"/>
              <a:t>Son un fichero propio de cada </a:t>
            </a:r>
            <a:r>
              <a:rPr lang="es-ES" dirty="0" smtClean="0"/>
              <a:t>navegador.</a:t>
            </a:r>
            <a:endParaRPr lang="es-ES" dirty="0" smtClean="0"/>
          </a:p>
          <a:p>
            <a:r>
              <a:rPr lang="es-ES" dirty="0" smtClean="0"/>
              <a:t>Surgieron con el fin de mantener la información de los carritos de compra virtuales a través de la </a:t>
            </a:r>
            <a:r>
              <a:rPr lang="es-ES" dirty="0" smtClean="0"/>
              <a:t>web.</a:t>
            </a: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62</a:t>
            </a:fld>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23465611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Utilización de cookies</a:t>
            </a:r>
            <a:endParaRPr lang="es-ES" dirty="0"/>
          </a:p>
        </p:txBody>
      </p:sp>
      <p:sp>
        <p:nvSpPr>
          <p:cNvPr id="3" name="Marcador de contenido 2"/>
          <p:cNvSpPr>
            <a:spLocks noGrp="1"/>
          </p:cNvSpPr>
          <p:nvPr>
            <p:ph idx="1"/>
          </p:nvPr>
        </p:nvSpPr>
        <p:spPr/>
        <p:txBody>
          <a:bodyPr>
            <a:normAutofit/>
          </a:bodyPr>
          <a:lstStyle/>
          <a:p>
            <a:r>
              <a:rPr lang="es-ES" dirty="0" smtClean="0"/>
              <a:t>Mantener opciones de </a:t>
            </a:r>
            <a:r>
              <a:rPr lang="es-ES" dirty="0" smtClean="0"/>
              <a:t>visualización:</a:t>
            </a:r>
            <a:endParaRPr lang="es-ES" dirty="0" smtClean="0"/>
          </a:p>
          <a:p>
            <a:pPr lvl="1"/>
            <a:r>
              <a:rPr lang="es-ES_tradnl" dirty="0"/>
              <a:t>Las </a:t>
            </a:r>
            <a:r>
              <a:rPr lang="es-ES_tradnl" i="1" dirty="0"/>
              <a:t>cookies</a:t>
            </a:r>
            <a:r>
              <a:rPr lang="es-ES_tradnl" dirty="0"/>
              <a:t> son utilizadas en ocasiones para mantener unas preferencias de </a:t>
            </a:r>
            <a:r>
              <a:rPr lang="es-ES_tradnl" dirty="0" smtClean="0"/>
              <a:t>visualización.</a:t>
            </a:r>
            <a:endParaRPr lang="es-ES_tradnl" dirty="0" smtClean="0"/>
          </a:p>
          <a:p>
            <a:pPr lvl="1"/>
            <a:r>
              <a:rPr lang="es-ES_tradnl" dirty="0" smtClean="0"/>
              <a:t>Algunas </a:t>
            </a:r>
            <a:r>
              <a:rPr lang="es-ES_tradnl" dirty="0"/>
              <a:t>páginas como </a:t>
            </a:r>
            <a:r>
              <a:rPr lang="es-ES_tradnl" i="1" dirty="0" err="1"/>
              <a:t>google</a:t>
            </a:r>
            <a:r>
              <a:rPr lang="es-ES_tradnl" dirty="0"/>
              <a:t>, permiten que el usuario haga una configuración de su página de entrada en el buscador, a través de las </a:t>
            </a:r>
            <a:r>
              <a:rPr lang="es-ES_tradnl" i="1" dirty="0"/>
              <a:t>cookies</a:t>
            </a:r>
            <a:r>
              <a:rPr lang="es-ES_tradnl" dirty="0"/>
              <a:t> el servidor reconoce ciertos aspectos que el usuario </a:t>
            </a:r>
            <a:r>
              <a:rPr lang="es-ES_tradnl" dirty="0" smtClean="0"/>
              <a:t>configuró </a:t>
            </a:r>
            <a:r>
              <a:rPr lang="es-ES_tradnl" dirty="0"/>
              <a:t>y conserva el </a:t>
            </a:r>
            <a:r>
              <a:rPr lang="es-ES_tradnl" dirty="0" smtClean="0"/>
              <a:t>aspecto.</a:t>
            </a:r>
            <a:endParaRPr lang="es-ES" dirty="0" smtClean="0"/>
          </a:p>
          <a:p>
            <a:pPr marL="0" indent="0">
              <a:buNone/>
            </a:pPr>
            <a:endParaRPr lang="es-ES" dirty="0" smtClean="0"/>
          </a:p>
          <a:p>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63</a:t>
            </a:fld>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5667735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Utilización de cookies</a:t>
            </a:r>
            <a:endParaRPr lang="es-ES" dirty="0"/>
          </a:p>
        </p:txBody>
      </p:sp>
      <p:sp>
        <p:nvSpPr>
          <p:cNvPr id="3" name="Marcador de contenido 2"/>
          <p:cNvSpPr>
            <a:spLocks noGrp="1"/>
          </p:cNvSpPr>
          <p:nvPr>
            <p:ph idx="1"/>
          </p:nvPr>
        </p:nvSpPr>
        <p:spPr/>
        <p:txBody>
          <a:bodyPr>
            <a:normAutofit fontScale="92500"/>
          </a:bodyPr>
          <a:lstStyle/>
          <a:p>
            <a:r>
              <a:rPr lang="es-ES" dirty="0" smtClean="0"/>
              <a:t>Almacenar </a:t>
            </a:r>
            <a:r>
              <a:rPr lang="es-ES" dirty="0" smtClean="0"/>
              <a:t>variables:</a:t>
            </a:r>
            <a:endParaRPr lang="es-ES" dirty="0" smtClean="0"/>
          </a:p>
          <a:p>
            <a:pPr lvl="1"/>
            <a:r>
              <a:rPr lang="es-ES_tradnl" dirty="0"/>
              <a:t>El servidor puede utilizar las </a:t>
            </a:r>
            <a:r>
              <a:rPr lang="es-ES_tradnl" i="1" dirty="0"/>
              <a:t>cookies</a:t>
            </a:r>
            <a:r>
              <a:rPr lang="es-ES_tradnl" dirty="0"/>
              <a:t> para almacenar variables que se necesiten utilizar en el </a:t>
            </a:r>
            <a:r>
              <a:rPr lang="es-ES_tradnl" dirty="0" smtClean="0"/>
              <a:t>navegador.</a:t>
            </a:r>
            <a:endParaRPr lang="es-ES_tradnl" dirty="0" smtClean="0"/>
          </a:p>
          <a:p>
            <a:pPr lvl="1"/>
            <a:r>
              <a:rPr lang="es-ES_tradnl" dirty="0" smtClean="0"/>
              <a:t>Un </a:t>
            </a:r>
            <a:r>
              <a:rPr lang="es-ES_tradnl" dirty="0"/>
              <a:t>ejemplo sería, una página en la que nos solicitan unos datos, en la siguiente nos solicitan otros datos y así hasta la página final. Los datos de las páginas anteriores se irán almacenando en las </a:t>
            </a:r>
            <a:r>
              <a:rPr lang="es-ES_tradnl" i="1" dirty="0"/>
              <a:t>cookies</a:t>
            </a:r>
            <a:r>
              <a:rPr lang="es-ES_tradnl" dirty="0"/>
              <a:t> hasta que se finaliza el ciclo del formulario y el usuario envía los datos al </a:t>
            </a:r>
            <a:r>
              <a:rPr lang="es-ES_tradnl" dirty="0" smtClean="0"/>
              <a:t>servidor. </a:t>
            </a:r>
            <a:endParaRPr lang="es-ES_tradnl" dirty="0" smtClean="0"/>
          </a:p>
          <a:p>
            <a:pPr lvl="1"/>
            <a:r>
              <a:rPr lang="es-ES_tradnl" dirty="0" smtClean="0"/>
              <a:t>Antes </a:t>
            </a:r>
            <a:r>
              <a:rPr lang="es-ES_tradnl" dirty="0"/>
              <a:t>del envío al servidor se recuperarán todos los campos del formulario que están guardados en las </a:t>
            </a:r>
            <a:r>
              <a:rPr lang="es-ES_tradnl" i="1" dirty="0" smtClean="0"/>
              <a:t>cookies</a:t>
            </a:r>
            <a:r>
              <a:rPr lang="es-ES_tradnl" dirty="0" smtClean="0"/>
              <a:t>.</a:t>
            </a:r>
            <a:endParaRPr lang="es-ES" dirty="0" smtClean="0"/>
          </a:p>
          <a:p>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64</a:t>
            </a:fld>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30797143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Utilización de cookies</a:t>
            </a:r>
            <a:endParaRPr lang="es-ES" dirty="0"/>
          </a:p>
        </p:txBody>
      </p:sp>
      <p:sp>
        <p:nvSpPr>
          <p:cNvPr id="3" name="Marcador de contenido 2"/>
          <p:cNvSpPr>
            <a:spLocks noGrp="1"/>
          </p:cNvSpPr>
          <p:nvPr>
            <p:ph idx="1"/>
          </p:nvPr>
        </p:nvSpPr>
        <p:spPr/>
        <p:txBody>
          <a:bodyPr>
            <a:normAutofit lnSpcReduction="10000"/>
          </a:bodyPr>
          <a:lstStyle/>
          <a:p>
            <a:r>
              <a:rPr lang="es-ES" dirty="0" smtClean="0"/>
              <a:t>Realizar un seguimiento de la actividad del </a:t>
            </a:r>
            <a:r>
              <a:rPr lang="es-ES" dirty="0" smtClean="0"/>
              <a:t>usuario:</a:t>
            </a:r>
            <a:endParaRPr lang="es-ES" dirty="0" smtClean="0"/>
          </a:p>
          <a:p>
            <a:pPr lvl="1"/>
            <a:r>
              <a:rPr lang="es-ES_tradnl" dirty="0"/>
              <a:t>En ocasiones los servidores hacen uso de las </a:t>
            </a:r>
            <a:r>
              <a:rPr lang="es-ES_tradnl" i="1" dirty="0"/>
              <a:t>cookies</a:t>
            </a:r>
            <a:r>
              <a:rPr lang="es-ES_tradnl" dirty="0"/>
              <a:t> para almacenar ciertas preferencias y hábitos que el usuario tiene a la hora de </a:t>
            </a:r>
            <a:r>
              <a:rPr lang="es-ES_tradnl" dirty="0" smtClean="0"/>
              <a:t>navegar.</a:t>
            </a:r>
            <a:endParaRPr lang="es-ES_tradnl" dirty="0" smtClean="0"/>
          </a:p>
          <a:p>
            <a:pPr lvl="1"/>
            <a:r>
              <a:rPr lang="es-ES_tradnl" dirty="0" smtClean="0"/>
              <a:t>Con </a:t>
            </a:r>
            <a:r>
              <a:rPr lang="es-ES_tradnl" dirty="0"/>
              <a:t>esta información, el servidor </a:t>
            </a:r>
            <a:r>
              <a:rPr lang="es-ES_tradnl" dirty="0" smtClean="0"/>
              <a:t>personaliza </a:t>
            </a:r>
            <a:r>
              <a:rPr lang="es-ES_tradnl" dirty="0"/>
              <a:t>sus servicios y publicidad orientándolo a cada cliente en </a:t>
            </a:r>
            <a:r>
              <a:rPr lang="es-ES_tradnl" dirty="0" smtClean="0"/>
              <a:t>particular.</a:t>
            </a:r>
            <a:endParaRPr lang="es-ES_tradnl" dirty="0" smtClean="0"/>
          </a:p>
          <a:p>
            <a:pPr lvl="1"/>
            <a:r>
              <a:rPr lang="es-ES_tradnl" dirty="0" smtClean="0"/>
              <a:t>Estos </a:t>
            </a:r>
            <a:r>
              <a:rPr lang="es-ES_tradnl" dirty="0"/>
              <a:t>fines no son del todo lícitos si la entidad que realiza estas actividades no avisa al usuario de que está realizando estas </a:t>
            </a:r>
            <a:r>
              <a:rPr lang="es-ES_tradnl" dirty="0" smtClean="0"/>
              <a:t>acciones.</a:t>
            </a: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65</a:t>
            </a:fld>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20823848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Utilización de cookies</a:t>
            </a:r>
            <a:endParaRPr lang="es-ES" dirty="0"/>
          </a:p>
        </p:txBody>
      </p:sp>
      <p:sp>
        <p:nvSpPr>
          <p:cNvPr id="3" name="Marcador de contenido 2"/>
          <p:cNvSpPr>
            <a:spLocks noGrp="1"/>
          </p:cNvSpPr>
          <p:nvPr>
            <p:ph idx="1"/>
          </p:nvPr>
        </p:nvSpPr>
        <p:spPr/>
        <p:txBody>
          <a:bodyPr>
            <a:normAutofit fontScale="85000" lnSpcReduction="10000"/>
          </a:bodyPr>
          <a:lstStyle/>
          <a:p>
            <a:r>
              <a:rPr lang="es-ES" dirty="0" smtClean="0"/>
              <a:t>Autenticación:</a:t>
            </a:r>
            <a:endParaRPr lang="es-ES" dirty="0" smtClean="0"/>
          </a:p>
          <a:p>
            <a:pPr lvl="1"/>
            <a:r>
              <a:rPr lang="es-ES_tradnl" dirty="0" smtClean="0"/>
              <a:t>Autenticar a los usuarios es </a:t>
            </a:r>
            <a:r>
              <a:rPr lang="es-ES_tradnl" dirty="0"/>
              <a:t>uno de los usos más habituales de las </a:t>
            </a:r>
            <a:r>
              <a:rPr lang="es-ES_tradnl" i="1" dirty="0" smtClean="0"/>
              <a:t>cookies</a:t>
            </a:r>
            <a:r>
              <a:rPr lang="es-ES_tradnl" i="1" dirty="0" smtClean="0"/>
              <a:t>.</a:t>
            </a:r>
            <a:endParaRPr lang="es-ES_tradnl" dirty="0" smtClean="0"/>
          </a:p>
          <a:p>
            <a:pPr lvl="1"/>
            <a:r>
              <a:rPr lang="es-ES_tradnl" dirty="0" smtClean="0"/>
              <a:t>A </a:t>
            </a:r>
            <a:r>
              <a:rPr lang="es-ES_tradnl" dirty="0"/>
              <a:t>través de las </a:t>
            </a:r>
            <a:r>
              <a:rPr lang="es-ES_tradnl" i="1" dirty="0"/>
              <a:t>cookies</a:t>
            </a:r>
            <a:r>
              <a:rPr lang="es-ES_tradnl" dirty="0"/>
              <a:t>, el navegador guarda los datos del usuario, al realizar una petición al servidor, el navegador envía las </a:t>
            </a:r>
            <a:r>
              <a:rPr lang="es-ES_tradnl" i="1" dirty="0"/>
              <a:t>cookies</a:t>
            </a:r>
            <a:r>
              <a:rPr lang="es-ES_tradnl" dirty="0"/>
              <a:t> junto con la </a:t>
            </a:r>
            <a:r>
              <a:rPr lang="es-ES_tradnl" dirty="0" smtClean="0"/>
              <a:t>petición.</a:t>
            </a:r>
            <a:endParaRPr lang="es-ES_tradnl" dirty="0" smtClean="0"/>
          </a:p>
          <a:p>
            <a:pPr lvl="1"/>
            <a:r>
              <a:rPr lang="es-ES_tradnl" dirty="0" smtClean="0"/>
              <a:t>Las </a:t>
            </a:r>
            <a:r>
              <a:rPr lang="es-ES_tradnl" i="1" dirty="0"/>
              <a:t>cookies</a:t>
            </a:r>
            <a:r>
              <a:rPr lang="es-ES_tradnl" dirty="0"/>
              <a:t> tiene una caducidad, cuando pasa un periodo de tiempo establecido, estas desaparecen junto con el fichero de texto que guarda el navegador. </a:t>
            </a:r>
            <a:endParaRPr lang="es-ES_tradnl" dirty="0" smtClean="0"/>
          </a:p>
          <a:p>
            <a:pPr lvl="1"/>
            <a:r>
              <a:rPr lang="es-ES_tradnl" dirty="0" smtClean="0"/>
              <a:t>Habitualmente</a:t>
            </a:r>
            <a:r>
              <a:rPr lang="es-ES_tradnl" dirty="0"/>
              <a:t>, como mecanismo de seguridad, las aplicaciones Web aplican un tiempo máximo de inactividad, por ejemplo de 15 minutos, tras el cual las </a:t>
            </a:r>
            <a:r>
              <a:rPr lang="es-ES_tradnl" i="1" dirty="0"/>
              <a:t>cookies</a:t>
            </a:r>
            <a:r>
              <a:rPr lang="es-ES_tradnl" dirty="0"/>
              <a:t> caducan, si no se produjo movimiento en la navegación de la aplicación </a:t>
            </a:r>
            <a:r>
              <a:rPr lang="es-ES_tradnl" dirty="0" smtClean="0"/>
              <a:t>web. </a:t>
            </a: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66</a:t>
            </a:fld>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18771816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Utilización de cookies</a:t>
            </a:r>
            <a:endParaRPr lang="es-ES" dirty="0"/>
          </a:p>
        </p:txBody>
      </p:sp>
      <p:sp>
        <p:nvSpPr>
          <p:cNvPr id="3" name="Marcador de contenido 2"/>
          <p:cNvSpPr>
            <a:spLocks noGrp="1"/>
          </p:cNvSpPr>
          <p:nvPr>
            <p:ph idx="1"/>
          </p:nvPr>
        </p:nvSpPr>
        <p:spPr/>
        <p:txBody>
          <a:bodyPr>
            <a:normAutofit/>
          </a:bodyPr>
          <a:lstStyle/>
          <a:p>
            <a:r>
              <a:rPr lang="es-ES" dirty="0" smtClean="0"/>
              <a:t>Lectura y escritura de las </a:t>
            </a:r>
            <a:r>
              <a:rPr lang="es-ES" dirty="0" smtClean="0"/>
              <a:t>cookies:</a:t>
            </a:r>
            <a:endParaRPr lang="es-ES" dirty="0" smtClean="0"/>
          </a:p>
          <a:p>
            <a:pPr lvl="1"/>
            <a:r>
              <a:rPr lang="es-ES_tradnl" dirty="0"/>
              <a:t>Los dos procesos de implementación principales de una </a:t>
            </a:r>
            <a:r>
              <a:rPr lang="es-ES_tradnl" i="1" dirty="0"/>
              <a:t>cookie</a:t>
            </a:r>
            <a:r>
              <a:rPr lang="es-ES_tradnl" dirty="0"/>
              <a:t> son la escritura y la lectura de la </a:t>
            </a:r>
            <a:r>
              <a:rPr lang="es-ES_tradnl" dirty="0" smtClean="0"/>
              <a:t>misma.</a:t>
            </a:r>
            <a:endParaRPr lang="es-ES_tradnl" dirty="0" smtClean="0"/>
          </a:p>
          <a:p>
            <a:pPr lvl="1"/>
            <a:r>
              <a:rPr lang="es-ES_tradnl" dirty="0" smtClean="0"/>
              <a:t>A continuación se presentan tres funciones que sirven para: </a:t>
            </a:r>
          </a:p>
          <a:p>
            <a:pPr lvl="2"/>
            <a:r>
              <a:rPr lang="es-ES_tradnl" dirty="0"/>
              <a:t>D</a:t>
            </a:r>
            <a:r>
              <a:rPr lang="es-ES_tradnl" dirty="0" smtClean="0"/>
              <a:t>evolver el valor de una </a:t>
            </a:r>
            <a:r>
              <a:rPr lang="es-ES_tradnl" dirty="0" smtClean="0"/>
              <a:t>cookie.</a:t>
            </a:r>
            <a:endParaRPr lang="es-ES_tradnl" dirty="0" smtClean="0"/>
          </a:p>
          <a:p>
            <a:pPr lvl="2"/>
            <a:r>
              <a:rPr lang="es-ES_tradnl" dirty="0"/>
              <a:t>E</a:t>
            </a:r>
            <a:r>
              <a:rPr lang="es-ES_tradnl" dirty="0" smtClean="0"/>
              <a:t>scribir una </a:t>
            </a:r>
            <a:r>
              <a:rPr lang="es-ES_tradnl" dirty="0" smtClean="0"/>
              <a:t>cookie.</a:t>
            </a:r>
            <a:endParaRPr lang="es-ES_tradnl" dirty="0" smtClean="0"/>
          </a:p>
          <a:p>
            <a:pPr lvl="2"/>
            <a:r>
              <a:rPr lang="es-ES_tradnl" dirty="0"/>
              <a:t>C</a:t>
            </a:r>
            <a:r>
              <a:rPr lang="es-ES_tradnl" dirty="0" smtClean="0"/>
              <a:t>omprobar si existe un valor para la </a:t>
            </a:r>
            <a:r>
              <a:rPr lang="es-ES_tradnl" dirty="0" smtClean="0"/>
              <a:t>cookie.</a:t>
            </a: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67</a:t>
            </a:fld>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30998771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Utilización de cookies</a:t>
            </a: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68</a:t>
            </a:fld>
            <a:endParaRPr lang="es-ES" dirty="0"/>
          </a:p>
        </p:txBody>
      </p:sp>
      <p:sp>
        <p:nvSpPr>
          <p:cNvPr id="6" name="CuadroTexto 5"/>
          <p:cNvSpPr txBox="1"/>
          <p:nvPr/>
        </p:nvSpPr>
        <p:spPr>
          <a:xfrm>
            <a:off x="179512" y="1052736"/>
            <a:ext cx="3960440" cy="3970317"/>
          </a:xfrm>
          <a:prstGeom prst="rect">
            <a:avLst/>
          </a:prstGeom>
          <a:noFill/>
        </p:spPr>
        <p:txBody>
          <a:bodyPr wrap="square" rtlCol="0">
            <a:spAutoFit/>
          </a:bodyPr>
          <a:lstStyle/>
          <a:p>
            <a:r>
              <a:rPr lang="en-US" sz="1200" dirty="0">
                <a:latin typeface="Courier New"/>
                <a:cs typeface="Courier New"/>
              </a:rPr>
              <a:t>&lt;html&gt;</a:t>
            </a:r>
            <a:endParaRPr lang="es-ES_tradnl" sz="1200" dirty="0">
              <a:latin typeface="Courier New"/>
              <a:cs typeface="Courier New"/>
            </a:endParaRPr>
          </a:p>
          <a:p>
            <a:r>
              <a:rPr lang="en-US" sz="1200" dirty="0">
                <a:latin typeface="Courier New"/>
                <a:cs typeface="Courier New"/>
              </a:rPr>
              <a:t> &lt;head&gt;</a:t>
            </a:r>
            <a:endParaRPr lang="es-ES_tradnl" sz="1200" dirty="0">
              <a:latin typeface="Courier New"/>
              <a:cs typeface="Courier New"/>
            </a:endParaRPr>
          </a:p>
          <a:p>
            <a:r>
              <a:rPr lang="en-US" sz="1200" dirty="0">
                <a:latin typeface="Courier New"/>
                <a:cs typeface="Courier New"/>
              </a:rPr>
              <a:t>  &lt;script type="text/</a:t>
            </a:r>
            <a:r>
              <a:rPr lang="en-US" sz="1200" dirty="0" err="1">
                <a:latin typeface="Courier New"/>
                <a:cs typeface="Courier New"/>
              </a:rPr>
              <a:t>javascript</a:t>
            </a:r>
            <a:r>
              <a:rPr lang="en-US" sz="1200" dirty="0">
                <a:latin typeface="Courier New"/>
                <a:cs typeface="Courier New"/>
              </a:rPr>
              <a:t>"&gt;</a:t>
            </a:r>
            <a:endParaRPr lang="es-ES_tradnl" sz="1200" dirty="0">
              <a:latin typeface="Courier New"/>
              <a:cs typeface="Courier New"/>
            </a:endParaRPr>
          </a:p>
          <a:p>
            <a:r>
              <a:rPr lang="en-US" sz="1200" dirty="0">
                <a:latin typeface="Courier New"/>
                <a:cs typeface="Courier New"/>
              </a:rPr>
              <a:t>   function </a:t>
            </a:r>
            <a:r>
              <a:rPr lang="en-US" sz="1200" dirty="0" err="1">
                <a:latin typeface="Courier New"/>
                <a:cs typeface="Courier New"/>
              </a:rPr>
              <a:t>getCookie</a:t>
            </a:r>
            <a:r>
              <a:rPr lang="en-US" sz="1200" dirty="0">
                <a:latin typeface="Courier New"/>
                <a:cs typeface="Courier New"/>
              </a:rPr>
              <a:t>(</a:t>
            </a:r>
            <a:r>
              <a:rPr lang="en-US" sz="1200" dirty="0" err="1">
                <a:latin typeface="Courier New"/>
                <a:cs typeface="Courier New"/>
              </a:rPr>
              <a:t>c_name</a:t>
            </a:r>
            <a:r>
              <a:rPr lang="en-US" sz="1200" dirty="0">
                <a:latin typeface="Courier New"/>
                <a:cs typeface="Courier New"/>
              </a:rPr>
              <a:t>){</a:t>
            </a:r>
            <a:endParaRPr lang="es-ES_tradnl" sz="1200" dirty="0">
              <a:latin typeface="Courier New"/>
              <a:cs typeface="Courier New"/>
            </a:endParaRPr>
          </a:p>
          <a:p>
            <a:r>
              <a:rPr lang="en-US" sz="1200" dirty="0">
                <a:latin typeface="Courier New"/>
                <a:cs typeface="Courier New"/>
              </a:rPr>
              <a:t>    </a:t>
            </a:r>
            <a:r>
              <a:rPr lang="en-US" sz="1200" dirty="0" err="1" smtClean="0">
                <a:latin typeface="Courier New"/>
                <a:cs typeface="Courier New"/>
              </a:rPr>
              <a:t>var</a:t>
            </a:r>
            <a:r>
              <a:rPr lang="en-US" sz="1200" dirty="0" smtClean="0">
                <a:latin typeface="Courier New"/>
                <a:cs typeface="Courier New"/>
              </a:rPr>
              <a:t> </a:t>
            </a:r>
            <a:r>
              <a:rPr lang="en-US" sz="1200" dirty="0" err="1" smtClean="0">
                <a:latin typeface="Courier New"/>
                <a:cs typeface="Courier New"/>
              </a:rPr>
              <a:t>i</a:t>
            </a:r>
            <a:r>
              <a:rPr lang="en-US" sz="1200" dirty="0" err="1">
                <a:latin typeface="Courier New"/>
                <a:cs typeface="Courier New"/>
              </a:rPr>
              <a:t>,x,y,ARRcookies</a:t>
            </a:r>
            <a:r>
              <a:rPr lang="en-US" sz="1200" dirty="0">
                <a:latin typeface="Courier New"/>
                <a:cs typeface="Courier New"/>
              </a:rPr>
              <a:t>=</a:t>
            </a:r>
            <a:r>
              <a:rPr lang="en-US" sz="1200" dirty="0" err="1">
                <a:latin typeface="Courier New"/>
                <a:cs typeface="Courier New"/>
              </a:rPr>
              <a:t>document.cookie.split</a:t>
            </a:r>
            <a:r>
              <a:rPr lang="en-US" sz="1200" dirty="0">
                <a:latin typeface="Courier New"/>
                <a:cs typeface="Courier New"/>
              </a:rPr>
              <a:t>(";");</a:t>
            </a:r>
            <a:endParaRPr lang="es-ES_tradnl" sz="1200" dirty="0">
              <a:latin typeface="Courier New"/>
              <a:cs typeface="Courier New"/>
            </a:endParaRPr>
          </a:p>
          <a:p>
            <a:r>
              <a:rPr lang="en-US" sz="1200" dirty="0">
                <a:latin typeface="Courier New"/>
                <a:cs typeface="Courier New"/>
              </a:rPr>
              <a:t>    for (</a:t>
            </a:r>
            <a:r>
              <a:rPr lang="en-US" sz="1200" dirty="0" err="1">
                <a:latin typeface="Courier New"/>
                <a:cs typeface="Courier New"/>
              </a:rPr>
              <a:t>i</a:t>
            </a:r>
            <a:r>
              <a:rPr lang="en-US" sz="1200" dirty="0">
                <a:latin typeface="Courier New"/>
                <a:cs typeface="Courier New"/>
              </a:rPr>
              <a:t>=0;i&lt;</a:t>
            </a:r>
            <a:r>
              <a:rPr lang="en-US" sz="1200" dirty="0" err="1">
                <a:latin typeface="Courier New"/>
                <a:cs typeface="Courier New"/>
              </a:rPr>
              <a:t>ARRcookies.length;i</a:t>
            </a:r>
            <a:r>
              <a:rPr lang="en-US" sz="1200" dirty="0">
                <a:latin typeface="Courier New"/>
                <a:cs typeface="Courier New"/>
              </a:rPr>
              <a:t>++){</a:t>
            </a:r>
            <a:endParaRPr lang="es-ES_tradnl" sz="1200" dirty="0">
              <a:latin typeface="Courier New"/>
              <a:cs typeface="Courier New"/>
            </a:endParaRPr>
          </a:p>
          <a:p>
            <a:r>
              <a:rPr lang="en-US" sz="1200" dirty="0">
                <a:latin typeface="Courier New"/>
                <a:cs typeface="Courier New"/>
              </a:rPr>
              <a:t>     x=</a:t>
            </a:r>
            <a:r>
              <a:rPr lang="en-US" sz="1200" dirty="0" err="1">
                <a:latin typeface="Courier New"/>
                <a:cs typeface="Courier New"/>
              </a:rPr>
              <a:t>ARRcookies</a:t>
            </a:r>
            <a:r>
              <a:rPr lang="en-US" sz="1200" dirty="0">
                <a:latin typeface="Courier New"/>
                <a:cs typeface="Courier New"/>
              </a:rPr>
              <a:t>[</a:t>
            </a:r>
            <a:r>
              <a:rPr lang="en-US" sz="1200" dirty="0" err="1">
                <a:latin typeface="Courier New"/>
                <a:cs typeface="Courier New"/>
              </a:rPr>
              <a:t>i</a:t>
            </a:r>
            <a:r>
              <a:rPr lang="en-US" sz="1200" dirty="0">
                <a:latin typeface="Courier New"/>
                <a:cs typeface="Courier New"/>
              </a:rPr>
              <a:t>].</a:t>
            </a:r>
            <a:r>
              <a:rPr lang="en-US" sz="1200" dirty="0" err="1">
                <a:latin typeface="Courier New"/>
                <a:cs typeface="Courier New"/>
              </a:rPr>
              <a:t>substr</a:t>
            </a:r>
            <a:r>
              <a:rPr lang="en-US" sz="1200" dirty="0">
                <a:latin typeface="Courier New"/>
                <a:cs typeface="Courier New"/>
              </a:rPr>
              <a:t>(0,ARRcookies[</a:t>
            </a:r>
            <a:r>
              <a:rPr lang="en-US" sz="1200" dirty="0" err="1">
                <a:latin typeface="Courier New"/>
                <a:cs typeface="Courier New"/>
              </a:rPr>
              <a:t>i</a:t>
            </a:r>
            <a:r>
              <a:rPr lang="en-US" sz="1200" dirty="0">
                <a:latin typeface="Courier New"/>
                <a:cs typeface="Courier New"/>
              </a:rPr>
              <a:t>].</a:t>
            </a:r>
            <a:r>
              <a:rPr lang="en-US" sz="1200" dirty="0" err="1">
                <a:latin typeface="Courier New"/>
                <a:cs typeface="Courier New"/>
              </a:rPr>
              <a:t>indexOf</a:t>
            </a:r>
            <a:r>
              <a:rPr lang="en-US" sz="1200" dirty="0">
                <a:latin typeface="Courier New"/>
                <a:cs typeface="Courier New"/>
              </a:rPr>
              <a:t>("="));</a:t>
            </a:r>
            <a:endParaRPr lang="es-ES_tradnl" sz="1200" dirty="0">
              <a:latin typeface="Courier New"/>
              <a:cs typeface="Courier New"/>
            </a:endParaRPr>
          </a:p>
          <a:p>
            <a:r>
              <a:rPr lang="en-US" sz="1200" dirty="0">
                <a:latin typeface="Courier New"/>
                <a:cs typeface="Courier New"/>
              </a:rPr>
              <a:t>     y=</a:t>
            </a:r>
            <a:r>
              <a:rPr lang="en-US" sz="1200" dirty="0" err="1">
                <a:latin typeface="Courier New"/>
                <a:cs typeface="Courier New"/>
              </a:rPr>
              <a:t>ARRcookies</a:t>
            </a:r>
            <a:r>
              <a:rPr lang="en-US" sz="1200" dirty="0">
                <a:latin typeface="Courier New"/>
                <a:cs typeface="Courier New"/>
              </a:rPr>
              <a:t>[</a:t>
            </a:r>
            <a:r>
              <a:rPr lang="en-US" sz="1200" dirty="0" err="1">
                <a:latin typeface="Courier New"/>
                <a:cs typeface="Courier New"/>
              </a:rPr>
              <a:t>i</a:t>
            </a:r>
            <a:r>
              <a:rPr lang="en-US" sz="1200" dirty="0">
                <a:latin typeface="Courier New"/>
                <a:cs typeface="Courier New"/>
              </a:rPr>
              <a:t>].</a:t>
            </a:r>
            <a:r>
              <a:rPr lang="en-US" sz="1200" dirty="0" err="1">
                <a:latin typeface="Courier New"/>
                <a:cs typeface="Courier New"/>
              </a:rPr>
              <a:t>substr</a:t>
            </a:r>
            <a:r>
              <a:rPr lang="en-US" sz="1200" dirty="0">
                <a:latin typeface="Courier New"/>
                <a:cs typeface="Courier New"/>
              </a:rPr>
              <a:t>(</a:t>
            </a:r>
            <a:r>
              <a:rPr lang="en-US" sz="1200" dirty="0" err="1">
                <a:latin typeface="Courier New"/>
                <a:cs typeface="Courier New"/>
              </a:rPr>
              <a:t>ARRcookies</a:t>
            </a:r>
            <a:r>
              <a:rPr lang="en-US" sz="1200" dirty="0">
                <a:latin typeface="Courier New"/>
                <a:cs typeface="Courier New"/>
              </a:rPr>
              <a:t>[</a:t>
            </a:r>
            <a:r>
              <a:rPr lang="en-US" sz="1200" dirty="0" err="1">
                <a:latin typeface="Courier New"/>
                <a:cs typeface="Courier New"/>
              </a:rPr>
              <a:t>i</a:t>
            </a:r>
            <a:r>
              <a:rPr lang="en-US" sz="1200" dirty="0">
                <a:latin typeface="Courier New"/>
                <a:cs typeface="Courier New"/>
              </a:rPr>
              <a:t>].</a:t>
            </a:r>
            <a:r>
              <a:rPr lang="en-US" sz="1200" dirty="0" err="1">
                <a:latin typeface="Courier New"/>
                <a:cs typeface="Courier New"/>
              </a:rPr>
              <a:t>indexOf</a:t>
            </a:r>
            <a:r>
              <a:rPr lang="en-US" sz="1200" dirty="0">
                <a:latin typeface="Courier New"/>
                <a:cs typeface="Courier New"/>
              </a:rPr>
              <a:t>("=")+1);</a:t>
            </a:r>
            <a:endParaRPr lang="es-ES_tradnl" sz="1200" dirty="0">
              <a:latin typeface="Courier New"/>
              <a:cs typeface="Courier New"/>
            </a:endParaRPr>
          </a:p>
          <a:p>
            <a:r>
              <a:rPr lang="en-US" sz="1200" dirty="0">
                <a:latin typeface="Courier New"/>
                <a:cs typeface="Courier New"/>
              </a:rPr>
              <a:t>     x=</a:t>
            </a:r>
            <a:r>
              <a:rPr lang="en-US" sz="1200" dirty="0" err="1">
                <a:latin typeface="Courier New"/>
                <a:cs typeface="Courier New"/>
              </a:rPr>
              <a:t>x.replace</a:t>
            </a:r>
            <a:r>
              <a:rPr lang="en-US" sz="1200" dirty="0">
                <a:latin typeface="Courier New"/>
                <a:cs typeface="Courier New"/>
              </a:rPr>
              <a:t>(/^\s+|\s+$/g,"");</a:t>
            </a:r>
            <a:endParaRPr lang="es-ES_tradnl" sz="1200" dirty="0">
              <a:latin typeface="Courier New"/>
              <a:cs typeface="Courier New"/>
            </a:endParaRPr>
          </a:p>
          <a:p>
            <a:r>
              <a:rPr lang="en-US" sz="1200" dirty="0">
                <a:latin typeface="Courier New"/>
                <a:cs typeface="Courier New"/>
              </a:rPr>
              <a:t> </a:t>
            </a:r>
            <a:endParaRPr lang="es-ES_tradnl" sz="1200" dirty="0">
              <a:latin typeface="Courier New"/>
              <a:cs typeface="Courier New"/>
            </a:endParaRPr>
          </a:p>
          <a:p>
            <a:r>
              <a:rPr lang="en-US" sz="1200" dirty="0">
                <a:latin typeface="Courier New"/>
                <a:cs typeface="Courier New"/>
              </a:rPr>
              <a:t>     if (x==</a:t>
            </a:r>
            <a:r>
              <a:rPr lang="en-US" sz="1200" dirty="0" err="1">
                <a:latin typeface="Courier New"/>
                <a:cs typeface="Courier New"/>
              </a:rPr>
              <a:t>c_name</a:t>
            </a:r>
            <a:r>
              <a:rPr lang="en-US" sz="1200" dirty="0">
                <a:latin typeface="Courier New"/>
                <a:cs typeface="Courier New"/>
              </a:rPr>
              <a:t>){</a:t>
            </a:r>
            <a:endParaRPr lang="es-ES_tradnl" sz="1200" dirty="0">
              <a:latin typeface="Courier New"/>
              <a:cs typeface="Courier New"/>
            </a:endParaRPr>
          </a:p>
          <a:p>
            <a:r>
              <a:rPr lang="en-US" sz="1200" dirty="0">
                <a:latin typeface="Courier New"/>
                <a:cs typeface="Courier New"/>
              </a:rPr>
              <a:t>      return </a:t>
            </a:r>
            <a:r>
              <a:rPr lang="en-US" sz="1200" dirty="0" err="1">
                <a:latin typeface="Courier New"/>
                <a:cs typeface="Courier New"/>
              </a:rPr>
              <a:t>unescape</a:t>
            </a:r>
            <a:r>
              <a:rPr lang="en-US" sz="1200" dirty="0">
                <a:latin typeface="Courier New"/>
                <a:cs typeface="Courier New"/>
              </a:rPr>
              <a:t>(y);</a:t>
            </a:r>
            <a:endParaRPr lang="es-ES_tradnl" sz="1200" dirty="0">
              <a:latin typeface="Courier New"/>
              <a:cs typeface="Courier New"/>
            </a:endParaRPr>
          </a:p>
          <a:p>
            <a:r>
              <a:rPr lang="en-US" sz="1200" dirty="0">
                <a:latin typeface="Courier New"/>
                <a:cs typeface="Courier New"/>
              </a:rPr>
              <a:t>     }</a:t>
            </a:r>
            <a:endParaRPr lang="es-ES_tradnl" sz="1200" dirty="0">
              <a:latin typeface="Courier New"/>
              <a:cs typeface="Courier New"/>
            </a:endParaRPr>
          </a:p>
          <a:p>
            <a:r>
              <a:rPr lang="en-US" sz="1200" dirty="0">
                <a:latin typeface="Courier New"/>
                <a:cs typeface="Courier New"/>
              </a:rPr>
              <a:t>    }</a:t>
            </a:r>
            <a:endParaRPr lang="es-ES_tradnl" sz="1200" dirty="0">
              <a:latin typeface="Courier New"/>
              <a:cs typeface="Courier New"/>
            </a:endParaRPr>
          </a:p>
          <a:p>
            <a:r>
              <a:rPr lang="en-US" sz="1200" dirty="0">
                <a:latin typeface="Courier New"/>
                <a:cs typeface="Courier New"/>
              </a:rPr>
              <a:t>   }</a:t>
            </a:r>
            <a:endParaRPr lang="es-ES_tradnl" sz="1200" dirty="0">
              <a:latin typeface="Courier New"/>
              <a:cs typeface="Courier New"/>
            </a:endParaRPr>
          </a:p>
          <a:p>
            <a:r>
              <a:rPr lang="en-US" sz="1200" dirty="0">
                <a:latin typeface="Courier New"/>
                <a:cs typeface="Courier New"/>
              </a:rPr>
              <a:t> </a:t>
            </a:r>
            <a:endParaRPr lang="es-ES_tradnl" sz="1200" dirty="0">
              <a:latin typeface="Courier New"/>
              <a:cs typeface="Courier New"/>
            </a:endParaRPr>
          </a:p>
          <a:p>
            <a:endParaRPr lang="es-ES" sz="1200" dirty="0"/>
          </a:p>
        </p:txBody>
      </p:sp>
      <p:sp>
        <p:nvSpPr>
          <p:cNvPr id="7" name="CuadroTexto 6"/>
          <p:cNvSpPr txBox="1"/>
          <p:nvPr/>
        </p:nvSpPr>
        <p:spPr>
          <a:xfrm>
            <a:off x="4067944" y="1052736"/>
            <a:ext cx="4968552" cy="4893646"/>
          </a:xfrm>
          <a:prstGeom prst="rect">
            <a:avLst/>
          </a:prstGeom>
          <a:noFill/>
        </p:spPr>
        <p:txBody>
          <a:bodyPr wrap="square" rtlCol="0">
            <a:spAutoFit/>
          </a:bodyPr>
          <a:lstStyle/>
          <a:p>
            <a:r>
              <a:rPr lang="en-US" sz="1200" dirty="0">
                <a:latin typeface="Courier New"/>
                <a:cs typeface="Courier New"/>
              </a:rPr>
              <a:t> function </a:t>
            </a:r>
            <a:r>
              <a:rPr lang="en-US" sz="1200" dirty="0" err="1">
                <a:latin typeface="Courier New"/>
                <a:cs typeface="Courier New"/>
              </a:rPr>
              <a:t>setCookie</a:t>
            </a:r>
            <a:r>
              <a:rPr lang="en-US" sz="1200" dirty="0">
                <a:latin typeface="Courier New"/>
                <a:cs typeface="Courier New"/>
              </a:rPr>
              <a:t>(</a:t>
            </a:r>
            <a:r>
              <a:rPr lang="en-US" sz="1200" dirty="0" err="1">
                <a:latin typeface="Courier New"/>
                <a:cs typeface="Courier New"/>
              </a:rPr>
              <a:t>c_name,value,exdays</a:t>
            </a:r>
            <a:r>
              <a:rPr lang="en-US" sz="1200" dirty="0">
                <a:latin typeface="Courier New"/>
                <a:cs typeface="Courier New"/>
              </a:rPr>
              <a:t>){</a:t>
            </a:r>
            <a:endParaRPr lang="es-ES_tradnl" sz="1200" dirty="0">
              <a:latin typeface="Courier New"/>
              <a:cs typeface="Courier New"/>
            </a:endParaRPr>
          </a:p>
          <a:p>
            <a:r>
              <a:rPr lang="en-US" sz="1200" dirty="0">
                <a:latin typeface="Courier New"/>
                <a:cs typeface="Courier New"/>
              </a:rPr>
              <a:t>    </a:t>
            </a:r>
            <a:r>
              <a:rPr lang="en-US" sz="1200" dirty="0" err="1">
                <a:latin typeface="Courier New"/>
                <a:cs typeface="Courier New"/>
              </a:rPr>
              <a:t>var</a:t>
            </a:r>
            <a:r>
              <a:rPr lang="en-US" sz="1200" dirty="0">
                <a:latin typeface="Courier New"/>
                <a:cs typeface="Courier New"/>
              </a:rPr>
              <a:t> </a:t>
            </a:r>
            <a:r>
              <a:rPr lang="en-US" sz="1200" dirty="0" err="1">
                <a:latin typeface="Courier New"/>
                <a:cs typeface="Courier New"/>
              </a:rPr>
              <a:t>exdate</a:t>
            </a:r>
            <a:r>
              <a:rPr lang="en-US" sz="1200" dirty="0">
                <a:latin typeface="Courier New"/>
                <a:cs typeface="Courier New"/>
              </a:rPr>
              <a:t>=new Date();</a:t>
            </a:r>
            <a:endParaRPr lang="es-ES_tradnl" sz="1200" dirty="0">
              <a:latin typeface="Courier New"/>
              <a:cs typeface="Courier New"/>
            </a:endParaRPr>
          </a:p>
          <a:p>
            <a:r>
              <a:rPr lang="en-US" sz="1200" dirty="0">
                <a:latin typeface="Courier New"/>
                <a:cs typeface="Courier New"/>
              </a:rPr>
              <a:t>    </a:t>
            </a:r>
            <a:r>
              <a:rPr lang="en-US" sz="1200" dirty="0" err="1">
                <a:latin typeface="Courier New"/>
                <a:cs typeface="Courier New"/>
              </a:rPr>
              <a:t>exdate.setDate</a:t>
            </a:r>
            <a:r>
              <a:rPr lang="en-US" sz="1200" dirty="0">
                <a:latin typeface="Courier New"/>
                <a:cs typeface="Courier New"/>
              </a:rPr>
              <a:t>(</a:t>
            </a:r>
            <a:r>
              <a:rPr lang="en-US" sz="1200" dirty="0" err="1">
                <a:latin typeface="Courier New"/>
                <a:cs typeface="Courier New"/>
              </a:rPr>
              <a:t>exdate.getDate</a:t>
            </a:r>
            <a:r>
              <a:rPr lang="en-US" sz="1200" dirty="0">
                <a:latin typeface="Courier New"/>
                <a:cs typeface="Courier New"/>
              </a:rPr>
              <a:t>() + </a:t>
            </a:r>
            <a:r>
              <a:rPr lang="en-US" sz="1200" dirty="0" err="1">
                <a:latin typeface="Courier New"/>
                <a:cs typeface="Courier New"/>
              </a:rPr>
              <a:t>exdays</a:t>
            </a:r>
            <a:r>
              <a:rPr lang="en-US" sz="1200" dirty="0">
                <a:latin typeface="Courier New"/>
                <a:cs typeface="Courier New"/>
              </a:rPr>
              <a:t>);</a:t>
            </a:r>
            <a:endParaRPr lang="es-ES_tradnl" sz="1200" dirty="0">
              <a:latin typeface="Courier New"/>
              <a:cs typeface="Courier New"/>
            </a:endParaRPr>
          </a:p>
          <a:p>
            <a:r>
              <a:rPr lang="en-US" sz="1200" dirty="0">
                <a:latin typeface="Courier New"/>
                <a:cs typeface="Courier New"/>
              </a:rPr>
              <a:t>    </a:t>
            </a:r>
            <a:r>
              <a:rPr lang="en-US" sz="1200" dirty="0" err="1">
                <a:latin typeface="Courier New"/>
                <a:cs typeface="Courier New"/>
              </a:rPr>
              <a:t>var</a:t>
            </a:r>
            <a:r>
              <a:rPr lang="en-US" sz="1200" dirty="0">
                <a:latin typeface="Courier New"/>
                <a:cs typeface="Courier New"/>
              </a:rPr>
              <a:t> </a:t>
            </a:r>
            <a:r>
              <a:rPr lang="en-US" sz="1200" dirty="0" err="1">
                <a:latin typeface="Courier New"/>
                <a:cs typeface="Courier New"/>
              </a:rPr>
              <a:t>c_value</a:t>
            </a:r>
            <a:r>
              <a:rPr lang="en-US" sz="1200" dirty="0">
                <a:latin typeface="Courier New"/>
                <a:cs typeface="Courier New"/>
              </a:rPr>
              <a:t>=escape(value</a:t>
            </a:r>
            <a:r>
              <a:rPr lang="en-US" sz="1200" dirty="0" smtClean="0">
                <a:latin typeface="Courier New"/>
                <a:cs typeface="Courier New"/>
              </a:rPr>
              <a:t>)+(</a:t>
            </a:r>
            <a:r>
              <a:rPr lang="en-US" sz="1200" dirty="0">
                <a:latin typeface="Courier New"/>
                <a:cs typeface="Courier New"/>
              </a:rPr>
              <a:t>(</a:t>
            </a:r>
            <a:r>
              <a:rPr lang="en-US" sz="1200" dirty="0" err="1">
                <a:latin typeface="Courier New"/>
                <a:cs typeface="Courier New"/>
              </a:rPr>
              <a:t>exdays</a:t>
            </a:r>
            <a:r>
              <a:rPr lang="en-US" sz="1200" dirty="0">
                <a:latin typeface="Courier New"/>
                <a:cs typeface="Courier New"/>
              </a:rPr>
              <a:t>==null</a:t>
            </a:r>
            <a:r>
              <a:rPr lang="en-US" sz="1200" dirty="0" smtClean="0">
                <a:latin typeface="Courier New"/>
                <a:cs typeface="Courier New"/>
              </a:rPr>
              <a:t>)?””:"</a:t>
            </a:r>
            <a:r>
              <a:rPr lang="en-US" sz="1200" dirty="0">
                <a:latin typeface="Courier New"/>
                <a:cs typeface="Courier New"/>
              </a:rPr>
              <a:t>;</a:t>
            </a:r>
            <a:endParaRPr lang="es-ES_tradnl" sz="1200" dirty="0">
              <a:latin typeface="Courier New"/>
              <a:cs typeface="Courier New"/>
            </a:endParaRPr>
          </a:p>
          <a:p>
            <a:r>
              <a:rPr lang="en-US" sz="1200" dirty="0">
                <a:latin typeface="Courier New"/>
                <a:cs typeface="Courier New"/>
              </a:rPr>
              <a:t>    expires="+</a:t>
            </a:r>
            <a:r>
              <a:rPr lang="en-US" sz="1200" dirty="0" err="1">
                <a:latin typeface="Courier New"/>
                <a:cs typeface="Courier New"/>
              </a:rPr>
              <a:t>exdate.toUTCString</a:t>
            </a:r>
            <a:r>
              <a:rPr lang="en-US" sz="1200" dirty="0">
                <a:latin typeface="Courier New"/>
                <a:cs typeface="Courier New"/>
              </a:rPr>
              <a:t>());</a:t>
            </a:r>
            <a:endParaRPr lang="es-ES_tradnl" sz="1200" dirty="0">
              <a:latin typeface="Courier New"/>
              <a:cs typeface="Courier New"/>
            </a:endParaRPr>
          </a:p>
          <a:p>
            <a:r>
              <a:rPr lang="en-US" sz="1200" dirty="0">
                <a:latin typeface="Courier New"/>
                <a:cs typeface="Courier New"/>
              </a:rPr>
              <a:t>    </a:t>
            </a:r>
            <a:r>
              <a:rPr lang="en-US" sz="1200" dirty="0" err="1">
                <a:latin typeface="Courier New"/>
                <a:cs typeface="Courier New"/>
              </a:rPr>
              <a:t>document.cookie</a:t>
            </a:r>
            <a:r>
              <a:rPr lang="en-US" sz="1200" dirty="0">
                <a:latin typeface="Courier New"/>
                <a:cs typeface="Courier New"/>
              </a:rPr>
              <a:t>=</a:t>
            </a:r>
            <a:r>
              <a:rPr lang="en-US" sz="1200" dirty="0" err="1">
                <a:latin typeface="Courier New"/>
                <a:cs typeface="Courier New"/>
              </a:rPr>
              <a:t>c_name</a:t>
            </a:r>
            <a:r>
              <a:rPr lang="en-US" sz="1200" dirty="0">
                <a:latin typeface="Courier New"/>
                <a:cs typeface="Courier New"/>
              </a:rPr>
              <a:t> + "=" + </a:t>
            </a:r>
            <a:r>
              <a:rPr lang="en-US" sz="1200" dirty="0" err="1">
                <a:latin typeface="Courier New"/>
                <a:cs typeface="Courier New"/>
              </a:rPr>
              <a:t>c_value</a:t>
            </a:r>
            <a:r>
              <a:rPr lang="en-US" sz="1200" dirty="0">
                <a:latin typeface="Courier New"/>
                <a:cs typeface="Courier New"/>
              </a:rPr>
              <a:t>;</a:t>
            </a:r>
            <a:endParaRPr lang="es-ES_tradnl" sz="1200" dirty="0">
              <a:latin typeface="Courier New"/>
              <a:cs typeface="Courier New"/>
            </a:endParaRPr>
          </a:p>
          <a:p>
            <a:r>
              <a:rPr lang="en-US" sz="1200" dirty="0">
                <a:latin typeface="Courier New"/>
                <a:cs typeface="Courier New"/>
              </a:rPr>
              <a:t>   }</a:t>
            </a:r>
            <a:endParaRPr lang="es-ES_tradnl" sz="1200" dirty="0">
              <a:latin typeface="Courier New"/>
              <a:cs typeface="Courier New"/>
            </a:endParaRPr>
          </a:p>
          <a:p>
            <a:r>
              <a:rPr lang="en-US" sz="1200" dirty="0">
                <a:latin typeface="Courier New"/>
                <a:cs typeface="Courier New"/>
              </a:rPr>
              <a:t> </a:t>
            </a:r>
            <a:r>
              <a:rPr lang="en-US" sz="1200" dirty="0" smtClean="0">
                <a:latin typeface="Courier New"/>
                <a:cs typeface="Courier New"/>
              </a:rPr>
              <a:t>function </a:t>
            </a:r>
            <a:r>
              <a:rPr lang="en-US" sz="1200" dirty="0" err="1">
                <a:latin typeface="Courier New"/>
                <a:cs typeface="Courier New"/>
              </a:rPr>
              <a:t>checkCookie</a:t>
            </a:r>
            <a:r>
              <a:rPr lang="en-US" sz="1200" dirty="0">
                <a:latin typeface="Courier New"/>
                <a:cs typeface="Courier New"/>
              </a:rPr>
              <a:t>(){</a:t>
            </a:r>
            <a:endParaRPr lang="es-ES_tradnl" sz="1200" dirty="0">
              <a:latin typeface="Courier New"/>
              <a:cs typeface="Courier New"/>
            </a:endParaRPr>
          </a:p>
          <a:p>
            <a:r>
              <a:rPr lang="en-US" sz="1200" dirty="0">
                <a:latin typeface="Courier New"/>
                <a:cs typeface="Courier New"/>
              </a:rPr>
              <a:t>    </a:t>
            </a:r>
            <a:r>
              <a:rPr lang="en-US" sz="1200" dirty="0" err="1">
                <a:latin typeface="Courier New"/>
                <a:cs typeface="Courier New"/>
              </a:rPr>
              <a:t>var</a:t>
            </a:r>
            <a:r>
              <a:rPr lang="en-US" sz="1200" dirty="0">
                <a:latin typeface="Courier New"/>
                <a:cs typeface="Courier New"/>
              </a:rPr>
              <a:t> username=</a:t>
            </a:r>
            <a:r>
              <a:rPr lang="en-US" sz="1200" dirty="0" err="1">
                <a:latin typeface="Courier New"/>
                <a:cs typeface="Courier New"/>
              </a:rPr>
              <a:t>getCookie</a:t>
            </a:r>
            <a:r>
              <a:rPr lang="en-US" sz="1200" dirty="0">
                <a:latin typeface="Courier New"/>
                <a:cs typeface="Courier New"/>
              </a:rPr>
              <a:t>("username");</a:t>
            </a:r>
            <a:endParaRPr lang="es-ES_tradnl" sz="1200" dirty="0">
              <a:latin typeface="Courier New"/>
              <a:cs typeface="Courier New"/>
            </a:endParaRPr>
          </a:p>
          <a:p>
            <a:r>
              <a:rPr lang="en-US" sz="1200" dirty="0">
                <a:latin typeface="Courier New"/>
                <a:cs typeface="Courier New"/>
              </a:rPr>
              <a:t>    if (username!=null &amp;&amp; username!=""){</a:t>
            </a:r>
            <a:endParaRPr lang="es-ES_tradnl" sz="1200" dirty="0">
              <a:latin typeface="Courier New"/>
              <a:cs typeface="Courier New"/>
            </a:endParaRPr>
          </a:p>
          <a:p>
            <a:r>
              <a:rPr lang="en-US" sz="1200" dirty="0">
                <a:latin typeface="Courier New"/>
                <a:cs typeface="Courier New"/>
              </a:rPr>
              <a:t>     alert("</a:t>
            </a:r>
            <a:r>
              <a:rPr lang="en-US" sz="1200" dirty="0" err="1">
                <a:latin typeface="Courier New"/>
                <a:cs typeface="Courier New"/>
              </a:rPr>
              <a:t>Bienvenido</a:t>
            </a:r>
            <a:r>
              <a:rPr lang="en-US" sz="1200" dirty="0">
                <a:latin typeface="Courier New"/>
                <a:cs typeface="Courier New"/>
              </a:rPr>
              <a:t> " + username);</a:t>
            </a:r>
            <a:endParaRPr lang="es-ES_tradnl" sz="1200" dirty="0">
              <a:latin typeface="Courier New"/>
              <a:cs typeface="Courier New"/>
            </a:endParaRPr>
          </a:p>
          <a:p>
            <a:r>
              <a:rPr lang="en-US" sz="1200" dirty="0">
                <a:latin typeface="Courier New"/>
                <a:cs typeface="Courier New"/>
              </a:rPr>
              <a:t>    </a:t>
            </a:r>
            <a:r>
              <a:rPr lang="es-ES" sz="1200" dirty="0">
                <a:latin typeface="Courier New"/>
                <a:cs typeface="Courier New"/>
              </a:rPr>
              <a:t>}</a:t>
            </a:r>
            <a:r>
              <a:rPr lang="es-ES" sz="1200" dirty="0" err="1">
                <a:latin typeface="Courier New"/>
                <a:cs typeface="Courier New"/>
              </a:rPr>
              <a:t>else</a:t>
            </a:r>
            <a:r>
              <a:rPr lang="es-ES" sz="1200" dirty="0">
                <a:latin typeface="Courier New"/>
                <a:cs typeface="Courier New"/>
              </a:rPr>
              <a:t>{</a:t>
            </a:r>
            <a:endParaRPr lang="es-ES_tradnl" sz="1200" dirty="0">
              <a:latin typeface="Courier New"/>
              <a:cs typeface="Courier New"/>
            </a:endParaRPr>
          </a:p>
          <a:p>
            <a:r>
              <a:rPr lang="es-ES" sz="1200" dirty="0">
                <a:latin typeface="Courier New"/>
                <a:cs typeface="Courier New"/>
              </a:rPr>
              <a:t>     </a:t>
            </a:r>
            <a:r>
              <a:rPr lang="es-ES" sz="1200" dirty="0" err="1">
                <a:latin typeface="Courier New"/>
                <a:cs typeface="Courier New"/>
              </a:rPr>
              <a:t>username</a:t>
            </a:r>
            <a:r>
              <a:rPr lang="es-ES" sz="1200" dirty="0">
                <a:latin typeface="Courier New"/>
                <a:cs typeface="Courier New"/>
              </a:rPr>
              <a:t>=</a:t>
            </a:r>
            <a:r>
              <a:rPr lang="es-ES" sz="1200" dirty="0" err="1">
                <a:latin typeface="Courier New"/>
                <a:cs typeface="Courier New"/>
              </a:rPr>
              <a:t>prompt</a:t>
            </a:r>
            <a:r>
              <a:rPr lang="es-ES" sz="1200" dirty="0">
                <a:latin typeface="Courier New"/>
                <a:cs typeface="Courier New"/>
              </a:rPr>
              <a:t>("Por favor, Introduzca su </a:t>
            </a:r>
            <a:endParaRPr lang="es-ES" sz="1200" dirty="0" smtClean="0">
              <a:latin typeface="Courier New"/>
              <a:cs typeface="Courier New"/>
            </a:endParaRPr>
          </a:p>
          <a:p>
            <a:r>
              <a:rPr lang="es-ES" sz="1200" dirty="0">
                <a:latin typeface="Courier New"/>
                <a:cs typeface="Courier New"/>
              </a:rPr>
              <a:t> </a:t>
            </a:r>
            <a:r>
              <a:rPr lang="es-ES" sz="1200" dirty="0" smtClean="0">
                <a:latin typeface="Courier New"/>
                <a:cs typeface="Courier New"/>
              </a:rPr>
              <a:t>    usuario</a:t>
            </a:r>
            <a:r>
              <a:rPr lang="es-ES" sz="1200" dirty="0">
                <a:latin typeface="Courier New"/>
                <a:cs typeface="Courier New"/>
              </a:rPr>
              <a:t>:","");</a:t>
            </a:r>
            <a:endParaRPr lang="es-ES_tradnl" sz="1200" dirty="0">
              <a:latin typeface="Courier New"/>
              <a:cs typeface="Courier New"/>
            </a:endParaRPr>
          </a:p>
          <a:p>
            <a:r>
              <a:rPr lang="es-ES" sz="1200" dirty="0">
                <a:latin typeface="Courier New"/>
                <a:cs typeface="Courier New"/>
              </a:rPr>
              <a:t>    </a:t>
            </a:r>
            <a:r>
              <a:rPr lang="en-US" sz="1200" dirty="0" smtClean="0">
                <a:latin typeface="Courier New"/>
                <a:cs typeface="Courier New"/>
              </a:rPr>
              <a:t>if </a:t>
            </a:r>
            <a:r>
              <a:rPr lang="en-US" sz="1200" dirty="0">
                <a:latin typeface="Courier New"/>
                <a:cs typeface="Courier New"/>
              </a:rPr>
              <a:t>(username!=null &amp;&amp; username!=""){</a:t>
            </a:r>
            <a:endParaRPr lang="es-ES_tradnl" sz="1200" dirty="0">
              <a:latin typeface="Courier New"/>
              <a:cs typeface="Courier New"/>
            </a:endParaRPr>
          </a:p>
          <a:p>
            <a:r>
              <a:rPr lang="en-US" sz="1200" dirty="0">
                <a:latin typeface="Courier New"/>
                <a:cs typeface="Courier New"/>
              </a:rPr>
              <a:t>      </a:t>
            </a:r>
            <a:r>
              <a:rPr lang="en-US" sz="1200" dirty="0" err="1">
                <a:latin typeface="Courier New"/>
                <a:cs typeface="Courier New"/>
              </a:rPr>
              <a:t>setCookie</a:t>
            </a:r>
            <a:r>
              <a:rPr lang="en-US" sz="1200" dirty="0">
                <a:latin typeface="Courier New"/>
                <a:cs typeface="Courier New"/>
              </a:rPr>
              <a:t>("username",username,365);</a:t>
            </a:r>
            <a:endParaRPr lang="es-ES_tradnl" sz="1200" dirty="0">
              <a:latin typeface="Courier New"/>
              <a:cs typeface="Courier New"/>
            </a:endParaRPr>
          </a:p>
          <a:p>
            <a:r>
              <a:rPr lang="en-US" sz="1200" dirty="0">
                <a:latin typeface="Courier New"/>
                <a:cs typeface="Courier New"/>
              </a:rPr>
              <a:t>     }</a:t>
            </a:r>
            <a:endParaRPr lang="es-ES_tradnl" sz="1200" dirty="0">
              <a:latin typeface="Courier New"/>
              <a:cs typeface="Courier New"/>
            </a:endParaRPr>
          </a:p>
          <a:p>
            <a:r>
              <a:rPr lang="en-US" sz="1200" dirty="0">
                <a:latin typeface="Courier New"/>
                <a:cs typeface="Courier New"/>
              </a:rPr>
              <a:t>    }</a:t>
            </a:r>
            <a:endParaRPr lang="es-ES_tradnl" sz="1200" dirty="0">
              <a:latin typeface="Courier New"/>
              <a:cs typeface="Courier New"/>
            </a:endParaRPr>
          </a:p>
          <a:p>
            <a:r>
              <a:rPr lang="en-US" sz="1200" dirty="0">
                <a:latin typeface="Courier New"/>
                <a:cs typeface="Courier New"/>
              </a:rPr>
              <a:t>   }</a:t>
            </a:r>
            <a:endParaRPr lang="es-ES_tradnl" sz="1200" dirty="0">
              <a:latin typeface="Courier New"/>
              <a:cs typeface="Courier New"/>
            </a:endParaRPr>
          </a:p>
          <a:p>
            <a:r>
              <a:rPr lang="en-US" sz="1200" dirty="0">
                <a:latin typeface="Courier New"/>
                <a:cs typeface="Courier New"/>
              </a:rPr>
              <a:t>  &lt;/script&gt;</a:t>
            </a:r>
            <a:endParaRPr lang="es-ES_tradnl" sz="1200" dirty="0">
              <a:latin typeface="Courier New"/>
              <a:cs typeface="Courier New"/>
            </a:endParaRPr>
          </a:p>
          <a:p>
            <a:r>
              <a:rPr lang="en-US" sz="1200" dirty="0">
                <a:latin typeface="Courier New"/>
                <a:cs typeface="Courier New"/>
              </a:rPr>
              <a:t> &lt;/head&gt;</a:t>
            </a:r>
            <a:endParaRPr lang="es-ES_tradnl" sz="1200" dirty="0">
              <a:latin typeface="Courier New"/>
              <a:cs typeface="Courier New"/>
            </a:endParaRPr>
          </a:p>
          <a:p>
            <a:r>
              <a:rPr lang="en-US" sz="1200" dirty="0">
                <a:latin typeface="Courier New"/>
                <a:cs typeface="Courier New"/>
              </a:rPr>
              <a:t> &lt;body</a:t>
            </a:r>
            <a:r>
              <a:rPr lang="en-US" sz="1200" dirty="0" smtClean="0">
                <a:latin typeface="Courier New"/>
                <a:cs typeface="Courier New"/>
              </a:rPr>
              <a:t>&gt;&lt;</a:t>
            </a:r>
            <a:r>
              <a:rPr lang="en-US" sz="1200" dirty="0">
                <a:latin typeface="Courier New"/>
                <a:cs typeface="Courier New"/>
              </a:rPr>
              <a:t>input type="button" name="</a:t>
            </a:r>
            <a:r>
              <a:rPr lang="en-US" sz="1200" dirty="0" err="1">
                <a:latin typeface="Courier New"/>
                <a:cs typeface="Courier New"/>
              </a:rPr>
              <a:t>chequeaCookie</a:t>
            </a:r>
            <a:r>
              <a:rPr lang="en-US" sz="1200" dirty="0">
                <a:latin typeface="Courier New"/>
                <a:cs typeface="Courier New"/>
              </a:rPr>
              <a:t>" value="</a:t>
            </a:r>
            <a:r>
              <a:rPr lang="en-US" sz="1200" dirty="0" err="1">
                <a:latin typeface="Courier New"/>
                <a:cs typeface="Courier New"/>
              </a:rPr>
              <a:t>Chequear</a:t>
            </a:r>
            <a:r>
              <a:rPr lang="en-US" sz="1200" dirty="0">
                <a:latin typeface="Courier New"/>
                <a:cs typeface="Courier New"/>
              </a:rPr>
              <a:t> </a:t>
            </a:r>
            <a:r>
              <a:rPr lang="en-US" sz="1200" dirty="0" err="1" smtClean="0">
                <a:latin typeface="Courier New"/>
                <a:cs typeface="Courier New"/>
              </a:rPr>
              <a:t>las</a:t>
            </a:r>
            <a:r>
              <a:rPr lang="en-US" sz="1200" dirty="0" smtClean="0">
                <a:latin typeface="Courier New"/>
                <a:cs typeface="Courier New"/>
              </a:rPr>
              <a:t> </a:t>
            </a:r>
            <a:r>
              <a:rPr lang="en-US" sz="1200" dirty="0">
                <a:latin typeface="Courier New"/>
                <a:cs typeface="Courier New"/>
              </a:rPr>
              <a:t>cookies" </a:t>
            </a:r>
            <a:r>
              <a:rPr lang="en-US" sz="1200" dirty="0" err="1">
                <a:latin typeface="Courier New"/>
                <a:cs typeface="Courier New"/>
              </a:rPr>
              <a:t>onclick</a:t>
            </a:r>
            <a:r>
              <a:rPr lang="en-US" sz="1200" dirty="0">
                <a:latin typeface="Courier New"/>
                <a:cs typeface="Courier New"/>
              </a:rPr>
              <a:t>="</a:t>
            </a:r>
            <a:r>
              <a:rPr lang="en-US" sz="1200" dirty="0" err="1">
                <a:latin typeface="Courier New"/>
                <a:cs typeface="Courier New"/>
              </a:rPr>
              <a:t>checkCookie</a:t>
            </a:r>
            <a:r>
              <a:rPr lang="en-US" sz="1200" dirty="0">
                <a:latin typeface="Courier New"/>
                <a:cs typeface="Courier New"/>
              </a:rPr>
              <a:t>();"&gt;</a:t>
            </a:r>
            <a:endParaRPr lang="es-ES_tradnl" sz="1200" dirty="0">
              <a:latin typeface="Courier New"/>
              <a:cs typeface="Courier New"/>
            </a:endParaRPr>
          </a:p>
          <a:p>
            <a:r>
              <a:rPr lang="en-US" sz="1200" dirty="0" smtClean="0">
                <a:latin typeface="Courier New"/>
                <a:cs typeface="Courier New"/>
              </a:rPr>
              <a:t>&lt;</a:t>
            </a:r>
            <a:r>
              <a:rPr lang="en-US" sz="1200" dirty="0">
                <a:latin typeface="Courier New"/>
                <a:cs typeface="Courier New"/>
              </a:rPr>
              <a:t>/body</a:t>
            </a:r>
            <a:r>
              <a:rPr lang="en-US" sz="1200" dirty="0" smtClean="0">
                <a:latin typeface="Courier New"/>
                <a:cs typeface="Courier New"/>
              </a:rPr>
              <a:t>&gt;</a:t>
            </a:r>
            <a:r>
              <a:rPr lang="es-ES" sz="1200" dirty="0" smtClean="0">
                <a:latin typeface="Courier New"/>
                <a:cs typeface="Courier New"/>
              </a:rPr>
              <a:t>&lt;</a:t>
            </a:r>
            <a:r>
              <a:rPr lang="es-ES" sz="1200" dirty="0">
                <a:latin typeface="Courier New"/>
                <a:cs typeface="Courier New"/>
              </a:rPr>
              <a:t>/</a:t>
            </a:r>
            <a:r>
              <a:rPr lang="es-ES" sz="1200" dirty="0" err="1">
                <a:latin typeface="Courier New"/>
                <a:cs typeface="Courier New"/>
              </a:rPr>
              <a:t>html</a:t>
            </a:r>
            <a:r>
              <a:rPr lang="es-ES" sz="1200" dirty="0">
                <a:latin typeface="Courier New"/>
                <a:cs typeface="Courier New"/>
              </a:rPr>
              <a:t>&gt;</a:t>
            </a:r>
            <a:r>
              <a:rPr lang="es-ES_tradnl" sz="1200" dirty="0">
                <a:latin typeface="Courier New"/>
                <a:cs typeface="Courier New"/>
              </a:rPr>
              <a:t> </a:t>
            </a:r>
            <a:endParaRPr lang="es-ES" sz="1200" dirty="0"/>
          </a:p>
        </p:txBody>
      </p:sp>
      <p:sp>
        <p:nvSpPr>
          <p:cNvPr id="8"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786605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Modelos de gestión de eventos</a:t>
            </a: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7</a:t>
            </a:fld>
            <a:endParaRPr lang="es-ES" dirty="0"/>
          </a:p>
        </p:txBody>
      </p:sp>
      <p:sp>
        <p:nvSpPr>
          <p:cNvPr id="8" name="Marcador de contenido 2"/>
          <p:cNvSpPr>
            <a:spLocks noGrp="1"/>
          </p:cNvSpPr>
          <p:nvPr>
            <p:ph idx="1"/>
          </p:nvPr>
        </p:nvSpPr>
        <p:spPr>
          <a:xfrm>
            <a:off x="457200" y="1600201"/>
            <a:ext cx="8229600" cy="4061048"/>
          </a:xfrm>
        </p:spPr>
        <p:txBody>
          <a:bodyPr>
            <a:normAutofit fontScale="85000" lnSpcReduction="20000"/>
          </a:bodyPr>
          <a:lstStyle/>
          <a:p>
            <a:r>
              <a:rPr lang="es-ES_tradnl" dirty="0" smtClean="0"/>
              <a:t>Eventos del ratón (2</a:t>
            </a:r>
            <a:r>
              <a:rPr lang="es-ES_tradnl" dirty="0" smtClean="0"/>
              <a:t>):</a:t>
            </a:r>
            <a:endParaRPr lang="es-ES_tradnl" dirty="0" smtClean="0"/>
          </a:p>
          <a:p>
            <a:endParaRPr lang="es-ES_tradnl" dirty="0" smtClean="0"/>
          </a:p>
          <a:p>
            <a:pPr lvl="1"/>
            <a:r>
              <a:rPr lang="es-ES_tradnl" b="1" dirty="0" err="1"/>
              <a:t>Mouseover</a:t>
            </a:r>
            <a:r>
              <a:rPr lang="es-ES_tradnl" dirty="0"/>
              <a:t>. Este evento al revés que el anterior se produce cuando el puntero del ratón se encuentra fuera de un elemento, y este se desplaza hacia el interior. El manejador de este evento es </a:t>
            </a:r>
            <a:r>
              <a:rPr lang="es-ES_tradnl" dirty="0" err="1">
                <a:latin typeface="Courier New"/>
                <a:cs typeface="Courier New"/>
              </a:rPr>
              <a:t>onmouseover</a:t>
            </a:r>
            <a:r>
              <a:rPr lang="es-ES_tradnl" dirty="0"/>
              <a:t>.</a:t>
            </a:r>
          </a:p>
          <a:p>
            <a:pPr lvl="1"/>
            <a:r>
              <a:rPr lang="es-ES_tradnl" b="1" dirty="0" err="1"/>
              <a:t>Mouseup</a:t>
            </a:r>
            <a:r>
              <a:rPr lang="es-ES_tradnl" dirty="0"/>
              <a:t>. Este evento se produce cuando soltamos un botón del ratón que previamente teníamos pulsado. El manejador de este evento es </a:t>
            </a:r>
            <a:r>
              <a:rPr lang="es-ES_tradnl" dirty="0" err="1">
                <a:latin typeface="Courier New"/>
                <a:cs typeface="Courier New"/>
              </a:rPr>
              <a:t>onmouseup</a:t>
            </a:r>
            <a:r>
              <a:rPr lang="es-ES_tradnl" dirty="0"/>
              <a:t>.</a:t>
            </a:r>
          </a:p>
          <a:p>
            <a:pPr lvl="1"/>
            <a:r>
              <a:rPr lang="es-ES_tradnl" b="1" dirty="0" err="1"/>
              <a:t>Mousemove</a:t>
            </a:r>
            <a:r>
              <a:rPr lang="es-ES_tradnl" dirty="0"/>
              <a:t>. Se produce cuando el puntero del ratón se encuentra dentro de un elemento. Es importante señalar que este evento se producirá continuamente una vez tras otra mientras el puntero del ratón permanezca dentro del elemento. El manejador de este evento es </a:t>
            </a:r>
            <a:r>
              <a:rPr lang="es-ES_tradnl" dirty="0" err="1">
                <a:latin typeface="Courier New"/>
                <a:cs typeface="Courier New"/>
              </a:rPr>
              <a:t>onmousemove</a:t>
            </a:r>
            <a:r>
              <a:rPr lang="es-ES_tradnl" b="1" dirty="0"/>
              <a:t>.</a:t>
            </a:r>
            <a:r>
              <a:rPr lang="es-ES_tradnl" dirty="0"/>
              <a:t> </a:t>
            </a:r>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1537904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Modelos de gestión de eventos</a:t>
            </a: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8</a:t>
            </a:fld>
            <a:endParaRPr lang="es-ES" dirty="0"/>
          </a:p>
        </p:txBody>
      </p:sp>
      <p:sp>
        <p:nvSpPr>
          <p:cNvPr id="8" name="Marcador de contenido 2"/>
          <p:cNvSpPr>
            <a:spLocks noGrp="1"/>
          </p:cNvSpPr>
          <p:nvPr>
            <p:ph idx="1"/>
          </p:nvPr>
        </p:nvSpPr>
        <p:spPr>
          <a:xfrm>
            <a:off x="457200" y="1600201"/>
            <a:ext cx="8229600" cy="4061048"/>
          </a:xfrm>
        </p:spPr>
        <p:txBody>
          <a:bodyPr>
            <a:normAutofit fontScale="85000" lnSpcReduction="20000"/>
          </a:bodyPr>
          <a:lstStyle/>
          <a:p>
            <a:r>
              <a:rPr lang="es-ES_tradnl" dirty="0" smtClean="0"/>
              <a:t>Eventos del </a:t>
            </a:r>
            <a:r>
              <a:rPr lang="es-ES_tradnl" dirty="0" smtClean="0"/>
              <a:t>teclado:</a:t>
            </a:r>
            <a:endParaRPr lang="es-ES_tradnl" dirty="0" smtClean="0"/>
          </a:p>
          <a:p>
            <a:endParaRPr lang="es-ES" dirty="0"/>
          </a:p>
          <a:p>
            <a:pPr lvl="1"/>
            <a:r>
              <a:rPr lang="es-ES_tradnl" b="1" dirty="0" err="1"/>
              <a:t>Keydown</a:t>
            </a:r>
            <a:r>
              <a:rPr lang="es-ES_tradnl" dirty="0"/>
              <a:t>. Este evento se produce cuando pulsamos una tecla del teclado. Si mantenemos pulsada una tecla de forma continua, el evento se produce una y otra vez hasta que soltemos la misma. El manejador de este evento es </a:t>
            </a:r>
            <a:r>
              <a:rPr lang="es-ES_tradnl" dirty="0" err="1">
                <a:latin typeface="Courier New"/>
                <a:cs typeface="Courier New"/>
              </a:rPr>
              <a:t>onkeydown</a:t>
            </a:r>
            <a:r>
              <a:rPr lang="es-ES_tradnl" dirty="0"/>
              <a:t>.</a:t>
            </a:r>
          </a:p>
          <a:p>
            <a:pPr lvl="1"/>
            <a:r>
              <a:rPr lang="es-ES_tradnl" b="1" dirty="0" err="1"/>
              <a:t>Keypress</a:t>
            </a:r>
            <a:r>
              <a:rPr lang="es-ES_tradnl" dirty="0"/>
              <a:t>. Este evento se produce si pulsamos una tecla de un carácter alfanumérico (El evento no se produce si pulsamos </a:t>
            </a:r>
            <a:r>
              <a:rPr lang="es-ES_tradnl" dirty="0" err="1"/>
              <a:t>enter</a:t>
            </a:r>
            <a:r>
              <a:rPr lang="es-ES_tradnl" dirty="0"/>
              <a:t>, la barra espaciadora, etc…). En el caso de mantener una tecla pulsada, el evento se produce de forma continuada. El manejador de este evento es </a:t>
            </a:r>
            <a:r>
              <a:rPr lang="es-ES_tradnl" dirty="0" err="1">
                <a:latin typeface="Courier New"/>
                <a:cs typeface="Courier New"/>
              </a:rPr>
              <a:t>onkeypress</a:t>
            </a:r>
            <a:r>
              <a:rPr lang="es-ES_tradnl" dirty="0"/>
              <a:t>.</a:t>
            </a:r>
          </a:p>
          <a:p>
            <a:pPr lvl="1"/>
            <a:r>
              <a:rPr lang="es-ES_tradnl" b="1" dirty="0" err="1"/>
              <a:t>Keyup</a:t>
            </a:r>
            <a:r>
              <a:rPr lang="es-ES_tradnl" dirty="0"/>
              <a:t>. Este evento se produce cuando soltamos una tecla. El manejador de este evento es </a:t>
            </a:r>
            <a:r>
              <a:rPr lang="es-ES_tradnl" dirty="0" err="1" smtClean="0">
                <a:latin typeface="Courier New"/>
                <a:cs typeface="Courier New"/>
              </a:rPr>
              <a:t>onkeyup</a:t>
            </a:r>
            <a:r>
              <a:rPr lang="es-ES_tradnl" dirty="0"/>
              <a:t>. </a:t>
            </a:r>
            <a:endParaRPr lang="es-ES"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3311058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Modelos de gestión de eventos</a:t>
            </a:r>
            <a:endParaRPr lang="es-ES" dirty="0"/>
          </a:p>
        </p:txBody>
      </p:sp>
      <p:sp>
        <p:nvSpPr>
          <p:cNvPr id="5" name="Marcador de número de diapositiva 4"/>
          <p:cNvSpPr>
            <a:spLocks noGrp="1"/>
          </p:cNvSpPr>
          <p:nvPr>
            <p:ph type="sldNum" sz="quarter" idx="4"/>
          </p:nvPr>
        </p:nvSpPr>
        <p:spPr/>
        <p:txBody>
          <a:bodyPr/>
          <a:lstStyle/>
          <a:p>
            <a:fld id="{19C3D5FF-1D01-428C-BF4E-6C13885CA336}" type="slidenum">
              <a:rPr lang="es-ES" smtClean="0"/>
              <a:pPr/>
              <a:t>9</a:t>
            </a:fld>
            <a:endParaRPr lang="es-ES" dirty="0"/>
          </a:p>
        </p:txBody>
      </p:sp>
      <p:sp>
        <p:nvSpPr>
          <p:cNvPr id="8" name="Marcador de contenido 2"/>
          <p:cNvSpPr>
            <a:spLocks noGrp="1"/>
          </p:cNvSpPr>
          <p:nvPr>
            <p:ph idx="1"/>
          </p:nvPr>
        </p:nvSpPr>
        <p:spPr>
          <a:xfrm>
            <a:off x="457200" y="1600201"/>
            <a:ext cx="8229600" cy="4061048"/>
          </a:xfrm>
        </p:spPr>
        <p:txBody>
          <a:bodyPr>
            <a:normAutofit fontScale="85000" lnSpcReduction="20000"/>
          </a:bodyPr>
          <a:lstStyle/>
          <a:p>
            <a:r>
              <a:rPr lang="es-ES_tradnl" dirty="0" smtClean="0"/>
              <a:t>Eventos HTML (1</a:t>
            </a:r>
            <a:r>
              <a:rPr lang="es-ES_tradnl" dirty="0" smtClean="0"/>
              <a:t>):</a:t>
            </a:r>
            <a:endParaRPr lang="es-ES_tradnl" dirty="0" smtClean="0"/>
          </a:p>
          <a:p>
            <a:pPr lvl="1"/>
            <a:r>
              <a:rPr lang="es-ES_tradnl" b="1" dirty="0"/>
              <a:t>Load</a:t>
            </a:r>
            <a:r>
              <a:rPr lang="es-ES_tradnl" dirty="0"/>
              <a:t>. El evento </a:t>
            </a:r>
            <a:r>
              <a:rPr lang="es-ES_tradnl" i="1" dirty="0"/>
              <a:t>load</a:t>
            </a:r>
            <a:r>
              <a:rPr lang="es-ES_tradnl" dirty="0"/>
              <a:t> hace referencia a la carga de distintas partes de la página. Este se produce en el objeto </a:t>
            </a:r>
            <a:r>
              <a:rPr lang="es-ES_tradnl" dirty="0" err="1">
                <a:latin typeface="Courier New"/>
                <a:cs typeface="Courier New"/>
              </a:rPr>
              <a:t>Window</a:t>
            </a:r>
            <a:r>
              <a:rPr lang="es-ES_tradnl" dirty="0"/>
              <a:t> cuando la página se ha cargado por completo. En el elemento </a:t>
            </a:r>
            <a:r>
              <a:rPr lang="es-ES_tradnl" dirty="0">
                <a:latin typeface="Courier New"/>
                <a:cs typeface="Courier New"/>
              </a:rPr>
              <a:t>&lt;</a:t>
            </a:r>
            <a:r>
              <a:rPr lang="es-ES_tradnl" dirty="0" err="1">
                <a:latin typeface="Courier New"/>
                <a:cs typeface="Courier New"/>
              </a:rPr>
              <a:t>img</a:t>
            </a:r>
            <a:r>
              <a:rPr lang="es-ES_tradnl" dirty="0">
                <a:latin typeface="Courier New"/>
                <a:cs typeface="Courier New"/>
              </a:rPr>
              <a:t>&gt; </a:t>
            </a:r>
            <a:r>
              <a:rPr lang="es-ES_tradnl" dirty="0"/>
              <a:t>actúa cuando la imagen se ha cargado. En el elemento </a:t>
            </a:r>
            <a:r>
              <a:rPr lang="es-ES_tradnl" dirty="0">
                <a:latin typeface="Courier New"/>
                <a:cs typeface="Courier New"/>
              </a:rPr>
              <a:t>&lt;</a:t>
            </a:r>
            <a:r>
              <a:rPr lang="es-ES_tradnl" dirty="0" err="1">
                <a:latin typeface="Courier New"/>
                <a:cs typeface="Courier New"/>
              </a:rPr>
              <a:t>object</a:t>
            </a:r>
            <a:r>
              <a:rPr lang="es-ES_tradnl" dirty="0">
                <a:latin typeface="Courier New"/>
                <a:cs typeface="Courier New"/>
              </a:rPr>
              <a:t>&gt; </a:t>
            </a:r>
            <a:r>
              <a:rPr lang="es-ES_tradnl" dirty="0"/>
              <a:t>se acciona al cargar el objeto completo. El manejador es </a:t>
            </a:r>
            <a:r>
              <a:rPr lang="es-ES_tradnl" dirty="0" err="1">
                <a:latin typeface="Courier New"/>
                <a:cs typeface="Courier New"/>
              </a:rPr>
              <a:t>onload</a:t>
            </a:r>
            <a:r>
              <a:rPr lang="es-ES_tradnl" dirty="0"/>
              <a:t>.</a:t>
            </a:r>
          </a:p>
          <a:p>
            <a:pPr lvl="1"/>
            <a:r>
              <a:rPr lang="es-ES_tradnl" b="1" dirty="0" err="1"/>
              <a:t>Unload</a:t>
            </a:r>
            <a:r>
              <a:rPr lang="es-ES_tradnl" dirty="0"/>
              <a:t>. El </a:t>
            </a:r>
            <a:r>
              <a:rPr lang="es-ES_tradnl" dirty="0" smtClean="0"/>
              <a:t>evento </a:t>
            </a:r>
            <a:r>
              <a:rPr lang="es-ES_tradnl" i="1" dirty="0" err="1"/>
              <a:t>unload</a:t>
            </a:r>
            <a:r>
              <a:rPr lang="es-ES_tradnl" dirty="0"/>
              <a:t> actúa sobre el objeto </a:t>
            </a:r>
            <a:r>
              <a:rPr lang="es-ES_tradnl" dirty="0" err="1">
                <a:latin typeface="Courier New"/>
                <a:cs typeface="Courier New"/>
              </a:rPr>
              <a:t>Window</a:t>
            </a:r>
            <a:r>
              <a:rPr lang="es-ES_tradnl" dirty="0"/>
              <a:t> cuando la pagina ha desaparecido por completo (por ejemplo, si pulsamos el aspa cerrando la ventana del navegador). También se acciona en el elemento </a:t>
            </a:r>
            <a:r>
              <a:rPr lang="es-ES_tradnl" dirty="0">
                <a:latin typeface="Courier New"/>
                <a:cs typeface="Courier New"/>
              </a:rPr>
              <a:t>&lt;</a:t>
            </a:r>
            <a:r>
              <a:rPr lang="es-ES_tradnl" dirty="0" err="1">
                <a:latin typeface="Courier New"/>
                <a:cs typeface="Courier New"/>
              </a:rPr>
              <a:t>object</a:t>
            </a:r>
            <a:r>
              <a:rPr lang="es-ES_tradnl" dirty="0">
                <a:latin typeface="Courier New"/>
                <a:cs typeface="Courier New"/>
              </a:rPr>
              <a:t>&gt; </a:t>
            </a:r>
            <a:r>
              <a:rPr lang="es-ES_tradnl" dirty="0"/>
              <a:t>cuando desaparece el objeto. El manejador es </a:t>
            </a:r>
            <a:r>
              <a:rPr lang="es-ES_tradnl" dirty="0" err="1">
                <a:latin typeface="Courier New"/>
                <a:cs typeface="Courier New"/>
              </a:rPr>
              <a:t>onunload</a:t>
            </a:r>
            <a:r>
              <a:rPr lang="es-ES_tradnl" dirty="0"/>
              <a:t>.</a:t>
            </a:r>
          </a:p>
          <a:p>
            <a:pPr lvl="1"/>
            <a:r>
              <a:rPr lang="es-ES_tradnl" b="1" dirty="0" err="1"/>
              <a:t>Abort</a:t>
            </a:r>
            <a:r>
              <a:rPr lang="es-ES_tradnl" dirty="0"/>
              <a:t>. Este evento se produce cuando el usuario detiene la descarga de un elemento antes de que haya terminado, actúa sobre un elemento </a:t>
            </a:r>
            <a:r>
              <a:rPr lang="es-ES_tradnl" dirty="0">
                <a:latin typeface="Courier New"/>
                <a:cs typeface="Courier New"/>
              </a:rPr>
              <a:t>&lt;</a:t>
            </a:r>
            <a:r>
              <a:rPr lang="es-ES_tradnl" dirty="0" err="1">
                <a:latin typeface="Courier New"/>
                <a:cs typeface="Courier New"/>
              </a:rPr>
              <a:t>object</a:t>
            </a:r>
            <a:r>
              <a:rPr lang="es-ES_tradnl" dirty="0">
                <a:latin typeface="Courier New"/>
                <a:cs typeface="Courier New"/>
              </a:rPr>
              <a:t>&gt;</a:t>
            </a:r>
            <a:r>
              <a:rPr lang="es-ES_tradnl" dirty="0"/>
              <a:t>.</a:t>
            </a:r>
            <a:r>
              <a:rPr lang="es-ES_tradnl" b="1" dirty="0"/>
              <a:t> </a:t>
            </a:r>
            <a:r>
              <a:rPr lang="es-ES_tradnl" dirty="0"/>
              <a:t>El manejador es </a:t>
            </a:r>
            <a:r>
              <a:rPr lang="es-ES_tradnl" dirty="0" err="1">
                <a:latin typeface="Courier New"/>
                <a:cs typeface="Courier New"/>
              </a:rPr>
              <a:t>onabort</a:t>
            </a:r>
            <a:r>
              <a:rPr lang="es-ES_tradnl" dirty="0" smtClean="0"/>
              <a:t>.</a:t>
            </a:r>
            <a:endParaRPr lang="es-ES_tradnl" dirty="0"/>
          </a:p>
        </p:txBody>
      </p:sp>
      <p:sp>
        <p:nvSpPr>
          <p:cNvPr id="6" name="4 Marcador de pie de página"/>
          <p:cNvSpPr>
            <a:spLocks noGrp="1"/>
          </p:cNvSpPr>
          <p:nvPr>
            <p:ph type="ftr" sz="quarter" idx="3"/>
          </p:nvPr>
        </p:nvSpPr>
        <p:spPr>
          <a:xfrm>
            <a:off x="179512" y="5949280"/>
            <a:ext cx="6264696" cy="744934"/>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J. M. Vara, M. López, D. Granada, E. </a:t>
            </a:r>
            <a:r>
              <a:rPr kumimoji="0" lang="es-ES_tradnl" sz="1400" b="1" i="0" u="none" strike="noStrike" kern="1200" cap="none" spc="0" normalizeH="0" baseline="0" noProof="0" dirty="0" err="1"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Irrazábal</a:t>
            </a:r>
            <a:r>
              <a:rPr kumimoji="0" lang="es-ES_tradnl" sz="1400" b="1" i="0" u="none" strike="noStrike" kern="1200" cap="none" spc="0" normalizeH="0" baseline="0" noProof="0" dirty="0" smtClean="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mn-cs"/>
              </a:rPr>
              <a:t>, J. J. Jiménez, J. Verde</a:t>
            </a:r>
            <a:endParaRPr lang="es-ES" dirty="0" smtClean="0"/>
          </a:p>
          <a:p>
            <a:r>
              <a:rPr lang="es-ES" dirty="0" smtClean="0"/>
              <a:t>Capítulo 5 – Interacción con el usuario. Eventos y formularios</a:t>
            </a:r>
            <a:endParaRPr lang="es-ES" dirty="0"/>
          </a:p>
        </p:txBody>
      </p:sp>
    </p:spTree>
    <p:extLst>
      <p:ext uri="{BB962C8B-B14F-4D97-AF65-F5344CB8AC3E}">
        <p14:creationId xmlns="" xmlns:p14="http://schemas.microsoft.com/office/powerpoint/2010/main" val="274830205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TotalTime>
  <Words>7873</Words>
  <Application>Microsoft Office PowerPoint</Application>
  <PresentationFormat>Presentación en pantalla (4:3)</PresentationFormat>
  <Paragraphs>776</Paragraphs>
  <Slides>68</Slides>
  <Notes>0</Notes>
  <HiddenSlides>0</HiddenSlides>
  <MMClips>0</MMClips>
  <ScaleCrop>false</ScaleCrop>
  <HeadingPairs>
    <vt:vector size="4" baseType="variant">
      <vt:variant>
        <vt:lpstr>Tema</vt:lpstr>
      </vt:variant>
      <vt:variant>
        <vt:i4>1</vt:i4>
      </vt:variant>
      <vt:variant>
        <vt:lpstr>Títulos de diapositiva</vt:lpstr>
      </vt:variant>
      <vt:variant>
        <vt:i4>68</vt:i4>
      </vt:variant>
    </vt:vector>
  </HeadingPairs>
  <TitlesOfParts>
    <vt:vector size="69" baseType="lpstr">
      <vt:lpstr>Tema de Office</vt:lpstr>
      <vt:lpstr>DESARROLLO WEB  EN ENTORNO CLIENTE</vt:lpstr>
      <vt:lpstr>Modelos de gestión de eventos</vt:lpstr>
      <vt:lpstr>Modelos de gestión de eventos</vt:lpstr>
      <vt:lpstr>Modelos de gestión de eventos</vt:lpstr>
      <vt:lpstr>Modelos de gestión de eventos</vt:lpstr>
      <vt:lpstr>Modelos de gestión de eventos</vt:lpstr>
      <vt:lpstr>Modelos de gestión de eventos</vt:lpstr>
      <vt:lpstr>Modelos de gestión de eventos</vt:lpstr>
      <vt:lpstr>Modelos de gestión de eventos</vt:lpstr>
      <vt:lpstr>Modelos de gestión de eventos</vt:lpstr>
      <vt:lpstr>Modelos de gestión de eventos</vt:lpstr>
      <vt:lpstr>Modelos de gestión de eventos</vt:lpstr>
      <vt:lpstr>Utilización de formularios desde código</vt:lpstr>
      <vt:lpstr>Utilización de formularios desde código</vt:lpstr>
      <vt:lpstr>Utilización de formularios desde código</vt:lpstr>
      <vt:lpstr>Utilización de formularios desde código</vt:lpstr>
      <vt:lpstr>Utilización de formularios desde código</vt:lpstr>
      <vt:lpstr>Utilización de formularios desde código</vt:lpstr>
      <vt:lpstr>Utilización de formularios desde código</vt:lpstr>
      <vt:lpstr>Utilización de formularios desde código</vt:lpstr>
      <vt:lpstr>Utilización de formularios desde código</vt:lpstr>
      <vt:lpstr>Utilización de formularios desde código</vt:lpstr>
      <vt:lpstr>Utilización de formularios desde código</vt:lpstr>
      <vt:lpstr>Utilización de formularios desde código</vt:lpstr>
      <vt:lpstr>Utilización de formularios desde código</vt:lpstr>
      <vt:lpstr>Utilización de formularios desde código</vt:lpstr>
      <vt:lpstr>Utilización de formularios desde código</vt:lpstr>
      <vt:lpstr>Utilización de formularios desde código</vt:lpstr>
      <vt:lpstr>Utilización de formularios desde código</vt:lpstr>
      <vt:lpstr>Utilización de formularios desde código</vt:lpstr>
      <vt:lpstr>Utilización de formularios desde código</vt:lpstr>
      <vt:lpstr>Modificación de apariencia y comportamiento</vt:lpstr>
      <vt:lpstr>Modificación de la apariencia de un formulario</vt:lpstr>
      <vt:lpstr>Modificación de la apariencia de un formulario</vt:lpstr>
      <vt:lpstr>Modificación de la apariencia de un formulario</vt:lpstr>
      <vt:lpstr>Modificación de la apariencia de un formulario</vt:lpstr>
      <vt:lpstr>Modificación de la apariencia de un formulario</vt:lpstr>
      <vt:lpstr>Modificación de la apariencia de un formulario</vt:lpstr>
      <vt:lpstr>Modificación de la apariencia de un formulario</vt:lpstr>
      <vt:lpstr>Modificación del comportamiento de un formulario</vt:lpstr>
      <vt:lpstr>Modificación del comportamiento de un formulario</vt:lpstr>
      <vt:lpstr>Validación y envío</vt:lpstr>
      <vt:lpstr>Validación y envío</vt:lpstr>
      <vt:lpstr>Validación y envío</vt:lpstr>
      <vt:lpstr>Validación y envío</vt:lpstr>
      <vt:lpstr>Validación y envío</vt:lpstr>
      <vt:lpstr>Validación y envío</vt:lpstr>
      <vt:lpstr>Validación y envío</vt:lpstr>
      <vt:lpstr>Expresiones regulares</vt:lpstr>
      <vt:lpstr>Expresiones regulares</vt:lpstr>
      <vt:lpstr>Expresiones regulares</vt:lpstr>
      <vt:lpstr>Expresiones regulares</vt:lpstr>
      <vt:lpstr>Expresiones regulares</vt:lpstr>
      <vt:lpstr>Expresiones regulares</vt:lpstr>
      <vt:lpstr>Expresiones regulares</vt:lpstr>
      <vt:lpstr>Expresiones regulares</vt:lpstr>
      <vt:lpstr>Expresiones regulares</vt:lpstr>
      <vt:lpstr>Expresiones regulares</vt:lpstr>
      <vt:lpstr>Expresiones regulares</vt:lpstr>
      <vt:lpstr>Expresiones regulares</vt:lpstr>
      <vt:lpstr>Expresiones regulares</vt:lpstr>
      <vt:lpstr>Utilización de cookies</vt:lpstr>
      <vt:lpstr>Utilización de cookies</vt:lpstr>
      <vt:lpstr>Utilización de cookies</vt:lpstr>
      <vt:lpstr>Utilización de cookies</vt:lpstr>
      <vt:lpstr>Utilización de cookies</vt:lpstr>
      <vt:lpstr>Utilización de cookies</vt:lpstr>
      <vt:lpstr>Utilización de cookies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cp:lastModifiedBy>jenifer.verde</cp:lastModifiedBy>
  <cp:revision>45</cp:revision>
  <dcterms:created xsi:type="dcterms:W3CDTF">2012-04-05T17:12:23Z</dcterms:created>
  <dcterms:modified xsi:type="dcterms:W3CDTF">2012-07-26T10:35:06Z</dcterms:modified>
</cp:coreProperties>
</file>