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69" r:id="rId11"/>
    <p:sldId id="271" r:id="rId12"/>
    <p:sldId id="258" r:id="rId13"/>
    <p:sldId id="272" r:id="rId14"/>
    <p:sldId id="273" r:id="rId15"/>
    <p:sldId id="274" r:id="rId16"/>
    <p:sldId id="275" r:id="rId17"/>
    <p:sldId id="276" r:id="rId18"/>
    <p:sldId id="259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60" r:id="rId36"/>
    <p:sldId id="293" r:id="rId37"/>
    <p:sldId id="294" r:id="rId38"/>
    <p:sldId id="295" r:id="rId39"/>
    <p:sldId id="261" r:id="rId40"/>
    <p:sldId id="296" r:id="rId41"/>
    <p:sldId id="297" r:id="rId42"/>
    <p:sldId id="298" r:id="rId43"/>
    <p:sldId id="299" r:id="rId44"/>
    <p:sldId id="262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1F1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866" autoAdjust="0"/>
    <p:restoredTop sz="94660"/>
  </p:normalViewPr>
  <p:slideViewPr>
    <p:cSldViewPr>
      <p:cViewPr varScale="1">
        <p:scale>
          <a:sx n="83" d="100"/>
          <a:sy n="83" d="100"/>
        </p:scale>
        <p:origin x="-6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0EE77-5F38-457B-96A8-67CE15DC456B}" type="datetimeFigureOut">
              <a:rPr lang="es-ES" smtClean="0"/>
              <a:pPr/>
              <a:t>26/07/2012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415D2-09C9-45E9-8984-F1E4AAC1ABA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007768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11E10-B218-48E2-B7C9-DEE9015F2796}" type="datetimeFigureOut">
              <a:rPr lang="es-ES" smtClean="0"/>
              <a:pPr/>
              <a:t>26/07/2012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F345-9B85-45FE-A289-6E9AEA1DBE5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377760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728192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7848872" cy="954107"/>
          </a:xfrm>
          <a:effectLst/>
        </p:spPr>
        <p:txBody>
          <a:bodyPr anchor="ctr">
            <a:sp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Rectangle 1"/>
          <p:cNvSpPr>
            <a:spLocks noChangeArrowheads="1"/>
          </p:cNvSpPr>
          <p:nvPr userDrawn="1"/>
        </p:nvSpPr>
        <p:spPr bwMode="auto">
          <a:xfrm>
            <a:off x="3059832" y="4704820"/>
            <a:ext cx="324036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</a:t>
            </a:r>
            <a:r>
              <a:rPr kumimoji="0" lang="es-ES_tradnl" sz="1600" b="0" i="0" u="none" strike="noStrike" cap="none" normalizeH="0" baseline="0" dirty="0" smtClean="0" bmk="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uan Manuel Vara Mesa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Marcos López Sanz</a:t>
            </a:r>
            <a:endParaRPr kumimoji="0" lang="es-ES" sz="1600" b="0" i="0" u="none" strike="noStrike" cap="none" normalizeH="0" baseline="0" dirty="0" smtClean="0" bmk="_Toc136488536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David Granada</a:t>
            </a:r>
            <a:endParaRPr kumimoji="0" lang="es-ES" sz="1600" b="0" i="0" u="none" strike="noStrike" cap="none" normalizeH="0" baseline="0" dirty="0" smtClean="0" bmk="_Toc136488536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Emanuel </a:t>
            </a:r>
            <a:r>
              <a:rPr kumimoji="0" lang="es-ES_tradnl" sz="1600" b="0" i="0" u="none" strike="noStrike" cap="none" normalizeH="0" baseline="0" dirty="0" err="1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Irrazábal</a:t>
            </a:r>
            <a:endParaRPr kumimoji="0" lang="es-ES" sz="1600" b="0" i="0" u="none" strike="noStrike" cap="none" normalizeH="0" baseline="0" dirty="0" smtClean="0" bmk="_Toc136488536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Jesús Javier Jiménez Hernández</a:t>
            </a:r>
            <a:endParaRPr kumimoji="0" lang="es-ES" sz="1600" b="0" i="0" u="none" strike="noStrike" cap="none" normalizeH="0" baseline="0" dirty="0" smtClean="0" bmk="_Toc136488536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err="1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Jenifer</a:t>
            </a:r>
            <a:r>
              <a:rPr kumimoji="0" lang="es-ES_tradnl" sz="1600" b="0" i="0" u="none" strike="noStrike" cap="none" normalizeH="0" baseline="0" dirty="0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Verde Marín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Font typeface="Courier New" pitchFamily="49" charset="0"/>
              <a:buChar char="o"/>
              <a:defRPr/>
            </a:lvl2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061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rgbClr val="E11F1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DESARROLLO WEB </a:t>
            </a:r>
            <a:br>
              <a:rPr lang="es-ES" dirty="0" smtClean="0"/>
            </a:br>
            <a:r>
              <a:rPr lang="es-ES" dirty="0" smtClean="0"/>
              <a:t>EN ENTORNO CLIENTE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3396944"/>
            <a:ext cx="7848872" cy="1274195"/>
          </a:xfrm>
        </p:spPr>
        <p:txBody>
          <a:bodyPr anchor="b"/>
          <a:lstStyle/>
          <a:p>
            <a:r>
              <a:rPr lang="es-ES" sz="2400" dirty="0" smtClean="0"/>
              <a:t>CAPÍTULO 6:</a:t>
            </a:r>
          </a:p>
          <a:p>
            <a:r>
              <a:rPr lang="es-ES" sz="2400" dirty="0" smtClean="0"/>
              <a:t>Utilización del modelos de objetos del documento (DOM-</a:t>
            </a:r>
            <a:r>
              <a:rPr lang="es-ES" sz="2400" dirty="0" err="1" smtClean="0"/>
              <a:t>Document</a:t>
            </a:r>
            <a:r>
              <a:rPr lang="es-ES" sz="2400" dirty="0" smtClean="0"/>
              <a:t> </a:t>
            </a:r>
            <a:r>
              <a:rPr lang="es-ES" sz="2400" dirty="0" err="1" smtClean="0"/>
              <a:t>Object</a:t>
            </a:r>
            <a:r>
              <a:rPr lang="es-ES" sz="2400" dirty="0" smtClean="0"/>
              <a:t> </a:t>
            </a:r>
            <a:r>
              <a:rPr lang="es-ES" sz="2400" dirty="0" err="1" smtClean="0"/>
              <a:t>Model</a:t>
            </a:r>
            <a:r>
              <a:rPr lang="es-ES" sz="2400" dirty="0" smtClean="0"/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modelo de objetos del documento (DOM)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Estructura del árbol </a:t>
            </a:r>
            <a:r>
              <a:rPr lang="es-ES" dirty="0" smtClean="0"/>
              <a:t>DOM:</a:t>
            </a:r>
            <a:endParaRPr lang="es-ES" dirty="0" smtClean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10</a:t>
            </a:fld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3"/>
            <a:ext cx="7826392" cy="3429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391145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modelo de objetos del documento (DOM)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Para ordenar la estructura del árbol, existe una serie de reglas:</a:t>
            </a:r>
            <a:endParaRPr lang="es-ES" dirty="0"/>
          </a:p>
          <a:p>
            <a:pPr lvl="1"/>
            <a:r>
              <a:rPr lang="es-ES_tradnl" dirty="0"/>
              <a:t>En el árbol de nodos, al nodo superior (</a:t>
            </a:r>
            <a:r>
              <a:rPr lang="es-ES_tradnl" dirty="0" err="1" smtClean="0"/>
              <a:t>document</a:t>
            </a:r>
            <a:r>
              <a:rPr lang="es-ES_tradnl" dirty="0" smtClean="0"/>
              <a:t>), </a:t>
            </a:r>
            <a:r>
              <a:rPr lang="es-ES_tradnl" dirty="0"/>
              <a:t>se le llama </a:t>
            </a:r>
            <a:r>
              <a:rPr lang="es-ES_tradnl" dirty="0" smtClean="0"/>
              <a:t>raíz.</a:t>
            </a:r>
            <a:endParaRPr lang="es-ES" dirty="0"/>
          </a:p>
          <a:p>
            <a:pPr lvl="1"/>
            <a:r>
              <a:rPr lang="es-ES_tradnl" dirty="0"/>
              <a:t>Cada nodo, exceptuando el nodo raíz, tiene un </a:t>
            </a:r>
            <a:r>
              <a:rPr lang="es-ES_tradnl" dirty="0" smtClean="0"/>
              <a:t>padre.</a:t>
            </a:r>
            <a:endParaRPr lang="es-ES" dirty="0"/>
          </a:p>
          <a:p>
            <a:pPr lvl="1"/>
            <a:r>
              <a:rPr lang="es-ES_tradnl" dirty="0"/>
              <a:t>Un nodo puede tener cualquier número de </a:t>
            </a:r>
            <a:r>
              <a:rPr lang="es-ES_tradnl" dirty="0" smtClean="0"/>
              <a:t>hijos.</a:t>
            </a:r>
            <a:endParaRPr lang="es-ES" dirty="0"/>
          </a:p>
          <a:p>
            <a:pPr lvl="1"/>
            <a:r>
              <a:rPr lang="es-ES_tradnl" dirty="0"/>
              <a:t>Una hoja es un nodo sin </a:t>
            </a:r>
            <a:r>
              <a:rPr lang="es-ES_tradnl" dirty="0" smtClean="0"/>
              <a:t>hijos.</a:t>
            </a:r>
            <a:endParaRPr lang="es-ES" dirty="0"/>
          </a:p>
          <a:p>
            <a:pPr lvl="1"/>
            <a:r>
              <a:rPr lang="es-ES_tradnl" dirty="0"/>
              <a:t>Los nodos que comparten el mismo padre, son </a:t>
            </a:r>
            <a:r>
              <a:rPr lang="es-ES_tradnl" dirty="0" smtClean="0"/>
              <a:t>hermanos.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625263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del modelo, propiedades y métodos de los objetos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Objetos del modelo (1):</a:t>
            </a:r>
          </a:p>
          <a:p>
            <a:pPr lvl="1"/>
            <a:r>
              <a:rPr lang="es-ES_tradnl" b="1" dirty="0" err="1"/>
              <a:t>Document</a:t>
            </a:r>
            <a:r>
              <a:rPr lang="es-ES_tradnl" dirty="0"/>
              <a:t>. Es el nodo raíz del documento HTML. Todos los elementos del árbol cuelgan de </a:t>
            </a:r>
            <a:r>
              <a:rPr lang="es-ES_tradnl" dirty="0" smtClean="0"/>
              <a:t>él.</a:t>
            </a:r>
            <a:endParaRPr lang="es-ES" dirty="0"/>
          </a:p>
          <a:p>
            <a:pPr lvl="1"/>
            <a:r>
              <a:rPr lang="es-ES_tradnl" b="1" dirty="0" err="1"/>
              <a:t>DocumentType</a:t>
            </a:r>
            <a:r>
              <a:rPr lang="es-ES_tradnl" dirty="0"/>
              <a:t>. Este nodo indica la representación del DTD de la página. Un DTD es una definición de tipo de documento. Define la estructura y sintaxis de un documento XML. El </a:t>
            </a:r>
            <a:r>
              <a:rPr lang="es-ES_tradnl" i="1" dirty="0"/>
              <a:t>DOCTYPE</a:t>
            </a:r>
            <a:r>
              <a:rPr lang="es-ES_tradnl" dirty="0"/>
              <a:t> es el encargado de indicar el </a:t>
            </a:r>
            <a:r>
              <a:rPr lang="es-ES_tradnl" dirty="0" err="1" smtClean="0"/>
              <a:t>DocumentType</a:t>
            </a:r>
            <a:r>
              <a:rPr lang="es-ES_tradnl" dirty="0" smtClean="0"/>
              <a:t>.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299985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del modelo, propiedades y métodos de los objetos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Objetos del modelo (2):</a:t>
            </a:r>
          </a:p>
          <a:p>
            <a:pPr lvl="1"/>
            <a:r>
              <a:rPr lang="es-ES_tradnl" b="1" dirty="0" err="1"/>
              <a:t>Element</a:t>
            </a:r>
            <a:r>
              <a:rPr lang="es-ES_tradnl" dirty="0"/>
              <a:t>. Este nodo representa el contenido de una pareja de etiquetas de apertura y cierre (</a:t>
            </a:r>
            <a:r>
              <a:rPr lang="es-ES_tradnl" dirty="0">
                <a:latin typeface="Courier New" pitchFamily="49" charset="0"/>
                <a:cs typeface="Courier New" pitchFamily="49" charset="0"/>
              </a:rPr>
              <a:t>&lt;etiqueta&gt;…&lt;/etiqueta&gt;</a:t>
            </a:r>
            <a:r>
              <a:rPr lang="es-ES_tradnl" dirty="0"/>
              <a:t>). También puede representar una etiqueta abreviada que se cierra a si misma </a:t>
            </a:r>
            <a:r>
              <a:rPr lang="es-ES_tradnl" dirty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s-ES_tradnl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s-ES_tradnl" dirty="0">
                <a:latin typeface="Courier New" pitchFamily="49" charset="0"/>
                <a:cs typeface="Courier New" pitchFamily="49" charset="0"/>
              </a:rPr>
              <a:t> /&gt;). </a:t>
            </a:r>
            <a:r>
              <a:rPr lang="es-ES_tradnl" dirty="0"/>
              <a:t>Este es el único nodo que puede tener tantos nodos hijos como atributos.</a:t>
            </a:r>
            <a:endParaRPr lang="es-ES" dirty="0"/>
          </a:p>
          <a:p>
            <a:pPr lvl="1"/>
            <a:r>
              <a:rPr lang="es-ES_tradnl" b="1" dirty="0" err="1"/>
              <a:t>Attr</a:t>
            </a:r>
            <a:r>
              <a:rPr lang="es-ES_tradnl" dirty="0"/>
              <a:t>. Este nodo representa el nombre del atributo o </a:t>
            </a:r>
            <a:r>
              <a:rPr lang="es-ES_tradnl" dirty="0" smtClean="0"/>
              <a:t>valor.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969745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del modelo, propiedades y métodos de los objetos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Objetos del modelo (3):</a:t>
            </a:r>
          </a:p>
          <a:p>
            <a:pPr lvl="1"/>
            <a:r>
              <a:rPr lang="es-ES_tradnl" b="1" dirty="0"/>
              <a:t>Text</a:t>
            </a:r>
            <a:r>
              <a:rPr lang="es-ES_tradnl" dirty="0"/>
              <a:t>. Este nodo almacena la información que es contenida en el tipo de nodo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es-ES_tradnl" dirty="0" smtClean="0"/>
              <a:t>.</a:t>
            </a:r>
            <a:endParaRPr lang="es-ES" dirty="0" smtClean="0"/>
          </a:p>
          <a:p>
            <a:pPr lvl="1"/>
            <a:r>
              <a:rPr lang="es-ES_tradnl" b="1" dirty="0" err="1"/>
              <a:t>CDataSection</a:t>
            </a:r>
            <a:r>
              <a:rPr lang="es-ES_tradnl" dirty="0"/>
              <a:t>. Este nodo representa una secuencia de código del tipo </a:t>
            </a:r>
            <a:r>
              <a:rPr lang="es-ES_tradnl" dirty="0">
                <a:latin typeface="Courier New" pitchFamily="49" charset="0"/>
                <a:cs typeface="Courier New" pitchFamily="49" charset="0"/>
              </a:rPr>
              <a:t>&lt;![CDATA[  ]]&gt;</a:t>
            </a:r>
            <a:r>
              <a:rPr lang="es-ES_tradnl" dirty="0"/>
              <a:t>. Este texto solo será analizado por un programa de </a:t>
            </a:r>
            <a:r>
              <a:rPr lang="es-ES_tradnl" dirty="0" smtClean="0"/>
              <a:t>análisis.</a:t>
            </a:r>
            <a:endParaRPr lang="es-ES" dirty="0"/>
          </a:p>
          <a:p>
            <a:pPr lvl="1"/>
            <a:r>
              <a:rPr lang="es-ES_tradnl" b="1" dirty="0" err="1" smtClean="0"/>
              <a:t>Comment</a:t>
            </a:r>
            <a:r>
              <a:rPr lang="es-ES_tradnl" dirty="0"/>
              <a:t>. Este nodo representa un comentario </a:t>
            </a:r>
            <a:r>
              <a:rPr lang="es-ES_tradnl" dirty="0" smtClean="0"/>
              <a:t>XML.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964495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del modelo, propiedades y métodos de los objetos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 interfaz 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es-ES" sz="2400" dirty="0" smtClean="0"/>
              <a:t>:</a:t>
            </a:r>
          </a:p>
          <a:p>
            <a:pPr lvl="1"/>
            <a:r>
              <a:rPr lang="es-ES" dirty="0" smtClean="0"/>
              <a:t>Para poder manipular la información de los nodos, JavaScript crea un objeto denominado 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En este objeto se definen las propiedades y los métodos para procesar los </a:t>
            </a:r>
            <a:r>
              <a:rPr lang="es-ES" dirty="0" smtClean="0"/>
              <a:t>documentos.</a:t>
            </a:r>
            <a:endParaRPr lang="es-ES" dirty="0" smtClean="0"/>
          </a:p>
          <a:p>
            <a:pPr lvl="1"/>
            <a:r>
              <a:rPr lang="es-ES" dirty="0" smtClean="0"/>
              <a:t>Este objeto define una serie de constantes que identifican los tipos de </a:t>
            </a:r>
            <a:r>
              <a:rPr lang="es-ES" dirty="0" smtClean="0"/>
              <a:t>nodo.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15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754256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del modelo, propiedades y métodos de los objetos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Constantes del objeto 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es-ES" dirty="0" smtClean="0"/>
              <a:t>: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16</a:t>
            </a:fld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70424668"/>
              </p:ext>
            </p:extLst>
          </p:nvPr>
        </p:nvGraphicFramePr>
        <p:xfrm>
          <a:off x="1115616" y="2636912"/>
          <a:ext cx="74888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0048"/>
                <a:gridCol w="4008784"/>
              </a:tblGrid>
              <a:tr h="370840">
                <a:tc gridSpan="2">
                  <a:txBody>
                    <a:bodyPr/>
                    <a:lstStyle/>
                    <a:p>
                      <a:pPr indent="0" algn="ctr">
                        <a:spcAft>
                          <a:spcPts val="1200"/>
                        </a:spcAft>
                      </a:pPr>
                      <a:r>
                        <a:rPr lang="es-ES_tradnl" sz="1600" b="1" spc="-15" dirty="0">
                          <a:effectLst/>
                          <a:latin typeface="Times New Roman"/>
                          <a:ea typeface="Times New Roman"/>
                        </a:rPr>
                        <a:t>Tipo de nodo=Valor</a:t>
                      </a:r>
                      <a:endParaRPr lang="es-E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indent="450215" algn="just">
                        <a:spcAft>
                          <a:spcPts val="1200"/>
                        </a:spcAft>
                      </a:pPr>
                      <a:endParaRPr lang="es-E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0" algn="just">
                        <a:spcAft>
                          <a:spcPts val="600"/>
                        </a:spcAft>
                      </a:pPr>
                      <a:r>
                        <a:rPr lang="es-ES_tradnl" sz="1400" dirty="0" err="1">
                          <a:effectLst/>
                          <a:latin typeface="Courier New"/>
                          <a:ea typeface="Times New Roman"/>
                        </a:rPr>
                        <a:t>Node.ELEMENT_NODE</a:t>
                      </a:r>
                      <a:r>
                        <a:rPr lang="es-ES_tradnl" sz="1400" dirty="0">
                          <a:effectLst/>
                          <a:latin typeface="Times New Roman"/>
                          <a:ea typeface="Times New Roman"/>
                        </a:rPr>
                        <a:t> = 1</a:t>
                      </a:r>
                      <a:endParaRPr lang="es-E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600"/>
                        </a:spcAft>
                      </a:pPr>
                      <a:r>
                        <a:rPr lang="es-ES_tradnl" sz="1400" dirty="0" err="1">
                          <a:effectLst/>
                          <a:latin typeface="Courier New"/>
                          <a:ea typeface="Times New Roman"/>
                        </a:rPr>
                        <a:t>Node.PROCESSING_INSTRUCTION_NODE</a:t>
                      </a:r>
                      <a:r>
                        <a:rPr lang="es-ES_tradnl" sz="1400" dirty="0">
                          <a:effectLst/>
                          <a:latin typeface="Times New Roman"/>
                          <a:ea typeface="Times New Roman"/>
                        </a:rPr>
                        <a:t> = 7</a:t>
                      </a:r>
                      <a:endParaRPr lang="es-E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0" algn="just">
                        <a:spcAft>
                          <a:spcPts val="600"/>
                        </a:spcAft>
                      </a:pPr>
                      <a:r>
                        <a:rPr lang="es-ES_tradnl" sz="1400" dirty="0" err="1">
                          <a:effectLst/>
                          <a:latin typeface="Courier New"/>
                          <a:ea typeface="Times New Roman"/>
                        </a:rPr>
                        <a:t>Node.ATTRIBUTE_NODE</a:t>
                      </a:r>
                      <a:r>
                        <a:rPr lang="es-ES_tradnl" sz="1400" dirty="0">
                          <a:effectLst/>
                          <a:latin typeface="Times New Roman"/>
                          <a:ea typeface="Times New Roman"/>
                        </a:rPr>
                        <a:t> = 2</a:t>
                      </a:r>
                      <a:endParaRPr lang="es-E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600"/>
                        </a:spcAft>
                      </a:pPr>
                      <a:r>
                        <a:rPr lang="es-ES_tradnl" sz="1400" dirty="0" err="1">
                          <a:effectLst/>
                          <a:latin typeface="Courier New"/>
                          <a:ea typeface="Times New Roman"/>
                        </a:rPr>
                        <a:t>Node.COMMENT_NODE</a:t>
                      </a:r>
                      <a:r>
                        <a:rPr lang="es-ES_tradnl" sz="1400" dirty="0">
                          <a:effectLst/>
                          <a:latin typeface="Times New Roman"/>
                          <a:ea typeface="Times New Roman"/>
                        </a:rPr>
                        <a:t> = 8</a:t>
                      </a:r>
                      <a:endParaRPr lang="es-E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0" algn="just">
                        <a:spcAft>
                          <a:spcPts val="600"/>
                        </a:spcAft>
                      </a:pPr>
                      <a:r>
                        <a:rPr lang="es-ES_tradnl" sz="1400" dirty="0" err="1">
                          <a:effectLst/>
                          <a:latin typeface="Courier New"/>
                          <a:ea typeface="Times New Roman"/>
                        </a:rPr>
                        <a:t>Node.TEXT_NODE</a:t>
                      </a:r>
                      <a:r>
                        <a:rPr lang="es-ES_tradnl" sz="1400" dirty="0">
                          <a:effectLst/>
                          <a:latin typeface="Times New Roman"/>
                          <a:ea typeface="Times New Roman"/>
                        </a:rPr>
                        <a:t> = 3</a:t>
                      </a:r>
                      <a:endParaRPr lang="es-E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600"/>
                        </a:spcAft>
                      </a:pPr>
                      <a:r>
                        <a:rPr lang="es-ES_tradnl" sz="1400" dirty="0" err="1">
                          <a:effectLst/>
                          <a:latin typeface="Courier New"/>
                          <a:ea typeface="Times New Roman"/>
                        </a:rPr>
                        <a:t>Node.DOCUMENT_NODE</a:t>
                      </a:r>
                      <a:r>
                        <a:rPr lang="es-ES_tradnl" sz="1400" dirty="0">
                          <a:effectLst/>
                          <a:latin typeface="Times New Roman"/>
                          <a:ea typeface="Times New Roman"/>
                        </a:rPr>
                        <a:t> = 9</a:t>
                      </a:r>
                      <a:endParaRPr lang="es-E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0" algn="just">
                        <a:spcAft>
                          <a:spcPts val="600"/>
                        </a:spcAft>
                      </a:pPr>
                      <a:r>
                        <a:rPr lang="es-ES_tradnl" sz="1400" dirty="0" err="1">
                          <a:effectLst/>
                          <a:latin typeface="Courier New"/>
                          <a:ea typeface="Times New Roman"/>
                        </a:rPr>
                        <a:t>Node.CDATA_SECTION_NODE</a:t>
                      </a:r>
                      <a:r>
                        <a:rPr lang="es-ES_tradnl" sz="1400" dirty="0">
                          <a:effectLst/>
                          <a:latin typeface="Times New Roman"/>
                          <a:ea typeface="Times New Roman"/>
                        </a:rPr>
                        <a:t> = 4</a:t>
                      </a:r>
                      <a:endParaRPr lang="es-E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600"/>
                        </a:spcAft>
                      </a:pPr>
                      <a:r>
                        <a:rPr lang="es-ES_tradnl" sz="1400" dirty="0" err="1">
                          <a:effectLst/>
                          <a:latin typeface="Courier New"/>
                          <a:ea typeface="Times New Roman"/>
                        </a:rPr>
                        <a:t>Node.DOCUMENT_TYPE_NODE</a:t>
                      </a:r>
                      <a:r>
                        <a:rPr lang="es-ES_tradnl" sz="1400" dirty="0">
                          <a:effectLst/>
                          <a:latin typeface="Times New Roman"/>
                          <a:ea typeface="Times New Roman"/>
                        </a:rPr>
                        <a:t> = 10</a:t>
                      </a:r>
                      <a:endParaRPr lang="es-E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0" algn="just">
                        <a:spcAft>
                          <a:spcPts val="600"/>
                        </a:spcAft>
                      </a:pPr>
                      <a:r>
                        <a:rPr lang="es-ES_tradnl" sz="1400" dirty="0" err="1">
                          <a:effectLst/>
                          <a:latin typeface="Courier New"/>
                          <a:ea typeface="Times New Roman"/>
                        </a:rPr>
                        <a:t>Node.ENTITY_REFERENCE_NODE</a:t>
                      </a:r>
                      <a:r>
                        <a:rPr lang="es-ES_tradnl" sz="1400" dirty="0">
                          <a:effectLst/>
                          <a:latin typeface="Times New Roman"/>
                          <a:ea typeface="Times New Roman"/>
                        </a:rPr>
                        <a:t> = 5</a:t>
                      </a:r>
                      <a:endParaRPr lang="es-E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600"/>
                        </a:spcAft>
                      </a:pPr>
                      <a:r>
                        <a:rPr lang="es-ES_tradnl" sz="1400" dirty="0" err="1">
                          <a:effectLst/>
                          <a:latin typeface="Courier New"/>
                          <a:ea typeface="Times New Roman"/>
                        </a:rPr>
                        <a:t>Node.DOCUMENT_FRAGMENT_NODE</a:t>
                      </a:r>
                      <a:r>
                        <a:rPr lang="es-ES_tradnl" sz="1400" dirty="0">
                          <a:effectLst/>
                          <a:latin typeface="Times New Roman"/>
                          <a:ea typeface="Times New Roman"/>
                        </a:rPr>
                        <a:t> = 11</a:t>
                      </a:r>
                      <a:endParaRPr lang="es-E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0" algn="just">
                        <a:spcAft>
                          <a:spcPts val="600"/>
                        </a:spcAft>
                      </a:pPr>
                      <a:r>
                        <a:rPr lang="es-ES_tradnl" sz="1400" dirty="0" err="1">
                          <a:effectLst/>
                          <a:latin typeface="Courier New"/>
                          <a:ea typeface="Times New Roman"/>
                        </a:rPr>
                        <a:t>Node.ENTITY_NODE</a:t>
                      </a:r>
                      <a:r>
                        <a:rPr lang="es-ES_tradnl" sz="1400" dirty="0">
                          <a:effectLst/>
                          <a:latin typeface="Times New Roman"/>
                          <a:ea typeface="Times New Roman"/>
                        </a:rPr>
                        <a:t> = 6</a:t>
                      </a:r>
                      <a:endParaRPr lang="es-E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600"/>
                        </a:spcAft>
                      </a:pPr>
                      <a:r>
                        <a:rPr lang="es-ES_tradnl" sz="1400" dirty="0" err="1">
                          <a:effectLst/>
                          <a:latin typeface="Courier New"/>
                          <a:ea typeface="Times New Roman"/>
                        </a:rPr>
                        <a:t>Node.NOTATION_NODE</a:t>
                      </a:r>
                      <a:r>
                        <a:rPr lang="es-ES_tradnl" sz="1400" dirty="0">
                          <a:effectLst/>
                          <a:latin typeface="Times New Roman"/>
                          <a:ea typeface="Times New Roman"/>
                        </a:rPr>
                        <a:t> = 12</a:t>
                      </a:r>
                      <a:endParaRPr lang="es-E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18494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del modelo, propiedades y métodos de los objetos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Métodos y propiedades de 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es-ES" dirty="0" smtClean="0"/>
              <a:t> :</a:t>
            </a:r>
            <a:endParaRPr lang="es-E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17</a:t>
            </a:fld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15035823"/>
              </p:ext>
            </p:extLst>
          </p:nvPr>
        </p:nvGraphicFramePr>
        <p:xfrm>
          <a:off x="755576" y="2204864"/>
          <a:ext cx="777686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0048"/>
                <a:gridCol w="4296816"/>
              </a:tblGrid>
              <a:tr h="370840">
                <a:tc gridSpan="2">
                  <a:txBody>
                    <a:bodyPr/>
                    <a:lstStyle/>
                    <a:p>
                      <a:pPr indent="0" algn="ctr">
                        <a:spcAft>
                          <a:spcPts val="1200"/>
                        </a:spcAft>
                      </a:pPr>
                      <a:r>
                        <a:rPr lang="es-ES_tradnl" sz="1600" b="1" spc="-15" dirty="0" smtClean="0">
                          <a:effectLst/>
                          <a:latin typeface="Times New Roman"/>
                          <a:ea typeface="Times New Roman"/>
                        </a:rPr>
                        <a:t>Propiedad</a:t>
                      </a:r>
                      <a:r>
                        <a:rPr lang="es-ES_tradnl" sz="1600" b="1" spc="-15" baseline="0" dirty="0" smtClean="0">
                          <a:effectLst/>
                          <a:latin typeface="Times New Roman"/>
                          <a:ea typeface="Times New Roman"/>
                        </a:rPr>
                        <a:t> / Método</a:t>
                      </a:r>
                      <a:endParaRPr lang="es-E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indent="450215" algn="just">
                        <a:spcAft>
                          <a:spcPts val="1200"/>
                        </a:spcAft>
                      </a:pPr>
                      <a:endParaRPr lang="es-E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0" algn="just">
                        <a:spcAft>
                          <a:spcPts val="1200"/>
                        </a:spcAft>
                      </a:pPr>
                      <a:r>
                        <a:rPr lang="es-ES_tradnl" sz="1400" dirty="0" err="1">
                          <a:effectLst/>
                          <a:latin typeface="Courier New"/>
                          <a:ea typeface="Times New Roman"/>
                        </a:rPr>
                        <a:t>nodeName</a:t>
                      </a:r>
                      <a:endParaRPr lang="es-E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600"/>
                        </a:spcAft>
                      </a:pPr>
                      <a:r>
                        <a:rPr lang="es-ES_tradnl" sz="1400" dirty="0" err="1">
                          <a:effectLst/>
                          <a:latin typeface="Courier New"/>
                          <a:ea typeface="Times New Roman"/>
                        </a:rPr>
                        <a:t>previousSibling</a:t>
                      </a:r>
                      <a:endParaRPr lang="es-E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0" algn="just">
                        <a:spcAft>
                          <a:spcPts val="1200"/>
                        </a:spcAft>
                      </a:pPr>
                      <a:r>
                        <a:rPr lang="es-ES_tradnl" sz="1400" dirty="0" err="1">
                          <a:effectLst/>
                          <a:latin typeface="Courier New"/>
                          <a:ea typeface="Times New Roman"/>
                        </a:rPr>
                        <a:t>nodeValue</a:t>
                      </a:r>
                      <a:endParaRPr lang="es-E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600"/>
                        </a:spcAft>
                      </a:pPr>
                      <a:r>
                        <a:rPr lang="es-ES_tradnl" sz="1400">
                          <a:effectLst/>
                          <a:latin typeface="Courier New"/>
                          <a:ea typeface="Times New Roman"/>
                        </a:rPr>
                        <a:t>nextSibling</a:t>
                      </a:r>
                      <a:endParaRPr lang="es-E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0" algn="just">
                        <a:spcAft>
                          <a:spcPts val="1200"/>
                        </a:spcAft>
                      </a:pPr>
                      <a:r>
                        <a:rPr lang="es-ES_tradnl" sz="1400" dirty="0" err="1">
                          <a:effectLst/>
                          <a:latin typeface="Courier New"/>
                          <a:ea typeface="Times New Roman"/>
                        </a:rPr>
                        <a:t>nodeType</a:t>
                      </a:r>
                      <a:endParaRPr lang="es-E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_tradnl" sz="1400">
                          <a:effectLst/>
                          <a:latin typeface="Courier New"/>
                          <a:ea typeface="Times New Roman"/>
                        </a:rPr>
                        <a:t>hasChildNodes()</a:t>
                      </a:r>
                      <a:endParaRPr lang="es-E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0" algn="l">
                        <a:spcAft>
                          <a:spcPts val="1200"/>
                        </a:spcAft>
                      </a:pPr>
                      <a:r>
                        <a:rPr lang="es-ES_tradnl" sz="1400">
                          <a:effectLst/>
                          <a:latin typeface="Courier New"/>
                          <a:ea typeface="Times New Roman"/>
                        </a:rPr>
                        <a:t>ownerDocument</a:t>
                      </a:r>
                      <a:endParaRPr lang="es-E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600"/>
                        </a:spcAft>
                      </a:pPr>
                      <a:r>
                        <a:rPr lang="es-ES_tradnl" sz="1400" dirty="0" err="1">
                          <a:effectLst/>
                          <a:latin typeface="Courier New"/>
                          <a:ea typeface="Times New Roman"/>
                        </a:rPr>
                        <a:t>attributes</a:t>
                      </a:r>
                      <a:endParaRPr lang="es-E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0" algn="just">
                        <a:spcAft>
                          <a:spcPts val="1200"/>
                        </a:spcAft>
                      </a:pPr>
                      <a:r>
                        <a:rPr lang="es-ES_tradnl" sz="1400">
                          <a:effectLst/>
                          <a:latin typeface="Courier New"/>
                          <a:ea typeface="Times New Roman"/>
                        </a:rPr>
                        <a:t>firstChild</a:t>
                      </a:r>
                      <a:endParaRPr lang="es-E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600"/>
                        </a:spcAft>
                      </a:pPr>
                      <a:r>
                        <a:rPr lang="es-ES_tradnl" sz="1400" dirty="0" err="1">
                          <a:effectLst/>
                          <a:latin typeface="Courier New"/>
                          <a:ea typeface="Times New Roman"/>
                        </a:rPr>
                        <a:t>appendChild</a:t>
                      </a:r>
                      <a:r>
                        <a:rPr lang="es-ES_tradnl" sz="1400" dirty="0">
                          <a:effectLst/>
                          <a:latin typeface="Courier New"/>
                          <a:ea typeface="Times New Roman"/>
                        </a:rPr>
                        <a:t>(nodo)</a:t>
                      </a:r>
                      <a:endParaRPr lang="es-E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0" algn="just">
                        <a:spcAft>
                          <a:spcPts val="1200"/>
                        </a:spcAft>
                      </a:pPr>
                      <a:r>
                        <a:rPr lang="es-ES_tradnl" sz="1400">
                          <a:effectLst/>
                          <a:latin typeface="Courier New"/>
                          <a:ea typeface="Times New Roman"/>
                        </a:rPr>
                        <a:t>lastChild</a:t>
                      </a:r>
                      <a:endParaRPr lang="es-E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600"/>
                        </a:spcAft>
                      </a:pPr>
                      <a:r>
                        <a:rPr lang="es-ES_tradnl" sz="1400" dirty="0" err="1">
                          <a:effectLst/>
                          <a:latin typeface="Courier New"/>
                          <a:ea typeface="Times New Roman"/>
                        </a:rPr>
                        <a:t>removeChild</a:t>
                      </a:r>
                      <a:r>
                        <a:rPr lang="es-ES_tradnl" sz="1400" dirty="0">
                          <a:effectLst/>
                          <a:latin typeface="Courier New"/>
                          <a:ea typeface="Times New Roman"/>
                        </a:rPr>
                        <a:t>(nodo)</a:t>
                      </a:r>
                      <a:endParaRPr lang="es-E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0" algn="just">
                        <a:spcAft>
                          <a:spcPts val="1200"/>
                        </a:spcAft>
                      </a:pPr>
                      <a:r>
                        <a:rPr lang="es-ES_tradnl" sz="1400" dirty="0" err="1">
                          <a:effectLst/>
                          <a:latin typeface="Courier New"/>
                          <a:ea typeface="Times New Roman"/>
                        </a:rPr>
                        <a:t>childNodes</a:t>
                      </a:r>
                      <a:endParaRPr lang="es-E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600"/>
                        </a:spcAft>
                      </a:pPr>
                      <a:r>
                        <a:rPr lang="es-ES_tradnl" sz="1400" dirty="0" err="1">
                          <a:effectLst/>
                          <a:latin typeface="Courier New"/>
                          <a:ea typeface="Times New Roman"/>
                        </a:rPr>
                        <a:t>replaceChild</a:t>
                      </a:r>
                      <a:r>
                        <a:rPr lang="es-ES_tradnl" sz="1400" dirty="0">
                          <a:effectLst/>
                          <a:latin typeface="Courier New"/>
                          <a:ea typeface="Times New Roman"/>
                        </a:rPr>
                        <a:t>(</a:t>
                      </a:r>
                      <a:r>
                        <a:rPr lang="es-ES_tradnl" sz="1400" dirty="0" err="1">
                          <a:effectLst/>
                          <a:latin typeface="Courier New"/>
                          <a:ea typeface="Times New Roman"/>
                        </a:rPr>
                        <a:t>nuevoNodo</a:t>
                      </a:r>
                      <a:r>
                        <a:rPr lang="es-ES_tradnl" sz="1400" dirty="0">
                          <a:effectLst/>
                          <a:latin typeface="Courier New"/>
                          <a:ea typeface="Times New Roman"/>
                        </a:rPr>
                        <a:t>, </a:t>
                      </a:r>
                      <a:r>
                        <a:rPr lang="es-ES_tradnl" sz="1400" dirty="0" err="1">
                          <a:effectLst/>
                          <a:latin typeface="Courier New"/>
                          <a:ea typeface="Times New Roman"/>
                        </a:rPr>
                        <a:t>anteriorNodo</a:t>
                      </a:r>
                      <a:r>
                        <a:rPr lang="es-ES_tradnl" sz="1400" dirty="0">
                          <a:effectLst/>
                          <a:latin typeface="Courier New"/>
                          <a:ea typeface="Times New Roman"/>
                        </a:rPr>
                        <a:t>)</a:t>
                      </a:r>
                      <a:endParaRPr lang="es-E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0" algn="just">
                        <a:spcAft>
                          <a:spcPts val="1200"/>
                        </a:spcAft>
                      </a:pPr>
                      <a:r>
                        <a:rPr lang="es-ES" sz="140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parentNode</a:t>
                      </a:r>
                      <a:endParaRPr lang="es-ES" sz="1400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600"/>
                        </a:spcAft>
                      </a:pPr>
                      <a:r>
                        <a:rPr lang="es-ES_tradnl" sz="1400" dirty="0" err="1">
                          <a:effectLst/>
                          <a:latin typeface="Courier New"/>
                          <a:ea typeface="Times New Roman"/>
                        </a:rPr>
                        <a:t>insertBefore</a:t>
                      </a:r>
                      <a:r>
                        <a:rPr lang="es-ES_tradnl" sz="1400" dirty="0">
                          <a:effectLst/>
                          <a:latin typeface="Courier New"/>
                          <a:ea typeface="Times New Roman"/>
                        </a:rPr>
                        <a:t>(</a:t>
                      </a:r>
                      <a:r>
                        <a:rPr lang="es-ES_tradnl" sz="1400" dirty="0" err="1">
                          <a:effectLst/>
                          <a:latin typeface="Courier New"/>
                          <a:ea typeface="Times New Roman"/>
                        </a:rPr>
                        <a:t>nuevoNodo</a:t>
                      </a:r>
                      <a:r>
                        <a:rPr lang="es-ES_tradnl" sz="1400" dirty="0">
                          <a:effectLst/>
                          <a:latin typeface="Courier New"/>
                          <a:ea typeface="Times New Roman"/>
                        </a:rPr>
                        <a:t>, </a:t>
                      </a:r>
                      <a:r>
                        <a:rPr lang="es-ES_tradnl" sz="1400" dirty="0" err="1">
                          <a:effectLst/>
                          <a:latin typeface="Courier New"/>
                          <a:ea typeface="Times New Roman"/>
                        </a:rPr>
                        <a:t>anteriorNodo</a:t>
                      </a:r>
                      <a:r>
                        <a:rPr lang="es-ES_tradnl" sz="1400" dirty="0">
                          <a:effectLst/>
                          <a:latin typeface="Courier New"/>
                          <a:ea typeface="Times New Roman"/>
                        </a:rPr>
                        <a:t>)</a:t>
                      </a:r>
                      <a:endParaRPr lang="es-E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731909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Acceso al documento desde código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Cuando el árbol de nodos DOM ha sido construido por el navegador de forma automática, podemos acceder a cualquier </a:t>
            </a:r>
            <a:r>
              <a:rPr lang="es-ES" dirty="0" smtClean="0"/>
              <a:t>nodo.</a:t>
            </a:r>
            <a:endParaRPr lang="es-ES" dirty="0" smtClean="0"/>
          </a:p>
          <a:p>
            <a:r>
              <a:rPr lang="es-ES" dirty="0" smtClean="0"/>
              <a:t>Si existe más de un elemento, estos se van almacenando en un </a:t>
            </a:r>
            <a:r>
              <a:rPr lang="es-ES" dirty="0" err="1" smtClean="0"/>
              <a:t>array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18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719584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Acceso al documento desde código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Supongamos que tenemos una página HTML con la siguiente estructura: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19</a:t>
            </a:fld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95536" y="2708920"/>
            <a:ext cx="8424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&lt;html&gt;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&lt;head&gt;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&lt;title&gt;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Titulo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DOM&lt;/title&gt;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&lt;/head&gt;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&lt;body&gt;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&lt;p&gt;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Parrafo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DOM&lt;/p&gt;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Parrafo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DOM segundo&lt;/p&gt;</a:t>
            </a:r>
          </a:p>
          <a:p>
            <a:r>
              <a:rPr lang="es-ES" dirty="0">
                <a:latin typeface="Courier New" pitchFamily="49" charset="0"/>
                <a:cs typeface="Courier New" pitchFamily="49" charset="0"/>
              </a:rPr>
              <a:t>    &lt;p&gt;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Parrafo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DOM tres&lt;/p&gt;</a:t>
            </a:r>
          </a:p>
          <a:p>
            <a:r>
              <a:rPr lang="es-ES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body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s-ES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html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s-E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8649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modelo de objetos del documento (DOM)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un estándar de W3C que define cómo acceder a los documentos, como por ejemplo HTML y </a:t>
            </a:r>
            <a:r>
              <a:rPr lang="es-ES" dirty="0" smtClean="0"/>
              <a:t>XML.</a:t>
            </a:r>
            <a:endParaRPr lang="es-ES" dirty="0" smtClean="0"/>
          </a:p>
          <a:p>
            <a:r>
              <a:rPr lang="es-ES" dirty="0" smtClean="0"/>
              <a:t>Es una interfaz de programación de aplicaciones (API) de la plataforma de </a:t>
            </a:r>
            <a:r>
              <a:rPr lang="es-ES" dirty="0" smtClean="0"/>
              <a:t>W3C.</a:t>
            </a:r>
            <a:endParaRPr lang="es-ES" dirty="0" smtClean="0"/>
          </a:p>
          <a:p>
            <a:r>
              <a:rPr lang="es-ES" dirty="0" smtClean="0"/>
              <a:t>Permite a los scripts acceder y actualizar dinámicamente su contenido, estructura y estilo de </a:t>
            </a:r>
            <a:r>
              <a:rPr lang="es-ES" dirty="0" smtClean="0"/>
              <a:t>documento.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505812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Acceso al documento desde código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primer paso es recuperar el objeto que representa el elemento raíz de la página:</a:t>
            </a:r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De este elemento derivan 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&lt;head&gt; </a:t>
            </a:r>
            <a:r>
              <a:rPr lang="es-ES" dirty="0" smtClean="0"/>
              <a:t>y 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20</a:t>
            </a:fld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95536" y="2708920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obj_html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document.documentElement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s-E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4038768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Acceso al documento desde código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Podríamos acceder al primer y último hijo del nodo 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html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dirty="0"/>
              <a:t>: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21</a:t>
            </a:fld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95536" y="2708920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obj_head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obj_html.firstChild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obj_body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obj_html.lastChild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  <a:p>
            <a:endParaRPr lang="es-E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632525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Acceso al documento desde código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 existiesen más nodos podemos acceder a ellos a través del índice: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22</a:t>
            </a:fld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95536" y="2708920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obj_head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obj_html.childNodes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[0];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obj_body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obj_html.childNodes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[1];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  <a:p>
            <a:endParaRPr lang="es-E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4121967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Acceso al documento desde código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 no supiésemos el número de nodos hijo, podemos acceder a este valor: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23</a:t>
            </a:fld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95536" y="2708920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numeroHijos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obj_html.childNodes.length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s-E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680477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Acceso al documento desde código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Otra forma de acceder a un nodo es a través de su hijo: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24</a:t>
            </a:fld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95536" y="2708920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obj_html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obj_body.parentNode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s-E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929093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Acceso a los tipos de nodo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objetos del modelo se diferencian por su </a:t>
            </a:r>
            <a:r>
              <a:rPr lang="es-ES" dirty="0" smtClean="0"/>
              <a:t>tipo.</a:t>
            </a:r>
            <a:endParaRPr lang="es-ES" dirty="0" smtClean="0"/>
          </a:p>
          <a:p>
            <a:r>
              <a:rPr lang="es-ES" dirty="0" smtClean="0"/>
              <a:t>La forma de acceder al tipo de nodo es mediante la propiedad 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nodeType</a:t>
            </a:r>
            <a:r>
              <a:rPr lang="es-ES" dirty="0" smtClean="0"/>
              <a:t>.</a:t>
            </a:r>
          </a:p>
          <a:p>
            <a:endParaRPr lang="es-ES" dirty="0">
              <a:latin typeface="Courier New" pitchFamily="49" charset="0"/>
              <a:cs typeface="Courier New" pitchFamily="49" charset="0"/>
            </a:endParaRP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25</a:t>
            </a:fld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71621" y="3789040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Courier New" pitchFamily="49" charset="0"/>
                <a:cs typeface="Courier New" pitchFamily="49" charset="0"/>
              </a:rPr>
              <a:t>obj_tipo_document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document.nodeType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; // 9</a:t>
            </a:r>
          </a:p>
          <a:p>
            <a:r>
              <a:rPr lang="es-ES" dirty="0" err="1">
                <a:latin typeface="Courier New" pitchFamily="49" charset="0"/>
                <a:cs typeface="Courier New" pitchFamily="49" charset="0"/>
              </a:rPr>
              <a:t>obj_tipo_elemento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document.documentElement.nodeType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; // 1</a:t>
            </a:r>
          </a:p>
          <a:p>
            <a:endParaRPr lang="es-E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957306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Acceso directo a los nodos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DOM añade una serie de métodos </a:t>
            </a:r>
            <a:r>
              <a:rPr lang="es-ES" dirty="0" smtClean="0"/>
              <a:t>para acceder </a:t>
            </a:r>
            <a:r>
              <a:rPr lang="es-ES" dirty="0" smtClean="0"/>
              <a:t>de forma directa a los nodos:</a:t>
            </a:r>
          </a:p>
          <a:p>
            <a:pPr lvl="1"/>
            <a:r>
              <a:rPr lang="es-ES_tradnl" dirty="0" err="1">
                <a:latin typeface="Courier New" pitchFamily="49" charset="0"/>
                <a:cs typeface="Courier New" pitchFamily="49" charset="0"/>
              </a:rPr>
              <a:t>getElementByTagName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s-ES_tradnl" sz="2800" dirty="0" smtClean="0"/>
              <a:t>.</a:t>
            </a:r>
          </a:p>
          <a:p>
            <a:pPr lvl="1"/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getElementsByName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s-ES_tradnl" sz="2800" dirty="0" smtClean="0"/>
              <a:t>.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s-ES_tradnl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getElementById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s-ES_tradnl" sz="2800" dirty="0" smtClean="0"/>
              <a:t>.</a:t>
            </a:r>
            <a:endParaRPr lang="es-ES" sz="2800" dirty="0" smtClean="0"/>
          </a:p>
          <a:p>
            <a:endParaRPr lang="es-ES" dirty="0">
              <a:latin typeface="Courier New" pitchFamily="49" charset="0"/>
              <a:cs typeface="Courier New" pitchFamily="49" charset="0"/>
            </a:endParaRP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26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4074908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Acceso directo a los nodos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>
                <a:latin typeface="Courier New" pitchFamily="49" charset="0"/>
                <a:cs typeface="Courier New" pitchFamily="49" charset="0"/>
              </a:rPr>
              <a:t>getElementByTagName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s-ES" dirty="0" smtClean="0"/>
              <a:t>recupera </a:t>
            </a:r>
            <a:r>
              <a:rPr lang="es-ES" dirty="0" smtClean="0"/>
              <a:t>los elementos de la página HTML de la etiqueta que hayamos pasado como </a:t>
            </a:r>
            <a:r>
              <a:rPr lang="es-ES" dirty="0" smtClean="0"/>
              <a:t>parámetro.</a:t>
            </a:r>
            <a:endParaRPr lang="es-ES" dirty="0" smtClean="0"/>
          </a:p>
          <a:p>
            <a:endParaRPr lang="es-ES" dirty="0">
              <a:latin typeface="Courier New" pitchFamily="49" charset="0"/>
              <a:cs typeface="Courier New" pitchFamily="49" charset="0"/>
            </a:endParaRP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27</a:t>
            </a:fld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9597" y="335699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divs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document.getElementsByTagName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("div");</a:t>
            </a:r>
          </a:p>
          <a:p>
            <a:endParaRPr lang="es-E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870320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Acceso directo a los nodos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getElementByName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s-ES" dirty="0" smtClean="0"/>
              <a:t>recupera </a:t>
            </a:r>
            <a:r>
              <a:rPr lang="es-ES" dirty="0" smtClean="0"/>
              <a:t>todos los elementos de la página HTML en los que el atributo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es-ES" dirty="0" smtClean="0"/>
              <a:t> coincide con el parámetro pasado a través de la </a:t>
            </a:r>
            <a:r>
              <a:rPr lang="es-ES" dirty="0" smtClean="0"/>
              <a:t>función.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28</a:t>
            </a:fld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9597" y="3862789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divPrimero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document.getElementsByName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("primero");</a:t>
            </a:r>
          </a:p>
          <a:p>
            <a:r>
              <a:rPr lang="es-E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s-ES" dirty="0">
                <a:latin typeface="Courier New" pitchFamily="49" charset="0"/>
                <a:cs typeface="Courier New" pitchFamily="49" charset="0"/>
              </a:rPr>
              <a:t>&lt;div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="primero"&gt;...&lt;/div&gt;</a:t>
            </a:r>
          </a:p>
          <a:p>
            <a:r>
              <a:rPr lang="es-E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dif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="segundo"&gt;...&lt;/div&gt;</a:t>
            </a:r>
          </a:p>
          <a:p>
            <a:r>
              <a:rPr lang="es-ES" dirty="0">
                <a:latin typeface="Courier New" pitchFamily="49" charset="0"/>
                <a:cs typeface="Courier New" pitchFamily="49" charset="0"/>
              </a:rPr>
              <a:t>&lt;div&gt;...&lt;/div&gt;</a:t>
            </a:r>
          </a:p>
          <a:p>
            <a:endParaRPr lang="es-E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4216095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Acceso directo a los nodos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getElementByID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s-ES" dirty="0" smtClean="0"/>
              <a:t>recupera </a:t>
            </a:r>
            <a:r>
              <a:rPr lang="es-ES" dirty="0"/>
              <a:t>el elemento HTML cuyo </a:t>
            </a:r>
            <a:r>
              <a:rPr lang="es-ES" dirty="0" smtClean="0"/>
              <a:t>ID </a:t>
            </a:r>
            <a:r>
              <a:rPr lang="es-ES" dirty="0"/>
              <a:t>coincida con el pasado a través de la </a:t>
            </a:r>
            <a:r>
              <a:rPr lang="es-ES" dirty="0" smtClean="0"/>
              <a:t>función.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29</a:t>
            </a:fld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9597" y="3356992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pie =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("pie");</a:t>
            </a:r>
          </a:p>
          <a:p>
            <a:r>
              <a:rPr lang="es-E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&lt;div id="pie"&gt;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="URL" id="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imagen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"&gt;...&lt;/a&gt;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  <a:p>
            <a:r>
              <a:rPr lang="es-ES" dirty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endParaRPr lang="es-E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05698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modelo de objetos del documento (DOM)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Fue utilizado por primera vez con el navegador Netscape </a:t>
            </a:r>
            <a:r>
              <a:rPr lang="es-ES" dirty="0" err="1" smtClean="0"/>
              <a:t>Navigator</a:t>
            </a:r>
            <a:r>
              <a:rPr lang="es-ES" dirty="0" smtClean="0"/>
              <a:t> </a:t>
            </a:r>
            <a:r>
              <a:rPr lang="es-ES" dirty="0" smtClean="0"/>
              <a:t>V.2.0.</a:t>
            </a:r>
            <a:endParaRPr lang="es-ES" dirty="0" smtClean="0"/>
          </a:p>
          <a:p>
            <a:r>
              <a:rPr lang="es-ES" dirty="0" smtClean="0"/>
              <a:t>A esta primera versión de DOM se le denomina DOM nivel </a:t>
            </a:r>
            <a:r>
              <a:rPr lang="es-ES" dirty="0" smtClean="0"/>
              <a:t>0.</a:t>
            </a:r>
            <a:endParaRPr lang="es-ES" dirty="0" smtClean="0"/>
          </a:p>
          <a:p>
            <a:r>
              <a:rPr lang="es-ES" dirty="0" smtClean="0"/>
              <a:t>El primer navegador de Microsoft que utilizó el DOM nivel 0 fue IE </a:t>
            </a:r>
            <a:r>
              <a:rPr lang="es-ES" dirty="0" smtClean="0"/>
              <a:t>3.0.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4070851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Acceso a los atributos de un nodo tipo </a:t>
            </a:r>
            <a:r>
              <a:rPr lang="es-ES" dirty="0" err="1" smtClean="0"/>
              <a:t>element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DOM permite acceder directamente a todos los atributos de una </a:t>
            </a:r>
            <a:r>
              <a:rPr lang="es-ES" dirty="0" smtClean="0"/>
              <a:t>etiqueta.</a:t>
            </a:r>
            <a:endParaRPr lang="es-ES" dirty="0" smtClean="0"/>
          </a:p>
          <a:p>
            <a:r>
              <a:rPr lang="es-ES" dirty="0" smtClean="0"/>
              <a:t>La propiedad 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attributes</a:t>
            </a:r>
            <a:r>
              <a:rPr lang="es-ES" dirty="0" smtClean="0"/>
              <a:t> permite acceder a los atributos de un nodo de tipo 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smtClean="0"/>
              <a:t>mediante </a:t>
            </a:r>
            <a:r>
              <a:rPr lang="es-ES" dirty="0" smtClean="0"/>
              <a:t>los siguientes métodos:</a:t>
            </a:r>
          </a:p>
          <a:p>
            <a:pPr lvl="1"/>
            <a:r>
              <a:rPr lang="es-ES" b="1" dirty="0" err="1" smtClean="0"/>
              <a:t>getNameItem</a:t>
            </a:r>
            <a:r>
              <a:rPr lang="es-ES" b="1" dirty="0" smtClean="0"/>
              <a:t>(</a:t>
            </a:r>
            <a:r>
              <a:rPr lang="es-ES" b="1" dirty="0" err="1" smtClean="0"/>
              <a:t>nomAttr</a:t>
            </a:r>
            <a:r>
              <a:rPr lang="es-ES" b="1" dirty="0"/>
              <a:t>)</a:t>
            </a:r>
            <a:r>
              <a:rPr lang="es-ES" dirty="0"/>
              <a:t>. Devuelve el nodo de tipo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attr</a:t>
            </a:r>
            <a:r>
              <a:rPr lang="es-ES" dirty="0"/>
              <a:t> (atributo), cuya propiedad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nodeName</a:t>
            </a:r>
            <a:r>
              <a:rPr lang="es-ES" dirty="0"/>
              <a:t> (Nombre del nodo) contenga el valor 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nomAttr</a:t>
            </a:r>
            <a:r>
              <a:rPr lang="es-ES" dirty="0" smtClean="0"/>
              <a:t>.</a:t>
            </a:r>
            <a:endParaRPr lang="es-ES" dirty="0"/>
          </a:p>
          <a:p>
            <a:pPr lvl="1"/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30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814844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Acceso a los atributos de un nodo tipo </a:t>
            </a:r>
            <a:r>
              <a:rPr lang="es-ES" dirty="0" err="1" smtClean="0"/>
              <a:t>element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ES" b="1" dirty="0" err="1" smtClean="0"/>
              <a:t>removeNameItem</a:t>
            </a:r>
            <a:r>
              <a:rPr lang="es-ES" b="1" dirty="0" smtClean="0"/>
              <a:t>(</a:t>
            </a:r>
            <a:r>
              <a:rPr lang="es-ES" b="1" dirty="0" err="1" smtClean="0"/>
              <a:t>nomAttr</a:t>
            </a:r>
            <a:r>
              <a:rPr lang="es-ES" b="1" dirty="0"/>
              <a:t>)</a:t>
            </a:r>
            <a:r>
              <a:rPr lang="es-ES" dirty="0"/>
              <a:t>. Elimina el nodo de tipo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attr</a:t>
            </a:r>
            <a:r>
              <a:rPr lang="es-ES" dirty="0"/>
              <a:t> (atributo) en el que la propiedad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nodeName</a:t>
            </a:r>
            <a:r>
              <a:rPr lang="es-ES" b="1" dirty="0"/>
              <a:t> </a:t>
            </a:r>
            <a:r>
              <a:rPr lang="es-ES" dirty="0"/>
              <a:t>(Nombre del nodo) coincida con el valor 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nomAttr</a:t>
            </a:r>
            <a:r>
              <a:rPr lang="es-ES" dirty="0" smtClean="0"/>
              <a:t>.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s-ES" b="1" dirty="0" err="1"/>
              <a:t>setNameItem</a:t>
            </a:r>
            <a:r>
              <a:rPr lang="es-ES" b="1" dirty="0"/>
              <a:t>(nodo)</a:t>
            </a:r>
            <a:r>
              <a:rPr lang="es-ES" dirty="0"/>
              <a:t>.</a:t>
            </a:r>
            <a:r>
              <a:rPr lang="es-ES" b="1" dirty="0"/>
              <a:t> </a:t>
            </a:r>
            <a:r>
              <a:rPr lang="es-ES" dirty="0"/>
              <a:t>Este método añade el nodo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attr</a:t>
            </a:r>
            <a:r>
              <a:rPr lang="es-ES" dirty="0"/>
              <a:t> (atributo) a la lista de atributos del nodo </a:t>
            </a:r>
            <a:r>
              <a:rPr lang="es-ES" dirty="0" err="1"/>
              <a:t>element</a:t>
            </a:r>
            <a:r>
              <a:rPr lang="es-ES" b="1" dirty="0"/>
              <a:t>.</a:t>
            </a:r>
            <a:r>
              <a:rPr lang="es-ES" dirty="0"/>
              <a:t> Lo indexa según la propiedad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nodeName</a:t>
            </a:r>
            <a:r>
              <a:rPr lang="es-ES" dirty="0"/>
              <a:t> (del atributo</a:t>
            </a:r>
            <a:r>
              <a:rPr lang="es-ES" dirty="0" smtClean="0"/>
              <a:t>).</a:t>
            </a:r>
            <a:endParaRPr lang="es-ES" dirty="0" smtClean="0"/>
          </a:p>
          <a:p>
            <a:pPr lvl="1"/>
            <a:r>
              <a:rPr lang="es-ES" b="1" dirty="0" err="1"/>
              <a:t>item</a:t>
            </a:r>
            <a:r>
              <a:rPr lang="es-ES" b="1" dirty="0"/>
              <a:t>(pos)</a:t>
            </a:r>
            <a:r>
              <a:rPr lang="es-ES" dirty="0"/>
              <a:t>. Devuelve el nodo correspondiente a la posición indicada por el valor numérico 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s-ES" dirty="0" smtClean="0"/>
              <a:t>.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31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965980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Acceso a los atributos de un nodo tipo </a:t>
            </a:r>
            <a:r>
              <a:rPr lang="es-ES" dirty="0" err="1" smtClean="0"/>
              <a:t>element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DOM proporciona algunos métodos que permiten un acceso directo a la modificación, inserción y borrado de los atributos de una etiqueta:</a:t>
            </a:r>
          </a:p>
          <a:p>
            <a:endParaRPr lang="es-ES" dirty="0" smtClean="0"/>
          </a:p>
          <a:p>
            <a:pPr lvl="1"/>
            <a:r>
              <a:rPr lang="es-ES" b="1" dirty="0" err="1"/>
              <a:t>getAttribute</a:t>
            </a:r>
            <a:r>
              <a:rPr lang="es-ES" b="1" dirty="0"/>
              <a:t>(</a:t>
            </a:r>
            <a:r>
              <a:rPr lang="es-ES" b="1" dirty="0" err="1"/>
              <a:t>nomAtributo</a:t>
            </a:r>
            <a:r>
              <a:rPr lang="es-ES" b="1" dirty="0"/>
              <a:t>)</a:t>
            </a:r>
            <a:r>
              <a:rPr lang="es-ES" dirty="0"/>
              <a:t>. Este método equivale a: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attributes.getNameItem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nombAtributo</a:t>
            </a:r>
            <a:r>
              <a:rPr lang="es-ES" dirty="0" smtClean="0"/>
              <a:t>).</a:t>
            </a:r>
            <a:endParaRPr lang="es-ES" dirty="0"/>
          </a:p>
          <a:p>
            <a:pPr lvl="1"/>
            <a:r>
              <a:rPr lang="es-ES" b="1" dirty="0" err="1"/>
              <a:t>setAttribute</a:t>
            </a:r>
            <a:r>
              <a:rPr lang="es-ES" b="1" dirty="0"/>
              <a:t>(</a:t>
            </a:r>
            <a:r>
              <a:rPr lang="es-ES" b="1" dirty="0" err="1"/>
              <a:t>nomAtributo</a:t>
            </a:r>
            <a:r>
              <a:rPr lang="es-ES" b="1" dirty="0"/>
              <a:t>, </a:t>
            </a:r>
            <a:r>
              <a:rPr lang="es-ES" b="1" dirty="0" err="1"/>
              <a:t>valorAtributo</a:t>
            </a:r>
            <a:r>
              <a:rPr lang="es-ES" b="1" dirty="0"/>
              <a:t>)</a:t>
            </a:r>
            <a:r>
              <a:rPr lang="es-ES" dirty="0"/>
              <a:t>. Este método equivale a la estructura: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attributes.getNamedItem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nomAtributo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valor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s-ES" b="1" dirty="0" err="1"/>
              <a:t>removeAttribute</a:t>
            </a:r>
            <a:r>
              <a:rPr lang="es-ES" b="1" dirty="0"/>
              <a:t>(</a:t>
            </a:r>
            <a:r>
              <a:rPr lang="es-ES" b="1" dirty="0" err="1"/>
              <a:t>nomAtributo</a:t>
            </a:r>
            <a:r>
              <a:rPr lang="es-ES" b="1" dirty="0"/>
              <a:t>)</a:t>
            </a:r>
            <a:r>
              <a:rPr lang="es-ES" dirty="0"/>
              <a:t>. Este método equivale a la estructura: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attributes.removeNameItem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nomAtributo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32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013714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y eliminación de nodos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DOM permite crear nodos en el árbol de forma dinámica a través de los siguientes métodos:</a:t>
            </a:r>
          </a:p>
          <a:p>
            <a:endParaRPr lang="es-ES" dirty="0" smtClean="0"/>
          </a:p>
          <a:p>
            <a:pPr lvl="1"/>
            <a:r>
              <a:rPr lang="es-ES" b="1" dirty="0" err="1"/>
              <a:t>createAttribute</a:t>
            </a:r>
            <a:r>
              <a:rPr lang="es-ES" b="1" dirty="0"/>
              <a:t>(</a:t>
            </a:r>
            <a:r>
              <a:rPr lang="es-ES" b="1" dirty="0" err="1"/>
              <a:t>nomAtributo</a:t>
            </a:r>
            <a:r>
              <a:rPr lang="es-ES" b="1" dirty="0"/>
              <a:t>)</a:t>
            </a:r>
            <a:r>
              <a:rPr lang="es-ES" dirty="0"/>
              <a:t>. Este método crea un nodo de tipo atributo con el nombre pasado a la </a:t>
            </a:r>
            <a:r>
              <a:rPr lang="es-ES" dirty="0" smtClean="0"/>
              <a:t>función.</a:t>
            </a:r>
            <a:endParaRPr lang="es-ES" dirty="0"/>
          </a:p>
          <a:p>
            <a:pPr lvl="1"/>
            <a:r>
              <a:rPr lang="es-ES" b="1" dirty="0" err="1"/>
              <a:t>createCDataSection</a:t>
            </a:r>
            <a:r>
              <a:rPr lang="es-ES" b="1" dirty="0"/>
              <a:t>(</a:t>
            </a:r>
            <a:r>
              <a:rPr lang="es-ES" b="1" dirty="0" err="1"/>
              <a:t>textoPasado</a:t>
            </a:r>
            <a:r>
              <a:rPr lang="es-ES" b="1" dirty="0"/>
              <a:t>)</a:t>
            </a:r>
            <a:r>
              <a:rPr lang="es-ES" dirty="0"/>
              <a:t>. Este método crea una sección de tipo 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CDATA</a:t>
            </a:r>
            <a:r>
              <a:rPr lang="es-ES" dirty="0"/>
              <a:t> con un nodo hijo de tipo texto con el valor 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textoPasado</a:t>
            </a:r>
            <a:r>
              <a:rPr lang="es-ES" dirty="0" smtClean="0"/>
              <a:t>.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s-ES" b="1" dirty="0" err="1"/>
              <a:t>createComent</a:t>
            </a:r>
            <a:r>
              <a:rPr lang="es-ES" b="1" dirty="0"/>
              <a:t>(</a:t>
            </a:r>
            <a:r>
              <a:rPr lang="es-ES" b="1" dirty="0" err="1"/>
              <a:t>textoPasado</a:t>
            </a:r>
            <a:r>
              <a:rPr lang="es-ES" b="1" dirty="0"/>
              <a:t>)</a:t>
            </a:r>
            <a:r>
              <a:rPr lang="es-ES" dirty="0"/>
              <a:t>. Este método crea un nodo de tipo 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comment</a:t>
            </a:r>
            <a:r>
              <a:rPr lang="es-ES" dirty="0" smtClean="0"/>
              <a:t> </a:t>
            </a:r>
            <a:r>
              <a:rPr lang="es-ES" dirty="0"/>
              <a:t>(comentario), con el contenido de 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textoPasado</a:t>
            </a:r>
            <a:r>
              <a:rPr lang="es-ES" dirty="0" smtClean="0"/>
              <a:t>.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s-ES" b="1" dirty="0" err="1"/>
              <a:t>createDocumentFragment</a:t>
            </a:r>
            <a:r>
              <a:rPr lang="es-ES" b="1" dirty="0"/>
              <a:t>()</a:t>
            </a:r>
            <a:r>
              <a:rPr lang="es-ES" dirty="0"/>
              <a:t>. Este método crea un nodo de tipo 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DocumentFragment</a:t>
            </a:r>
            <a:r>
              <a:rPr lang="es-ES" dirty="0" smtClean="0"/>
              <a:t>.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  <a:p>
            <a:endParaRPr lang="es-E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33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723632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y eliminación de nodos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s-ES" b="1" dirty="0" err="1" smtClean="0"/>
              <a:t>createElement</a:t>
            </a:r>
            <a:r>
              <a:rPr lang="es-ES" b="1" dirty="0" smtClean="0"/>
              <a:t>(</a:t>
            </a:r>
            <a:r>
              <a:rPr lang="es-ES" b="1" dirty="0" err="1" smtClean="0"/>
              <a:t>nomEtiqueta</a:t>
            </a:r>
            <a:r>
              <a:rPr lang="es-ES" b="1" dirty="0"/>
              <a:t>)</a:t>
            </a:r>
            <a:r>
              <a:rPr lang="es-ES" dirty="0"/>
              <a:t>. Este método crea un elemento del tipo etiqueta, del tipo del parámetro pasado como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nomEtiqueta</a:t>
            </a:r>
            <a:r>
              <a:rPr lang="es-ES" dirty="0"/>
              <a:t>.</a:t>
            </a:r>
          </a:p>
          <a:p>
            <a:pPr lvl="1"/>
            <a:r>
              <a:rPr lang="es-ES" b="1" dirty="0" err="1"/>
              <a:t>createEntityReference</a:t>
            </a:r>
            <a:r>
              <a:rPr lang="es-ES" b="1" dirty="0"/>
              <a:t>(</a:t>
            </a:r>
            <a:r>
              <a:rPr lang="es-ES" b="1" dirty="0" err="1"/>
              <a:t>nomNodo</a:t>
            </a:r>
            <a:r>
              <a:rPr lang="es-ES" b="1" dirty="0"/>
              <a:t>)</a:t>
            </a:r>
            <a:r>
              <a:rPr lang="es-ES" dirty="0"/>
              <a:t>.</a:t>
            </a:r>
            <a:r>
              <a:rPr lang="es-ES" b="1" dirty="0"/>
              <a:t> </a:t>
            </a:r>
            <a:r>
              <a:rPr lang="es-ES" dirty="0"/>
              <a:t>Este método crea un nodo de tipo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EntityReference</a:t>
            </a:r>
            <a:r>
              <a:rPr lang="es-ES" dirty="0"/>
              <a:t>.</a:t>
            </a:r>
          </a:p>
          <a:p>
            <a:pPr lvl="1"/>
            <a:r>
              <a:rPr lang="es-ES" b="1" dirty="0" err="1"/>
              <a:t>createProcessingInstruction</a:t>
            </a:r>
            <a:r>
              <a:rPr lang="es-ES" b="1" dirty="0"/>
              <a:t>(</a:t>
            </a:r>
            <a:r>
              <a:rPr lang="es-ES" b="1" dirty="0" err="1"/>
              <a:t>objetivo,dato</a:t>
            </a:r>
            <a:r>
              <a:rPr lang="es-ES" b="1" dirty="0"/>
              <a:t>)</a:t>
            </a:r>
            <a:r>
              <a:rPr lang="es-ES" dirty="0"/>
              <a:t>. Este método crea un nodo de tipo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ProcessingInstruction</a:t>
            </a:r>
            <a:r>
              <a:rPr lang="es-ES" dirty="0"/>
              <a:t>.</a:t>
            </a:r>
          </a:p>
          <a:p>
            <a:pPr lvl="1"/>
            <a:r>
              <a:rPr lang="es-ES" b="1" dirty="0" err="1"/>
              <a:t>createTextNode</a:t>
            </a:r>
            <a:r>
              <a:rPr lang="es-ES" b="1" dirty="0"/>
              <a:t>(</a:t>
            </a:r>
            <a:r>
              <a:rPr lang="es-ES" b="1" dirty="0" err="1"/>
              <a:t>textoPasado</a:t>
            </a:r>
            <a:r>
              <a:rPr lang="es-ES" b="1" dirty="0"/>
              <a:t>)</a:t>
            </a:r>
            <a:r>
              <a:rPr lang="es-ES" dirty="0"/>
              <a:t>. Este método crea un nodo de tipo texto con el valor del parámetro pasado,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textoPasado</a:t>
            </a:r>
            <a:r>
              <a:rPr lang="es-ES" dirty="0"/>
              <a:t>.</a:t>
            </a:r>
          </a:p>
          <a:p>
            <a:endParaRPr lang="es-E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34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8721358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Programación de eventos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eventos se utilizan para relacionar la interacción del usuario con las acciones de DOM vistas hasta </a:t>
            </a:r>
            <a:r>
              <a:rPr lang="es-ES" dirty="0" smtClean="0"/>
              <a:t>ahora.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35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7848385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Programación de eventos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Carga de la página </a:t>
            </a:r>
            <a:r>
              <a:rPr lang="es-ES" dirty="0" smtClean="0"/>
              <a:t>HTML:</a:t>
            </a:r>
            <a:endParaRPr lang="es-ES" dirty="0" smtClean="0"/>
          </a:p>
          <a:p>
            <a:pPr lvl="1"/>
            <a:r>
              <a:rPr lang="es-ES" dirty="0" smtClean="0"/>
              <a:t>Una condición para que se genera la estructura de árbol es que la página se cargue </a:t>
            </a:r>
            <a:r>
              <a:rPr lang="es-ES" dirty="0" smtClean="0"/>
              <a:t>completamente.</a:t>
            </a:r>
            <a:endParaRPr lang="es-ES" dirty="0" smtClean="0"/>
          </a:p>
          <a:p>
            <a:pPr lvl="1"/>
            <a:r>
              <a:rPr lang="es-ES" dirty="0" smtClean="0"/>
              <a:t>Por este motivo es necesario conocer si se ha cargado y para ello se utiliza el evento 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onload</a:t>
            </a:r>
            <a:r>
              <a:rPr lang="es-ES" dirty="0" smtClean="0"/>
              <a:t>.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36</a:t>
            </a:fld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51520" y="3789040"/>
            <a:ext cx="8640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&lt;html&gt;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&lt;head&gt;&lt;title&gt;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Titulo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DOM&lt;/title&gt;&lt;/head&gt;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body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onload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('Página cargada completamente');"&gt;</a:t>
            </a:r>
          </a:p>
          <a:p>
            <a:r>
              <a:rPr lang="es-ES" dirty="0">
                <a:latin typeface="Courier New" pitchFamily="49" charset="0"/>
                <a:cs typeface="Courier New" pitchFamily="49" charset="0"/>
              </a:rPr>
              <a:t>    &lt;p&gt;Primer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parrafo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r>
              <a:rPr lang="es-ES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body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s-ES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html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s-E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698318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Programación de eventos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Comprobar si el árbol DOM está </a:t>
            </a:r>
            <a:r>
              <a:rPr lang="es-ES" dirty="0" smtClean="0"/>
              <a:t>cargado:</a:t>
            </a:r>
            <a:endParaRPr lang="es-ES" dirty="0" smtClean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37</a:t>
            </a:fld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51520" y="2061423"/>
            <a:ext cx="86409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&lt;html&gt;</a:t>
            </a:r>
            <a:endParaRPr lang="es-E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&lt;head&gt;&lt;title&gt;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Titulo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DOM&lt;/title&gt;</a:t>
            </a:r>
            <a:endParaRPr lang="es-E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&lt;script&gt;</a:t>
            </a:r>
            <a:endParaRPr lang="es-E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function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cargada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{  </a:t>
            </a:r>
            <a:endParaRPr lang="es-E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window.onload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"true";</a:t>
            </a:r>
            <a:endParaRPr lang="es-E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window.onload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){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true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s-E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return false;</a:t>
            </a:r>
            <a:endParaRPr lang="es-E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}</a:t>
            </a:r>
            <a:endParaRPr lang="es-E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function pulsar(){</a:t>
            </a:r>
            <a:endParaRPr lang="es-E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cargada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()){ 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("Página cargada correctamente");</a:t>
            </a:r>
            <a:endParaRPr lang="es-E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s-E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s-E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}</a:t>
            </a:r>
            <a:endParaRPr lang="es-E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&lt;/script&gt;</a:t>
            </a:r>
            <a:endParaRPr lang="es-E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&lt;/head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&lt;body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="pulsar();"&gt;Primer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párrafo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&lt;/p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600" dirty="0" err="1">
                <a:latin typeface="Courier New" pitchFamily="49" charset="0"/>
                <a:cs typeface="Courier New" pitchFamily="49" charset="0"/>
              </a:rPr>
              <a:t>body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s-ES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600" dirty="0" err="1">
                <a:latin typeface="Courier New" pitchFamily="49" charset="0"/>
                <a:cs typeface="Courier New" pitchFamily="49" charset="0"/>
              </a:rPr>
              <a:t>html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s-ES" sz="1600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3806584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Programación de eventos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4061048"/>
          </a:xfrm>
        </p:spPr>
        <p:txBody>
          <a:bodyPr>
            <a:normAutofit/>
          </a:bodyPr>
          <a:lstStyle/>
          <a:p>
            <a:r>
              <a:rPr lang="es-ES" sz="2400" dirty="0" smtClean="0"/>
              <a:t>Actuar sobre el DOM al desencadenarse </a:t>
            </a:r>
            <a:r>
              <a:rPr lang="es-ES" sz="2400" dirty="0" smtClean="0"/>
              <a:t>eventos:</a:t>
            </a:r>
            <a:endParaRPr lang="es-ES" sz="2400" dirty="0" smtClean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38</a:t>
            </a:fld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51520" y="2061423"/>
            <a:ext cx="86409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&lt;html&gt;</a:t>
            </a:r>
            <a:endParaRPr lang="es-E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&lt;head&gt;&lt;title&gt;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Titulo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DOM&lt;/title&gt;</a:t>
            </a:r>
            <a:endParaRPr lang="es-E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r>
              <a:rPr lang="es-E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s-ES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dirty="0" err="1">
                <a:latin typeface="Courier New" pitchFamily="49" charset="0"/>
                <a:cs typeface="Courier New" pitchFamily="49" charset="0"/>
              </a:rPr>
              <a:t>ratonEncima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s-E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ES" sz="1600" dirty="0" err="1">
                <a:latin typeface="Courier New" pitchFamily="49" charset="0"/>
                <a:cs typeface="Courier New" pitchFamily="49" charset="0"/>
              </a:rPr>
              <a:t>document.getElementsByTagName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("div") </a:t>
            </a:r>
          </a:p>
          <a:p>
            <a:r>
              <a:rPr lang="es-ES" sz="1600" dirty="0">
                <a:latin typeface="Courier New" pitchFamily="49" charset="0"/>
                <a:cs typeface="Courier New" pitchFamily="49" charset="0"/>
              </a:rPr>
              <a:t>          [0].</a:t>
            </a:r>
            <a:r>
              <a:rPr lang="es-ES" sz="1600" dirty="0" err="1">
                <a:latin typeface="Courier New" pitchFamily="49" charset="0"/>
                <a:cs typeface="Courier New" pitchFamily="49" charset="0"/>
              </a:rPr>
              <a:t>childNodes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[0].</a:t>
            </a:r>
            <a:r>
              <a:rPr lang="es-ES" sz="1600" dirty="0" err="1">
                <a:latin typeface="Courier New" pitchFamily="49" charset="0"/>
                <a:cs typeface="Courier New" pitchFamily="49" charset="0"/>
              </a:rPr>
              <a:t>nodeValue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="EL RATON ESTA ENCIMA";</a:t>
            </a:r>
          </a:p>
          <a:p>
            <a:r>
              <a:rPr lang="es-ES" sz="1600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s-ES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dirty="0" err="1">
                <a:latin typeface="Courier New" pitchFamily="49" charset="0"/>
                <a:cs typeface="Courier New" pitchFamily="49" charset="0"/>
              </a:rPr>
              <a:t>ratonFuera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s-E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ES" sz="1600" dirty="0" err="1">
                <a:latin typeface="Courier New" pitchFamily="49" charset="0"/>
                <a:cs typeface="Courier New" pitchFamily="49" charset="0"/>
              </a:rPr>
              <a:t>document.getElementsByTagName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("div")   </a:t>
            </a:r>
          </a:p>
          <a:p>
            <a:r>
              <a:rPr lang="es-ES" sz="1600" dirty="0">
                <a:latin typeface="Courier New" pitchFamily="49" charset="0"/>
                <a:cs typeface="Courier New" pitchFamily="49" charset="0"/>
              </a:rPr>
              <a:t>          [0].</a:t>
            </a:r>
            <a:r>
              <a:rPr lang="es-ES" sz="1600" dirty="0" err="1">
                <a:latin typeface="Courier New" pitchFamily="49" charset="0"/>
                <a:cs typeface="Courier New" pitchFamily="49" charset="0"/>
              </a:rPr>
              <a:t>childNodes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[0].</a:t>
            </a:r>
            <a:r>
              <a:rPr lang="es-ES" sz="1600" dirty="0" err="1">
                <a:latin typeface="Courier New" pitchFamily="49" charset="0"/>
                <a:cs typeface="Courier New" pitchFamily="49" charset="0"/>
              </a:rPr>
              <a:t>nodeVale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="NO ESTA EL RATON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ENCIMA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";</a:t>
            </a:r>
            <a:endParaRPr lang="es-E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}</a:t>
            </a:r>
            <a:endParaRPr lang="es-E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&lt;/script&gt;</a:t>
            </a:r>
            <a:endParaRPr lang="es-E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&lt;/head&gt;</a:t>
            </a:r>
            <a:endParaRPr lang="es-E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&lt;body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div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onmouseover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ratonEncima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s-ES" sz="1600" dirty="0" err="1">
                <a:latin typeface="Courier New" pitchFamily="49" charset="0"/>
                <a:cs typeface="Courier New" pitchFamily="49" charset="0"/>
              </a:rPr>
              <a:t>onmouseout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s-ES" sz="1600" dirty="0" err="1">
                <a:latin typeface="Courier New" pitchFamily="49" charset="0"/>
                <a:cs typeface="Courier New" pitchFamily="49" charset="0"/>
              </a:rPr>
              <a:t>ratonFuera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();"&gt;   </a:t>
            </a:r>
          </a:p>
          <a:p>
            <a:r>
              <a:rPr lang="es-E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       VALOR 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POR 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DEFECTO&lt;/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div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s-ES" sz="1600" dirty="0" err="1">
                <a:latin typeface="Courier New" pitchFamily="49" charset="0"/>
                <a:cs typeface="Courier New" pitchFamily="49" charset="0"/>
              </a:rPr>
              <a:t>body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s-ES" sz="1600" dirty="0" err="1">
                <a:latin typeface="Courier New" pitchFamily="49" charset="0"/>
                <a:cs typeface="Courier New" pitchFamily="49" charset="0"/>
              </a:rPr>
              <a:t>html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s-ES" sz="1600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9466241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Diferencias en las implementaciones del modelo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Una de las principales dificultades a la hora de utilizar DOM es que no todos los navegadores hacen una misma </a:t>
            </a:r>
            <a:r>
              <a:rPr lang="es-ES" dirty="0" smtClean="0"/>
              <a:t>interpretación.</a:t>
            </a:r>
            <a:endParaRPr lang="es-ES" dirty="0" smtClean="0"/>
          </a:p>
          <a:p>
            <a:r>
              <a:rPr lang="es-ES" dirty="0" smtClean="0"/>
              <a:t>La guerra entre navegadores a la hora de generar sus propios estándares, ha generado muchos problemas a los programadores de páginas </a:t>
            </a:r>
            <a:r>
              <a:rPr lang="es-ES" dirty="0" smtClean="0"/>
              <a:t>web.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39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310467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modelo de objetos del documento (DOM)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Debido a las diferencias entre los navegadores, W3C emitió una especificación  a finales de 1998 que llamó DOM nivel </a:t>
            </a:r>
            <a:r>
              <a:rPr lang="es-ES" dirty="0" smtClean="0"/>
              <a:t>1.</a:t>
            </a:r>
            <a:endParaRPr lang="es-ES" dirty="0" smtClean="0"/>
          </a:p>
          <a:p>
            <a:r>
              <a:rPr lang="es-ES" dirty="0" smtClean="0"/>
              <a:t>En esta especificación ya se consideraba la manipulación de todos los elementos existentes en los archivos </a:t>
            </a:r>
            <a:r>
              <a:rPr lang="es-ES" dirty="0" smtClean="0"/>
              <a:t>HTML.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1727732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Diferencias en las implementaciones del modelo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Adaptaciones de código para diferentes </a:t>
            </a:r>
            <a:r>
              <a:rPr lang="es-ES" dirty="0" smtClean="0"/>
              <a:t>navegadores:</a:t>
            </a:r>
            <a:endParaRPr lang="es-ES" dirty="0" smtClean="0"/>
          </a:p>
          <a:p>
            <a:pPr lvl="1"/>
            <a:r>
              <a:rPr lang="es-ES" dirty="0" smtClean="0"/>
              <a:t>Pueden ocasionar problemas de </a:t>
            </a:r>
            <a:r>
              <a:rPr lang="es-ES" dirty="0" smtClean="0"/>
              <a:t>interpretación.</a:t>
            </a:r>
            <a:endParaRPr lang="es-ES" dirty="0" smtClean="0"/>
          </a:p>
          <a:p>
            <a:pPr lvl="1"/>
            <a:r>
              <a:rPr lang="es-ES" dirty="0" smtClean="0"/>
              <a:t>Complican la actualización futura de la </a:t>
            </a:r>
            <a:r>
              <a:rPr lang="es-ES" dirty="0" smtClean="0"/>
              <a:t>página.</a:t>
            </a:r>
            <a:endParaRPr lang="es-ES" dirty="0" smtClean="0"/>
          </a:p>
          <a:p>
            <a:pPr lvl="1"/>
            <a:r>
              <a:rPr lang="es-ES" dirty="0" smtClean="0"/>
              <a:t>Generan la necesidad de modificar el código </a:t>
            </a:r>
            <a:r>
              <a:rPr lang="es-ES" dirty="0" smtClean="0"/>
              <a:t>implementado.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40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3395112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Diferencias en las implementaciones del modelo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Adaptaciones de código para diferentes </a:t>
            </a:r>
            <a:r>
              <a:rPr lang="es-ES" dirty="0" smtClean="0"/>
              <a:t>navegadores:</a:t>
            </a:r>
            <a:endParaRPr lang="es-ES" dirty="0" smtClean="0"/>
          </a:p>
          <a:p>
            <a:pPr lvl="1"/>
            <a:r>
              <a:rPr lang="es-ES" dirty="0" smtClean="0"/>
              <a:t>Internet Explorer ha añadido su propia extensión de DOM, con lo cual genera problemas de interoperabilidad entre los navegadores </a:t>
            </a:r>
            <a:r>
              <a:rPr lang="es-ES" dirty="0" smtClean="0"/>
              <a:t>web.</a:t>
            </a:r>
            <a:endParaRPr lang="es-ES" dirty="0" smtClean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41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5658517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Diferencias en las implementaciones del modelo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Adaptaciones que se pueden realizar para mejorar la compatibilidad:</a:t>
            </a:r>
          </a:p>
          <a:p>
            <a:pPr lvl="1"/>
            <a:r>
              <a:rPr lang="es-ES_tradnl" dirty="0"/>
              <a:t>Crear de forma explícita las constantes </a:t>
            </a:r>
            <a:r>
              <a:rPr lang="es-ES_tradnl" dirty="0" smtClean="0"/>
              <a:t>predefinidas.</a:t>
            </a:r>
            <a:endParaRPr lang="es-ES" dirty="0" smtClean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42</a:t>
            </a:fld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467544" y="3284984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Node.DOCUMENT_NODE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); // Devolvería 9</a:t>
            </a:r>
          </a:p>
          <a:p>
            <a:r>
              <a:rPr lang="es-ES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Node.ELEMENT_NODE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); // Devolvería 1</a:t>
            </a:r>
          </a:p>
          <a:p>
            <a:r>
              <a:rPr lang="es-ES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Node.ATTRIBUTE_NODE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); // Devolvería 2</a:t>
            </a:r>
          </a:p>
          <a:p>
            <a:endParaRPr lang="es-E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1875190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Diferencias en las implementaciones del modelo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ES_tradnl" dirty="0" smtClean="0"/>
              <a:t>Crear </a:t>
            </a:r>
            <a:r>
              <a:rPr lang="es-ES_tradnl" dirty="0"/>
              <a:t>de forma explícita las constantes </a:t>
            </a:r>
            <a:r>
              <a:rPr lang="es-ES_tradnl" dirty="0" smtClean="0"/>
              <a:t>predefinidas:</a:t>
            </a:r>
            <a:endParaRPr lang="es-ES" dirty="0" smtClean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43</a:t>
            </a:fld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467544" y="2030645"/>
            <a:ext cx="813690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Node == "undefined")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Node = {</a:t>
            </a:r>
            <a:endParaRPr lang="es-E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ELEMENT_NODE: 1,</a:t>
            </a:r>
            <a:endParaRPr lang="es-E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ATTRIBUTE_NODE: 2,</a:t>
            </a:r>
            <a:endParaRPr lang="es-E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TEXT_NODE: 3,</a:t>
            </a:r>
            <a:endParaRPr lang="es-E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CDATA_SECTION_NODE: 4,</a:t>
            </a:r>
            <a:endParaRPr lang="es-E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ENTITY_REFERENCE_NODE: 5,</a:t>
            </a:r>
            <a:endParaRPr lang="es-E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ENTITY_NODE: 6,</a:t>
            </a:r>
            <a:endParaRPr lang="es-E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PROCESSING_INSTRUCTION_NODE: 7,</a:t>
            </a:r>
            <a:endParaRPr lang="es-E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COMMENT_NODE: 8,</a:t>
            </a:r>
            <a:endParaRPr lang="es-E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DOCUMENT_NODE: 9,</a:t>
            </a:r>
            <a:endParaRPr lang="es-E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DOCUMENT_TYPE_NODE: 10,</a:t>
            </a:r>
            <a:endParaRPr lang="es-E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DOCUMENT_FRAGMENT_NODE: 11,</a:t>
            </a:r>
            <a:endParaRPr lang="es-E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NOTATION_NODE: 12</a:t>
            </a:r>
            <a:endParaRPr lang="es-E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s-E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s-E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5580615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 de librerías </a:t>
            </a:r>
            <a:r>
              <a:rPr lang="es-ES" smtClean="0"/>
              <a:t>de terceros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Para solucionar el problema del desarrollo de aplicaciones web en diferentes navegadores nace </a:t>
            </a:r>
            <a:r>
              <a:rPr lang="es-ES" i="1" dirty="0" err="1" smtClean="0"/>
              <a:t>cross</a:t>
            </a:r>
            <a:r>
              <a:rPr lang="es-ES" i="1" dirty="0" smtClean="0"/>
              <a:t>-browser.</a:t>
            </a:r>
            <a:endParaRPr lang="es-ES" i="1" dirty="0" smtClean="0"/>
          </a:p>
          <a:p>
            <a:r>
              <a:rPr lang="es-ES" i="1" dirty="0" smtClean="0"/>
              <a:t>Cross-browser</a:t>
            </a:r>
            <a:r>
              <a:rPr lang="es-ES" dirty="0" smtClean="0"/>
              <a:t> tiene la intención de visualizar una página o aplicación web exactamente igual en todos los </a:t>
            </a:r>
            <a:r>
              <a:rPr lang="es-ES" dirty="0" smtClean="0"/>
              <a:t>navegadores.</a:t>
            </a:r>
            <a:endParaRPr lang="es-ES" dirty="0" smtClean="0"/>
          </a:p>
          <a:p>
            <a:r>
              <a:rPr lang="es-ES" dirty="0" smtClean="0"/>
              <a:t>Para conseguir este objetivo surgen utilidades que permiten unificar los eventos y sus </a:t>
            </a:r>
            <a:r>
              <a:rPr lang="es-ES" dirty="0" smtClean="0"/>
              <a:t>propiedades.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44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9319844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 de librerías </a:t>
            </a:r>
            <a:r>
              <a:rPr lang="es-ES" smtClean="0"/>
              <a:t>de terceros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b="1" dirty="0" err="1"/>
              <a:t>Renderizar</a:t>
            </a:r>
            <a:r>
              <a:rPr lang="es-ES_tradnl" b="1" dirty="0"/>
              <a:t> a través de una </a:t>
            </a:r>
            <a:r>
              <a:rPr lang="es-ES_tradnl" b="1" dirty="0" smtClean="0"/>
              <a:t>Web</a:t>
            </a:r>
            <a:r>
              <a:rPr lang="es-ES_tradnl" b="1" dirty="0" smtClean="0"/>
              <a:t>:</a:t>
            </a:r>
            <a:endParaRPr lang="es-ES_tradnl" dirty="0" smtClean="0"/>
          </a:p>
          <a:p>
            <a:pPr lvl="1"/>
            <a:r>
              <a:rPr lang="es-ES_tradnl" dirty="0" smtClean="0"/>
              <a:t>Existen </a:t>
            </a:r>
            <a:r>
              <a:rPr lang="es-ES_tradnl" dirty="0"/>
              <a:t>páginas Web que nos permiten introducir una dirección de una página Web y elegir la versión del navegador con el que queremos </a:t>
            </a:r>
            <a:r>
              <a:rPr lang="es-ES_tradnl" dirty="0" smtClean="0"/>
              <a:t>visualizarlo.</a:t>
            </a:r>
            <a:endParaRPr lang="es-ES_tradnl" dirty="0" smtClean="0"/>
          </a:p>
          <a:p>
            <a:pPr lvl="1"/>
            <a:r>
              <a:rPr lang="es-ES_tradnl" dirty="0" smtClean="0"/>
              <a:t>Por </a:t>
            </a:r>
            <a:r>
              <a:rPr lang="es-ES_tradnl" dirty="0"/>
              <a:t>ejemplo, </a:t>
            </a:r>
            <a:r>
              <a:rPr lang="es-ES_tradnl" i="1" dirty="0" err="1"/>
              <a:t>netrenderer</a:t>
            </a:r>
            <a:r>
              <a:rPr lang="es-ES_tradnl" dirty="0"/>
              <a:t> nos permite visualizar una página Web en las distintas versiones de Internet </a:t>
            </a:r>
            <a:r>
              <a:rPr lang="es-ES_tradnl" dirty="0" smtClean="0"/>
              <a:t>Explorer.</a:t>
            </a:r>
            <a:endParaRPr lang="es-ES_tradnl" dirty="0" smtClean="0"/>
          </a:p>
          <a:p>
            <a:pPr lvl="1"/>
            <a:r>
              <a:rPr lang="es-ES_tradnl" dirty="0" smtClean="0"/>
              <a:t>Normalmente </a:t>
            </a:r>
            <a:r>
              <a:rPr lang="es-ES_tradnl" dirty="0"/>
              <a:t>este tipo de páginas, solo nos muestran una imagen del resultado, por lo que puede resultar complicado en ocasiones solucionar algunos </a:t>
            </a:r>
            <a:r>
              <a:rPr lang="es-ES_tradnl" dirty="0" smtClean="0"/>
              <a:t>problemas.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45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70601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 de librerías </a:t>
            </a:r>
            <a:r>
              <a:rPr lang="es-ES" smtClean="0"/>
              <a:t>de terceros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_tradnl" b="1" dirty="0"/>
              <a:t>Programas para </a:t>
            </a:r>
            <a:r>
              <a:rPr lang="es-ES_tradnl" b="1" dirty="0" err="1" smtClean="0"/>
              <a:t>renderizar</a:t>
            </a:r>
            <a:r>
              <a:rPr lang="es-ES_tradnl" b="1" dirty="0" smtClean="0"/>
              <a:t>:</a:t>
            </a:r>
            <a:endParaRPr lang="es-ES_tradnl" dirty="0"/>
          </a:p>
          <a:p>
            <a:pPr lvl="1"/>
            <a:r>
              <a:rPr lang="es-ES_tradnl" dirty="0" smtClean="0"/>
              <a:t>Existen </a:t>
            </a:r>
            <a:r>
              <a:rPr lang="es-ES_tradnl" dirty="0"/>
              <a:t>programas que nos permiten instalar varias versiones del mismo navegador, como </a:t>
            </a:r>
            <a:r>
              <a:rPr lang="es-ES_tradnl" i="1" dirty="0" err="1"/>
              <a:t>multi</a:t>
            </a:r>
            <a:r>
              <a:rPr lang="es-ES_tradnl" i="1" dirty="0"/>
              <a:t> IE</a:t>
            </a:r>
            <a:r>
              <a:rPr lang="es-ES_tradnl" dirty="0"/>
              <a:t> o </a:t>
            </a:r>
            <a:r>
              <a:rPr lang="es-ES_tradnl" i="1" dirty="0"/>
              <a:t>Internet Explorer </a:t>
            </a:r>
            <a:r>
              <a:rPr lang="es-ES_tradnl" i="1" dirty="0" err="1" smtClean="0"/>
              <a:t>Collection</a:t>
            </a:r>
            <a:r>
              <a:rPr lang="es-ES_tradnl" i="1" dirty="0" smtClean="0"/>
              <a:t>.</a:t>
            </a:r>
            <a:r>
              <a:rPr lang="es-ES_tradnl" dirty="0" smtClean="0"/>
              <a:t> </a:t>
            </a:r>
            <a:endParaRPr lang="es-ES_tradnl" dirty="0" smtClean="0"/>
          </a:p>
          <a:p>
            <a:pPr lvl="1"/>
            <a:r>
              <a:rPr lang="es-ES_tradnl" dirty="0" smtClean="0"/>
              <a:t>Estos </a:t>
            </a:r>
            <a:r>
              <a:rPr lang="es-ES_tradnl" dirty="0"/>
              <a:t>programas dan problemas de compatibilidad de versiones con los últimos </a:t>
            </a:r>
            <a:r>
              <a:rPr lang="es-ES_tradnl" dirty="0" smtClean="0"/>
              <a:t>navegadores.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46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7944297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 de librerías </a:t>
            </a:r>
            <a:r>
              <a:rPr lang="es-ES" smtClean="0"/>
              <a:t>de terceros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_tradnl" b="1" dirty="0"/>
              <a:t>Instalar los navegadores en máquinas </a:t>
            </a:r>
            <a:r>
              <a:rPr lang="es-ES_tradnl" b="1" dirty="0" smtClean="0"/>
              <a:t>virtuales.</a:t>
            </a:r>
            <a:endParaRPr lang="es-ES_tradnl" dirty="0" smtClean="0"/>
          </a:p>
          <a:p>
            <a:pPr lvl="1"/>
            <a:r>
              <a:rPr lang="es-ES_tradnl" dirty="0" smtClean="0"/>
              <a:t>Otra </a:t>
            </a:r>
            <a:r>
              <a:rPr lang="es-ES_tradnl" dirty="0"/>
              <a:t>opción es instalar las versiones de navegadores en máquinas virtuales, que además estén acorde con los sistemas operativos para los que hay instalables de la versión de </a:t>
            </a:r>
            <a:r>
              <a:rPr lang="es-ES_tradnl" dirty="0" smtClean="0"/>
              <a:t>navegador.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47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8019983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 de librerías </a:t>
            </a:r>
            <a:r>
              <a:rPr lang="es-ES" smtClean="0"/>
              <a:t>de terceros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Para el uso de las utilidades </a:t>
            </a:r>
            <a:r>
              <a:rPr lang="es-ES" i="1" dirty="0" err="1" smtClean="0"/>
              <a:t>cross</a:t>
            </a:r>
            <a:r>
              <a:rPr lang="es-ES" i="1" dirty="0" smtClean="0"/>
              <a:t>-browser</a:t>
            </a:r>
            <a:r>
              <a:rPr lang="es-ES" dirty="0" smtClean="0"/>
              <a:t> es necesario implementar funciones que habitualmente vienen definidas en </a:t>
            </a:r>
            <a:r>
              <a:rPr lang="es-ES" dirty="0" smtClean="0"/>
              <a:t>librerías.</a:t>
            </a:r>
            <a:endParaRPr lang="es-ES" dirty="0" smtClean="0"/>
          </a:p>
          <a:p>
            <a:pPr lvl="0"/>
            <a:r>
              <a:rPr lang="es-ES" dirty="0" smtClean="0"/>
              <a:t>Es necesario comprobar el navegador y tomar una decisión u otra en función de la </a:t>
            </a:r>
            <a:r>
              <a:rPr lang="es-ES" dirty="0" smtClean="0"/>
              <a:t>respuesta.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48</a:t>
            </a:fld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539552" y="4000415"/>
            <a:ext cx="878497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window.XMLHttpRequest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){</a:t>
            </a:r>
            <a:endParaRPr lang="es-E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//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codigo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IE7+, Firefox, Chrome, Opera, Safari</a:t>
            </a:r>
            <a:endParaRPr lang="es-E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Xmlhttp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  <a:endParaRPr lang="es-E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}else{</a:t>
            </a:r>
            <a:endParaRPr lang="es-E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//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codigo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IE6, IE5</a:t>
            </a:r>
            <a:endParaRPr lang="es-E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Xmlhttp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ActiveXObject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Microsoft.XMLHTTP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");</a:t>
            </a:r>
            <a:endParaRPr lang="es-E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s-E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s-E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417502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modelo de objetos del documento (DOM)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 finales del año 2000, W3C emitió DOM nivel 2, en la cual se incluía el manejo de eventos en el navegador y la interacción con hojas de estilo </a:t>
            </a:r>
            <a:r>
              <a:rPr lang="es-ES" dirty="0" smtClean="0"/>
              <a:t>CSS.</a:t>
            </a:r>
            <a:endParaRPr lang="es-ES" dirty="0" smtClean="0"/>
          </a:p>
          <a:p>
            <a:r>
              <a:rPr lang="es-ES" dirty="0" smtClean="0"/>
              <a:t>En 2004 se emitió DOM nivel 3, en la </a:t>
            </a:r>
            <a:r>
              <a:rPr lang="es-ES" dirty="0" smtClean="0"/>
              <a:t>cual </a:t>
            </a:r>
            <a:r>
              <a:rPr lang="es-ES" dirty="0" smtClean="0"/>
              <a:t>se utiliza la definición de tipos de documento (DTD) y la validación de </a:t>
            </a:r>
            <a:r>
              <a:rPr lang="es-ES" dirty="0" smtClean="0"/>
              <a:t>documentos.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48208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modelo de objetos del documento (DOM)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Actualmente DOM se divide en tres partes según la W3C:</a:t>
            </a:r>
          </a:p>
          <a:p>
            <a:pPr lvl="1"/>
            <a:r>
              <a:rPr lang="es-ES" dirty="0" smtClean="0"/>
              <a:t>Núcleo del </a:t>
            </a:r>
            <a:r>
              <a:rPr lang="es-ES" dirty="0" smtClean="0"/>
              <a:t>DOM.</a:t>
            </a:r>
            <a:endParaRPr lang="es-ES" dirty="0" smtClean="0"/>
          </a:p>
          <a:p>
            <a:pPr lvl="1"/>
            <a:r>
              <a:rPr lang="es-ES" dirty="0" smtClean="0"/>
              <a:t>XML </a:t>
            </a:r>
            <a:r>
              <a:rPr lang="es-ES" dirty="0" smtClean="0"/>
              <a:t>DOM.</a:t>
            </a:r>
            <a:endParaRPr lang="es-ES" dirty="0" smtClean="0"/>
          </a:p>
          <a:p>
            <a:pPr lvl="1"/>
            <a:r>
              <a:rPr lang="es-ES" dirty="0" smtClean="0"/>
              <a:t>HTML </a:t>
            </a:r>
            <a:r>
              <a:rPr lang="es-ES" dirty="0" smtClean="0"/>
              <a:t>DOM.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52474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modelo de objetos del documento (DOM)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Núcleo del </a:t>
            </a:r>
            <a:r>
              <a:rPr lang="es-ES" dirty="0" smtClean="0"/>
              <a:t>DOM:</a:t>
            </a:r>
            <a:endParaRPr lang="es-ES" dirty="0" smtClean="0"/>
          </a:p>
          <a:p>
            <a:pPr lvl="1"/>
            <a:r>
              <a:rPr lang="es-ES" dirty="0"/>
              <a:t>Este es el modelo estándar para cualquier documento </a:t>
            </a:r>
            <a:r>
              <a:rPr lang="es-ES" dirty="0" smtClean="0"/>
              <a:t>estructurado. </a:t>
            </a:r>
            <a:endParaRPr lang="es-ES" dirty="0" smtClean="0"/>
          </a:p>
          <a:p>
            <a:pPr lvl="1"/>
            <a:r>
              <a:rPr lang="es-ES" dirty="0" smtClean="0"/>
              <a:t>En </a:t>
            </a:r>
            <a:r>
              <a:rPr lang="es-ES" dirty="0"/>
              <a:t>este modelo se especifican a nivel general las pautas para definir los objetos y propiedades de cualquier documento estructurado así como los métodos para acceder a </a:t>
            </a:r>
            <a:r>
              <a:rPr lang="es-ES" dirty="0" smtClean="0"/>
              <a:t>ellos.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844532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modelo de objetos del documento (DOM)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XML </a:t>
            </a:r>
            <a:r>
              <a:rPr lang="es-ES" dirty="0" smtClean="0"/>
              <a:t>DOM:</a:t>
            </a:r>
            <a:endParaRPr lang="es-ES" dirty="0" smtClean="0"/>
          </a:p>
          <a:p>
            <a:pPr lvl="1"/>
            <a:r>
              <a:rPr lang="es-ES" dirty="0"/>
              <a:t>Este es el modelo estándar para los documentos </a:t>
            </a:r>
            <a:r>
              <a:rPr lang="es-ES" dirty="0" smtClean="0"/>
              <a:t>XML.</a:t>
            </a:r>
            <a:endParaRPr lang="es-ES" dirty="0" smtClean="0"/>
          </a:p>
          <a:p>
            <a:pPr lvl="1"/>
            <a:r>
              <a:rPr lang="es-ES" dirty="0" smtClean="0"/>
              <a:t>Este </a:t>
            </a:r>
            <a:r>
              <a:rPr lang="es-ES" dirty="0"/>
              <a:t>modelo define los objetos y propiedades de todos los elementos XML, así como los métodos para acceder a </a:t>
            </a:r>
            <a:r>
              <a:rPr lang="es-ES" dirty="0" smtClean="0"/>
              <a:t>ellos.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4249550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modelo de objetos del documento (DOM)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HTML </a:t>
            </a:r>
            <a:r>
              <a:rPr lang="es-ES" dirty="0" smtClean="0"/>
              <a:t>DOM:</a:t>
            </a:r>
            <a:endParaRPr lang="es-ES" dirty="0" smtClean="0"/>
          </a:p>
          <a:p>
            <a:pPr lvl="1"/>
            <a:r>
              <a:rPr lang="es-ES" dirty="0" smtClean="0"/>
              <a:t>Un </a:t>
            </a:r>
            <a:r>
              <a:rPr lang="es-ES" dirty="0"/>
              <a:t>modelo de datos estándar para </a:t>
            </a:r>
            <a:r>
              <a:rPr lang="es-ES" dirty="0" smtClean="0"/>
              <a:t>HTML. </a:t>
            </a:r>
            <a:endParaRPr lang="es-ES" dirty="0" smtClean="0"/>
          </a:p>
          <a:p>
            <a:pPr lvl="1"/>
            <a:r>
              <a:rPr lang="es-ES" dirty="0" smtClean="0"/>
              <a:t>Una </a:t>
            </a:r>
            <a:r>
              <a:rPr lang="es-ES" dirty="0"/>
              <a:t>interfaz de programación estándar para </a:t>
            </a:r>
            <a:r>
              <a:rPr lang="es-ES" dirty="0" smtClean="0"/>
              <a:t>HTML.</a:t>
            </a:r>
            <a:endParaRPr lang="es-ES" dirty="0" smtClean="0"/>
          </a:p>
          <a:p>
            <a:pPr lvl="1"/>
            <a:r>
              <a:rPr lang="es-ES" dirty="0" smtClean="0"/>
              <a:t>Independiente </a:t>
            </a:r>
            <a:r>
              <a:rPr lang="es-ES" dirty="0"/>
              <a:t>de la plataforma y el </a:t>
            </a:r>
            <a:r>
              <a:rPr lang="es-ES" dirty="0" smtClean="0"/>
              <a:t>lenguaje.</a:t>
            </a:r>
            <a:endParaRPr lang="es-ES" dirty="0" smtClean="0"/>
          </a:p>
          <a:p>
            <a:pPr lvl="1"/>
            <a:r>
              <a:rPr lang="es-ES" dirty="0" smtClean="0"/>
              <a:t>Es </a:t>
            </a:r>
            <a:r>
              <a:rPr lang="es-ES" dirty="0"/>
              <a:t>un estándar de la </a:t>
            </a:r>
            <a:r>
              <a:rPr lang="es-ES" dirty="0" smtClean="0"/>
              <a:t>W3C.</a:t>
            </a:r>
            <a:endParaRPr lang="es-ES" dirty="0" smtClean="0"/>
          </a:p>
          <a:p>
            <a:pPr lvl="1"/>
            <a:r>
              <a:rPr lang="es-ES" dirty="0" smtClean="0"/>
              <a:t>El </a:t>
            </a:r>
            <a:r>
              <a:rPr lang="es-ES" dirty="0"/>
              <a:t>DOM HTML define los objetos y las propiedades de los elementos </a:t>
            </a:r>
            <a:r>
              <a:rPr lang="es-ES" dirty="0" smtClean="0"/>
              <a:t>HTML además de definir los </a:t>
            </a:r>
            <a:r>
              <a:rPr lang="es-ES" dirty="0"/>
              <a:t>métodos para acceder a </a:t>
            </a:r>
            <a:r>
              <a:rPr lang="es-ES" dirty="0" smtClean="0"/>
              <a:t>ellos.</a:t>
            </a:r>
            <a:endParaRPr lang="es-ES" dirty="0" smtClean="0"/>
          </a:p>
          <a:p>
            <a:pPr lvl="1"/>
            <a:r>
              <a:rPr lang="es-ES" dirty="0" smtClean="0"/>
              <a:t>Es un </a:t>
            </a:r>
            <a:r>
              <a:rPr lang="es-ES" dirty="0"/>
              <a:t>estándar sobre la forma de obtener, modificar, añadir o eliminar elementos </a:t>
            </a:r>
            <a:r>
              <a:rPr lang="es-ES" dirty="0" smtClean="0"/>
              <a:t>HTML.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877272"/>
            <a:ext cx="6264696" cy="816942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6 – </a:t>
            </a:r>
            <a:r>
              <a:rPr lang="is-IS" dirty="0" smtClean="0"/>
              <a:t>Utilización del modelo de objetos del documento (DOM-Document Object Model)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9505414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4756</Words>
  <Application>Microsoft Office PowerPoint</Application>
  <PresentationFormat>Presentación en pantalla (4:3)</PresentationFormat>
  <Paragraphs>485</Paragraphs>
  <Slides>48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49" baseType="lpstr">
      <vt:lpstr>Tema de Office</vt:lpstr>
      <vt:lpstr>DESARROLLO WEB  EN ENTORNO CLIENTE</vt:lpstr>
      <vt:lpstr>El modelo de objetos del documento (DOM)</vt:lpstr>
      <vt:lpstr>El modelo de objetos del documento (DOM)</vt:lpstr>
      <vt:lpstr>El modelo de objetos del documento (DOM)</vt:lpstr>
      <vt:lpstr>El modelo de objetos del documento (DOM)</vt:lpstr>
      <vt:lpstr>El modelo de objetos del documento (DOM)</vt:lpstr>
      <vt:lpstr>El modelo de objetos del documento (DOM)</vt:lpstr>
      <vt:lpstr>El modelo de objetos del documento (DOM)</vt:lpstr>
      <vt:lpstr>El modelo de objetos del documento (DOM)</vt:lpstr>
      <vt:lpstr>El modelo de objetos del documento (DOM)</vt:lpstr>
      <vt:lpstr>El modelo de objetos del documento (DOM)</vt:lpstr>
      <vt:lpstr>Objetos del modelo, propiedades y métodos de los objetos</vt:lpstr>
      <vt:lpstr>Objetos del modelo, propiedades y métodos de los objetos</vt:lpstr>
      <vt:lpstr>Objetos del modelo, propiedades y métodos de los objetos</vt:lpstr>
      <vt:lpstr>Objetos del modelo, propiedades y métodos de los objetos</vt:lpstr>
      <vt:lpstr>Objetos del modelo, propiedades y métodos de los objetos</vt:lpstr>
      <vt:lpstr>Objetos del modelo, propiedades y métodos de los objetos</vt:lpstr>
      <vt:lpstr>Acceso al documento desde código</vt:lpstr>
      <vt:lpstr>Acceso al documento desde código</vt:lpstr>
      <vt:lpstr>Acceso al documento desde código</vt:lpstr>
      <vt:lpstr>Acceso al documento desde código</vt:lpstr>
      <vt:lpstr>Acceso al documento desde código</vt:lpstr>
      <vt:lpstr>Acceso al documento desde código</vt:lpstr>
      <vt:lpstr>Acceso al documento desde código</vt:lpstr>
      <vt:lpstr>Acceso a los tipos de nodo</vt:lpstr>
      <vt:lpstr>Acceso directo a los nodos</vt:lpstr>
      <vt:lpstr>Acceso directo a los nodos</vt:lpstr>
      <vt:lpstr>Acceso directo a los nodos</vt:lpstr>
      <vt:lpstr>Acceso directo a los nodos</vt:lpstr>
      <vt:lpstr>Acceso a los atributos de un nodo tipo element</vt:lpstr>
      <vt:lpstr>Acceso a los atributos de un nodo tipo element</vt:lpstr>
      <vt:lpstr>Acceso a los atributos de un nodo tipo element</vt:lpstr>
      <vt:lpstr>Creación y eliminación de nodos</vt:lpstr>
      <vt:lpstr>Creación y eliminación de nodos</vt:lpstr>
      <vt:lpstr>Programación de eventos</vt:lpstr>
      <vt:lpstr>Programación de eventos</vt:lpstr>
      <vt:lpstr>Programación de eventos</vt:lpstr>
      <vt:lpstr>Programación de eventos</vt:lpstr>
      <vt:lpstr>Diferencias en las implementaciones del modelo</vt:lpstr>
      <vt:lpstr>Diferencias en las implementaciones del modelo</vt:lpstr>
      <vt:lpstr>Diferencias en las implementaciones del modelo</vt:lpstr>
      <vt:lpstr>Diferencias en las implementaciones del modelo</vt:lpstr>
      <vt:lpstr>Diferencias en las implementaciones del modelo</vt:lpstr>
      <vt:lpstr>Uso de librerías de terceros</vt:lpstr>
      <vt:lpstr>Uso de librerías de terceros</vt:lpstr>
      <vt:lpstr>Uso de librerías de terceros</vt:lpstr>
      <vt:lpstr>Uso de librerías de terceros</vt:lpstr>
      <vt:lpstr>Uso de librerías de terceros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jenifer.verde</cp:lastModifiedBy>
  <cp:revision>36</cp:revision>
  <dcterms:created xsi:type="dcterms:W3CDTF">2012-04-05T17:12:23Z</dcterms:created>
  <dcterms:modified xsi:type="dcterms:W3CDTF">2012-07-26T10:50:30Z</dcterms:modified>
</cp:coreProperties>
</file>