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67" r:id="rId4"/>
    <p:sldId id="268" r:id="rId5"/>
    <p:sldId id="269" r:id="rId6"/>
    <p:sldId id="297" r:id="rId7"/>
    <p:sldId id="271" r:id="rId8"/>
    <p:sldId id="272" r:id="rId9"/>
    <p:sldId id="258" r:id="rId10"/>
    <p:sldId id="259" r:id="rId11"/>
    <p:sldId id="273" r:id="rId12"/>
    <p:sldId id="260" r:id="rId13"/>
    <p:sldId id="295" r:id="rId14"/>
    <p:sldId id="274" r:id="rId15"/>
    <p:sldId id="261" r:id="rId16"/>
    <p:sldId id="275" r:id="rId17"/>
    <p:sldId id="277" r:id="rId18"/>
    <p:sldId id="262" r:id="rId19"/>
    <p:sldId id="278" r:id="rId20"/>
    <p:sldId id="296" r:id="rId21"/>
    <p:sldId id="281" r:id="rId22"/>
    <p:sldId id="280" r:id="rId23"/>
    <p:sldId id="289" r:id="rId24"/>
    <p:sldId id="290" r:id="rId25"/>
    <p:sldId id="291" r:id="rId26"/>
    <p:sldId id="292" r:id="rId27"/>
    <p:sldId id="293" r:id="rId28"/>
    <p:sldId id="294" r:id="rId29"/>
    <p:sldId id="263" r:id="rId30"/>
    <p:sldId id="282" r:id="rId31"/>
    <p:sldId id="283" r:id="rId32"/>
    <p:sldId id="284" r:id="rId33"/>
    <p:sldId id="285" r:id="rId34"/>
    <p:sldId id="286" r:id="rId35"/>
    <p:sldId id="287" r:id="rId36"/>
    <p:sldId id="288" r:id="rId37"/>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1F1F"/>
  </p:clrMru>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450" y="-7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102"/>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190EE77-5F38-457B-96A8-67CE15DC456B}" type="datetimeFigureOut">
              <a:rPr lang="es-ES" smtClean="0"/>
              <a:pPr/>
              <a:t>26/07/2012</a:t>
            </a:fld>
            <a:endParaRPr lang="es-ES"/>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FF8415D2-09C9-45E9-8984-F1E4AAC1ABA2}"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C6011E10-B218-48E2-B7C9-DEE9015F2796}" type="datetimeFigureOut">
              <a:rPr lang="es-ES" smtClean="0"/>
              <a:pPr/>
              <a:t>26/07/2012</a:t>
            </a:fld>
            <a:endParaRPr lang="es-E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C93F345-9B85-45FE-A289-6E9AEA1DBE5E}"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5C93F345-9B85-45FE-A289-6E9AEA1DBE5E}" type="slidenum">
              <a:rPr lang="es-ES" smtClean="0"/>
              <a:pPr/>
              <a:t>24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124744"/>
            <a:ext cx="7772400" cy="1728192"/>
          </a:xfrm>
          <a:ln>
            <a:noFill/>
          </a:ln>
          <a:effectLst/>
          <a:scene3d>
            <a:camera prst="orthographicFront">
              <a:rot lat="0" lon="0" rev="0"/>
            </a:camera>
            <a:lightRig rig="chilly" dir="t">
              <a:rot lat="0" lon="0" rev="18480000"/>
            </a:lightRig>
          </a:scene3d>
          <a:sp3d prstMaterial="clear">
            <a:bevelT h="63500"/>
          </a:sp3d>
        </p:spPr>
        <p:txBody>
          <a:bodyPr/>
          <a:lstStyle>
            <a:lvl1pPr>
              <a:defRPr sz="3600" b="1">
                <a:solidFill>
                  <a:schemeClr val="bg1"/>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683568" y="3717032"/>
            <a:ext cx="7848872" cy="954107"/>
          </a:xfrm>
          <a:effectLst/>
        </p:spPr>
        <p:txBody>
          <a:bodyPr anchor="ctr">
            <a:spAutoFit/>
          </a:bodyPr>
          <a:lstStyle>
            <a:lvl1pPr marL="0" indent="0" algn="ctr">
              <a:buNone/>
              <a:defRPr sz="2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Rectangle 1"/>
          <p:cNvSpPr>
            <a:spLocks noChangeArrowheads="1"/>
          </p:cNvSpPr>
          <p:nvPr userDrawn="1"/>
        </p:nvSpPr>
        <p:spPr bwMode="auto">
          <a:xfrm>
            <a:off x="3059832" y="4704820"/>
            <a:ext cx="32403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J</a:t>
            </a:r>
            <a:r>
              <a:rPr kumimoji="0" lang="es-ES_tradnl" sz="1600" b="0" i="0" u="none" strike="noStrike" cap="none" normalizeH="0" baseline="0" dirty="0" smtClean="0" bmk="">
                <a:ln>
                  <a:noFill/>
                </a:ln>
                <a:solidFill>
                  <a:schemeClr val="bg1"/>
                </a:solidFill>
                <a:effectLst/>
                <a:latin typeface="Arial" pitchFamily="34" charset="0"/>
                <a:ea typeface="Times New Roman" pitchFamily="18" charset="0"/>
                <a:cs typeface="Arial" pitchFamily="34" charset="0"/>
              </a:rPr>
              <a:t>uan Manuel Vara Mesa</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Marcos López Sanz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David Granada</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Emanuel </a:t>
            </a: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Irrazábal</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Jesús Javier Jiménez Hernández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Jenifer</a:t>
            </a: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 Verde Marín</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lvl1pPr>
              <a:buFont typeface="Wingdings" pitchFamily="2" charset="2"/>
              <a:buChar char="§"/>
              <a:defRPr/>
            </a:lvl1pPr>
            <a:lvl2pPr>
              <a:buFont typeface="Courier New" pitchFamily="49" charset="0"/>
              <a:buChar char="o"/>
              <a:defRPr/>
            </a:lvl2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7" name="4 Marcador de pie de página"/>
          <p:cNvSpPr>
            <a:spLocks noGrp="1"/>
          </p:cNvSpPr>
          <p:nvPr>
            <p:ph type="ftr" sz="quarter" idx="3"/>
          </p:nvPr>
        </p:nvSpPr>
        <p:spPr>
          <a:xfrm>
            <a:off x="179512" y="6093296"/>
            <a:ext cx="6264696" cy="600918"/>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lang="es-ES" dirty="0" smtClean="0"/>
              <a:t>Capítulo 1 – Selección de arquitecturas y herramientas de programación</a:t>
            </a:r>
            <a:endParaRPr lang="es-ES" dirty="0"/>
          </a:p>
        </p:txBody>
      </p:sp>
      <p:sp>
        <p:nvSpPr>
          <p:cNvPr id="10"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1"/>
            <a:ext cx="8229600" cy="406104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
        <p:nvSpPr>
          <p:cNvPr id="9" name="4 Marcador de pie de página"/>
          <p:cNvSpPr>
            <a:spLocks noGrp="1"/>
          </p:cNvSpPr>
          <p:nvPr>
            <p:ph type="ftr" sz="quarter" idx="3"/>
          </p:nvPr>
        </p:nvSpPr>
        <p:spPr>
          <a:xfrm>
            <a:off x="179512" y="6093296"/>
            <a:ext cx="6264696" cy="600918"/>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lang="es-ES" dirty="0" smtClean="0"/>
              <a:t>Capítulo 1 – Selección de arquitecturas y herramientas de programación</a:t>
            </a:r>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3200" kern="1200">
          <a:solidFill>
            <a:srgbClr val="E11F1F"/>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DESARROLLO WEB </a:t>
            </a:r>
            <a:br>
              <a:rPr lang="es-ES" dirty="0" smtClean="0"/>
            </a:br>
            <a:r>
              <a:rPr lang="es-ES" dirty="0" smtClean="0"/>
              <a:t>EN ENTORNO CLIENTE</a:t>
            </a:r>
            <a:endParaRPr lang="es-ES" dirty="0"/>
          </a:p>
        </p:txBody>
      </p:sp>
      <p:sp>
        <p:nvSpPr>
          <p:cNvPr id="3" name="2 Subtítulo"/>
          <p:cNvSpPr>
            <a:spLocks noGrp="1"/>
          </p:cNvSpPr>
          <p:nvPr>
            <p:ph type="subTitle" idx="1"/>
          </p:nvPr>
        </p:nvSpPr>
        <p:spPr>
          <a:xfrm>
            <a:off x="683568" y="3396944"/>
            <a:ext cx="7848872" cy="904863"/>
          </a:xfrm>
        </p:spPr>
        <p:txBody>
          <a:bodyPr anchor="b"/>
          <a:lstStyle/>
          <a:p>
            <a:r>
              <a:rPr lang="es-ES" sz="2400" dirty="0" smtClean="0"/>
              <a:t>CAPÍTULO 8:</a:t>
            </a:r>
          </a:p>
          <a:p>
            <a:r>
              <a:rPr lang="es-ES" sz="2400" dirty="0" smtClean="0"/>
              <a:t>Almacenamiento de datos en el lado cliente</a:t>
            </a:r>
            <a:endParaRPr lang="es-E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SessionStorage</a:t>
            </a:r>
            <a:endParaRPr lang="es-ES" dirty="0"/>
          </a:p>
        </p:txBody>
      </p:sp>
      <p:sp>
        <p:nvSpPr>
          <p:cNvPr id="3" name="2 Marcador de contenido"/>
          <p:cNvSpPr>
            <a:spLocks noGrp="1"/>
          </p:cNvSpPr>
          <p:nvPr>
            <p:ph idx="1"/>
          </p:nvPr>
        </p:nvSpPr>
        <p:spPr>
          <a:xfrm>
            <a:off x="457200" y="1600201"/>
            <a:ext cx="4400552" cy="4061048"/>
          </a:xfrm>
        </p:spPr>
        <p:txBody>
          <a:bodyPr>
            <a:normAutofit fontScale="70000" lnSpcReduction="20000"/>
          </a:bodyPr>
          <a:lstStyle/>
          <a:p>
            <a:r>
              <a:rPr lang="es-ES_tradnl" dirty="0" smtClean="0"/>
              <a:t>La especificación actual de Web Storage incluye un nuevo objeto llamado “</a:t>
            </a:r>
            <a:r>
              <a:rPr lang="es-ES_tradnl" dirty="0" err="1" smtClean="0"/>
              <a:t>sessionStorage</a:t>
            </a:r>
            <a:r>
              <a:rPr lang="es-ES_tradnl" dirty="0" smtClean="0"/>
              <a:t>”.</a:t>
            </a:r>
            <a:endParaRPr lang="es-ES_tradnl" dirty="0" smtClean="0"/>
          </a:p>
          <a:p>
            <a:endParaRPr lang="es-ES_tradnl" dirty="0" smtClean="0"/>
          </a:p>
          <a:p>
            <a:r>
              <a:rPr lang="es-ES_tradnl" dirty="0" smtClean="0"/>
              <a:t>El objeto “</a:t>
            </a:r>
            <a:r>
              <a:rPr lang="es-ES_tradnl" dirty="0" err="1" smtClean="0"/>
              <a:t>sessionStorage</a:t>
            </a:r>
            <a:r>
              <a:rPr lang="es-ES_tradnl" dirty="0" smtClean="0"/>
              <a:t>” se instancia por sesión y ventana, por lo que dos pestañas del navegador abiertas al mismo tiempo y para un mismo sitio Web pueden tener información </a:t>
            </a:r>
            <a:r>
              <a:rPr lang="es-ES_tradnl" dirty="0" smtClean="0"/>
              <a:t>distinta.</a:t>
            </a:r>
            <a:endParaRPr lang="es-ES_tradnl" dirty="0" smtClean="0"/>
          </a:p>
          <a:p>
            <a:endParaRPr lang="es-ES_tradnl" dirty="0" smtClean="0"/>
          </a:p>
          <a:p>
            <a:r>
              <a:rPr lang="es-ES_tradnl" dirty="0" smtClean="0"/>
              <a:t>Al cerrar la sesión se pierde la </a:t>
            </a:r>
            <a:r>
              <a:rPr lang="es-ES_tradnl" dirty="0" smtClean="0"/>
              <a:t>información.</a:t>
            </a:r>
            <a:endParaRPr lang="es-ES" dirty="0" smtClean="0"/>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10</a:t>
            </a:fld>
            <a:endParaRPr lang="es-ES" dirty="0"/>
          </a:p>
        </p:txBody>
      </p:sp>
      <p:pic>
        <p:nvPicPr>
          <p:cNvPr id="2050" name="Picture 2" descr="D:\Dropbox\LibrosCiclos\Desarrollo Web entorno cliente\Capítulo 8 - Almacenamiento de datos en el lado del cliente\Imágenes\Figura8.2.png"/>
          <p:cNvPicPr>
            <a:picLocks noChangeAspect="1" noChangeArrowheads="1"/>
          </p:cNvPicPr>
          <p:nvPr/>
        </p:nvPicPr>
        <p:blipFill>
          <a:blip r:embed="rId2" cstate="print"/>
          <a:srcRect/>
          <a:stretch>
            <a:fillRect/>
          </a:stretch>
        </p:blipFill>
        <p:spPr bwMode="auto">
          <a:xfrm>
            <a:off x="5286380" y="2214554"/>
            <a:ext cx="3532946" cy="2947991"/>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Métodos del objeto </a:t>
            </a:r>
            <a:r>
              <a:rPr lang="es-ES" dirty="0" err="1" smtClean="0"/>
              <a:t>SessionStorage</a:t>
            </a:r>
            <a:endParaRPr lang="es-ES" dirty="0"/>
          </a:p>
        </p:txBody>
      </p:sp>
      <p:sp>
        <p:nvSpPr>
          <p:cNvPr id="3" name="2 Marcador de contenido"/>
          <p:cNvSpPr>
            <a:spLocks noGrp="1"/>
          </p:cNvSpPr>
          <p:nvPr>
            <p:ph idx="1"/>
          </p:nvPr>
        </p:nvSpPr>
        <p:spPr>
          <a:xfrm>
            <a:off x="642910" y="1643050"/>
            <a:ext cx="7786710" cy="4061048"/>
          </a:xfrm>
        </p:spPr>
        <p:txBody>
          <a:bodyPr>
            <a:normAutofit/>
          </a:bodyPr>
          <a:lstStyle/>
          <a:p>
            <a:r>
              <a:rPr lang="en-US" sz="2000" dirty="0" err="1" smtClean="0"/>
              <a:t>Agregar</a:t>
            </a:r>
            <a:r>
              <a:rPr lang="en-US" sz="2000" dirty="0" smtClean="0"/>
              <a:t> un </a:t>
            </a:r>
            <a:r>
              <a:rPr lang="en-US" sz="2000" dirty="0" err="1" smtClean="0"/>
              <a:t>nuevo</a:t>
            </a:r>
            <a:r>
              <a:rPr lang="en-US" sz="2000" dirty="0" smtClean="0"/>
              <a:t> par clave/valor: </a:t>
            </a:r>
          </a:p>
          <a:p>
            <a:pPr algn="ctr">
              <a:buNone/>
            </a:pPr>
            <a:r>
              <a:rPr lang="en-US" sz="1600" dirty="0" err="1" smtClean="0">
                <a:latin typeface="Courier New" pitchFamily="49" charset="0"/>
                <a:cs typeface="Courier New" pitchFamily="49" charset="0"/>
              </a:rPr>
              <a:t>sessionStorage.setItem</a:t>
            </a:r>
            <a:r>
              <a:rPr lang="en-US" sz="1600" dirty="0" smtClean="0">
                <a:latin typeface="Courier New" pitchFamily="49" charset="0"/>
                <a:cs typeface="Courier New" pitchFamily="49" charset="0"/>
              </a:rPr>
              <a:t>(“maleta”,“1”);</a:t>
            </a:r>
          </a:p>
          <a:p>
            <a:pPr algn="ctr">
              <a:buNone/>
            </a:pPr>
            <a:endParaRPr lang="es-ES" sz="2000" i="1" dirty="0" smtClean="0"/>
          </a:p>
          <a:p>
            <a:r>
              <a:rPr lang="en-US" sz="2000" dirty="0" err="1" smtClean="0"/>
              <a:t>Obtener</a:t>
            </a:r>
            <a:r>
              <a:rPr lang="en-US" sz="2000" dirty="0" smtClean="0"/>
              <a:t> el valor en base a la clave: </a:t>
            </a:r>
          </a:p>
          <a:p>
            <a:pPr algn="ctr">
              <a:buNone/>
            </a:pP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item = </a:t>
            </a:r>
            <a:r>
              <a:rPr lang="en-US" sz="1600" dirty="0" err="1" smtClean="0">
                <a:latin typeface="Courier New" pitchFamily="49" charset="0"/>
                <a:cs typeface="Courier New" pitchFamily="49" charset="0"/>
              </a:rPr>
              <a:t>sessionStorage.getItem</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maleta</a:t>
            </a:r>
            <a:r>
              <a:rPr lang="en-US" sz="1600" dirty="0" smtClean="0">
                <a:latin typeface="Courier New" pitchFamily="49" charset="0"/>
                <a:cs typeface="Courier New" pitchFamily="49" charset="0"/>
              </a:rPr>
              <a:t>”);</a:t>
            </a:r>
          </a:p>
          <a:p>
            <a:pPr algn="ctr">
              <a:buNone/>
            </a:pPr>
            <a:endParaRPr lang="es-ES" sz="2000" i="1" dirty="0" smtClean="0"/>
          </a:p>
          <a:p>
            <a:pPr lvl="0"/>
            <a:r>
              <a:rPr lang="es-ES_tradnl" sz="2000" dirty="0" smtClean="0"/>
              <a:t>Remover el par clave/valor:</a:t>
            </a:r>
            <a:endParaRPr lang="es-ES" sz="2000" dirty="0" smtClean="0"/>
          </a:p>
          <a:p>
            <a:pPr algn="ctr">
              <a:buNone/>
            </a:pP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item = </a:t>
            </a:r>
            <a:r>
              <a:rPr lang="en-US" sz="1600" dirty="0" err="1" smtClean="0">
                <a:latin typeface="Courier New" pitchFamily="49" charset="0"/>
                <a:cs typeface="Courier New" pitchFamily="49" charset="0"/>
              </a:rPr>
              <a:t>sessionStorage.removeItem</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maleta</a:t>
            </a:r>
            <a:r>
              <a:rPr lang="en-US" sz="1600" dirty="0" smtClean="0">
                <a:latin typeface="Courier New" pitchFamily="49" charset="0"/>
                <a:cs typeface="Courier New" pitchFamily="49" charset="0"/>
              </a:rPr>
              <a:t>”);</a:t>
            </a:r>
            <a:endParaRPr lang="es-ES" sz="1600" dirty="0" smtClean="0">
              <a:latin typeface="Courier New" pitchFamily="49" charset="0"/>
              <a:cs typeface="Courier New" pitchFamily="49" charset="0"/>
            </a:endParaRPr>
          </a:p>
          <a:p>
            <a:pPr algn="ctr">
              <a:buNone/>
            </a:pP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item = </a:t>
            </a:r>
            <a:r>
              <a:rPr lang="en-US" sz="1600" dirty="0" err="1" smtClean="0">
                <a:latin typeface="Courier New" pitchFamily="49" charset="0"/>
                <a:cs typeface="Courier New" pitchFamily="49" charset="0"/>
              </a:rPr>
              <a:t>sessionStorage.removeItem</a:t>
            </a:r>
            <a:r>
              <a:rPr lang="en-US" sz="1600" dirty="0" smtClean="0">
                <a:latin typeface="Courier New" pitchFamily="49" charset="0"/>
                <a:cs typeface="Courier New" pitchFamily="49" charset="0"/>
              </a:rPr>
              <a:t>(1);</a:t>
            </a:r>
          </a:p>
          <a:p>
            <a:pPr algn="ctr">
              <a:buNone/>
            </a:pPr>
            <a:endParaRPr lang="es-ES" sz="2000" i="1" dirty="0" smtClean="0"/>
          </a:p>
          <a:p>
            <a:pPr lvl="0"/>
            <a:r>
              <a:rPr lang="es-ES_tradnl" sz="2000" dirty="0" smtClean="0"/>
              <a:t>El método “</a:t>
            </a:r>
            <a:r>
              <a:rPr lang="es-ES_tradnl" sz="2000" dirty="0" err="1" smtClean="0"/>
              <a:t>clear</a:t>
            </a:r>
            <a:r>
              <a:rPr lang="es-ES_tradnl" sz="2000" dirty="0" smtClean="0"/>
              <a:t>()” borra todos los elementos de la </a:t>
            </a:r>
            <a:r>
              <a:rPr lang="es-ES_tradnl" sz="2000" dirty="0" smtClean="0"/>
              <a:t>lista:</a:t>
            </a:r>
            <a:endParaRPr lang="es-ES_tradnl" sz="2000" dirty="0" smtClean="0"/>
          </a:p>
          <a:p>
            <a:pPr lvl="0" algn="ctr">
              <a:buNone/>
            </a:pPr>
            <a:r>
              <a:rPr lang="en-US" sz="1600" dirty="0" err="1" smtClean="0">
                <a:latin typeface="Courier New" pitchFamily="49" charset="0"/>
                <a:cs typeface="Courier New" pitchFamily="49" charset="0"/>
              </a:rPr>
              <a:t>sessionStorage.clear</a:t>
            </a:r>
            <a:r>
              <a:rPr lang="en-US" sz="1600" dirty="0" smtClean="0">
                <a:latin typeface="Courier New" pitchFamily="49" charset="0"/>
                <a:cs typeface="Courier New" pitchFamily="49" charset="0"/>
              </a:rPr>
              <a:t>();</a:t>
            </a:r>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11</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LocalStorage</a:t>
            </a:r>
            <a:endParaRPr lang="es-ES" dirty="0"/>
          </a:p>
        </p:txBody>
      </p:sp>
      <p:sp>
        <p:nvSpPr>
          <p:cNvPr id="3" name="2 Marcador de contenido"/>
          <p:cNvSpPr>
            <a:spLocks noGrp="1"/>
          </p:cNvSpPr>
          <p:nvPr>
            <p:ph idx="1"/>
          </p:nvPr>
        </p:nvSpPr>
        <p:spPr>
          <a:xfrm>
            <a:off x="600076" y="1428736"/>
            <a:ext cx="8186766" cy="1971675"/>
          </a:xfrm>
        </p:spPr>
        <p:txBody>
          <a:bodyPr>
            <a:normAutofit fontScale="77500" lnSpcReduction="20000"/>
          </a:bodyPr>
          <a:lstStyle/>
          <a:p>
            <a:r>
              <a:rPr lang="es-ES" dirty="0" smtClean="0"/>
              <a:t>Este objeto se extiende a lo largo de múltiples ventanas y múltiples </a:t>
            </a:r>
            <a:r>
              <a:rPr lang="es-ES" dirty="0" smtClean="0"/>
              <a:t>sesiones.</a:t>
            </a:r>
            <a:endParaRPr lang="es-ES" dirty="0" smtClean="0"/>
          </a:p>
          <a:p>
            <a:endParaRPr lang="es-ES" dirty="0" smtClean="0"/>
          </a:p>
          <a:p>
            <a:r>
              <a:rPr lang="es-ES" dirty="0" smtClean="0"/>
              <a:t>Puede ser accedido cada vez que se visita el dominio (los subdominios no son válidos) y todas las sesiones abiertas sobre la misma Web ven la misma </a:t>
            </a:r>
            <a:r>
              <a:rPr lang="es-ES" dirty="0" smtClean="0"/>
              <a:t>información.</a:t>
            </a:r>
            <a:endParaRPr lang="es-ES" dirty="0" smtClean="0"/>
          </a:p>
          <a:p>
            <a:endParaRPr lang="es-ES" dirty="0" smtClean="0"/>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12</a:t>
            </a:fld>
            <a:endParaRPr lang="es-ES" dirty="0"/>
          </a:p>
        </p:txBody>
      </p:sp>
      <p:pic>
        <p:nvPicPr>
          <p:cNvPr id="3074" name="Picture 2" descr="D:\Dropbox\LibrosCiclos\Desarrollo Web entorno cliente\Capítulo 8 - Almacenamiento de datos en el lado del cliente\Imágenes\Figura8.3.png"/>
          <p:cNvPicPr>
            <a:picLocks noChangeAspect="1" noChangeArrowheads="1"/>
          </p:cNvPicPr>
          <p:nvPr/>
        </p:nvPicPr>
        <p:blipFill>
          <a:blip r:embed="rId2" cstate="print"/>
          <a:srcRect/>
          <a:stretch>
            <a:fillRect/>
          </a:stretch>
        </p:blipFill>
        <p:spPr bwMode="auto">
          <a:xfrm>
            <a:off x="1857356" y="3373964"/>
            <a:ext cx="5553084" cy="1269482"/>
          </a:xfrm>
          <a:prstGeom prst="rect">
            <a:avLst/>
          </a:prstGeom>
          <a:noFill/>
        </p:spPr>
      </p:pic>
      <p:sp>
        <p:nvSpPr>
          <p:cNvPr id="7" name="6 Rectángulo"/>
          <p:cNvSpPr/>
          <p:nvPr/>
        </p:nvSpPr>
        <p:spPr>
          <a:xfrm>
            <a:off x="500034" y="4810153"/>
            <a:ext cx="8286808" cy="904863"/>
          </a:xfrm>
          <a:prstGeom prst="rect">
            <a:avLst/>
          </a:prstGeom>
        </p:spPr>
        <p:txBody>
          <a:bodyPr wrap="square">
            <a:spAutoFit/>
          </a:bodyPr>
          <a:lstStyle/>
          <a:p>
            <a:pPr marL="342900" indent="-342900">
              <a:lnSpc>
                <a:spcPct val="80000"/>
              </a:lnSpc>
              <a:spcBef>
                <a:spcPct val="20000"/>
              </a:spcBef>
              <a:buFont typeface="Wingdings" pitchFamily="2" charset="2"/>
              <a:buChar char="§"/>
            </a:pPr>
            <a:r>
              <a:rPr lang="es-ES_tradnl" sz="2200" dirty="0" smtClean="0">
                <a:latin typeface="Arial" pitchFamily="34" charset="0"/>
                <a:cs typeface="Arial" pitchFamily="34" charset="0"/>
              </a:rPr>
              <a:t>Cualquier tipo de cambio en el almacén debe disparar un evento de tipo "</a:t>
            </a:r>
            <a:r>
              <a:rPr lang="es-ES_tradnl" sz="2200" dirty="0" err="1" smtClean="0">
                <a:latin typeface="Arial" pitchFamily="34" charset="0"/>
                <a:cs typeface="Arial" pitchFamily="34" charset="0"/>
              </a:rPr>
              <a:t>StorageEvent</a:t>
            </a:r>
            <a:r>
              <a:rPr lang="es-ES_tradnl" sz="2200" dirty="0" smtClean="0">
                <a:latin typeface="Arial" pitchFamily="34" charset="0"/>
                <a:cs typeface="Arial" pitchFamily="34" charset="0"/>
              </a:rPr>
              <a:t>", de forma que cualquier ventana con acceso al almacén pueda responder al </a:t>
            </a:r>
            <a:r>
              <a:rPr lang="es-ES_tradnl" sz="2200" dirty="0" smtClean="0">
                <a:latin typeface="Arial" pitchFamily="34" charset="0"/>
                <a:cs typeface="Arial" pitchFamily="34" charset="0"/>
              </a:rPr>
              <a:t>mismo. </a:t>
            </a:r>
            <a:endParaRPr lang="es-ES" sz="2200" dirty="0" smtClean="0">
              <a:latin typeface="Arial" pitchFamily="34" charset="0"/>
              <a:cs typeface="Arial" pitchFamily="34" charset="0"/>
            </a:endParaRPr>
          </a:p>
        </p:txBody>
      </p: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Propiedades del evento “</a:t>
            </a:r>
            <a:r>
              <a:rPr lang="es-ES" dirty="0" err="1" smtClean="0"/>
              <a:t>storage</a:t>
            </a:r>
            <a:r>
              <a:rPr lang="es-ES" dirty="0" smtClean="0"/>
              <a: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13</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graphicFrame>
        <p:nvGraphicFramePr>
          <p:cNvPr id="9" name="Tabla 6"/>
          <p:cNvGraphicFramePr>
            <a:graphicFrameLocks noGrp="1"/>
          </p:cNvGraphicFramePr>
          <p:nvPr>
            <p:extLst>
              <p:ext uri="{D42A27DB-BD31-4B8C-83A1-F6EECF244321}">
                <p14:modId xmlns:p14="http://schemas.microsoft.com/office/powerpoint/2010/main" xmlns="" val="1421326099"/>
              </p:ext>
            </p:extLst>
          </p:nvPr>
        </p:nvGraphicFramePr>
        <p:xfrm>
          <a:off x="642910" y="1571612"/>
          <a:ext cx="8001056" cy="3376846"/>
        </p:xfrm>
        <a:graphic>
          <a:graphicData uri="http://schemas.openxmlformats.org/drawingml/2006/table">
            <a:tbl>
              <a:tblPr firstRow="1" bandRow="1">
                <a:tableStyleId>{5C22544A-7EE6-4342-B048-85BDC9FD1C3A}</a:tableStyleId>
              </a:tblPr>
              <a:tblGrid>
                <a:gridCol w="2286016"/>
                <a:gridCol w="5715040"/>
              </a:tblGrid>
              <a:tr h="353160">
                <a:tc>
                  <a:txBody>
                    <a:bodyPr/>
                    <a:lstStyle/>
                    <a:p>
                      <a:pPr marL="0" indent="0" algn="ctr">
                        <a:spcAft>
                          <a:spcPts val="1200"/>
                        </a:spcAft>
                      </a:pPr>
                      <a:r>
                        <a:rPr lang="es-ES" sz="2000" b="1" kern="1200" dirty="0">
                          <a:solidFill>
                            <a:schemeClr val="lt1"/>
                          </a:solidFill>
                          <a:effectLst/>
                          <a:latin typeface="Times New Roman"/>
                          <a:ea typeface="Times New Roman"/>
                          <a:cs typeface="+mn-cs"/>
                        </a:rPr>
                        <a:t>Propiedades</a:t>
                      </a:r>
                    </a:p>
                  </a:txBody>
                  <a:tcPr marL="68580" marR="68580" marT="0" marB="0"/>
                </a:tc>
                <a:tc>
                  <a:txBody>
                    <a:bodyPr/>
                    <a:lstStyle/>
                    <a:p>
                      <a:pPr indent="0" algn="ctr">
                        <a:spcAft>
                          <a:spcPts val="1200"/>
                        </a:spcAft>
                      </a:pPr>
                      <a:r>
                        <a:rPr lang="es-ES" sz="2000" b="1" kern="1200" dirty="0">
                          <a:solidFill>
                            <a:schemeClr val="lt1"/>
                          </a:solidFill>
                          <a:effectLst/>
                          <a:latin typeface="Times New Roman"/>
                          <a:ea typeface="Times New Roman"/>
                          <a:cs typeface="+mn-cs"/>
                        </a:rPr>
                        <a:t>Internet Explorer</a:t>
                      </a:r>
                    </a:p>
                  </a:txBody>
                  <a:tcPr marL="68580" marR="68580" marT="0" marB="0" anchor="ctr"/>
                </a:tc>
              </a:tr>
              <a:tr h="552517">
                <a:tc>
                  <a:txBody>
                    <a:bodyPr/>
                    <a:lstStyle/>
                    <a:p>
                      <a:pPr marL="0" indent="0" algn="l">
                        <a:spcAft>
                          <a:spcPts val="1200"/>
                        </a:spcAft>
                      </a:pPr>
                      <a:r>
                        <a:rPr lang="es-ES" sz="1600" kern="1200" dirty="0">
                          <a:solidFill>
                            <a:schemeClr val="dk1"/>
                          </a:solidFill>
                          <a:effectLst/>
                          <a:latin typeface="Courier New"/>
                          <a:ea typeface="Times New Roman"/>
                          <a:cs typeface="Courier New"/>
                        </a:rPr>
                        <a:t>url</a:t>
                      </a: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El dominio asociado con el objeto que ha cambiado.</a:t>
                      </a:r>
                    </a:p>
                  </a:txBody>
                  <a:tcPr marL="68580" marR="68580" marT="0" marB="0" anchor="ctr"/>
                </a:tc>
              </a:tr>
              <a:tr h="552517">
                <a:tc>
                  <a:txBody>
                    <a:bodyPr/>
                    <a:lstStyle/>
                    <a:p>
                      <a:pPr marL="0" indent="0" algn="l">
                        <a:spcAft>
                          <a:spcPts val="1200"/>
                        </a:spcAft>
                      </a:pPr>
                      <a:r>
                        <a:rPr lang="es-ES" sz="1600" kern="1200" dirty="0">
                          <a:solidFill>
                            <a:schemeClr val="dk1"/>
                          </a:solidFill>
                          <a:effectLst/>
                          <a:latin typeface="Courier New"/>
                          <a:ea typeface="Times New Roman"/>
                          <a:cs typeface="Courier New"/>
                        </a:rPr>
                        <a:t>storageArea</a:t>
                      </a: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Representa el objeto localStorage o sessionStorage afectado.</a:t>
                      </a:r>
                    </a:p>
                  </a:txBody>
                  <a:tcPr marL="68580" marR="68580" marT="0" marB="0" anchor="ctr"/>
                </a:tc>
              </a:tr>
              <a:tr h="552517">
                <a:tc>
                  <a:txBody>
                    <a:bodyPr/>
                    <a:lstStyle/>
                    <a:p>
                      <a:pPr marL="0" indent="0" algn="l">
                        <a:spcAft>
                          <a:spcPts val="1200"/>
                        </a:spcAft>
                      </a:pPr>
                      <a:r>
                        <a:rPr lang="es-ES" sz="1600" kern="1200" dirty="0">
                          <a:solidFill>
                            <a:schemeClr val="dk1"/>
                          </a:solidFill>
                          <a:effectLst/>
                          <a:latin typeface="Courier New"/>
                          <a:ea typeface="Times New Roman"/>
                          <a:cs typeface="Courier New"/>
                        </a:rPr>
                        <a:t>key</a:t>
                      </a: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La clave del par clave/valor que ha sido agregado, modificado o borrado.</a:t>
                      </a:r>
                    </a:p>
                  </a:txBody>
                  <a:tcPr marL="68580" marR="68580" marT="0" marB="0" anchor="ctr"/>
                </a:tc>
              </a:tr>
              <a:tr h="428246">
                <a:tc>
                  <a:txBody>
                    <a:bodyPr/>
                    <a:lstStyle/>
                    <a:p>
                      <a:pPr marL="0" indent="0" algn="l">
                        <a:spcAft>
                          <a:spcPts val="1200"/>
                        </a:spcAft>
                      </a:pPr>
                      <a:r>
                        <a:rPr lang="es-ES" sz="1600" kern="1200" dirty="0">
                          <a:solidFill>
                            <a:schemeClr val="dk1"/>
                          </a:solidFill>
                          <a:effectLst/>
                          <a:latin typeface="Courier New"/>
                          <a:ea typeface="Times New Roman"/>
                          <a:cs typeface="Courier New"/>
                        </a:rPr>
                        <a:t>newValue</a:t>
                      </a: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El </a:t>
                      </a:r>
                      <a:r>
                        <a:rPr lang="es-ES" sz="2000" kern="1200" dirty="0" smtClean="0">
                          <a:solidFill>
                            <a:schemeClr val="dk1"/>
                          </a:solidFill>
                          <a:latin typeface="+mn-lt"/>
                          <a:ea typeface="+mn-ea"/>
                          <a:cs typeface="+mn-cs"/>
                        </a:rPr>
                        <a:t>nuevo valor </a:t>
                      </a:r>
                      <a:r>
                        <a:rPr lang="es-ES" sz="2000" kern="1200" dirty="0">
                          <a:solidFill>
                            <a:schemeClr val="dk1"/>
                          </a:solidFill>
                          <a:latin typeface="+mn-lt"/>
                          <a:ea typeface="+mn-ea"/>
                          <a:cs typeface="+mn-cs"/>
                        </a:rPr>
                        <a:t>asociado con la clave. Será null si trata de una </a:t>
                      </a:r>
                      <a:r>
                        <a:rPr lang="es-ES" sz="2000" kern="1200" dirty="0" smtClean="0">
                          <a:solidFill>
                            <a:schemeClr val="dk1"/>
                          </a:solidFill>
                          <a:latin typeface="+mn-lt"/>
                          <a:ea typeface="+mn-ea"/>
                          <a:cs typeface="+mn-cs"/>
                        </a:rPr>
                        <a:t>eliminación.</a:t>
                      </a:r>
                      <a:endParaRPr lang="es-ES" sz="2000" kern="1200" dirty="0">
                        <a:solidFill>
                          <a:schemeClr val="dk1"/>
                        </a:solidFill>
                        <a:latin typeface="+mn-lt"/>
                        <a:ea typeface="+mn-ea"/>
                        <a:cs typeface="+mn-cs"/>
                      </a:endParaRPr>
                    </a:p>
                  </a:txBody>
                  <a:tcPr marL="68580" marR="68580" marT="0" marB="0" anchor="ctr"/>
                </a:tc>
              </a:tr>
              <a:tr h="642369">
                <a:tc>
                  <a:txBody>
                    <a:bodyPr/>
                    <a:lstStyle/>
                    <a:p>
                      <a:pPr marL="0" indent="0" algn="l">
                        <a:spcAft>
                          <a:spcPts val="1200"/>
                        </a:spcAft>
                      </a:pPr>
                      <a:r>
                        <a:rPr lang="es-ES" sz="1600" kern="1200" dirty="0">
                          <a:solidFill>
                            <a:schemeClr val="dk1"/>
                          </a:solidFill>
                          <a:effectLst/>
                          <a:latin typeface="Courier New"/>
                          <a:ea typeface="Times New Roman"/>
                          <a:cs typeface="Courier New"/>
                        </a:rPr>
                        <a:t>oldValue</a:t>
                      </a: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El antiguo valor.</a:t>
                      </a:r>
                    </a:p>
                  </a:txBody>
                  <a:tcPr marL="68580" marR="68580" marT="0"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Persistencia de los datos</a:t>
            </a:r>
            <a:endParaRPr lang="es-ES" dirty="0"/>
          </a:p>
        </p:txBody>
      </p:sp>
      <p:sp>
        <p:nvSpPr>
          <p:cNvPr id="3" name="2 Marcador de contenido"/>
          <p:cNvSpPr>
            <a:spLocks noGrp="1"/>
          </p:cNvSpPr>
          <p:nvPr>
            <p:ph idx="1"/>
          </p:nvPr>
        </p:nvSpPr>
        <p:spPr>
          <a:xfrm>
            <a:off x="642910" y="1643050"/>
            <a:ext cx="7786710" cy="4061048"/>
          </a:xfrm>
        </p:spPr>
        <p:txBody>
          <a:bodyPr>
            <a:normAutofit lnSpcReduction="10000"/>
          </a:bodyPr>
          <a:lstStyle/>
          <a:p>
            <a:r>
              <a:rPr lang="es-ES" sz="2000" dirty="0" smtClean="0"/>
              <a:t>Dependiendo el navegador, existirán diferentes estrategias de implantación  para persistir los </a:t>
            </a:r>
            <a:r>
              <a:rPr lang="es-ES" sz="2000" dirty="0" smtClean="0"/>
              <a:t>datos.</a:t>
            </a:r>
            <a:endParaRPr lang="es-ES" sz="2000" dirty="0" smtClean="0"/>
          </a:p>
          <a:p>
            <a:endParaRPr lang="es-ES" sz="2000" dirty="0" smtClean="0"/>
          </a:p>
          <a:p>
            <a:r>
              <a:rPr lang="es-ES" sz="2000" dirty="0" err="1" smtClean="0"/>
              <a:t>Firefox</a:t>
            </a:r>
            <a:r>
              <a:rPr lang="es-ES" sz="2000" dirty="0" smtClean="0"/>
              <a:t> realiza el almacenamiento de manera síncrona, persiste inmediatamente los datos que se almacenan mediante </a:t>
            </a:r>
            <a:r>
              <a:rPr lang="es-ES" sz="2000" dirty="0" smtClean="0"/>
              <a:t>código.</a:t>
            </a:r>
            <a:endParaRPr lang="es-ES" sz="2000" dirty="0" smtClean="0"/>
          </a:p>
          <a:p>
            <a:endParaRPr lang="es-ES" sz="2000" dirty="0" smtClean="0"/>
          </a:p>
          <a:p>
            <a:r>
              <a:rPr lang="es-ES" sz="2000" dirty="0" smtClean="0"/>
              <a:t>En Internet Explorer los datos se escriben de manera </a:t>
            </a:r>
            <a:r>
              <a:rPr lang="es-ES" sz="2000" dirty="0" smtClean="0"/>
              <a:t>asíncrona.</a:t>
            </a:r>
            <a:endParaRPr lang="es-ES" sz="2000" dirty="0" smtClean="0"/>
          </a:p>
          <a:p>
            <a:endParaRPr lang="es-ES" sz="2000" dirty="0" smtClean="0"/>
          </a:p>
          <a:p>
            <a:r>
              <a:rPr lang="es-ES" sz="2000" dirty="0" smtClean="0"/>
              <a:t>En Internet Explorer 8 se puede forzar la persistencia mediante los métodos “</a:t>
            </a:r>
            <a:r>
              <a:rPr lang="es-ES" sz="2000" dirty="0" err="1" smtClean="0"/>
              <a:t>begin</a:t>
            </a:r>
            <a:r>
              <a:rPr lang="es-ES" sz="2000" dirty="0" smtClean="0"/>
              <a:t>” y “</a:t>
            </a:r>
            <a:r>
              <a:rPr lang="es-ES" sz="2000" dirty="0" err="1" smtClean="0"/>
              <a:t>commit</a:t>
            </a:r>
            <a:r>
              <a:rPr lang="es-ES" sz="2000" dirty="0" smtClean="0"/>
              <a:t>”. Las asignaciones de datos que se encuentren encerrados entre la llamada de ambos métodos se realizarán de manera </a:t>
            </a:r>
            <a:r>
              <a:rPr lang="es-ES" sz="2000" dirty="0" smtClean="0"/>
              <a:t>síncrona.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14</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Bases de Datos Orientadas a Objeto</a:t>
            </a:r>
            <a:endParaRPr lang="es-ES" dirty="0"/>
          </a:p>
        </p:txBody>
      </p:sp>
      <p:sp>
        <p:nvSpPr>
          <p:cNvPr id="3" name="2 Marcador de contenido"/>
          <p:cNvSpPr>
            <a:spLocks noGrp="1"/>
          </p:cNvSpPr>
          <p:nvPr>
            <p:ph idx="1"/>
          </p:nvPr>
        </p:nvSpPr>
        <p:spPr>
          <a:xfrm>
            <a:off x="457200" y="1600201"/>
            <a:ext cx="4257676" cy="3900501"/>
          </a:xfrm>
        </p:spPr>
        <p:txBody>
          <a:bodyPr>
            <a:normAutofit fontScale="62500" lnSpcReduction="20000"/>
          </a:bodyPr>
          <a:lstStyle/>
          <a:p>
            <a:r>
              <a:rPr lang="es-ES" dirty="0" smtClean="0"/>
              <a:t>Las aplicaciones se encuentran mayormente desarrolladas a partir de la orientación  a </a:t>
            </a:r>
            <a:r>
              <a:rPr lang="es-ES" dirty="0" smtClean="0"/>
              <a:t>objetos.</a:t>
            </a:r>
            <a:endParaRPr lang="es-ES" dirty="0" smtClean="0"/>
          </a:p>
          <a:p>
            <a:endParaRPr lang="es-ES" dirty="0" smtClean="0"/>
          </a:p>
          <a:p>
            <a:r>
              <a:rPr lang="es-ES" dirty="0" smtClean="0"/>
              <a:t>Las bases de datos relacionales no están preparadas para almacenar objetos sino para almacenar </a:t>
            </a:r>
            <a:r>
              <a:rPr lang="es-ES" dirty="0" smtClean="0"/>
              <a:t>registros.</a:t>
            </a:r>
            <a:endParaRPr lang="es-ES" dirty="0" smtClean="0"/>
          </a:p>
          <a:p>
            <a:endParaRPr lang="es-ES" dirty="0" smtClean="0"/>
          </a:p>
          <a:p>
            <a:r>
              <a:rPr lang="es-ES" dirty="0" smtClean="0"/>
              <a:t>En las bases de dato orientadas a objeto se realiza la persistencia de los objetos utilizados en la programación de manera transparente, sin necesidad de transformar los </a:t>
            </a:r>
            <a:r>
              <a:rPr lang="es-ES" dirty="0" smtClean="0"/>
              <a:t>datos.</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15</a:t>
            </a:fld>
            <a:endParaRPr lang="es-ES" dirty="0"/>
          </a:p>
        </p:txBody>
      </p:sp>
      <p:pic>
        <p:nvPicPr>
          <p:cNvPr id="4098" name="Picture 2" descr="D:\Dropbox\LibrosCiclos\Desarrollo Web entorno cliente\Capítulo 8 - Almacenamiento de datos en el lado del cliente\Imágenes\Figura8.4.png"/>
          <p:cNvPicPr>
            <a:picLocks noChangeAspect="1" noChangeArrowheads="1"/>
          </p:cNvPicPr>
          <p:nvPr/>
        </p:nvPicPr>
        <p:blipFill>
          <a:blip r:embed="rId2" cstate="print"/>
          <a:srcRect/>
          <a:stretch>
            <a:fillRect/>
          </a:stretch>
        </p:blipFill>
        <p:spPr bwMode="auto">
          <a:xfrm>
            <a:off x="5143504" y="2214554"/>
            <a:ext cx="3444681" cy="2914654"/>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Base de datos en el cliente</a:t>
            </a:r>
            <a:endParaRPr lang="es-ES" dirty="0"/>
          </a:p>
        </p:txBody>
      </p:sp>
      <p:sp>
        <p:nvSpPr>
          <p:cNvPr id="3" name="2 Marcador de contenido"/>
          <p:cNvSpPr>
            <a:spLocks noGrp="1"/>
          </p:cNvSpPr>
          <p:nvPr>
            <p:ph idx="1"/>
          </p:nvPr>
        </p:nvSpPr>
        <p:spPr>
          <a:xfrm>
            <a:off x="714348" y="1571612"/>
            <a:ext cx="7786710" cy="4061048"/>
          </a:xfrm>
        </p:spPr>
        <p:txBody>
          <a:bodyPr>
            <a:normAutofit fontScale="92500" lnSpcReduction="10000"/>
          </a:bodyPr>
          <a:lstStyle/>
          <a:p>
            <a:r>
              <a:rPr lang="es-ES" sz="2000" dirty="0" smtClean="0"/>
              <a:t>En HTML 5 se especifican las características de un sistema de base de datos de objeto en el lado del </a:t>
            </a:r>
            <a:r>
              <a:rPr lang="es-ES" sz="2000" dirty="0" smtClean="0"/>
              <a:t>cliente.</a:t>
            </a:r>
            <a:endParaRPr lang="es-ES" sz="2000" dirty="0" smtClean="0"/>
          </a:p>
          <a:p>
            <a:endParaRPr lang="es-ES" sz="2000" dirty="0" smtClean="0"/>
          </a:p>
          <a:p>
            <a:r>
              <a:rPr lang="es-ES" sz="2000" dirty="0" smtClean="0"/>
              <a:t>Base de datos: un conjunto de datos pertenecientes a un mismo contexto y almacenados sistemáticamente para su posterior </a:t>
            </a:r>
            <a:r>
              <a:rPr lang="es-ES" sz="2000" dirty="0" smtClean="0"/>
              <a:t>uso.</a:t>
            </a:r>
            <a:endParaRPr lang="es-ES" sz="2000" dirty="0" smtClean="0"/>
          </a:p>
          <a:p>
            <a:endParaRPr lang="es-ES" sz="2000" dirty="0" smtClean="0"/>
          </a:p>
          <a:p>
            <a:r>
              <a:rPr lang="es-ES" sz="2000" dirty="0" smtClean="0"/>
              <a:t>La base de datos tiene una estructura, lo que permite mantener una mayor eficiencia en los datos y la aplicación de búsquedas </a:t>
            </a:r>
            <a:r>
              <a:rPr lang="es-ES" sz="2000" dirty="0" smtClean="0"/>
              <a:t>directas.</a:t>
            </a:r>
            <a:endParaRPr lang="es-ES" sz="2000" dirty="0" smtClean="0"/>
          </a:p>
          <a:p>
            <a:endParaRPr lang="es-ES" sz="2000" dirty="0" smtClean="0"/>
          </a:p>
          <a:p>
            <a:r>
              <a:rPr lang="es-ES" sz="2000" dirty="0" smtClean="0"/>
              <a:t>Las bases de datos locales permiten almacenar datos en el cliente teniendo acceso a esta información sin necesidad de estar en </a:t>
            </a:r>
            <a:r>
              <a:rPr lang="es-ES" sz="2000" dirty="0" smtClean="0"/>
              <a:t>línea.</a:t>
            </a:r>
            <a:endParaRPr lang="es-ES" sz="2000" dirty="0" smtClean="0"/>
          </a:p>
          <a:p>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16</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Base de datos en el cliente</a:t>
            </a:r>
            <a:endParaRPr lang="es-ES" dirty="0"/>
          </a:p>
        </p:txBody>
      </p:sp>
      <p:sp>
        <p:nvSpPr>
          <p:cNvPr id="3" name="2 Marcador de contenido"/>
          <p:cNvSpPr>
            <a:spLocks noGrp="1"/>
          </p:cNvSpPr>
          <p:nvPr>
            <p:ph idx="1"/>
          </p:nvPr>
        </p:nvSpPr>
        <p:spPr>
          <a:xfrm>
            <a:off x="714348" y="1571612"/>
            <a:ext cx="7786710" cy="4061048"/>
          </a:xfrm>
        </p:spPr>
        <p:txBody>
          <a:bodyPr>
            <a:normAutofit/>
          </a:bodyPr>
          <a:lstStyle/>
          <a:p>
            <a:r>
              <a:rPr lang="es-ES" sz="2400" dirty="0" smtClean="0"/>
              <a:t>En </a:t>
            </a:r>
            <a:r>
              <a:rPr lang="es-ES" sz="2400" dirty="0" smtClean="0"/>
              <a:t>las aplicaciones Web existen principalmente 2 técnicas de bases de datos locales:</a:t>
            </a:r>
          </a:p>
          <a:p>
            <a:pPr marL="0" indent="0">
              <a:buNone/>
            </a:pPr>
            <a:endParaRPr lang="es-ES" sz="2000" dirty="0" smtClean="0"/>
          </a:p>
          <a:p>
            <a:pPr lvl="1"/>
            <a:r>
              <a:rPr lang="es-ES_tradnl" sz="2000" dirty="0" err="1" smtClean="0"/>
              <a:t>WebSQL</a:t>
            </a:r>
            <a:r>
              <a:rPr lang="es-ES_tradnl" sz="2000" dirty="0" smtClean="0"/>
              <a:t> (basado en </a:t>
            </a:r>
            <a:r>
              <a:rPr lang="es-ES_tradnl" sz="2000" dirty="0" err="1" smtClean="0"/>
              <a:t>SQLite</a:t>
            </a:r>
            <a:r>
              <a:rPr lang="es-ES_tradnl" sz="2000" dirty="0" smtClean="0"/>
              <a:t>): que actualmente no tiene más soporte pero que ha sido y es utilizado por los </a:t>
            </a:r>
            <a:r>
              <a:rPr lang="es-ES_tradnl" sz="2000" dirty="0" smtClean="0"/>
              <a:t>navegadores.</a:t>
            </a:r>
            <a:endParaRPr lang="es-ES" sz="2000" dirty="0" smtClean="0"/>
          </a:p>
          <a:p>
            <a:pPr lvl="1"/>
            <a:endParaRPr lang="es-ES_tradnl" sz="2000" dirty="0" smtClean="0"/>
          </a:p>
          <a:p>
            <a:pPr lvl="1"/>
            <a:r>
              <a:rPr lang="es-ES_tradnl" sz="2000" dirty="0" err="1" smtClean="0"/>
              <a:t>Indexed</a:t>
            </a:r>
            <a:r>
              <a:rPr lang="es-ES_tradnl" sz="2000" dirty="0" smtClean="0"/>
              <a:t> </a:t>
            </a:r>
            <a:r>
              <a:rPr lang="es-ES_tradnl" sz="2000" dirty="0" err="1" smtClean="0"/>
              <a:t>Database</a:t>
            </a:r>
            <a:r>
              <a:rPr lang="es-ES_tradnl" sz="2000" dirty="0" smtClean="0"/>
              <a:t> API: impulsado por la W3C y Oracle es la propuesta de estándar actualmente vigente. Se encuentra parcialmente implementado en las últimas versiones de los </a:t>
            </a:r>
            <a:r>
              <a:rPr lang="es-ES_tradnl" sz="2000" dirty="0" smtClean="0"/>
              <a:t>navegadores.</a:t>
            </a:r>
            <a:endParaRPr lang="es-ES" sz="2000" dirty="0" smtClean="0"/>
          </a:p>
          <a:p>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17</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WebSQL</a:t>
            </a:r>
            <a:endParaRPr lang="es-ES" dirty="0"/>
          </a:p>
        </p:txBody>
      </p:sp>
      <p:sp>
        <p:nvSpPr>
          <p:cNvPr id="3" name="2 Marcador de contenido"/>
          <p:cNvSpPr>
            <a:spLocks noGrp="1"/>
          </p:cNvSpPr>
          <p:nvPr>
            <p:ph idx="1"/>
          </p:nvPr>
        </p:nvSpPr>
        <p:spPr>
          <a:xfrm>
            <a:off x="457200" y="1600201"/>
            <a:ext cx="4257676" cy="3900501"/>
          </a:xfrm>
        </p:spPr>
        <p:txBody>
          <a:bodyPr>
            <a:normAutofit fontScale="85000" lnSpcReduction="10000"/>
          </a:bodyPr>
          <a:lstStyle/>
          <a:p>
            <a:r>
              <a:rPr lang="es-ES_tradnl" dirty="0" smtClean="0"/>
              <a:t>Está basada en </a:t>
            </a:r>
            <a:r>
              <a:rPr lang="es-ES_tradnl" dirty="0" err="1" smtClean="0"/>
              <a:t>SQLite</a:t>
            </a:r>
            <a:r>
              <a:rPr lang="es-ES_tradnl" dirty="0" smtClean="0"/>
              <a:t>, un gestor de base de datos relacionales construida en el lenguaje C.</a:t>
            </a:r>
          </a:p>
          <a:p>
            <a:endParaRPr lang="es-ES_tradnl" dirty="0" smtClean="0"/>
          </a:p>
          <a:p>
            <a:r>
              <a:rPr lang="es-ES_tradnl" dirty="0" smtClean="0"/>
              <a:t>Se enlaza directamente con la lógica de negocio de la aplicación (en este caso, por ejemplo con el código del lado del cliente). </a:t>
            </a:r>
            <a:endParaRPr lang="es-ES" dirty="0" smtClean="0"/>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18</a:t>
            </a:fld>
            <a:endParaRPr lang="es-ES" dirty="0"/>
          </a:p>
        </p:txBody>
      </p:sp>
      <p:pic>
        <p:nvPicPr>
          <p:cNvPr id="5122" name="Picture 2" descr="D:\Dropbox\LibrosCiclos\Desarrollo Web entorno cliente\Capítulo 8 - Almacenamiento de datos en el lado del cliente\Imágenes\figura8.5.png"/>
          <p:cNvPicPr>
            <a:picLocks noChangeAspect="1" noChangeArrowheads="1"/>
          </p:cNvPicPr>
          <p:nvPr/>
        </p:nvPicPr>
        <p:blipFill>
          <a:blip r:embed="rId2" cstate="print"/>
          <a:srcRect/>
          <a:stretch>
            <a:fillRect/>
          </a:stretch>
        </p:blipFill>
        <p:spPr bwMode="auto">
          <a:xfrm>
            <a:off x="5000628" y="2285992"/>
            <a:ext cx="3714776" cy="2681652"/>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Base de datos en el cliente</a:t>
            </a:r>
            <a:endParaRPr lang="es-ES" dirty="0"/>
          </a:p>
        </p:txBody>
      </p:sp>
      <p:sp>
        <p:nvSpPr>
          <p:cNvPr id="3" name="2 Marcador de contenido"/>
          <p:cNvSpPr>
            <a:spLocks noGrp="1"/>
          </p:cNvSpPr>
          <p:nvPr>
            <p:ph idx="1"/>
          </p:nvPr>
        </p:nvSpPr>
        <p:spPr>
          <a:xfrm>
            <a:off x="714348" y="1571612"/>
            <a:ext cx="7786710" cy="4061048"/>
          </a:xfrm>
        </p:spPr>
        <p:txBody>
          <a:bodyPr>
            <a:normAutofit/>
          </a:bodyPr>
          <a:lstStyle/>
          <a:p>
            <a:pPr marL="180975" indent="-180975"/>
            <a:r>
              <a:rPr lang="es-ES_tradnl" sz="2400" dirty="0" err="1" smtClean="0"/>
              <a:t>IndexedDB</a:t>
            </a:r>
            <a:r>
              <a:rPr lang="es-ES_tradnl" sz="2400" dirty="0" smtClean="0"/>
              <a:t> es una interfaz de aplicación de programas (API)  para el almacenamiento de gran cantidad de datos de manera estructurada utilizado en HTML 5:</a:t>
            </a:r>
          </a:p>
          <a:p>
            <a:pPr marL="180975" indent="-180975"/>
            <a:endParaRPr lang="es-ES_tradnl" sz="2000" dirty="0" smtClean="0"/>
          </a:p>
          <a:p>
            <a:pPr marL="581025" lvl="1" indent="-180975"/>
            <a:r>
              <a:rPr lang="es-ES_tradnl" sz="1800" dirty="0" err="1" smtClean="0"/>
              <a:t>IndexedDB</a:t>
            </a:r>
            <a:r>
              <a:rPr lang="es-ES_tradnl" sz="1800" dirty="0" smtClean="0"/>
              <a:t> almacena directamente objetos, por lo tanto, es posible persistir objetos </a:t>
            </a:r>
            <a:r>
              <a:rPr lang="es-ES_tradnl" sz="1800" dirty="0" err="1" smtClean="0"/>
              <a:t>JavaScript</a:t>
            </a:r>
            <a:r>
              <a:rPr lang="es-ES_tradnl" sz="1800" dirty="0" smtClean="0"/>
              <a:t>. </a:t>
            </a:r>
          </a:p>
          <a:p>
            <a:pPr marL="581025" lvl="1" indent="-180975"/>
            <a:endParaRPr lang="es-ES_tradnl" sz="1800" dirty="0" smtClean="0"/>
          </a:p>
          <a:p>
            <a:pPr marL="581025" lvl="1" indent="-180975"/>
            <a:r>
              <a:rPr lang="es-ES_tradnl" sz="1800" dirty="0" smtClean="0"/>
              <a:t>Para ello hace uso de un mecanismo denominado “</a:t>
            </a:r>
            <a:r>
              <a:rPr lang="es-ES_tradnl" sz="1800" dirty="0" err="1" smtClean="0"/>
              <a:t>Object</a:t>
            </a:r>
            <a:r>
              <a:rPr lang="es-ES_tradnl" sz="1800" dirty="0" smtClean="0"/>
              <a:t> </a:t>
            </a:r>
            <a:r>
              <a:rPr lang="es-ES_tradnl" sz="1800" dirty="0" err="1" smtClean="0"/>
              <a:t>Store</a:t>
            </a:r>
            <a:r>
              <a:rPr lang="es-ES_tradnl" sz="1800" dirty="0" smtClean="0"/>
              <a:t>” para lograr la </a:t>
            </a:r>
            <a:r>
              <a:rPr lang="es-ES_tradnl" sz="1800" dirty="0" smtClean="0"/>
              <a:t>persistencia.</a:t>
            </a:r>
            <a:endParaRPr lang="es-ES" sz="18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19</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a:t>
            </a:r>
            <a:endParaRPr lang="es-ES" dirty="0"/>
          </a:p>
        </p:txBody>
      </p:sp>
      <p:sp>
        <p:nvSpPr>
          <p:cNvPr id="3" name="2 Marcador de contenido"/>
          <p:cNvSpPr>
            <a:spLocks noGrp="1"/>
          </p:cNvSpPr>
          <p:nvPr>
            <p:ph idx="1"/>
          </p:nvPr>
        </p:nvSpPr>
        <p:spPr>
          <a:xfrm>
            <a:off x="457200" y="1508761"/>
            <a:ext cx="8229600" cy="4061048"/>
          </a:xfrm>
        </p:spPr>
        <p:txBody>
          <a:bodyPr>
            <a:normAutofit/>
          </a:bodyPr>
          <a:lstStyle/>
          <a:p>
            <a:pPr lvl="0"/>
            <a:r>
              <a:rPr lang="es-ES" dirty="0" smtClean="0"/>
              <a:t>Mecanismos de almacenamiento Web del lado del </a:t>
            </a:r>
            <a:r>
              <a:rPr lang="es-ES" dirty="0" smtClean="0"/>
              <a:t>cliente.</a:t>
            </a:r>
            <a:endParaRPr lang="es-ES" dirty="0" smtClean="0"/>
          </a:p>
          <a:p>
            <a:pPr lvl="0"/>
            <a:r>
              <a:rPr lang="es-ES" dirty="0" smtClean="0"/>
              <a:t>La especificación Web Storage de la </a:t>
            </a:r>
            <a:r>
              <a:rPr lang="es-ES" dirty="0" smtClean="0"/>
              <a:t>W3C.</a:t>
            </a:r>
            <a:endParaRPr lang="es-ES" dirty="0" smtClean="0"/>
          </a:p>
          <a:p>
            <a:pPr lvl="0"/>
            <a:r>
              <a:rPr lang="es-ES" dirty="0" smtClean="0"/>
              <a:t>Los objetos de almacenamiento Web de HTML 5 e </a:t>
            </a:r>
            <a:r>
              <a:rPr lang="es-ES" dirty="0" err="1" smtClean="0"/>
              <a:t>IndexedDB</a:t>
            </a:r>
            <a:r>
              <a:rPr lang="es-ES" dirty="0" smtClean="0"/>
              <a:t>.</a:t>
            </a:r>
            <a:endParaRPr lang="es-ES" dirty="0" smtClean="0"/>
          </a:p>
          <a:p>
            <a:pPr lvl="0"/>
            <a:r>
              <a:rPr lang="es-ES" dirty="0" smtClean="0"/>
              <a:t>Los conceptos genéricos de las bases de datos del lado del </a:t>
            </a:r>
            <a:r>
              <a:rPr lang="es-ES" dirty="0" smtClean="0"/>
              <a:t>cliente.</a:t>
            </a:r>
            <a:endParaRPr lang="es-ES" dirty="0" smtClean="0"/>
          </a:p>
          <a:p>
            <a:endParaRPr lang="es-ES" dirty="0"/>
          </a:p>
        </p:txBody>
      </p:sp>
      <p:sp>
        <p:nvSpPr>
          <p:cNvPr id="4"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a:t>
            </a:fld>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Comparación BBDD relacional vs </a:t>
            </a:r>
            <a:r>
              <a:rPr lang="es-ES" dirty="0" err="1" smtClean="0"/>
              <a:t>IndexedDb</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20</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graphicFrame>
        <p:nvGraphicFramePr>
          <p:cNvPr id="9" name="Tabla 6"/>
          <p:cNvGraphicFramePr>
            <a:graphicFrameLocks noGrp="1"/>
          </p:cNvGraphicFramePr>
          <p:nvPr>
            <p:extLst>
              <p:ext uri="{D42A27DB-BD31-4B8C-83A1-F6EECF244321}">
                <p14:modId xmlns:p14="http://schemas.microsoft.com/office/powerpoint/2010/main" xmlns="" val="1421326099"/>
              </p:ext>
            </p:extLst>
          </p:nvPr>
        </p:nvGraphicFramePr>
        <p:xfrm>
          <a:off x="571472" y="1714488"/>
          <a:ext cx="8001056" cy="3401160"/>
        </p:xfrm>
        <a:graphic>
          <a:graphicData uri="http://schemas.openxmlformats.org/drawingml/2006/table">
            <a:tbl>
              <a:tblPr firstRow="1" bandRow="1">
                <a:tableStyleId>{5C22544A-7EE6-4342-B048-85BDC9FD1C3A}</a:tableStyleId>
              </a:tblPr>
              <a:tblGrid>
                <a:gridCol w="1643074"/>
                <a:gridCol w="3143272"/>
                <a:gridCol w="3214710"/>
              </a:tblGrid>
              <a:tr h="353160">
                <a:tc>
                  <a:txBody>
                    <a:bodyPr/>
                    <a:lstStyle/>
                    <a:p>
                      <a:pPr marL="0" indent="0" algn="ctr" defTabSz="914400" rtl="0" eaLnBrk="1" latinLnBrk="0" hangingPunct="1">
                        <a:spcAft>
                          <a:spcPts val="1200"/>
                        </a:spcAft>
                      </a:pPr>
                      <a:r>
                        <a:rPr lang="es-ES" sz="1800" b="1" kern="1200" dirty="0">
                          <a:solidFill>
                            <a:schemeClr val="lt1"/>
                          </a:solidFill>
                          <a:effectLst/>
                          <a:latin typeface="Times New Roman"/>
                          <a:ea typeface="Times New Roman"/>
                          <a:cs typeface="+mn-cs"/>
                        </a:rPr>
                        <a:t>Característica</a:t>
                      </a:r>
                    </a:p>
                  </a:txBody>
                  <a:tcPr marL="68580" marR="68580" marT="0" marB="0"/>
                </a:tc>
                <a:tc>
                  <a:txBody>
                    <a:bodyPr/>
                    <a:lstStyle/>
                    <a:p>
                      <a:pPr marL="0" indent="0" algn="ctr" defTabSz="914400" rtl="0" eaLnBrk="1" latinLnBrk="0" hangingPunct="1">
                        <a:spcAft>
                          <a:spcPts val="1200"/>
                        </a:spcAft>
                      </a:pPr>
                      <a:r>
                        <a:rPr lang="es-ES" sz="1800" b="1" kern="1200" dirty="0">
                          <a:solidFill>
                            <a:schemeClr val="lt1"/>
                          </a:solidFill>
                          <a:effectLst/>
                          <a:latin typeface="Times New Roman"/>
                          <a:ea typeface="Times New Roman"/>
                          <a:cs typeface="+mn-cs"/>
                        </a:rPr>
                        <a:t>Base de datos relacional</a:t>
                      </a:r>
                    </a:p>
                  </a:txBody>
                  <a:tcPr marL="68580" marR="68580" marT="0" marB="0" anchor="ctr"/>
                </a:tc>
                <a:tc>
                  <a:txBody>
                    <a:bodyPr/>
                    <a:lstStyle/>
                    <a:p>
                      <a:pPr marL="0" indent="0" algn="ctr" defTabSz="914400" rtl="0" eaLnBrk="1" latinLnBrk="0" hangingPunct="1">
                        <a:spcAft>
                          <a:spcPts val="1200"/>
                        </a:spcAft>
                      </a:pPr>
                      <a:r>
                        <a:rPr lang="es-ES" sz="1800" b="1" kern="1200" dirty="0" err="1">
                          <a:solidFill>
                            <a:schemeClr val="lt1"/>
                          </a:solidFill>
                          <a:effectLst/>
                          <a:latin typeface="Times New Roman"/>
                          <a:ea typeface="Times New Roman"/>
                          <a:cs typeface="+mn-cs"/>
                        </a:rPr>
                        <a:t>Indexed</a:t>
                      </a:r>
                      <a:r>
                        <a:rPr lang="es-ES" sz="1800" b="1" kern="1200" dirty="0">
                          <a:solidFill>
                            <a:schemeClr val="lt1"/>
                          </a:solidFill>
                          <a:effectLst/>
                          <a:latin typeface="Times New Roman"/>
                          <a:ea typeface="Times New Roman"/>
                          <a:cs typeface="+mn-cs"/>
                        </a:rPr>
                        <a:t> </a:t>
                      </a:r>
                      <a:r>
                        <a:rPr lang="es-ES" sz="1800" b="1" kern="1200" dirty="0" err="1">
                          <a:solidFill>
                            <a:schemeClr val="lt1"/>
                          </a:solidFill>
                          <a:effectLst/>
                          <a:latin typeface="Times New Roman"/>
                          <a:ea typeface="Times New Roman"/>
                          <a:cs typeface="+mn-cs"/>
                        </a:rPr>
                        <a:t>Database</a:t>
                      </a:r>
                      <a:r>
                        <a:rPr lang="es-ES" sz="1800" b="1" kern="1200" dirty="0">
                          <a:solidFill>
                            <a:schemeClr val="lt1"/>
                          </a:solidFill>
                          <a:effectLst/>
                          <a:latin typeface="Times New Roman"/>
                          <a:ea typeface="Times New Roman"/>
                          <a:cs typeface="+mn-cs"/>
                        </a:rPr>
                        <a:t> API</a:t>
                      </a:r>
                    </a:p>
                  </a:txBody>
                  <a:tcPr marL="68580" marR="68580" marT="0" marB="0" anchor="ctr"/>
                </a:tc>
              </a:tr>
              <a:tr h="552517">
                <a:tc>
                  <a:txBody>
                    <a:bodyPr/>
                    <a:lstStyle/>
                    <a:p>
                      <a:pPr marL="0" indent="0" algn="just" defTabSz="914400" rtl="0" eaLnBrk="1" latinLnBrk="0" hangingPunct="1">
                        <a:spcAft>
                          <a:spcPts val="0"/>
                        </a:spcAft>
                      </a:pPr>
                      <a:r>
                        <a:rPr lang="es-ES" sz="2000" kern="1200" dirty="0" smtClean="0">
                          <a:solidFill>
                            <a:schemeClr val="dk1"/>
                          </a:solidFill>
                          <a:latin typeface="+mn-lt"/>
                          <a:ea typeface="+mn-ea"/>
                          <a:cs typeface="+mn-cs"/>
                        </a:rPr>
                        <a:t>Tabla.</a:t>
                      </a:r>
                      <a:endParaRPr lang="es-ES" sz="2000" kern="1200" dirty="0">
                        <a:solidFill>
                          <a:schemeClr val="dk1"/>
                        </a:solidFill>
                        <a:latin typeface="+mn-lt"/>
                        <a:ea typeface="+mn-ea"/>
                        <a:cs typeface="+mn-cs"/>
                      </a:endParaRP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La tabla contiene filas y </a:t>
                      </a:r>
                      <a:r>
                        <a:rPr lang="es-ES" sz="2000" kern="1200" dirty="0" smtClean="0">
                          <a:solidFill>
                            <a:schemeClr val="dk1"/>
                          </a:solidFill>
                          <a:latin typeface="+mn-lt"/>
                          <a:ea typeface="+mn-ea"/>
                          <a:cs typeface="+mn-cs"/>
                        </a:rPr>
                        <a:t>columnas. </a:t>
                      </a:r>
                      <a:endParaRPr lang="es-ES" sz="2000" kern="1200" dirty="0">
                        <a:solidFill>
                          <a:schemeClr val="dk1"/>
                        </a:solidFill>
                        <a:latin typeface="+mn-lt"/>
                        <a:ea typeface="+mn-ea"/>
                        <a:cs typeface="+mn-cs"/>
                      </a:endParaRPr>
                    </a:p>
                  </a:txBody>
                  <a:tcPr marL="68580" marR="68580" marT="0" marB="0" anchor="ctr"/>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Los “</a:t>
                      </a:r>
                      <a:r>
                        <a:rPr lang="es-ES" sz="2000" kern="1200" dirty="0" err="1">
                          <a:solidFill>
                            <a:schemeClr val="dk1"/>
                          </a:solidFill>
                          <a:latin typeface="+mn-lt"/>
                          <a:ea typeface="+mn-ea"/>
                          <a:cs typeface="+mn-cs"/>
                        </a:rPr>
                        <a:t>Object</a:t>
                      </a:r>
                      <a:r>
                        <a:rPr lang="es-ES" sz="2000" kern="1200" dirty="0">
                          <a:solidFill>
                            <a:schemeClr val="dk1"/>
                          </a:solidFill>
                          <a:latin typeface="+mn-lt"/>
                          <a:ea typeface="+mn-ea"/>
                          <a:cs typeface="+mn-cs"/>
                        </a:rPr>
                        <a:t> </a:t>
                      </a:r>
                      <a:r>
                        <a:rPr lang="es-ES" sz="2000" kern="1200" dirty="0" err="1">
                          <a:solidFill>
                            <a:schemeClr val="dk1"/>
                          </a:solidFill>
                          <a:latin typeface="+mn-lt"/>
                          <a:ea typeface="+mn-ea"/>
                          <a:cs typeface="+mn-cs"/>
                        </a:rPr>
                        <a:t>Store</a:t>
                      </a:r>
                      <a:r>
                        <a:rPr lang="es-ES" sz="2000" kern="1200" dirty="0">
                          <a:solidFill>
                            <a:schemeClr val="dk1"/>
                          </a:solidFill>
                          <a:latin typeface="+mn-lt"/>
                          <a:ea typeface="+mn-ea"/>
                          <a:cs typeface="+mn-cs"/>
                        </a:rPr>
                        <a:t>” o Contenedores que contienen objetos </a:t>
                      </a:r>
                      <a:r>
                        <a:rPr lang="es-ES" sz="2000" kern="1200" dirty="0" err="1">
                          <a:solidFill>
                            <a:schemeClr val="dk1"/>
                          </a:solidFill>
                          <a:latin typeface="+mn-lt"/>
                          <a:ea typeface="+mn-ea"/>
                          <a:cs typeface="+mn-cs"/>
                        </a:rPr>
                        <a:t>Javascripts</a:t>
                      </a:r>
                      <a:r>
                        <a:rPr lang="es-ES" sz="2000" kern="1200" dirty="0">
                          <a:solidFill>
                            <a:schemeClr val="dk1"/>
                          </a:solidFill>
                          <a:latin typeface="+mn-lt"/>
                          <a:ea typeface="+mn-ea"/>
                          <a:cs typeface="+mn-cs"/>
                        </a:rPr>
                        <a:t> y claves.</a:t>
                      </a:r>
                    </a:p>
                  </a:txBody>
                  <a:tcPr marL="68580" marR="68580" marT="0" marB="0" anchor="ctr"/>
                </a:tc>
              </a:tr>
              <a:tr h="552517">
                <a:tc>
                  <a:txBody>
                    <a:bodyPr/>
                    <a:lstStyle/>
                    <a:p>
                      <a:pPr marL="0" indent="0" algn="just" defTabSz="914400" rtl="0" eaLnBrk="1" latinLnBrk="0" hangingPunct="1">
                        <a:spcAft>
                          <a:spcPts val="0"/>
                        </a:spcAft>
                      </a:pPr>
                      <a:r>
                        <a:rPr lang="es-ES" sz="2000" kern="1200" dirty="0" smtClean="0">
                          <a:solidFill>
                            <a:schemeClr val="dk1"/>
                          </a:solidFill>
                          <a:latin typeface="+mn-lt"/>
                          <a:ea typeface="+mn-ea"/>
                          <a:cs typeface="+mn-cs"/>
                        </a:rPr>
                        <a:t>Consultas.</a:t>
                      </a:r>
                      <a:endParaRPr lang="es-ES" sz="2000" kern="1200" dirty="0">
                        <a:solidFill>
                          <a:schemeClr val="dk1"/>
                        </a:solidFill>
                        <a:latin typeface="+mn-lt"/>
                        <a:ea typeface="+mn-ea"/>
                        <a:cs typeface="+mn-cs"/>
                      </a:endParaRPr>
                    </a:p>
                  </a:txBody>
                  <a:tcPr marL="68580" marR="68580" marT="0" marB="0"/>
                </a:tc>
                <a:tc>
                  <a:txBody>
                    <a:bodyPr/>
                    <a:lstStyle/>
                    <a:p>
                      <a:pPr marL="0" indent="0" algn="just" defTabSz="914400" rtl="0" eaLnBrk="1" latinLnBrk="0" hangingPunct="1">
                        <a:spcAft>
                          <a:spcPts val="0"/>
                        </a:spcAft>
                      </a:pPr>
                      <a:r>
                        <a:rPr lang="es-ES" sz="2000" kern="1200" dirty="0" smtClean="0">
                          <a:solidFill>
                            <a:schemeClr val="dk1"/>
                          </a:solidFill>
                          <a:latin typeface="+mn-lt"/>
                          <a:ea typeface="+mn-ea"/>
                          <a:cs typeface="+mn-cs"/>
                        </a:rPr>
                        <a:t>SQL.</a:t>
                      </a:r>
                      <a:endParaRPr lang="es-ES" sz="2000" kern="1200" dirty="0">
                        <a:solidFill>
                          <a:schemeClr val="dk1"/>
                        </a:solidFill>
                        <a:latin typeface="+mn-lt"/>
                        <a:ea typeface="+mn-ea"/>
                        <a:cs typeface="+mn-cs"/>
                      </a:endParaRPr>
                    </a:p>
                  </a:txBody>
                  <a:tcPr marL="68580" marR="68580" marT="0" marB="0" anchor="ctr"/>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Cursores y rangos de clave.</a:t>
                      </a:r>
                    </a:p>
                    <a:p>
                      <a:pPr marL="0" indent="0" algn="just" defTabSz="914400" rtl="0" eaLnBrk="1" latinLnBrk="0" hangingPunct="1">
                        <a:spcAft>
                          <a:spcPts val="0"/>
                        </a:spcAft>
                      </a:pPr>
                      <a:r>
                        <a:rPr lang="es-ES" sz="2000" kern="1200" dirty="0">
                          <a:solidFill>
                            <a:schemeClr val="dk1"/>
                          </a:solidFill>
                          <a:latin typeface="+mn-lt"/>
                          <a:ea typeface="+mn-ea"/>
                          <a:cs typeface="+mn-cs"/>
                        </a:rPr>
                        <a:t>Son necesarios los índices para realizar las búsquedas.</a:t>
                      </a:r>
                    </a:p>
                  </a:txBody>
                  <a:tcPr marL="68580" marR="68580" marT="0" marB="0" anchor="ctr"/>
                </a:tc>
              </a:tr>
              <a:tr h="552517">
                <a:tc>
                  <a:txBody>
                    <a:bodyPr/>
                    <a:lstStyle/>
                    <a:p>
                      <a:pPr marL="0" indent="0" algn="just" defTabSz="914400" rtl="0" eaLnBrk="1" latinLnBrk="0" hangingPunct="1">
                        <a:spcAft>
                          <a:spcPts val="0"/>
                        </a:spcAft>
                      </a:pPr>
                      <a:r>
                        <a:rPr lang="es-ES" sz="2000" kern="1200" dirty="0" smtClean="0">
                          <a:solidFill>
                            <a:schemeClr val="dk1"/>
                          </a:solidFill>
                          <a:latin typeface="+mn-lt"/>
                          <a:ea typeface="+mn-ea"/>
                          <a:cs typeface="+mn-cs"/>
                        </a:rPr>
                        <a:t>Transacciones.</a:t>
                      </a:r>
                      <a:endParaRPr lang="es-ES" sz="2000" kern="1200" dirty="0">
                        <a:solidFill>
                          <a:schemeClr val="dk1"/>
                        </a:solidFill>
                        <a:latin typeface="+mn-lt"/>
                        <a:ea typeface="+mn-ea"/>
                        <a:cs typeface="+mn-cs"/>
                      </a:endParaRP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De lectura/escritura y a nivel de tablas o registros.</a:t>
                      </a:r>
                    </a:p>
                  </a:txBody>
                  <a:tcPr marL="68580" marR="68580" marT="0" marB="0" anchor="ctr"/>
                </a:tc>
                <a:tc>
                  <a:txBody>
                    <a:bodyPr/>
                    <a:lstStyle/>
                    <a:p>
                      <a:pPr marL="0" indent="0" algn="just" defTabSz="914400" rtl="0" eaLnBrk="1" latinLnBrk="0" hangingPunct="1">
                        <a:spcAft>
                          <a:spcPts val="0"/>
                        </a:spcAft>
                      </a:pPr>
                      <a:r>
                        <a:rPr lang="en-US" sz="2000" kern="1200" dirty="0" err="1">
                          <a:solidFill>
                            <a:schemeClr val="dk1"/>
                          </a:solidFill>
                          <a:latin typeface="+mn-lt"/>
                          <a:ea typeface="+mn-ea"/>
                          <a:cs typeface="+mn-cs"/>
                        </a:rPr>
                        <a:t>Read_Version_Change</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Read_Write</a:t>
                      </a:r>
                      <a:r>
                        <a:rPr lang="en-US" sz="2000" kern="1200" dirty="0">
                          <a:solidFill>
                            <a:schemeClr val="dk1"/>
                          </a:solidFill>
                          <a:latin typeface="+mn-lt"/>
                          <a:ea typeface="+mn-ea"/>
                          <a:cs typeface="+mn-cs"/>
                        </a:rPr>
                        <a:t>, </a:t>
                      </a:r>
                      <a:r>
                        <a:rPr lang="en-US" sz="2000" kern="1200" dirty="0" err="1" smtClean="0">
                          <a:solidFill>
                            <a:schemeClr val="dk1"/>
                          </a:solidFill>
                          <a:latin typeface="+mn-lt"/>
                          <a:ea typeface="+mn-ea"/>
                          <a:cs typeface="+mn-cs"/>
                        </a:rPr>
                        <a:t>Read_Only</a:t>
                      </a:r>
                      <a:r>
                        <a:rPr lang="en-US" sz="2000" kern="1200" dirty="0" smtClean="0">
                          <a:solidFill>
                            <a:schemeClr val="dk1"/>
                          </a:solidFill>
                          <a:latin typeface="+mn-lt"/>
                          <a:ea typeface="+mn-ea"/>
                          <a:cs typeface="+mn-cs"/>
                        </a:rPr>
                        <a:t>.</a:t>
                      </a:r>
                      <a:endParaRPr lang="es-ES" sz="2000" kern="1200" dirty="0">
                        <a:solidFill>
                          <a:schemeClr val="dk1"/>
                        </a:solidFill>
                        <a:latin typeface="+mn-lt"/>
                        <a:ea typeface="+mn-ea"/>
                        <a:cs typeface="+mn-cs"/>
                      </a:endParaRPr>
                    </a:p>
                  </a:txBody>
                  <a:tcPr marL="68580" marR="68580" marT="0" marB="0" anchor="ctr"/>
                </a:tc>
              </a:tr>
              <a:tr h="428246">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Estructura de los </a:t>
                      </a:r>
                      <a:r>
                        <a:rPr lang="es-ES" sz="2000" kern="1200" dirty="0" smtClean="0">
                          <a:solidFill>
                            <a:schemeClr val="dk1"/>
                          </a:solidFill>
                          <a:latin typeface="+mn-lt"/>
                          <a:ea typeface="+mn-ea"/>
                          <a:cs typeface="+mn-cs"/>
                        </a:rPr>
                        <a:t>datos.</a:t>
                      </a:r>
                      <a:endParaRPr lang="es-ES" sz="2000" kern="1200" dirty="0">
                        <a:solidFill>
                          <a:schemeClr val="dk1"/>
                        </a:solidFill>
                        <a:latin typeface="+mn-lt"/>
                        <a:ea typeface="+mn-ea"/>
                        <a:cs typeface="+mn-cs"/>
                      </a:endParaRPr>
                    </a:p>
                  </a:txBody>
                  <a:tcPr marL="68580" marR="68580" marT="0" marB="0"/>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Cumple con las reglas de forma </a:t>
                      </a:r>
                      <a:r>
                        <a:rPr lang="es-ES" sz="2000" kern="1200" dirty="0" smtClean="0">
                          <a:solidFill>
                            <a:schemeClr val="dk1"/>
                          </a:solidFill>
                          <a:latin typeface="+mn-lt"/>
                          <a:ea typeface="+mn-ea"/>
                          <a:cs typeface="+mn-cs"/>
                        </a:rPr>
                        <a:t>normal.</a:t>
                      </a:r>
                      <a:endParaRPr lang="es-ES" sz="2000" kern="1200" dirty="0">
                        <a:solidFill>
                          <a:schemeClr val="dk1"/>
                        </a:solidFill>
                        <a:latin typeface="+mn-lt"/>
                        <a:ea typeface="+mn-ea"/>
                        <a:cs typeface="+mn-cs"/>
                      </a:endParaRPr>
                    </a:p>
                  </a:txBody>
                  <a:tcPr marL="68580" marR="68580" marT="0" marB="0" anchor="ctr"/>
                </a:tc>
                <a:tc>
                  <a:txBody>
                    <a:bodyPr/>
                    <a:lstStyle/>
                    <a:p>
                      <a:pPr marL="0" indent="0" algn="just" defTabSz="914400" rtl="0" eaLnBrk="1" latinLnBrk="0" hangingPunct="1">
                        <a:spcAft>
                          <a:spcPts val="0"/>
                        </a:spcAft>
                      </a:pPr>
                      <a:r>
                        <a:rPr lang="es-ES" sz="2000" kern="1200" dirty="0">
                          <a:solidFill>
                            <a:schemeClr val="dk1"/>
                          </a:solidFill>
                          <a:latin typeface="+mn-lt"/>
                          <a:ea typeface="+mn-ea"/>
                          <a:cs typeface="+mn-cs"/>
                        </a:rPr>
                        <a:t>Estructura no normalizada.</a:t>
                      </a:r>
                    </a:p>
                  </a:txBody>
                  <a:tcPr marL="68580" marR="68580"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Contenedor en </a:t>
            </a:r>
            <a:r>
              <a:rPr lang="es-ES" dirty="0" err="1" smtClean="0"/>
              <a:t>IndexedDb</a:t>
            </a:r>
            <a:endParaRPr lang="es-ES" dirty="0"/>
          </a:p>
        </p:txBody>
      </p:sp>
      <p:sp>
        <p:nvSpPr>
          <p:cNvPr id="3" name="2 Marcador de contenido"/>
          <p:cNvSpPr>
            <a:spLocks noGrp="1"/>
          </p:cNvSpPr>
          <p:nvPr>
            <p:ph idx="1"/>
          </p:nvPr>
        </p:nvSpPr>
        <p:spPr>
          <a:xfrm>
            <a:off x="714348" y="1571612"/>
            <a:ext cx="7786710" cy="4061048"/>
          </a:xfrm>
        </p:spPr>
        <p:txBody>
          <a:bodyPr>
            <a:normAutofit fontScale="92500"/>
          </a:bodyPr>
          <a:lstStyle/>
          <a:p>
            <a:r>
              <a:rPr lang="es-ES_tradnl" sz="2000" dirty="0" smtClean="0"/>
              <a:t>En </a:t>
            </a:r>
            <a:r>
              <a:rPr lang="es-ES_tradnl" sz="2000" dirty="0" err="1" smtClean="0"/>
              <a:t>IndexedDB</a:t>
            </a:r>
            <a:r>
              <a:rPr lang="es-ES_tradnl" sz="2000" dirty="0" smtClean="0"/>
              <a:t> no se trabaja con el concepto de consultas SQL, en cambio se trabaja con índices y cursores que recorren los </a:t>
            </a:r>
            <a:r>
              <a:rPr lang="es-ES_tradnl" sz="2000" dirty="0" smtClean="0"/>
              <a:t>objetos. </a:t>
            </a:r>
            <a:endParaRPr lang="es-ES_tradnl" sz="2000" dirty="0" smtClean="0"/>
          </a:p>
          <a:p>
            <a:endParaRPr lang="es-ES_tradnl" sz="2000" dirty="0" smtClean="0"/>
          </a:p>
          <a:p>
            <a:r>
              <a:rPr lang="es-ES_tradnl" sz="2000" dirty="0" smtClean="0"/>
              <a:t>El “</a:t>
            </a:r>
            <a:r>
              <a:rPr lang="es-ES_tradnl" sz="2000" dirty="0" err="1" smtClean="0"/>
              <a:t>Object</a:t>
            </a:r>
            <a:r>
              <a:rPr lang="es-ES_tradnl" sz="2000" dirty="0" smtClean="0"/>
              <a:t> </a:t>
            </a:r>
            <a:r>
              <a:rPr lang="es-ES_tradnl" sz="2000" dirty="0" err="1" smtClean="0"/>
              <a:t>Store</a:t>
            </a:r>
            <a:r>
              <a:rPr lang="es-ES_tradnl" sz="2000" dirty="0" smtClean="0"/>
              <a:t>” o “Contenedor” almacena pares </a:t>
            </a:r>
            <a:r>
              <a:rPr lang="es-ES_tradnl" sz="2000" dirty="0" smtClean="0"/>
              <a:t>clave/valor.</a:t>
            </a:r>
            <a:endParaRPr lang="es-ES_tradnl" sz="2000" dirty="0" smtClean="0"/>
          </a:p>
          <a:p>
            <a:endParaRPr lang="es-ES_tradnl" sz="2000" dirty="0" smtClean="0"/>
          </a:p>
          <a:p>
            <a:r>
              <a:rPr lang="es-ES_tradnl" sz="2000" dirty="0" smtClean="0"/>
              <a:t>Los valores por lo general serán objetos con una estructura </a:t>
            </a:r>
            <a:r>
              <a:rPr lang="es-ES_tradnl" sz="2000" dirty="0" smtClean="0"/>
              <a:t>compleja.</a:t>
            </a:r>
            <a:endParaRPr lang="es-ES_tradnl" sz="2000" dirty="0" smtClean="0"/>
          </a:p>
          <a:p>
            <a:endParaRPr lang="es-ES_tradnl" sz="2000" dirty="0" smtClean="0"/>
          </a:p>
          <a:p>
            <a:r>
              <a:rPr lang="es-ES_tradnl" sz="2000" dirty="0" smtClean="0"/>
              <a:t>La clave podrá ser una propiedad de este </a:t>
            </a:r>
            <a:r>
              <a:rPr lang="es-ES_tradnl" sz="2000" dirty="0" smtClean="0"/>
              <a:t>objeto.</a:t>
            </a:r>
            <a:endParaRPr lang="es-ES_tradnl" sz="2000" dirty="0" smtClean="0"/>
          </a:p>
          <a:p>
            <a:endParaRPr lang="es-ES_tradnl" sz="2000" dirty="0" smtClean="0"/>
          </a:p>
          <a:p>
            <a:r>
              <a:rPr lang="es-ES_tradnl" sz="2000" dirty="0" smtClean="0"/>
              <a:t>La búsqueda se puede realizar a partir de propiedades del mismo </a:t>
            </a:r>
            <a:r>
              <a:rPr lang="es-ES_tradnl" sz="2000" dirty="0" smtClean="0"/>
              <a:t>objeto.</a:t>
            </a:r>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21</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Claves en </a:t>
            </a:r>
            <a:r>
              <a:rPr lang="es-ES" dirty="0" err="1" smtClean="0"/>
              <a:t>IndexedDb</a:t>
            </a:r>
            <a:endParaRPr lang="es-ES" dirty="0"/>
          </a:p>
        </p:txBody>
      </p:sp>
      <p:sp>
        <p:nvSpPr>
          <p:cNvPr id="3" name="2 Marcador de contenido"/>
          <p:cNvSpPr>
            <a:spLocks noGrp="1"/>
          </p:cNvSpPr>
          <p:nvPr>
            <p:ph idx="1"/>
          </p:nvPr>
        </p:nvSpPr>
        <p:spPr>
          <a:xfrm>
            <a:off x="714348" y="1571612"/>
            <a:ext cx="7786710" cy="4061048"/>
          </a:xfrm>
        </p:spPr>
        <p:txBody>
          <a:bodyPr>
            <a:normAutofit/>
          </a:bodyPr>
          <a:lstStyle/>
          <a:p>
            <a:r>
              <a:rPr lang="es-ES" sz="2000" dirty="0" smtClean="0"/>
              <a:t>Clave: un valor a partir del cual los objetos almacenados son </a:t>
            </a:r>
            <a:r>
              <a:rPr lang="es-ES" sz="2000" dirty="0" smtClean="0"/>
              <a:t>organizados.</a:t>
            </a:r>
            <a:endParaRPr lang="es-ES" sz="2000" dirty="0" smtClean="0"/>
          </a:p>
          <a:p>
            <a:endParaRPr lang="es-ES" sz="2000" dirty="0" smtClean="0"/>
          </a:p>
          <a:p>
            <a:r>
              <a:rPr lang="es-ES" sz="2000" dirty="0" smtClean="0"/>
              <a:t>En cada Contenedor no se puede repetir la </a:t>
            </a:r>
            <a:r>
              <a:rPr lang="es-ES" sz="2000" dirty="0" smtClean="0"/>
              <a:t>clave.</a:t>
            </a:r>
            <a:endParaRPr lang="es-ES" sz="2000" dirty="0" smtClean="0"/>
          </a:p>
          <a:p>
            <a:pPr>
              <a:buNone/>
            </a:pPr>
            <a:endParaRPr lang="es-ES" sz="2000" dirty="0" smtClean="0"/>
          </a:p>
          <a:p>
            <a:r>
              <a:rPr lang="es-ES" sz="2000" dirty="0" smtClean="0"/>
              <a:t>Características:</a:t>
            </a:r>
          </a:p>
          <a:p>
            <a:pPr lvl="1"/>
            <a:r>
              <a:rPr lang="es-ES_tradnl" sz="1600" dirty="0" smtClean="0"/>
              <a:t>Un generador de claves: con el cual se producen nuevas claves de forma artificial y </a:t>
            </a:r>
            <a:r>
              <a:rPr lang="es-ES_tradnl" sz="1600" dirty="0" smtClean="0"/>
              <a:t>ordenada.</a:t>
            </a:r>
            <a:endParaRPr lang="es-ES" sz="1600" dirty="0" smtClean="0"/>
          </a:p>
          <a:p>
            <a:pPr lvl="1"/>
            <a:r>
              <a:rPr lang="es-ES_tradnl" sz="1600" dirty="0" smtClean="0"/>
              <a:t>In-line Key: la clave es almacenada como parte del </a:t>
            </a:r>
            <a:r>
              <a:rPr lang="es-ES_tradnl" sz="1600" dirty="0" smtClean="0"/>
              <a:t>valor.</a:t>
            </a:r>
            <a:endParaRPr lang="es-ES" sz="1600" dirty="0" smtClean="0"/>
          </a:p>
          <a:p>
            <a:pPr lvl="1"/>
            <a:r>
              <a:rPr lang="es-ES_tradnl" sz="1600" dirty="0" err="1" smtClean="0"/>
              <a:t>out</a:t>
            </a:r>
            <a:r>
              <a:rPr lang="es-ES_tradnl" sz="1600" dirty="0" smtClean="0"/>
              <a:t>-of-line </a:t>
            </a:r>
            <a:r>
              <a:rPr lang="es-ES_tradnl" sz="1600" dirty="0" err="1" smtClean="0"/>
              <a:t>key</a:t>
            </a:r>
            <a:r>
              <a:rPr lang="es-ES_tradnl" sz="1600" dirty="0" smtClean="0"/>
              <a:t>: la clave es almacenada fuera del valor </a:t>
            </a:r>
            <a:r>
              <a:rPr lang="es-ES_tradnl" sz="1600" dirty="0" smtClean="0"/>
              <a:t>almacenado.</a:t>
            </a:r>
            <a:endParaRPr lang="es-ES" sz="1600" dirty="0" smtClean="0"/>
          </a:p>
          <a:p>
            <a:pPr lvl="1"/>
            <a:r>
              <a:rPr lang="es-ES_tradnl" sz="1600" dirty="0" err="1" smtClean="0"/>
              <a:t>key</a:t>
            </a:r>
            <a:r>
              <a:rPr lang="es-ES_tradnl" sz="1600" dirty="0" smtClean="0"/>
              <a:t> </a:t>
            </a:r>
            <a:r>
              <a:rPr lang="es-ES_tradnl" sz="1600" dirty="0" err="1" smtClean="0"/>
              <a:t>path</a:t>
            </a:r>
            <a:r>
              <a:rPr lang="es-ES_tradnl" sz="1600" dirty="0" smtClean="0"/>
              <a:t>: define el lugar desde donde el navegador extrae la clave en el </a:t>
            </a:r>
            <a:r>
              <a:rPr lang="es-ES_tradnl" sz="1600" dirty="0" smtClean="0"/>
              <a:t>Contenedor.</a:t>
            </a:r>
            <a:endParaRPr lang="es-ES" sz="16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22</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Crear la Base de Datos</a:t>
            </a:r>
            <a:endParaRPr lang="es-ES" dirty="0"/>
          </a:p>
        </p:txBody>
      </p:sp>
      <p:sp>
        <p:nvSpPr>
          <p:cNvPr id="3" name="2 Marcador de contenido"/>
          <p:cNvSpPr>
            <a:spLocks noGrp="1"/>
          </p:cNvSpPr>
          <p:nvPr>
            <p:ph idx="1"/>
          </p:nvPr>
        </p:nvSpPr>
        <p:spPr>
          <a:xfrm>
            <a:off x="714348" y="1368216"/>
            <a:ext cx="7786710" cy="4061048"/>
          </a:xfrm>
        </p:spPr>
        <p:txBody>
          <a:bodyPr>
            <a:normAutofit/>
          </a:bodyPr>
          <a:lstStyle/>
          <a:p>
            <a:r>
              <a:rPr lang="es-ES_tradnl" sz="2000" dirty="0" smtClean="0"/>
              <a:t>Para la gestión de la base de datos es indispensable el método “open</a:t>
            </a:r>
            <a:r>
              <a:rPr lang="es-ES_tradnl" sz="2000" dirty="0" smtClean="0"/>
              <a:t>”.</a:t>
            </a:r>
            <a:endParaRPr lang="es-ES_tradnl" sz="2000" dirty="0" smtClean="0"/>
          </a:p>
          <a:p>
            <a:r>
              <a:rPr lang="es-ES_tradnl" sz="2000" dirty="0" smtClean="0"/>
              <a:t>Este método funciona de dos maneras: crea la base de datos si esta no existe o la abre en caso de que </a:t>
            </a:r>
            <a:r>
              <a:rPr lang="es-ES_tradnl" sz="2000" dirty="0" smtClean="0"/>
              <a:t>exista.</a:t>
            </a:r>
            <a:endParaRPr lang="es-ES_tradnl" sz="2000" dirty="0" smtClean="0"/>
          </a:p>
          <a:p>
            <a:r>
              <a:rPr lang="es-ES_tradnl" sz="2000" dirty="0" smtClean="0"/>
              <a:t>Si todo funciona correctamente el evento “</a:t>
            </a:r>
            <a:r>
              <a:rPr lang="es-ES_tradnl" sz="2000" dirty="0" err="1" smtClean="0"/>
              <a:t>success</a:t>
            </a:r>
            <a:r>
              <a:rPr lang="es-ES_tradnl" sz="2000" dirty="0" smtClean="0"/>
              <a:t>” es disparado y la función indicada en la propiedad “</a:t>
            </a:r>
            <a:r>
              <a:rPr lang="es-ES_tradnl" sz="2000" dirty="0" err="1" smtClean="0"/>
              <a:t>onsuccess</a:t>
            </a:r>
            <a:r>
              <a:rPr lang="es-ES_tradnl" sz="2000" dirty="0" smtClean="0"/>
              <a:t>” es </a:t>
            </a:r>
            <a:r>
              <a:rPr lang="es-ES_tradnl" sz="2000" dirty="0" smtClean="0"/>
              <a:t>aplicada.</a:t>
            </a:r>
            <a:endParaRPr lang="es-ES_tradnl" sz="2000" dirty="0" smtClean="0"/>
          </a:p>
          <a:p>
            <a:r>
              <a:rPr lang="es-ES_tradnl" sz="2000" dirty="0" smtClean="0"/>
              <a:t>En caso existir un error se dispara la función relacionada con la propiedad “</a:t>
            </a:r>
            <a:r>
              <a:rPr lang="es-ES_tradnl" sz="2000" dirty="0" err="1" smtClean="0"/>
              <a:t>onerror</a:t>
            </a:r>
            <a:r>
              <a:rPr lang="es-ES_tradnl" sz="2000" dirty="0" smtClean="0"/>
              <a:t>” de la petición con el mismo evento de error como </a:t>
            </a:r>
            <a:r>
              <a:rPr lang="es-ES_tradnl" sz="2000" dirty="0" smtClean="0"/>
              <a:t>argumento.</a:t>
            </a:r>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23</a:t>
            </a:fld>
            <a:endParaRPr lang="es-ES" dirty="0"/>
          </a:p>
        </p:txBody>
      </p:sp>
      <p:sp>
        <p:nvSpPr>
          <p:cNvPr id="36865" name="Rectangle 1"/>
          <p:cNvSpPr>
            <a:spLocks noChangeArrowheads="1"/>
          </p:cNvSpPr>
          <p:nvPr/>
        </p:nvSpPr>
        <p:spPr bwMode="auto">
          <a:xfrm>
            <a:off x="2000232" y="4858748"/>
            <a:ext cx="6143668" cy="784830"/>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E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var</a:t>
            </a: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peticion</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window.indexedDB.open</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nombre</a:t>
            </a:r>
            <a:r>
              <a:rPr lang="en-US" sz="1500" dirty="0" smtClean="0">
                <a:latin typeface="Courier New" pitchFamily="49" charset="0"/>
                <a:cs typeface="Courier New" pitchFamily="49" charset="0"/>
              </a:rPr>
              <a:t>”);</a:t>
            </a:r>
            <a:endParaRPr lang="es-ES" sz="1500" dirty="0" smtClean="0">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peticion.onsuccess</a:t>
            </a:r>
            <a:r>
              <a:rPr lang="es-ES" sz="1500" dirty="0" smtClean="0">
                <a:latin typeface="Courier New" pitchFamily="49" charset="0"/>
                <a:cs typeface="Courier New" pitchFamily="49" charset="0"/>
              </a:rPr>
              <a:t> = </a:t>
            </a:r>
            <a:r>
              <a:rPr lang="es-ES" sz="1500" dirty="0" err="1" smtClean="0">
                <a:latin typeface="Courier New" pitchFamily="49" charset="0"/>
                <a:cs typeface="Courier New" pitchFamily="49" charset="0"/>
              </a:rPr>
              <a:t>respuesta_exito</a:t>
            </a:r>
            <a:r>
              <a:rPr lang="es-ES" sz="1500" dirty="0" smtClean="0">
                <a:latin typeface="Courier New" pitchFamily="49"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peticion.onerror</a:t>
            </a:r>
            <a:r>
              <a:rPr lang="es-ES" sz="1500" dirty="0" smtClean="0">
                <a:latin typeface="Courier New" pitchFamily="49" charset="0"/>
                <a:cs typeface="Courier New" pitchFamily="49" charset="0"/>
              </a:rPr>
              <a:t>  = </a:t>
            </a:r>
            <a:r>
              <a:rPr lang="es-ES" sz="1500" dirty="0" err="1" smtClean="0">
                <a:latin typeface="Courier New" pitchFamily="49" charset="0"/>
                <a:cs typeface="Courier New" pitchFamily="49" charset="0"/>
              </a:rPr>
              <a:t>respuesta_error</a:t>
            </a:r>
            <a:r>
              <a:rPr lang="es-ES" sz="1500" dirty="0" smtClean="0">
                <a:latin typeface="Courier New" pitchFamily="49" charset="0"/>
                <a:cs typeface="Courier New" pitchFamily="49" charset="0"/>
              </a:rPr>
              <a:t>;</a:t>
            </a:r>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Eliminar la Base de Datos</a:t>
            </a:r>
            <a:endParaRPr lang="es-ES" dirty="0"/>
          </a:p>
        </p:txBody>
      </p:sp>
      <p:sp>
        <p:nvSpPr>
          <p:cNvPr id="3" name="2 Marcador de contenido"/>
          <p:cNvSpPr>
            <a:spLocks noGrp="1"/>
          </p:cNvSpPr>
          <p:nvPr>
            <p:ph idx="1"/>
          </p:nvPr>
        </p:nvSpPr>
        <p:spPr>
          <a:xfrm>
            <a:off x="714348" y="1368216"/>
            <a:ext cx="7786710" cy="4061048"/>
          </a:xfrm>
        </p:spPr>
        <p:txBody>
          <a:bodyPr>
            <a:normAutofit/>
          </a:bodyPr>
          <a:lstStyle/>
          <a:p>
            <a:r>
              <a:rPr lang="es-ES_tradnl" sz="2000" dirty="0" smtClean="0"/>
              <a:t>Uno de los atributos más importantes de la base de datos es la versión, que sirve como identificador único. La aplicación Web podrá acceder en todo momento a una única versión de la base de datos. Este atributo es una cadena de caracteres inicializada al valor vacío una vez creada la base de </a:t>
            </a:r>
            <a:r>
              <a:rPr lang="es-ES_tradnl" sz="2000" dirty="0" smtClean="0"/>
              <a:t>datos.</a:t>
            </a:r>
            <a:endParaRPr lang="es-ES" sz="2000" dirty="0" smtClean="0"/>
          </a:p>
          <a:p>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24</a:t>
            </a:fld>
            <a:endParaRPr lang="es-ES" dirty="0"/>
          </a:p>
        </p:txBody>
      </p:sp>
      <p:sp>
        <p:nvSpPr>
          <p:cNvPr id="38913" name="Rectangle 1"/>
          <p:cNvSpPr>
            <a:spLocks noChangeArrowheads="1"/>
          </p:cNvSpPr>
          <p:nvPr/>
        </p:nvSpPr>
        <p:spPr bwMode="auto">
          <a:xfrm>
            <a:off x="1214414" y="3357562"/>
            <a:ext cx="6429420" cy="323165"/>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ES" sz="1500" dirty="0" err="1" smtClean="0">
                <a:latin typeface="Courier New" pitchFamily="49" charset="0"/>
                <a:cs typeface="Courier New" pitchFamily="49" charset="0"/>
              </a:rPr>
              <a:t>var</a:t>
            </a: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peticion</a:t>
            </a:r>
            <a:r>
              <a:rPr lang="es-ES" sz="1500" dirty="0" smtClean="0">
                <a:latin typeface="Courier New" pitchFamily="49" charset="0"/>
                <a:cs typeface="Courier New" pitchFamily="49" charset="0"/>
              </a:rPr>
              <a:t> = </a:t>
            </a:r>
            <a:r>
              <a:rPr lang="es-ES" sz="1500" dirty="0" err="1" smtClean="0">
                <a:latin typeface="Courier New" pitchFamily="49" charset="0"/>
                <a:cs typeface="Courier New" pitchFamily="49" charset="0"/>
              </a:rPr>
              <a:t>bbdd.setVersion</a:t>
            </a:r>
            <a:r>
              <a:rPr lang="es-ES" sz="1500" dirty="0" smtClean="0">
                <a:latin typeface="Courier New" pitchFamily="49" charset="0"/>
                <a:cs typeface="Courier New" pitchFamily="49" charset="0"/>
              </a:rPr>
              <a:t>(“VERSION_1”);</a:t>
            </a:r>
          </a:p>
        </p:txBody>
      </p:sp>
      <p:sp>
        <p:nvSpPr>
          <p:cNvPr id="38914" name="Rectangle 2"/>
          <p:cNvSpPr>
            <a:spLocks noChangeArrowheads="1"/>
          </p:cNvSpPr>
          <p:nvPr/>
        </p:nvSpPr>
        <p:spPr bwMode="auto">
          <a:xfrm>
            <a:off x="1142976" y="4643446"/>
            <a:ext cx="6858048" cy="323165"/>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var</a:t>
            </a: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peticion</a:t>
            </a:r>
            <a:r>
              <a:rPr lang="es-ES" sz="1500" dirty="0" smtClean="0">
                <a:latin typeface="Courier New" pitchFamily="49" charset="0"/>
                <a:cs typeface="Courier New" pitchFamily="49" charset="0"/>
              </a:rPr>
              <a:t> = </a:t>
            </a:r>
            <a:r>
              <a:rPr lang="es-ES" sz="1500" dirty="0" err="1" smtClean="0">
                <a:latin typeface="Courier New" pitchFamily="49" charset="0"/>
                <a:cs typeface="Courier New" pitchFamily="49" charset="0"/>
              </a:rPr>
              <a:t>window.indexedDB.deleteDatabase</a:t>
            </a:r>
            <a:r>
              <a:rPr lang="es-ES" sz="1500" dirty="0" smtClean="0">
                <a:latin typeface="Courier New" pitchFamily="49" charset="0"/>
                <a:cs typeface="Courier New" pitchFamily="49" charset="0"/>
              </a:rPr>
              <a:t>(“nombre”);</a:t>
            </a:r>
          </a:p>
        </p:txBody>
      </p:sp>
      <p:sp>
        <p:nvSpPr>
          <p:cNvPr id="9" name="8 Rectángulo"/>
          <p:cNvSpPr/>
          <p:nvPr/>
        </p:nvSpPr>
        <p:spPr>
          <a:xfrm>
            <a:off x="642942" y="3886146"/>
            <a:ext cx="7929586" cy="400110"/>
          </a:xfrm>
          <a:prstGeom prst="rect">
            <a:avLst/>
          </a:prstGeom>
        </p:spPr>
        <p:txBody>
          <a:bodyPr wrap="square">
            <a:spAutoFit/>
          </a:bodyPr>
          <a:lstStyle/>
          <a:p>
            <a:pPr indent="361950">
              <a:buFont typeface="Wingdings" pitchFamily="2" charset="2"/>
              <a:buChar char="§"/>
            </a:pPr>
            <a:r>
              <a:rPr lang="es-ES" sz="2000" dirty="0" smtClean="0">
                <a:latin typeface="Arial" pitchFamily="34" charset="0"/>
                <a:cs typeface="Arial" pitchFamily="34" charset="0"/>
              </a:rPr>
              <a:t>La eliminación de una base de datos es similar a la creación</a:t>
            </a:r>
            <a:r>
              <a:rPr lang="es-ES" dirty="0" smtClean="0"/>
              <a:t>. </a:t>
            </a:r>
            <a:endParaRPr lang="es-ES" dirty="0"/>
          </a:p>
        </p:txBody>
      </p:sp>
      <p:sp>
        <p:nvSpPr>
          <p:cNvPr id="10"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Creación de Contenedores e Índices</a:t>
            </a:r>
            <a:endParaRPr lang="es-ES" dirty="0"/>
          </a:p>
        </p:txBody>
      </p:sp>
      <p:sp>
        <p:nvSpPr>
          <p:cNvPr id="3" name="2 Marcador de contenido"/>
          <p:cNvSpPr>
            <a:spLocks noGrp="1"/>
          </p:cNvSpPr>
          <p:nvPr>
            <p:ph idx="1"/>
          </p:nvPr>
        </p:nvSpPr>
        <p:spPr>
          <a:xfrm>
            <a:off x="785786" y="1285860"/>
            <a:ext cx="7643866" cy="1928826"/>
          </a:xfrm>
        </p:spPr>
        <p:txBody>
          <a:bodyPr>
            <a:normAutofit fontScale="85000" lnSpcReduction="10000"/>
          </a:bodyPr>
          <a:lstStyle/>
          <a:p>
            <a:r>
              <a:rPr lang="es-ES" sz="2000" dirty="0" smtClean="0"/>
              <a:t>El contenedor creado en el ejemplo es “contactos” y su “</a:t>
            </a:r>
            <a:r>
              <a:rPr lang="es-ES" sz="2000" dirty="0" err="1" smtClean="0"/>
              <a:t>keyPath</a:t>
            </a:r>
            <a:r>
              <a:rPr lang="es-ES" sz="2000" dirty="0" smtClean="0"/>
              <a:t>” será la variable “</a:t>
            </a:r>
            <a:r>
              <a:rPr lang="es-ES" sz="2000" dirty="0" err="1" smtClean="0"/>
              <a:t>tel</a:t>
            </a:r>
            <a:r>
              <a:rPr lang="es-ES" sz="2000" dirty="0" smtClean="0"/>
              <a:t>”. Es decir que los objetos incluidos en el Contenedor  tendrán un valor de nombre “</a:t>
            </a:r>
            <a:r>
              <a:rPr lang="es-ES" sz="2000" dirty="0" err="1" smtClean="0"/>
              <a:t>tel</a:t>
            </a:r>
            <a:r>
              <a:rPr lang="es-ES" sz="2000" dirty="0" smtClean="0"/>
              <a:t>” que también será la </a:t>
            </a:r>
            <a:r>
              <a:rPr lang="es-ES" sz="2000" dirty="0" smtClean="0"/>
              <a:t>clave.</a:t>
            </a:r>
            <a:endParaRPr lang="es-ES" sz="2000" dirty="0" smtClean="0"/>
          </a:p>
          <a:p>
            <a:r>
              <a:rPr lang="es-ES" sz="2000" dirty="0" smtClean="0"/>
              <a:t>Se ha creado un índice mediante la función “</a:t>
            </a:r>
            <a:r>
              <a:rPr lang="es-ES" sz="2000" dirty="0" err="1" smtClean="0"/>
              <a:t>createIndex</a:t>
            </a:r>
            <a:r>
              <a:rPr lang="es-ES" sz="2000" dirty="0" smtClean="0"/>
              <a:t>”. Se incluye el nombre del índice y el valor asociado al índice (en este caso será la variable “correo</a:t>
            </a:r>
            <a:r>
              <a:rPr lang="es-ES" sz="2000" dirty="0" smtClean="0"/>
              <a:t>”).</a:t>
            </a:r>
            <a:endParaRPr lang="es-ES" sz="2000" dirty="0" smtClean="0"/>
          </a:p>
          <a:p>
            <a:r>
              <a:rPr lang="es-ES" sz="2000" dirty="0" smtClean="0"/>
              <a:t>Por último se realiza la carga de objetos en el </a:t>
            </a:r>
            <a:r>
              <a:rPr lang="es-ES" sz="2000" dirty="0" smtClean="0"/>
              <a:t>Contenedor.</a:t>
            </a:r>
            <a:endParaRPr lang="es-ES" sz="20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25</a:t>
            </a:fld>
            <a:endParaRPr lang="es-ES" dirty="0"/>
          </a:p>
        </p:txBody>
      </p:sp>
      <p:sp>
        <p:nvSpPr>
          <p:cNvPr id="40961" name="Rectangle 1"/>
          <p:cNvSpPr>
            <a:spLocks noChangeArrowheads="1"/>
          </p:cNvSpPr>
          <p:nvPr/>
        </p:nvSpPr>
        <p:spPr bwMode="auto">
          <a:xfrm>
            <a:off x="857256" y="3350643"/>
            <a:ext cx="8072462" cy="2292935"/>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271463" algn="l" defTabSz="914400" rtl="0" eaLnBrk="1" fontAlgn="base" latinLnBrk="0" hangingPunct="1">
              <a:lnSpc>
                <a:spcPct val="100000"/>
              </a:lnSpc>
              <a:spcBef>
                <a:spcPct val="0"/>
              </a:spcBef>
              <a:spcAft>
                <a:spcPct val="0"/>
              </a:spcAft>
              <a:buClrTx/>
              <a:buSzTx/>
              <a:buFontTx/>
              <a:buNone/>
              <a:tabLst/>
            </a:pPr>
            <a:r>
              <a:rPr lang="es-ES" sz="1300" dirty="0" smtClean="0">
                <a:latin typeface="Courier New" pitchFamily="49" charset="0"/>
                <a:cs typeface="Courier New" pitchFamily="49" charset="0"/>
              </a:rPr>
              <a:t>contacto = [{</a:t>
            </a:r>
            <a:r>
              <a:rPr lang="es-ES" sz="1300" dirty="0" err="1" smtClean="0">
                <a:latin typeface="Courier New" pitchFamily="49" charset="0"/>
                <a:cs typeface="Courier New" pitchFamily="49" charset="0"/>
              </a:rPr>
              <a:t>tel</a:t>
            </a:r>
            <a:r>
              <a:rPr lang="es-ES" sz="1300" dirty="0" smtClean="0">
                <a:latin typeface="Courier New" pitchFamily="49" charset="0"/>
                <a:cs typeface="Courier New" pitchFamily="49" charset="0"/>
              </a:rPr>
              <a:t>: “1234”, correo:“juan@mail.com”, </a:t>
            </a:r>
            <a:r>
              <a:rPr lang="es-ES" sz="1300" dirty="0" err="1" smtClean="0">
                <a:latin typeface="Courier New" pitchFamily="49" charset="0"/>
                <a:cs typeface="Courier New" pitchFamily="49" charset="0"/>
              </a:rPr>
              <a:t>movil</a:t>
            </a:r>
            <a:r>
              <a:rPr lang="es-ES" sz="1300" dirty="0" smtClean="0">
                <a:latin typeface="Courier New" pitchFamily="49" charset="0"/>
                <a:cs typeface="Courier New" pitchFamily="49" charset="0"/>
              </a:rPr>
              <a:t>:“666123”},</a:t>
            </a:r>
          </a:p>
          <a:p>
            <a:pPr marR="0" lvl="0" indent="271463" algn="l" defTabSz="914400" rtl="0" eaLnBrk="0" fontAlgn="base" latinLnBrk="0" hangingPunct="0">
              <a:lnSpc>
                <a:spcPct val="100000"/>
              </a:lnSpc>
              <a:spcBef>
                <a:spcPct val="0"/>
              </a:spcBef>
              <a:spcAft>
                <a:spcPct val="0"/>
              </a:spcAft>
              <a:buClrTx/>
              <a:buSzTx/>
              <a:buFontTx/>
              <a:buNone/>
              <a:tabLst/>
            </a:pPr>
            <a:r>
              <a:rPr lang="es-ES" sz="1300" dirty="0" smtClean="0">
                <a:latin typeface="Courier New" pitchFamily="49" charset="0"/>
                <a:cs typeface="Courier New" pitchFamily="49" charset="0"/>
              </a:rPr>
              <a:t>            {</a:t>
            </a:r>
            <a:r>
              <a:rPr lang="es-ES" sz="1300" dirty="0" err="1" smtClean="0">
                <a:latin typeface="Courier New" pitchFamily="49" charset="0"/>
                <a:cs typeface="Courier New" pitchFamily="49" charset="0"/>
              </a:rPr>
              <a:t>tel</a:t>
            </a:r>
            <a:r>
              <a:rPr lang="es-ES" sz="1300" dirty="0" smtClean="0">
                <a:latin typeface="Courier New" pitchFamily="49" charset="0"/>
                <a:cs typeface="Courier New" pitchFamily="49" charset="0"/>
              </a:rPr>
              <a:t>: “2345”, correo:“pedro@mail.com”, </a:t>
            </a:r>
            <a:r>
              <a:rPr lang="es-ES" sz="1300" dirty="0" err="1" smtClean="0">
                <a:latin typeface="Courier New" pitchFamily="49" charset="0"/>
                <a:cs typeface="Courier New" pitchFamily="49" charset="0"/>
              </a:rPr>
              <a:t>movil</a:t>
            </a:r>
            <a:r>
              <a:rPr lang="es-ES" sz="1300" dirty="0" smtClean="0">
                <a:latin typeface="Courier New" pitchFamily="49" charset="0"/>
                <a:cs typeface="Courier New" pitchFamily="49" charset="0"/>
              </a:rPr>
              <a:t>:“664392”}</a:t>
            </a:r>
            <a:r>
              <a:rPr lang="en-US" sz="1300" dirty="0" smtClean="0">
                <a:latin typeface="Courier New" pitchFamily="49" charset="0"/>
                <a:cs typeface="Courier New" pitchFamily="49" charset="0"/>
              </a:rPr>
              <a:t>];</a:t>
            </a:r>
            <a:endParaRPr lang="es-ES" sz="1300" dirty="0" smtClean="0">
              <a:latin typeface="Courier New" pitchFamily="49" charset="0"/>
              <a:cs typeface="Courier New" pitchFamily="49" charset="0"/>
            </a:endParaRPr>
          </a:p>
          <a:p>
            <a:pPr marR="0" lvl="0" indent="271463" algn="l" defTabSz="914400" rtl="0" eaLnBrk="0" fontAlgn="base" latinLnBrk="0" hangingPunct="0">
              <a:lnSpc>
                <a:spcPct val="100000"/>
              </a:lnSpc>
              <a:spcBef>
                <a:spcPct val="0"/>
              </a:spcBef>
              <a:spcAft>
                <a:spcPct val="0"/>
              </a:spcAft>
              <a:buClrTx/>
              <a:buSzTx/>
              <a:buFontTx/>
              <a:buNone/>
              <a:tabLst/>
            </a:pPr>
            <a:endParaRPr lang="en-US" sz="1300" dirty="0" smtClean="0">
              <a:latin typeface="Courier New" pitchFamily="49" charset="0"/>
              <a:cs typeface="Courier New" pitchFamily="49" charset="0"/>
            </a:endParaRPr>
          </a:p>
          <a:p>
            <a:pPr marR="0" lvl="0" indent="271463" algn="l" defTabSz="914400" rtl="0" eaLnBrk="0" fontAlgn="base" latinLnBrk="0" hangingPunct="0">
              <a:lnSpc>
                <a:spcPct val="100000"/>
              </a:lnSpc>
              <a:spcBef>
                <a:spcPct val="0"/>
              </a:spcBef>
              <a:spcAft>
                <a:spcPct val="0"/>
              </a:spcAft>
              <a:buClrTx/>
              <a:buSzTx/>
              <a:buFontTx/>
              <a:buNone/>
              <a:tabLst/>
            </a:pPr>
            <a:r>
              <a:rPr lang="en-US" sz="1300" dirty="0" err="1" smtClean="0">
                <a:latin typeface="Courier New" pitchFamily="49" charset="0"/>
                <a:cs typeface="Courier New" pitchFamily="49" charset="0"/>
              </a:rPr>
              <a:t>peticion.onsuccess</a:t>
            </a:r>
            <a:r>
              <a:rPr lang="en-US" sz="1300" dirty="0" smtClean="0">
                <a:latin typeface="Courier New" pitchFamily="49" charset="0"/>
                <a:cs typeface="Courier New" pitchFamily="49" charset="0"/>
              </a:rPr>
              <a:t>=function(event)</a:t>
            </a:r>
            <a:endParaRPr lang="es-ES" sz="1300" dirty="0" smtClean="0">
              <a:latin typeface="Courier New" pitchFamily="49" charset="0"/>
              <a:cs typeface="Courier New" pitchFamily="49" charset="0"/>
            </a:endParaRPr>
          </a:p>
          <a:p>
            <a:pPr marR="0" lvl="0" indent="271463" algn="l" defTabSz="914400" rtl="0" eaLnBrk="0" fontAlgn="base" latinLnBrk="0" hangingPunct="0">
              <a:lnSpc>
                <a:spcPct val="100000"/>
              </a:lnSpc>
              <a:spcBef>
                <a:spcPct val="0"/>
              </a:spcBef>
              <a:spcAft>
                <a:spcPct val="0"/>
              </a:spcAft>
              <a:buClrTx/>
              <a:buSzTx/>
              <a:buFontTx/>
              <a:buNone/>
              <a:tabLst/>
            </a:pPr>
            <a:r>
              <a:rPr lang="en-US" sz="1300" dirty="0" smtClean="0">
                <a:latin typeface="Courier New" pitchFamily="49" charset="0"/>
                <a:cs typeface="Courier New" pitchFamily="49" charset="0"/>
              </a:rPr>
              <a:t> {</a:t>
            </a:r>
            <a:endParaRPr lang="es-ES" sz="1300" dirty="0" smtClean="0">
              <a:latin typeface="Courier New" pitchFamily="49" charset="0"/>
              <a:cs typeface="Courier New" pitchFamily="49" charset="0"/>
            </a:endParaRPr>
          </a:p>
          <a:p>
            <a:pPr marR="0" lvl="0" indent="271463" algn="l" defTabSz="914400" rtl="0" eaLnBrk="0" fontAlgn="base" latinLnBrk="0" hangingPunct="0">
              <a:lnSpc>
                <a:spcPct val="100000"/>
              </a:lnSpc>
              <a:spcBef>
                <a:spcPct val="0"/>
              </a:spcBef>
              <a:spcAft>
                <a:spcPct val="0"/>
              </a:spcAft>
              <a:buClrTx/>
              <a:buSzTx/>
              <a:buFontTx/>
              <a:buNone/>
              <a:tabLst/>
            </a:pP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var</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contenedor</a:t>
            </a:r>
            <a:r>
              <a:rPr lang="en-US" sz="1300" dirty="0" smtClean="0">
                <a:latin typeface="Courier New" pitchFamily="49" charset="0"/>
                <a:cs typeface="Courier New" pitchFamily="49" charset="0"/>
              </a:rPr>
              <a:t> = </a:t>
            </a:r>
            <a:r>
              <a:rPr lang="en-US" sz="1300" dirty="0" err="1" smtClean="0">
                <a:latin typeface="Courier New" pitchFamily="49" charset="0"/>
                <a:cs typeface="Courier New" pitchFamily="49" charset="0"/>
              </a:rPr>
              <a:t>bbdd.createObjectStore</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contactos</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keyPath</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tel</a:t>
            </a:r>
            <a:r>
              <a:rPr lang="en-US" sz="1300" dirty="0" smtClean="0">
                <a:latin typeface="Courier New" pitchFamily="49" charset="0"/>
                <a:cs typeface="Courier New" pitchFamily="49" charset="0"/>
              </a:rPr>
              <a:t>”});</a:t>
            </a:r>
            <a:endParaRPr lang="es-ES" sz="1300" dirty="0" smtClean="0">
              <a:latin typeface="Courier New" pitchFamily="49" charset="0"/>
              <a:cs typeface="Courier New" pitchFamily="49" charset="0"/>
            </a:endParaRPr>
          </a:p>
          <a:p>
            <a:pPr marR="0" lvl="0" indent="271463" algn="l" defTabSz="914400" rtl="0" eaLnBrk="0" fontAlgn="base" latinLnBrk="0" hangingPunct="0">
              <a:lnSpc>
                <a:spcPct val="100000"/>
              </a:lnSpc>
              <a:spcBef>
                <a:spcPct val="0"/>
              </a:spcBef>
              <a:spcAft>
                <a:spcPct val="0"/>
              </a:spcAft>
              <a:buClrTx/>
              <a:buSzTx/>
              <a:buFontTx/>
              <a:buNone/>
              <a:tabLst/>
            </a:pPr>
            <a:r>
              <a:rPr lang="en-US" sz="1300" dirty="0" smtClean="0">
                <a:latin typeface="Courier New" pitchFamily="49" charset="0"/>
                <a:cs typeface="Courier New" pitchFamily="49" charset="0"/>
              </a:rPr>
              <a:t>  </a:t>
            </a:r>
          </a:p>
          <a:p>
            <a:pPr marR="0" lvl="0" indent="271463" algn="l" defTabSz="914400" rtl="0" eaLnBrk="0" fontAlgn="base" latinLnBrk="0" hangingPunct="0">
              <a:lnSpc>
                <a:spcPct val="100000"/>
              </a:lnSpc>
              <a:spcBef>
                <a:spcPct val="0"/>
              </a:spcBef>
              <a:spcAft>
                <a:spcPct val="0"/>
              </a:spcAft>
              <a:buClrTx/>
              <a:buSzTx/>
              <a:buFontTx/>
              <a:buNone/>
              <a:tabLst/>
            </a:pP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contenedor.createIndex</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correo</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correo</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unique:true</a:t>
            </a:r>
            <a:r>
              <a:rPr lang="en-US" sz="1300" dirty="0" smtClean="0">
                <a:latin typeface="Courier New" pitchFamily="49" charset="0"/>
                <a:cs typeface="Courier New" pitchFamily="49" charset="0"/>
              </a:rPr>
              <a:t>});</a:t>
            </a:r>
            <a:endParaRPr lang="es-ES" sz="1300" dirty="0" smtClean="0">
              <a:latin typeface="Courier New" pitchFamily="49" charset="0"/>
              <a:cs typeface="Courier New" pitchFamily="49" charset="0"/>
            </a:endParaRPr>
          </a:p>
          <a:p>
            <a:pPr marR="0" lvl="0" indent="271463" algn="l" defTabSz="914400" rtl="0" eaLnBrk="0" fontAlgn="base" latinLnBrk="0" hangingPunct="0">
              <a:lnSpc>
                <a:spcPct val="100000"/>
              </a:lnSpc>
              <a:spcBef>
                <a:spcPct val="0"/>
              </a:spcBef>
              <a:spcAft>
                <a:spcPct val="0"/>
              </a:spcAft>
              <a:buClrTx/>
              <a:buSzTx/>
              <a:buFontTx/>
              <a:buNone/>
              <a:tabLst/>
            </a:pPr>
            <a:r>
              <a:rPr lang="en-US" sz="1300" dirty="0" smtClean="0">
                <a:latin typeface="Courier New" pitchFamily="49" charset="0"/>
                <a:cs typeface="Courier New" pitchFamily="49" charset="0"/>
              </a:rPr>
              <a:t>  </a:t>
            </a:r>
            <a:endParaRPr lang="es-ES" sz="1300" dirty="0" smtClean="0">
              <a:latin typeface="Courier New" pitchFamily="49" charset="0"/>
              <a:cs typeface="Courier New" pitchFamily="49" charset="0"/>
            </a:endParaRPr>
          </a:p>
          <a:p>
            <a:pPr marR="0" lvl="0" indent="271463" algn="l" defTabSz="914400" rtl="0" eaLnBrk="0" fontAlgn="base" latinLnBrk="0" hangingPunct="0">
              <a:lnSpc>
                <a:spcPct val="100000"/>
              </a:lnSpc>
              <a:spcBef>
                <a:spcPct val="0"/>
              </a:spcBef>
              <a:spcAft>
                <a:spcPct val="0"/>
              </a:spcAft>
              <a:buClrTx/>
              <a:buSzTx/>
              <a:buFontTx/>
              <a:buNone/>
              <a:tabLst/>
            </a:pPr>
            <a:r>
              <a:rPr lang="en-US" sz="1300" dirty="0" smtClean="0">
                <a:latin typeface="Courier New" pitchFamily="49" charset="0"/>
                <a:cs typeface="Courier New" pitchFamily="49" charset="0"/>
              </a:rPr>
              <a:t>  for (n in </a:t>
            </a:r>
            <a:r>
              <a:rPr lang="en-US" sz="1300" dirty="0" err="1" smtClean="0">
                <a:latin typeface="Courier New" pitchFamily="49" charset="0"/>
                <a:cs typeface="Courier New" pitchFamily="49" charset="0"/>
              </a:rPr>
              <a:t>contacto</a:t>
            </a:r>
            <a:r>
              <a:rPr lang="en-US" sz="1300" dirty="0" smtClean="0">
                <a:latin typeface="Courier New" pitchFamily="49" charset="0"/>
                <a:cs typeface="Courier New" pitchFamily="49" charset="0"/>
              </a:rPr>
              <a:t>){</a:t>
            </a:r>
            <a:r>
              <a:rPr lang="es-ES" sz="1300" dirty="0" smtClean="0">
                <a:latin typeface="Courier New" pitchFamily="49" charset="0"/>
                <a:cs typeface="Courier New" pitchFamily="49" charset="0"/>
              </a:rPr>
              <a:t>contenedor.add(contacto[n]);}</a:t>
            </a:r>
          </a:p>
          <a:p>
            <a:pPr marR="0" lvl="0" indent="271463" algn="l" defTabSz="914400" rtl="0" eaLnBrk="0" fontAlgn="base" latinLnBrk="0" hangingPunct="0">
              <a:lnSpc>
                <a:spcPct val="100000"/>
              </a:lnSpc>
              <a:spcBef>
                <a:spcPct val="0"/>
              </a:spcBef>
              <a:spcAft>
                <a:spcPct val="0"/>
              </a:spcAft>
              <a:buClrTx/>
              <a:buSzTx/>
              <a:buFontTx/>
              <a:buNone/>
              <a:tabLst/>
            </a:pPr>
            <a:r>
              <a:rPr lang="es-ES" sz="1300" dirty="0" smtClean="0">
                <a:latin typeface="Courier New" pitchFamily="49" charset="0"/>
                <a:cs typeface="Courier New" pitchFamily="49" charset="0"/>
              </a:rPr>
              <a:t> };</a:t>
            </a:r>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Transacciones</a:t>
            </a:r>
            <a:endParaRPr lang="es-ES" dirty="0"/>
          </a:p>
        </p:txBody>
      </p:sp>
      <p:sp>
        <p:nvSpPr>
          <p:cNvPr id="3" name="2 Marcador de contenido"/>
          <p:cNvSpPr>
            <a:spLocks noGrp="1"/>
          </p:cNvSpPr>
          <p:nvPr>
            <p:ph idx="1"/>
          </p:nvPr>
        </p:nvSpPr>
        <p:spPr>
          <a:xfrm>
            <a:off x="928662" y="1500174"/>
            <a:ext cx="7500990" cy="1714512"/>
          </a:xfrm>
        </p:spPr>
        <p:txBody>
          <a:bodyPr>
            <a:noAutofit/>
          </a:bodyPr>
          <a:lstStyle/>
          <a:p>
            <a:r>
              <a:rPr lang="es-ES" sz="2000" dirty="0" smtClean="0"/>
              <a:t>Las operaciones con las que se agregarán, modificarán y eliminarán datos debemos realizarlas en una </a:t>
            </a:r>
            <a:r>
              <a:rPr lang="es-ES" sz="2000" dirty="0" smtClean="0"/>
              <a:t>transacción.</a:t>
            </a:r>
            <a:endParaRPr lang="es-ES" sz="2000" dirty="0" smtClean="0"/>
          </a:p>
          <a:p>
            <a:endParaRPr lang="es-ES" sz="1000" dirty="0" smtClean="0"/>
          </a:p>
          <a:p>
            <a:r>
              <a:rPr lang="es-ES" sz="2000" dirty="0" smtClean="0"/>
              <a:t>En base de datos se indica como transacción a un conjunto de operaciones que se aplican formando una unidad de tal manera que dentro de la transacción se mantiene la integridad de los datos, haciendo que estas operaciones no puedan finalizar en un estado </a:t>
            </a:r>
            <a:r>
              <a:rPr lang="es-ES" sz="2000" dirty="0" smtClean="0"/>
              <a:t>intermedio.</a:t>
            </a:r>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26</a:t>
            </a:fld>
            <a:endParaRPr lang="es-ES" dirty="0"/>
          </a:p>
        </p:txBody>
      </p:sp>
      <p:sp>
        <p:nvSpPr>
          <p:cNvPr id="41985" name="Rectangle 1"/>
          <p:cNvSpPr>
            <a:spLocks noChangeArrowheads="1"/>
          </p:cNvSpPr>
          <p:nvPr/>
        </p:nvSpPr>
        <p:spPr bwMode="auto">
          <a:xfrm>
            <a:off x="2000264" y="4335528"/>
            <a:ext cx="5286380" cy="1308050"/>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  </a:t>
            </a:r>
            <a:r>
              <a:rPr lang="es-ES" sz="1300" dirty="0" err="1" smtClean="0">
                <a:latin typeface="Courier New" pitchFamily="49" charset="0"/>
                <a:cs typeface="Courier New" pitchFamily="49" charset="0"/>
              </a:rPr>
              <a:t>var</a:t>
            </a:r>
            <a:r>
              <a:rPr lang="es-ES" sz="1300" dirty="0" smtClean="0">
                <a:latin typeface="Courier New" pitchFamily="49" charset="0"/>
                <a:cs typeface="Courier New" pitchFamily="49" charset="0"/>
              </a:rPr>
              <a:t> </a:t>
            </a:r>
            <a:r>
              <a:rPr lang="es-ES" sz="1300" dirty="0" err="1" smtClean="0">
                <a:latin typeface="Courier New" pitchFamily="49" charset="0"/>
                <a:cs typeface="Courier New" pitchFamily="49" charset="0"/>
              </a:rPr>
              <a:t>transaccion</a:t>
            </a:r>
            <a:r>
              <a:rPr lang="es-ES" sz="1300" dirty="0" smtClean="0">
                <a:latin typeface="Courier New" pitchFamily="49" charset="0"/>
                <a:cs typeface="Courier New" pitchFamily="49" charset="0"/>
              </a:rPr>
              <a:t> = </a:t>
            </a:r>
            <a:r>
              <a:rPr lang="es-ES" sz="1300" dirty="0" err="1" smtClean="0">
                <a:latin typeface="Courier New" pitchFamily="49" charset="0"/>
                <a:cs typeface="Courier New" pitchFamily="49" charset="0"/>
              </a:rPr>
              <a:t>bbdd.transaction</a:t>
            </a:r>
            <a:r>
              <a:rPr lang="es-ES" sz="1300" dirty="0" smtClean="0">
                <a:latin typeface="Courier New" pitchFamily="49" charset="0"/>
                <a:cs typeface="Courier New" pitchFamily="49" charset="0"/>
              </a:rPr>
              <a:t>([“contactos”], </a:t>
            </a:r>
            <a:r>
              <a:rPr lang="es-ES" sz="1300" dirty="0" err="1" smtClean="0">
                <a:latin typeface="Courier New" pitchFamily="49" charset="0"/>
                <a:cs typeface="Courier New" pitchFamily="49" charset="0"/>
              </a:rPr>
              <a:t>IDBTransaction.READ_WRITE</a:t>
            </a:r>
            <a:r>
              <a:rPr lang="es-ES" sz="1300" dirty="0" smtClean="0">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sz="1300" dirty="0" smtClean="0">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300" dirty="0" smtClean="0">
                <a:latin typeface="Courier New" pitchFamily="49" charset="0"/>
                <a:cs typeface="Courier New" pitchFamily="49" charset="0"/>
              </a:rPr>
              <a:t> </a:t>
            </a:r>
            <a:r>
              <a:rPr lang="es-ES" sz="1300" dirty="0" err="1" smtClean="0">
                <a:latin typeface="Courier New" pitchFamily="49" charset="0"/>
                <a:cs typeface="Courier New" pitchFamily="49" charset="0"/>
              </a:rPr>
              <a:t>transaccion.oncomplete</a:t>
            </a:r>
            <a:r>
              <a:rPr lang="es-ES" sz="1300" dirty="0" smtClean="0">
                <a:latin typeface="Courier New" pitchFamily="49" charset="0"/>
                <a:cs typeface="Courier New" pitchFamily="49" charset="0"/>
              </a:rPr>
              <a:t> = </a:t>
            </a:r>
            <a:r>
              <a:rPr lang="es-ES" sz="1300" dirty="0" err="1" smtClean="0">
                <a:latin typeface="Courier New" pitchFamily="49" charset="0"/>
                <a:cs typeface="Courier New" pitchFamily="49" charset="0"/>
              </a:rPr>
              <a:t>function</a:t>
            </a:r>
            <a:r>
              <a:rPr lang="es-ES" sz="1300" dirty="0" smtClean="0">
                <a:latin typeface="Courier New" pitchFamily="49" charset="0"/>
                <a:cs typeface="Courier New" pitchFamily="49" charset="0"/>
              </a:rPr>
              <a:t>(evento){…};</a:t>
            </a:r>
          </a:p>
          <a:p>
            <a:pPr marL="0" marR="0" lvl="0" indent="0" algn="l" defTabSz="914400" rtl="0" eaLnBrk="0" fontAlgn="base" latinLnBrk="0" hangingPunct="0">
              <a:lnSpc>
                <a:spcPct val="100000"/>
              </a:lnSpc>
              <a:spcBef>
                <a:spcPct val="0"/>
              </a:spcBef>
              <a:spcAft>
                <a:spcPct val="0"/>
              </a:spcAft>
              <a:buClrTx/>
              <a:buSzTx/>
              <a:buFontTx/>
              <a:buNone/>
              <a:tabLst/>
            </a:pPr>
            <a:r>
              <a:rPr lang="es-ES" sz="1300" dirty="0" smtClean="0">
                <a:latin typeface="Courier New" pitchFamily="49" charset="0"/>
                <a:cs typeface="Courier New" pitchFamily="49" charset="0"/>
              </a:rPr>
              <a:t> </a:t>
            </a:r>
            <a:r>
              <a:rPr lang="es-ES" sz="1300" dirty="0" err="1" smtClean="0">
                <a:latin typeface="Courier New" pitchFamily="49" charset="0"/>
                <a:cs typeface="Courier New" pitchFamily="49" charset="0"/>
              </a:rPr>
              <a:t>transaccion.onabort</a:t>
            </a:r>
            <a:r>
              <a:rPr lang="es-ES" sz="1300" dirty="0" smtClean="0">
                <a:latin typeface="Courier New" pitchFamily="49" charset="0"/>
                <a:cs typeface="Courier New" pitchFamily="49" charset="0"/>
              </a:rPr>
              <a:t> = </a:t>
            </a:r>
            <a:r>
              <a:rPr lang="es-ES" sz="1300" dirty="0" err="1" smtClean="0">
                <a:latin typeface="Courier New" pitchFamily="49" charset="0"/>
                <a:cs typeface="Courier New" pitchFamily="49" charset="0"/>
              </a:rPr>
              <a:t>function</a:t>
            </a:r>
            <a:r>
              <a:rPr lang="es-ES" sz="1300" dirty="0" smtClean="0">
                <a:latin typeface="Courier New" pitchFamily="49" charset="0"/>
                <a:cs typeface="Courier New" pitchFamily="49" charset="0"/>
              </a:rPr>
              <a:t>(evento){…};</a:t>
            </a:r>
          </a:p>
          <a:p>
            <a:pPr marL="0" marR="0" lvl="0" indent="0" algn="l" defTabSz="914400" rtl="0" eaLnBrk="0" fontAlgn="base" latinLnBrk="0" hangingPunct="0">
              <a:lnSpc>
                <a:spcPct val="100000"/>
              </a:lnSpc>
              <a:spcBef>
                <a:spcPct val="0"/>
              </a:spcBef>
              <a:spcAft>
                <a:spcPct val="0"/>
              </a:spcAft>
              <a:buClrTx/>
              <a:buSzTx/>
              <a:buFontTx/>
              <a:buNone/>
              <a:tabLst/>
            </a:pPr>
            <a:r>
              <a:rPr lang="es-ES" sz="1300" dirty="0" smtClean="0">
                <a:latin typeface="Courier New" pitchFamily="49" charset="0"/>
                <a:cs typeface="Courier New" pitchFamily="49" charset="0"/>
              </a:rPr>
              <a:t> </a:t>
            </a:r>
            <a:r>
              <a:rPr lang="es-ES" sz="1300" dirty="0" err="1" smtClean="0">
                <a:latin typeface="Courier New" pitchFamily="49" charset="0"/>
                <a:cs typeface="Courier New" pitchFamily="49" charset="0"/>
              </a:rPr>
              <a:t>transaccion.onerror</a:t>
            </a:r>
            <a:r>
              <a:rPr lang="es-ES" sz="1300" dirty="0" smtClean="0">
                <a:latin typeface="Courier New" pitchFamily="49" charset="0"/>
                <a:cs typeface="Courier New" pitchFamily="49" charset="0"/>
              </a:rPr>
              <a:t> = </a:t>
            </a:r>
            <a:r>
              <a:rPr lang="es-ES" sz="1300" dirty="0" err="1" smtClean="0">
                <a:latin typeface="Courier New" pitchFamily="49" charset="0"/>
                <a:cs typeface="Courier New" pitchFamily="49" charset="0"/>
              </a:rPr>
              <a:t>function</a:t>
            </a:r>
            <a:r>
              <a:rPr lang="es-ES" sz="1300" dirty="0" smtClean="0">
                <a:latin typeface="Courier New" pitchFamily="49" charset="0"/>
                <a:cs typeface="Courier New" pitchFamily="49" charset="0"/>
              </a:rPr>
              <a:t>(evento){…};</a:t>
            </a:r>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Operaciones</a:t>
            </a:r>
            <a:endParaRPr lang="es-ES" dirty="0"/>
          </a:p>
        </p:txBody>
      </p:sp>
      <p:sp>
        <p:nvSpPr>
          <p:cNvPr id="3" name="2 Marcador de contenido"/>
          <p:cNvSpPr>
            <a:spLocks noGrp="1"/>
          </p:cNvSpPr>
          <p:nvPr>
            <p:ph idx="1"/>
          </p:nvPr>
        </p:nvSpPr>
        <p:spPr>
          <a:xfrm>
            <a:off x="771498" y="1200134"/>
            <a:ext cx="7500990" cy="4214842"/>
          </a:xfrm>
        </p:spPr>
        <p:txBody>
          <a:bodyPr>
            <a:noAutofit/>
          </a:bodyPr>
          <a:lstStyle/>
          <a:p>
            <a:r>
              <a:rPr lang="es-ES" sz="2000" dirty="0" smtClean="0"/>
              <a:t>Una vez que tenemos la transacción abierta podemos operar con los Contenedores y objetos. Para agregar un nuevo elemento utilizamos la función “</a:t>
            </a:r>
            <a:r>
              <a:rPr lang="es-ES" sz="2000" dirty="0" err="1" smtClean="0"/>
              <a:t>add</a:t>
            </a:r>
            <a:r>
              <a:rPr lang="es-ES" sz="2000" dirty="0" smtClean="0"/>
              <a:t>”. El resultado de agregar un nuevo objeto (“</a:t>
            </a:r>
            <a:r>
              <a:rPr lang="es-ES" sz="2000" dirty="0" err="1" smtClean="0"/>
              <a:t>evento.result</a:t>
            </a:r>
            <a:r>
              <a:rPr lang="es-ES" sz="2000" dirty="0" smtClean="0"/>
              <a:t>”) es la clave de dicho objeto </a:t>
            </a:r>
            <a:r>
              <a:rPr lang="es-ES" sz="2000" dirty="0" smtClean="0"/>
              <a:t>agregado.</a:t>
            </a:r>
            <a:endParaRPr lang="es-ES" sz="2000" dirty="0" smtClean="0"/>
          </a:p>
          <a:p>
            <a:endParaRPr lang="es-ES" sz="2000" dirty="0" smtClean="0"/>
          </a:p>
          <a:p>
            <a:r>
              <a:rPr lang="es-ES" sz="2000" dirty="0" smtClean="0"/>
              <a:t>No es posible agregar dos objetos con la misma clave mediante la operación “</a:t>
            </a:r>
            <a:r>
              <a:rPr lang="es-ES" sz="2000" dirty="0" err="1" smtClean="0"/>
              <a:t>add</a:t>
            </a:r>
            <a:r>
              <a:rPr lang="es-ES" sz="2000" dirty="0" smtClean="0"/>
              <a:t>”. En lugar de ello, para modificar un elemento existente utilizamos la función “</a:t>
            </a:r>
            <a:r>
              <a:rPr lang="es-ES" sz="2000" dirty="0" err="1" smtClean="0"/>
              <a:t>put</a:t>
            </a:r>
            <a:r>
              <a:rPr lang="es-ES" sz="2000" dirty="0" smtClean="0"/>
              <a:t>”.</a:t>
            </a:r>
            <a:endParaRPr lang="es-ES" sz="2000" dirty="0" smtClean="0"/>
          </a:p>
          <a:p>
            <a:endParaRPr lang="es-ES" sz="2000" dirty="0" smtClean="0"/>
          </a:p>
          <a:p>
            <a:r>
              <a:rPr lang="es-ES" sz="2000" dirty="0" smtClean="0"/>
              <a:t>Para eliminar un elemento utilizamos la función “</a:t>
            </a:r>
            <a:r>
              <a:rPr lang="es-ES" sz="2000" dirty="0" err="1" smtClean="0"/>
              <a:t>delete</a:t>
            </a:r>
            <a:r>
              <a:rPr lang="es-ES" sz="2000" dirty="0" smtClean="0"/>
              <a:t>”. En el siguiente ejemplo llamamos al Contenedor directamente a partir de la transacción y borramos el objeto cuya clave es “1234</a:t>
            </a:r>
            <a:r>
              <a:rPr lang="es-ES" sz="2000" dirty="0" smtClean="0"/>
              <a:t>”.</a:t>
            </a:r>
            <a:endParaRPr lang="es-ES" sz="2000" dirty="0" smtClean="0"/>
          </a:p>
          <a:p>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27</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Obtención de datos</a:t>
            </a:r>
            <a:endParaRPr lang="es-ES" dirty="0"/>
          </a:p>
        </p:txBody>
      </p:sp>
      <p:sp>
        <p:nvSpPr>
          <p:cNvPr id="3" name="2 Marcador de contenido"/>
          <p:cNvSpPr>
            <a:spLocks noGrp="1"/>
          </p:cNvSpPr>
          <p:nvPr>
            <p:ph idx="1"/>
          </p:nvPr>
        </p:nvSpPr>
        <p:spPr>
          <a:xfrm>
            <a:off x="928662" y="1500174"/>
            <a:ext cx="7500990" cy="1714512"/>
          </a:xfrm>
        </p:spPr>
        <p:txBody>
          <a:bodyPr>
            <a:noAutofit/>
          </a:bodyPr>
          <a:lstStyle/>
          <a:p>
            <a:r>
              <a:rPr lang="es-ES" sz="2500" dirty="0" smtClean="0"/>
              <a:t>La API permite obtener tanto objetos simples como conjunto de objetos. Para el caso de los objetos simples se utiliza el método “</a:t>
            </a:r>
            <a:r>
              <a:rPr lang="es-ES" sz="2500" dirty="0" err="1" smtClean="0"/>
              <a:t>get</a:t>
            </a:r>
            <a:r>
              <a:rPr lang="es-ES" sz="2500" dirty="0" smtClean="0"/>
              <a:t>” con la clave del objeto a ser </a:t>
            </a:r>
            <a:r>
              <a:rPr lang="es-ES" sz="2500" dirty="0" smtClean="0"/>
              <a:t>recuperado.</a:t>
            </a:r>
            <a:endParaRPr lang="es-ES" sz="2500" dirty="0" smtClean="0"/>
          </a:p>
          <a:p>
            <a:endParaRPr lang="es-ES" sz="2500" dirty="0" smtClean="0"/>
          </a:p>
          <a:p>
            <a:r>
              <a:rPr lang="es-ES" sz="2500" dirty="0" smtClean="0"/>
              <a:t>En el caso de que busquemos obtener más de un objeto es necesario utilizar un cursor para recorrerlos, limitando o no el rango de </a:t>
            </a:r>
            <a:r>
              <a:rPr lang="es-ES" sz="2500" dirty="0" smtClean="0"/>
              <a:t>objetos.</a:t>
            </a:r>
            <a:endParaRPr lang="es-ES" sz="25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28</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Cursor</a:t>
            </a:r>
            <a:endParaRPr lang="es-ES" dirty="0"/>
          </a:p>
        </p:txBody>
      </p:sp>
      <p:sp>
        <p:nvSpPr>
          <p:cNvPr id="3" name="2 Marcador de contenido"/>
          <p:cNvSpPr>
            <a:spLocks noGrp="1"/>
          </p:cNvSpPr>
          <p:nvPr>
            <p:ph idx="1"/>
          </p:nvPr>
        </p:nvSpPr>
        <p:spPr>
          <a:xfrm>
            <a:off x="457200" y="1600201"/>
            <a:ext cx="8186766" cy="1400171"/>
          </a:xfrm>
        </p:spPr>
        <p:txBody>
          <a:bodyPr>
            <a:noAutofit/>
          </a:bodyPr>
          <a:lstStyle/>
          <a:p>
            <a:r>
              <a:rPr lang="es-ES" sz="1800" dirty="0" smtClean="0"/>
              <a:t>El cursor es el resultado del evento en caso de éxito (es decir, se encuentra en la propiedad “</a:t>
            </a:r>
            <a:r>
              <a:rPr lang="es-ES" sz="1800" dirty="0" err="1" smtClean="0"/>
              <a:t>result</a:t>
            </a:r>
            <a:r>
              <a:rPr lang="es-ES" sz="1800" dirty="0" smtClean="0"/>
              <a:t>”.</a:t>
            </a:r>
            <a:endParaRPr lang="es-ES" sz="1800" dirty="0" smtClean="0"/>
          </a:p>
          <a:p>
            <a:endParaRPr lang="es-ES" sz="1800" dirty="0" smtClean="0"/>
          </a:p>
          <a:p>
            <a:r>
              <a:rPr lang="es-ES" sz="1800" dirty="0" smtClean="0"/>
              <a:t>En este caso el cursor no tiene ningún parámetro adicional por lo que recorrerá los contactos hasta finalizar. En la variable cursor se encuentra el objeto actual obtenido, de tal manera que con el método “</a:t>
            </a:r>
            <a:r>
              <a:rPr lang="es-ES" sz="1800" dirty="0" err="1" smtClean="0"/>
              <a:t>continue</a:t>
            </a:r>
            <a:r>
              <a:rPr lang="es-ES" sz="1800" dirty="0" smtClean="0"/>
              <a:t>” se carga la variable con el siguiente </a:t>
            </a:r>
            <a:r>
              <a:rPr lang="es-ES" sz="1800" dirty="0" smtClean="0"/>
              <a:t>objeto.</a:t>
            </a:r>
            <a:endParaRPr lang="es-ES" sz="18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29</a:t>
            </a:fld>
            <a:endParaRPr lang="es-ES" dirty="0"/>
          </a:p>
        </p:txBody>
      </p:sp>
      <p:pic>
        <p:nvPicPr>
          <p:cNvPr id="5123" name="Picture 3" descr="D:\Dropbox\LibrosCiclos\Desarrollo Web entorno cliente\Capítulo 8 - Almacenamiento de datos en el lado del cliente\Imágenes\figura8.6.png"/>
          <p:cNvPicPr>
            <a:picLocks noChangeAspect="1" noChangeArrowheads="1"/>
          </p:cNvPicPr>
          <p:nvPr/>
        </p:nvPicPr>
        <p:blipFill>
          <a:blip r:embed="rId2" cstate="print"/>
          <a:srcRect/>
          <a:stretch>
            <a:fillRect/>
          </a:stretch>
        </p:blipFill>
        <p:spPr bwMode="auto">
          <a:xfrm>
            <a:off x="4071934" y="3714752"/>
            <a:ext cx="4643470" cy="2163596"/>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a:t>
            </a:r>
            <a:endParaRPr lang="es-ES" dirty="0"/>
          </a:p>
        </p:txBody>
      </p:sp>
      <p:sp>
        <p:nvSpPr>
          <p:cNvPr id="3" name="2 Marcador de contenido"/>
          <p:cNvSpPr>
            <a:spLocks noGrp="1"/>
          </p:cNvSpPr>
          <p:nvPr>
            <p:ph idx="1"/>
          </p:nvPr>
        </p:nvSpPr>
        <p:spPr>
          <a:xfrm>
            <a:off x="428596" y="1500174"/>
            <a:ext cx="8229600" cy="2328865"/>
          </a:xfrm>
        </p:spPr>
        <p:txBody>
          <a:bodyPr>
            <a:noAutofit/>
          </a:bodyPr>
          <a:lstStyle/>
          <a:p>
            <a:r>
              <a:rPr lang="es-ES_tradnl" dirty="0" smtClean="0"/>
              <a:t>Uno de los pilares de la personalización se encuentra en el concepto de sesión y en la habilidad de almacenar datos del usuario que utiliza el sitio Web en el mismo navegador cliente con el fin de mejorar la experiencia del </a:t>
            </a:r>
            <a:r>
              <a:rPr lang="es-ES_tradnl" dirty="0" smtClean="0"/>
              <a:t>usuario.</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Aplicaciones en CACHÉ</a:t>
            </a:r>
            <a:endParaRPr lang="es-ES" dirty="0"/>
          </a:p>
        </p:txBody>
      </p:sp>
      <p:sp>
        <p:nvSpPr>
          <p:cNvPr id="3" name="2 Marcador de contenido"/>
          <p:cNvSpPr>
            <a:spLocks noGrp="1"/>
          </p:cNvSpPr>
          <p:nvPr>
            <p:ph idx="1"/>
          </p:nvPr>
        </p:nvSpPr>
        <p:spPr>
          <a:xfrm>
            <a:off x="634338" y="1297290"/>
            <a:ext cx="7786710" cy="4061048"/>
          </a:xfrm>
        </p:spPr>
        <p:txBody>
          <a:bodyPr>
            <a:noAutofit/>
          </a:bodyPr>
          <a:lstStyle/>
          <a:p>
            <a:r>
              <a:rPr lang="es-ES_tradnl" sz="2500" dirty="0" smtClean="0"/>
              <a:t>La caché de las aplicaciones Web es el proceso de almacenar datos generados dinámicamente para que puedan ser utilizados nuevamente sin necesidad de realizar peticiones al </a:t>
            </a:r>
            <a:r>
              <a:rPr lang="es-ES_tradnl" sz="2500" dirty="0" smtClean="0"/>
              <a:t>servidor.</a:t>
            </a:r>
            <a:endParaRPr lang="es-ES_tradnl" sz="2500" dirty="0" smtClean="0"/>
          </a:p>
          <a:p>
            <a:endParaRPr lang="es-ES_tradnl" sz="2500" dirty="0" smtClean="0"/>
          </a:p>
          <a:p>
            <a:r>
              <a:rPr lang="es-ES_tradnl" sz="2500" dirty="0" smtClean="0"/>
              <a:t>Es utilizado principalmente para mejorar el rendimiento de las aplicaciones Web y disminuir el tiempo de </a:t>
            </a:r>
            <a:r>
              <a:rPr lang="es-ES_tradnl" sz="2500" dirty="0" smtClean="0"/>
              <a:t>carga.</a:t>
            </a:r>
            <a:endParaRPr lang="es-ES" sz="25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30</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y Desventajas</a:t>
            </a:r>
            <a:endParaRPr lang="es-ES" dirty="0"/>
          </a:p>
        </p:txBody>
      </p:sp>
      <p:sp>
        <p:nvSpPr>
          <p:cNvPr id="3" name="2 Marcador de contenido"/>
          <p:cNvSpPr>
            <a:spLocks noGrp="1"/>
          </p:cNvSpPr>
          <p:nvPr>
            <p:ph idx="1"/>
          </p:nvPr>
        </p:nvSpPr>
        <p:spPr>
          <a:xfrm>
            <a:off x="714348" y="1571612"/>
            <a:ext cx="7786710" cy="4061048"/>
          </a:xfrm>
        </p:spPr>
        <p:txBody>
          <a:bodyPr>
            <a:normAutofit fontScale="92500" lnSpcReduction="10000"/>
          </a:bodyPr>
          <a:lstStyle/>
          <a:p>
            <a:r>
              <a:rPr lang="es-ES" sz="2200" dirty="0" smtClean="0"/>
              <a:t>Dos ventajas principales:</a:t>
            </a:r>
          </a:p>
          <a:p>
            <a:pPr>
              <a:buNone/>
            </a:pPr>
            <a:endParaRPr lang="es-ES" sz="2200" dirty="0" smtClean="0"/>
          </a:p>
          <a:p>
            <a:pPr lvl="1"/>
            <a:r>
              <a:rPr lang="es-ES_tradnl" sz="1700" dirty="0" smtClean="0"/>
              <a:t>El rendimiento en las aplicaciones Web es un aspecto fundamental. En ese sentido cualquier mejora provoca un cambio significativo en la experiencia del </a:t>
            </a:r>
            <a:r>
              <a:rPr lang="es-ES_tradnl" sz="1700" dirty="0" smtClean="0"/>
              <a:t>usuario.</a:t>
            </a:r>
            <a:endParaRPr lang="es-ES" sz="1700" dirty="0" smtClean="0"/>
          </a:p>
          <a:p>
            <a:pPr lvl="1"/>
            <a:r>
              <a:rPr lang="es-ES_tradnl" sz="1700" dirty="0" smtClean="0"/>
              <a:t>Es una tecnología ampliamente extendida y por lo tanto los navegadores Web implementan componentes de caché utilizables por las </a:t>
            </a:r>
            <a:r>
              <a:rPr lang="es-ES_tradnl" sz="1700" dirty="0" smtClean="0"/>
              <a:t>aplicaciones.</a:t>
            </a:r>
            <a:endParaRPr lang="es-ES" sz="1700" dirty="0" smtClean="0"/>
          </a:p>
          <a:p>
            <a:pPr lvl="0">
              <a:buNone/>
            </a:pPr>
            <a:endParaRPr lang="es-ES_tradnl" sz="2000" dirty="0" smtClean="0"/>
          </a:p>
          <a:p>
            <a:r>
              <a:rPr lang="es-ES_tradnl" sz="2200" dirty="0" smtClean="0"/>
              <a:t>Dos desventajas principales:</a:t>
            </a:r>
          </a:p>
          <a:p>
            <a:pPr lvl="0">
              <a:buNone/>
            </a:pPr>
            <a:endParaRPr lang="es-ES_tradnl" sz="2000" dirty="0" smtClean="0"/>
          </a:p>
          <a:p>
            <a:pPr lvl="1"/>
            <a:r>
              <a:rPr lang="es-ES_tradnl" sz="1700" dirty="0" smtClean="0"/>
              <a:t>En algunos escenarios (por ejemplo en aplicaciones ya construidas) puede ser complejo agregar aspectos de </a:t>
            </a:r>
            <a:r>
              <a:rPr lang="es-ES_tradnl" sz="1700" dirty="0" smtClean="0"/>
              <a:t>caché.</a:t>
            </a:r>
            <a:endParaRPr lang="es-ES" sz="1700" dirty="0" smtClean="0"/>
          </a:p>
          <a:p>
            <a:pPr lvl="1"/>
            <a:r>
              <a:rPr lang="es-ES_tradnl" sz="1700" dirty="0" smtClean="0"/>
              <a:t>El comportamiento de la aplicación puede verse afectado, especialmente si se realiza una mala </a:t>
            </a:r>
            <a:r>
              <a:rPr lang="es-ES_tradnl" sz="1700" dirty="0" smtClean="0"/>
              <a:t>programación.</a:t>
            </a:r>
            <a:endParaRPr lang="es-ES" sz="17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31</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Caché de Aplicación en HTML 5</a:t>
            </a:r>
          </a:p>
        </p:txBody>
      </p:sp>
      <p:sp>
        <p:nvSpPr>
          <p:cNvPr id="3" name="2 Marcador de contenido"/>
          <p:cNvSpPr>
            <a:spLocks noGrp="1"/>
          </p:cNvSpPr>
          <p:nvPr>
            <p:ph idx="1"/>
          </p:nvPr>
        </p:nvSpPr>
        <p:spPr>
          <a:xfrm>
            <a:off x="714348" y="1571612"/>
            <a:ext cx="7786710" cy="4061048"/>
          </a:xfrm>
        </p:spPr>
        <p:txBody>
          <a:bodyPr>
            <a:normAutofit/>
          </a:bodyPr>
          <a:lstStyle/>
          <a:p>
            <a:r>
              <a:rPr lang="es-ES_tradnl" sz="2000" dirty="0" smtClean="0"/>
              <a:t>El objetivo de estas nuevas características, junto con la API de </a:t>
            </a:r>
            <a:r>
              <a:rPr lang="es-ES_tradnl" sz="2000" dirty="0" err="1" smtClean="0"/>
              <a:t>IndexedDB</a:t>
            </a:r>
            <a:r>
              <a:rPr lang="es-ES_tradnl" sz="2000" dirty="0" smtClean="0"/>
              <a:t> es la posibilidad de obtener aplicaciones Web y sitios Web que funcionen correctamente cuando no tienen la conexión con el servidor Web (modo fuera de línea</a:t>
            </a:r>
            <a:r>
              <a:rPr lang="es-ES_tradnl" sz="2000" dirty="0" smtClean="0"/>
              <a:t>).</a:t>
            </a:r>
            <a:endParaRPr lang="es-ES_tradnl" sz="2000" dirty="0" smtClean="0"/>
          </a:p>
          <a:p>
            <a:endParaRPr lang="es-ES_tradnl" sz="1800" dirty="0" smtClean="0"/>
          </a:p>
          <a:p>
            <a:r>
              <a:rPr lang="es-ES_tradnl" sz="2000" dirty="0" smtClean="0"/>
              <a:t>El primer paso para realizar la caché de aplicación es la elaboración de un fichero llamado MANIFEST (o manifiesto en español). En este fichero listaremos el conjunto de recursos con los que se trabajará de modo fuera de </a:t>
            </a:r>
            <a:r>
              <a:rPr lang="es-ES_tradnl" sz="2000" dirty="0" smtClean="0"/>
              <a:t>línea.</a:t>
            </a:r>
            <a:endParaRPr lang="es-ES" sz="2000" dirty="0" smtClean="0"/>
          </a:p>
          <a:p>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32</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Caché de Aplicación en HTML 5</a:t>
            </a:r>
          </a:p>
        </p:txBody>
      </p:sp>
      <p:sp>
        <p:nvSpPr>
          <p:cNvPr id="3" name="2 Marcador de contenido"/>
          <p:cNvSpPr>
            <a:spLocks noGrp="1"/>
          </p:cNvSpPr>
          <p:nvPr>
            <p:ph idx="1"/>
          </p:nvPr>
        </p:nvSpPr>
        <p:spPr>
          <a:xfrm>
            <a:off x="714348" y="1571612"/>
            <a:ext cx="7786710" cy="4061048"/>
          </a:xfrm>
        </p:spPr>
        <p:txBody>
          <a:bodyPr>
            <a:normAutofit/>
          </a:bodyPr>
          <a:lstStyle/>
          <a:p>
            <a:pPr marL="0" indent="0"/>
            <a:r>
              <a:rPr lang="es-ES_tradnl" sz="2000" dirty="0" smtClean="0"/>
              <a:t> Comenzará </a:t>
            </a:r>
            <a:r>
              <a:rPr lang="es-ES_tradnl" sz="2000" dirty="0" smtClean="0"/>
              <a:t>con la cadena: “CACHE MANIFEST” y contendrá por lo menos tres partes:</a:t>
            </a:r>
          </a:p>
          <a:p>
            <a:pPr marL="0" indent="0">
              <a:buNone/>
            </a:pPr>
            <a:endParaRPr lang="es-ES" sz="1800" dirty="0" smtClean="0"/>
          </a:p>
          <a:p>
            <a:pPr lvl="1"/>
            <a:r>
              <a:rPr lang="es-ES_tradnl" sz="1600" b="1" dirty="0" smtClean="0"/>
              <a:t>CACHE</a:t>
            </a:r>
            <a:r>
              <a:rPr lang="es-ES_tradnl" sz="1600" dirty="0" smtClean="0"/>
              <a:t>: las </a:t>
            </a:r>
            <a:r>
              <a:rPr lang="es-ES_tradnl" sz="1600" dirty="0" err="1" smtClean="0"/>
              <a:t>URLs</a:t>
            </a:r>
            <a:r>
              <a:rPr lang="es-ES_tradnl" sz="1600" dirty="0" smtClean="0"/>
              <a:t> que se encuentran en esta sección serán mantenidas en la caché de la aplicación por el navegador para ser vistas en modo fuera de </a:t>
            </a:r>
            <a:r>
              <a:rPr lang="es-ES_tradnl" sz="1600" dirty="0" smtClean="0"/>
              <a:t>línea.</a:t>
            </a:r>
          </a:p>
          <a:p>
            <a:pPr lvl="1"/>
            <a:endParaRPr lang="es-ES" sz="1600" dirty="0" smtClean="0"/>
          </a:p>
          <a:p>
            <a:pPr lvl="1"/>
            <a:r>
              <a:rPr lang="es-ES_tradnl" sz="1600" b="1" dirty="0" smtClean="0"/>
              <a:t>NETWORK</a:t>
            </a:r>
            <a:r>
              <a:rPr lang="es-ES_tradnl" sz="1600" dirty="0" smtClean="0"/>
              <a:t>: las </a:t>
            </a:r>
            <a:r>
              <a:rPr lang="es-ES_tradnl" sz="1600" dirty="0" err="1" smtClean="0"/>
              <a:t>URLs</a:t>
            </a:r>
            <a:r>
              <a:rPr lang="es-ES_tradnl" sz="1600" dirty="0" smtClean="0"/>
              <a:t> de esta sección no serán cargadas a la caché de aplicación. Es común utilizar el carácter comodín asterisco </a:t>
            </a:r>
            <a:r>
              <a:rPr lang="es-ES_tradnl" sz="1600" dirty="0" smtClean="0"/>
              <a:t>“*”.</a:t>
            </a:r>
          </a:p>
          <a:p>
            <a:pPr lvl="1"/>
            <a:endParaRPr lang="es-ES" sz="1600" dirty="0" smtClean="0"/>
          </a:p>
          <a:p>
            <a:pPr lvl="1"/>
            <a:r>
              <a:rPr lang="es-ES_tradnl" sz="1600" b="1" dirty="0" smtClean="0"/>
              <a:t>FALLBACK</a:t>
            </a:r>
            <a:r>
              <a:rPr lang="es-ES_tradnl" sz="1600" dirty="0" smtClean="0"/>
              <a:t>: indica el contenido que será mostrado en caso de que un recurso no sea encontrado, por ejemplo cuando la aplicación se encuentra fuera de línea y es necesario cargar un recurso que se encuentra en la sección </a:t>
            </a:r>
            <a:r>
              <a:rPr lang="es-ES_tradnl" sz="1600" dirty="0" smtClean="0"/>
              <a:t>NETWORK.</a:t>
            </a:r>
            <a:endParaRPr lang="es-ES" sz="1600" dirty="0" smtClean="0"/>
          </a:p>
          <a:p>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33</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Caché de Aplicación en HTML 5</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34</a:t>
            </a:fld>
            <a:endParaRPr lang="es-ES" dirty="0"/>
          </a:p>
        </p:txBody>
      </p:sp>
      <p:sp>
        <p:nvSpPr>
          <p:cNvPr id="9"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
        <p:nvSpPr>
          <p:cNvPr id="11" name="Rectangle 1"/>
          <p:cNvSpPr>
            <a:spLocks noChangeArrowheads="1"/>
          </p:cNvSpPr>
          <p:nvPr/>
        </p:nvSpPr>
        <p:spPr bwMode="auto">
          <a:xfrm>
            <a:off x="2857488" y="1357298"/>
            <a:ext cx="3500430" cy="4154984"/>
          </a:xfrm>
          <a:prstGeom prst="rect">
            <a:avLst/>
          </a:prstGeom>
          <a:solidFill>
            <a:srgbClr val="F3F3F3"/>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30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 </a:t>
            </a:r>
            <a:r>
              <a:rPr lang="fr-FR" dirty="0" smtClean="0">
                <a:latin typeface="Courier New" pitchFamily="49" charset="0"/>
                <a:cs typeface="Courier New" pitchFamily="49" charset="0"/>
              </a:rPr>
              <a:t>CACHE MANIFEST</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CACHE:</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index.html</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pagina.css</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pagina.js</a:t>
            </a:r>
          </a:p>
          <a:p>
            <a:pPr marL="0" marR="0" lvl="0" indent="0" algn="l" defTabSz="914400" rtl="0" eaLnBrk="0" fontAlgn="base" latinLnBrk="0" hangingPunct="0">
              <a:lnSpc>
                <a:spcPct val="100000"/>
              </a:lnSpc>
              <a:spcBef>
                <a:spcPct val="0"/>
              </a:spcBef>
              <a:spcAft>
                <a:spcPct val="0"/>
              </a:spcAft>
              <a:buClrTx/>
              <a:buSzTx/>
              <a:buFontTx/>
              <a:buNone/>
              <a:tabLst/>
            </a:pP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NETWORK:</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pago.html</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ultimasnoticias.html</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FALLBACK:</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a:t>
            </a:r>
            <a:r>
              <a:rPr lang="en-US" dirty="0" smtClean="0">
                <a:latin typeface="Courier New" pitchFamily="49" charset="0"/>
                <a:cs typeface="Courier New" pitchFamily="49" charset="0"/>
              </a:rPr>
              <a:t>offline.html</a:t>
            </a:r>
            <a:endParaRPr lang="es-ES"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Referenciar el Manifiesto</a:t>
            </a:r>
          </a:p>
        </p:txBody>
      </p:sp>
      <p:sp>
        <p:nvSpPr>
          <p:cNvPr id="3" name="2 Marcador de contenido"/>
          <p:cNvSpPr>
            <a:spLocks noGrp="1"/>
          </p:cNvSpPr>
          <p:nvPr>
            <p:ph idx="1"/>
          </p:nvPr>
        </p:nvSpPr>
        <p:spPr>
          <a:xfrm>
            <a:off x="714348" y="1571612"/>
            <a:ext cx="8215370" cy="1785950"/>
          </a:xfrm>
        </p:spPr>
        <p:txBody>
          <a:bodyPr>
            <a:normAutofit/>
          </a:bodyPr>
          <a:lstStyle/>
          <a:p>
            <a:pPr marL="0" indent="0"/>
            <a:r>
              <a:rPr lang="es-ES_tradnl" sz="2600" dirty="0" smtClean="0"/>
              <a:t> Una </a:t>
            </a:r>
            <a:r>
              <a:rPr lang="es-ES_tradnl" sz="2600" dirty="0" smtClean="0"/>
              <a:t>vez creado el manifiesto debemos referenciarlo dentro de la etiqueta HTML de las páginas HTML que estarán en la caché de </a:t>
            </a:r>
            <a:r>
              <a:rPr lang="es-ES_tradnl" sz="2600" dirty="0" smtClean="0"/>
              <a:t>aplicación.</a:t>
            </a:r>
            <a:endParaRPr lang="es-ES" sz="26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35</a:t>
            </a:fld>
            <a:endParaRPr lang="es-ES" dirty="0"/>
          </a:p>
        </p:txBody>
      </p:sp>
      <p:sp>
        <p:nvSpPr>
          <p:cNvPr id="35841" name="Rectangle 1"/>
          <p:cNvSpPr>
            <a:spLocks noChangeArrowheads="1"/>
          </p:cNvSpPr>
          <p:nvPr/>
        </p:nvSpPr>
        <p:spPr bwMode="auto">
          <a:xfrm>
            <a:off x="1165836" y="3286124"/>
            <a:ext cx="6000792" cy="1538883"/>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801688"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R="0" lvl="0" indent="801688" algn="just" defTabSz="914400" rtl="0" eaLnBrk="1" fontAlgn="base" latinLnBrk="0" hangingPunct="1">
              <a:lnSpc>
                <a:spcPct val="100000"/>
              </a:lnSpc>
              <a:spcBef>
                <a:spcPct val="0"/>
              </a:spcBef>
              <a:spcAft>
                <a:spcPct val="0"/>
              </a:spcAft>
              <a:buClrTx/>
              <a:buSzTx/>
              <a:buFontTx/>
              <a:buNone/>
              <a:tabLst/>
            </a:pPr>
            <a:r>
              <a:rPr lang="fr-FR" dirty="0" smtClean="0">
                <a:latin typeface="Courier New" pitchFamily="49" charset="0"/>
                <a:cs typeface="Courier New" pitchFamily="49" charset="0"/>
              </a:rPr>
              <a:t>&lt;html </a:t>
            </a:r>
            <a:r>
              <a:rPr lang="fr-FR" dirty="0" err="1" smtClean="0">
                <a:latin typeface="Courier New" pitchFamily="49" charset="0"/>
                <a:cs typeface="Courier New" pitchFamily="49" charset="0"/>
              </a:rPr>
              <a:t>manifest</a:t>
            </a:r>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principal.appcache</a:t>
            </a:r>
            <a:r>
              <a:rPr lang="fr-FR" dirty="0" smtClean="0">
                <a:latin typeface="Courier New" pitchFamily="49" charset="0"/>
                <a:cs typeface="Courier New" pitchFamily="49" charset="0"/>
              </a:rPr>
              <a:t>"&gt;</a:t>
            </a:r>
            <a:endParaRPr lang="es-ES" dirty="0" smtClean="0">
              <a:latin typeface="Courier New" pitchFamily="49" charset="0"/>
              <a:cs typeface="Courier New" pitchFamily="49" charset="0"/>
            </a:endParaRPr>
          </a:p>
          <a:p>
            <a:pPr marR="0" lvl="0" indent="801688" algn="just"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  …</a:t>
            </a:r>
            <a:endParaRPr lang="es-ES" dirty="0" smtClean="0">
              <a:latin typeface="Courier New" pitchFamily="49" charset="0"/>
              <a:cs typeface="Courier New" pitchFamily="49" charset="0"/>
            </a:endParaRPr>
          </a:p>
          <a:p>
            <a:pPr marR="0" lvl="0" indent="801688" algn="just"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&lt;/html&gt;</a:t>
            </a:r>
          </a:p>
          <a:p>
            <a:pPr marR="0" lvl="0" indent="801688"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pitchFamily="34" charset="0"/>
            </a:endParaRPr>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Mantener la Integridad</a:t>
            </a:r>
          </a:p>
        </p:txBody>
      </p:sp>
      <p:sp>
        <p:nvSpPr>
          <p:cNvPr id="3" name="2 Marcador de contenido"/>
          <p:cNvSpPr>
            <a:spLocks noGrp="1"/>
          </p:cNvSpPr>
          <p:nvPr>
            <p:ph idx="1"/>
          </p:nvPr>
        </p:nvSpPr>
        <p:spPr>
          <a:xfrm>
            <a:off x="714348" y="1571612"/>
            <a:ext cx="7786710" cy="4061048"/>
          </a:xfrm>
        </p:spPr>
        <p:txBody>
          <a:bodyPr>
            <a:normAutofit lnSpcReduction="10000"/>
          </a:bodyPr>
          <a:lstStyle/>
          <a:p>
            <a:r>
              <a:rPr lang="es-ES" sz="1800" dirty="0" smtClean="0"/>
              <a:t>Al visitar el sitio Web por primera vez se descargan los recursos que aparecen en el </a:t>
            </a:r>
            <a:r>
              <a:rPr lang="es-ES" sz="1800" dirty="0" smtClean="0"/>
              <a:t>manifiesto.</a:t>
            </a:r>
            <a:endParaRPr lang="es-ES" sz="1800" dirty="0" smtClean="0"/>
          </a:p>
          <a:p>
            <a:endParaRPr lang="es-ES" sz="1800" dirty="0" smtClean="0"/>
          </a:p>
          <a:p>
            <a:pPr>
              <a:buClr>
                <a:schemeClr val="tx1"/>
              </a:buClr>
            </a:pPr>
            <a:r>
              <a:rPr lang="es-ES" sz="1800" b="1" dirty="0" smtClean="0">
                <a:solidFill>
                  <a:srgbClr val="FF0000"/>
                </a:solidFill>
              </a:rPr>
              <a:t>Problema</a:t>
            </a:r>
            <a:r>
              <a:rPr lang="es-ES" sz="1800" dirty="0" smtClean="0"/>
              <a:t>: al pasar del modo fuera de línea al modo en línea se ha actualizado en el servidor algún recurso que se encuentre en la caché de </a:t>
            </a:r>
            <a:r>
              <a:rPr lang="es-ES" sz="1800" dirty="0" smtClean="0"/>
              <a:t>aplicación.</a:t>
            </a:r>
            <a:endParaRPr lang="es-ES" sz="1800" dirty="0" smtClean="0"/>
          </a:p>
          <a:p>
            <a:endParaRPr lang="es-ES" sz="1800" dirty="0" smtClean="0"/>
          </a:p>
          <a:p>
            <a:pPr marL="0" indent="0" algn="ctr">
              <a:buNone/>
            </a:pPr>
            <a:r>
              <a:rPr lang="es-ES" dirty="0" smtClean="0"/>
              <a:t>Se sigue mostrando la versión antigua contenida en la caché de </a:t>
            </a:r>
            <a:r>
              <a:rPr lang="es-ES" dirty="0" smtClean="0"/>
              <a:t>aplicación.</a:t>
            </a:r>
            <a:endParaRPr lang="es-ES" dirty="0" smtClean="0"/>
          </a:p>
          <a:p>
            <a:endParaRPr lang="es-ES" sz="1800" dirty="0" smtClean="0"/>
          </a:p>
          <a:p>
            <a:r>
              <a:rPr lang="es-ES" sz="1800" dirty="0" smtClean="0"/>
              <a:t>La </a:t>
            </a:r>
            <a:r>
              <a:rPr lang="es-ES" sz="1800" b="1" dirty="0" smtClean="0">
                <a:solidFill>
                  <a:srgbClr val="00B050"/>
                </a:solidFill>
              </a:rPr>
              <a:t>solución</a:t>
            </a:r>
            <a:r>
              <a:rPr lang="es-ES" sz="1800" dirty="0" smtClean="0"/>
              <a:t> es actualizar el manifiesto. Y para no modificar el contenido del fichero recomendamos incluir un comentario con la versión o fecha de última actualización del </a:t>
            </a:r>
            <a:r>
              <a:rPr lang="es-ES" sz="1800" dirty="0" smtClean="0"/>
              <a:t>manifiesto.</a:t>
            </a:r>
            <a:endParaRPr lang="es-ES" sz="1800" dirty="0" smtClean="0"/>
          </a:p>
          <a:p>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36</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a:t>
            </a:r>
            <a:endParaRPr lang="es-ES" dirty="0"/>
          </a:p>
        </p:txBody>
      </p:sp>
      <p:sp>
        <p:nvSpPr>
          <p:cNvPr id="3" name="2 Marcador de contenido"/>
          <p:cNvSpPr>
            <a:spLocks noGrp="1"/>
          </p:cNvSpPr>
          <p:nvPr>
            <p:ph idx="1"/>
          </p:nvPr>
        </p:nvSpPr>
        <p:spPr>
          <a:xfrm>
            <a:off x="428596" y="1285860"/>
            <a:ext cx="8229600" cy="2614617"/>
          </a:xfrm>
        </p:spPr>
        <p:txBody>
          <a:bodyPr>
            <a:normAutofit/>
          </a:bodyPr>
          <a:lstStyle/>
          <a:p>
            <a:pPr lvl="0"/>
            <a:r>
              <a:rPr lang="es-ES_tradnl" dirty="0" smtClean="0"/>
              <a:t>Si la información pertenece al usuario debe estar en la localización del usuario (es decir en el navegador cliente). </a:t>
            </a:r>
            <a:r>
              <a:rPr lang="es-ES_tradnl" dirty="0" smtClean="0"/>
              <a:t>A continuación veremos las diferentes opciones de almacenamiento de datos en los navegadores </a:t>
            </a:r>
            <a:r>
              <a:rPr lang="es-ES_tradnl" dirty="0" smtClean="0"/>
              <a:t>clientes.</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4</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Las Cookies</a:t>
            </a:r>
            <a:endParaRPr lang="es-ES" dirty="0"/>
          </a:p>
        </p:txBody>
      </p:sp>
      <p:sp>
        <p:nvSpPr>
          <p:cNvPr id="3" name="2 Marcador de contenido"/>
          <p:cNvSpPr>
            <a:spLocks noGrp="1"/>
          </p:cNvSpPr>
          <p:nvPr>
            <p:ph idx="1"/>
          </p:nvPr>
        </p:nvSpPr>
        <p:spPr>
          <a:xfrm>
            <a:off x="428596" y="1428736"/>
            <a:ext cx="8229600" cy="4286280"/>
          </a:xfrm>
        </p:spPr>
        <p:txBody>
          <a:bodyPr>
            <a:normAutofit fontScale="62500" lnSpcReduction="20000"/>
          </a:bodyPr>
          <a:lstStyle/>
          <a:p>
            <a:r>
              <a:rPr lang="es-ES_tradnl" sz="3400" dirty="0" smtClean="0"/>
              <a:t>Una </a:t>
            </a:r>
            <a:r>
              <a:rPr lang="es-ES_tradnl" sz="3400" dirty="0" smtClean="0"/>
              <a:t>cookie es sólo información en texto plano administrable por el mismo usuario y en ningún caso es código fuente interpretable.</a:t>
            </a:r>
            <a:r>
              <a:rPr lang="es-ES" sz="3400" dirty="0" smtClean="0"/>
              <a:t> </a:t>
            </a:r>
            <a:r>
              <a:rPr lang="es-ES_tradnl" sz="3400" dirty="0" smtClean="0"/>
              <a:t>Parte de la sencillez de las cookies genera inconvenientes: </a:t>
            </a:r>
          </a:p>
          <a:p>
            <a:pPr marL="0" indent="0">
              <a:buNone/>
            </a:pPr>
            <a:endParaRPr lang="es-ES" sz="3200" dirty="0" smtClean="0"/>
          </a:p>
          <a:p>
            <a:pPr lvl="1"/>
            <a:r>
              <a:rPr lang="es-ES_tradnl" sz="2600" dirty="0" smtClean="0"/>
              <a:t>Cada navegador tendrá sus propias </a:t>
            </a:r>
            <a:r>
              <a:rPr lang="es-ES_tradnl" sz="2600" dirty="0" smtClean="0"/>
              <a:t>cookies.</a:t>
            </a:r>
            <a:endParaRPr lang="es-ES_tradnl" sz="2600" dirty="0" smtClean="0"/>
          </a:p>
          <a:p>
            <a:pPr lvl="1"/>
            <a:endParaRPr lang="es-ES" sz="2600" dirty="0" smtClean="0"/>
          </a:p>
          <a:p>
            <a:pPr lvl="1"/>
            <a:r>
              <a:rPr lang="es-ES_tradnl" sz="2600" dirty="0" smtClean="0"/>
              <a:t>Las cookies no diferencian entre usuarios que utilicen el mismo navegador en una misma sesión del sistema operativo. Muchas veces queda almacenada la información de nuestra tarjeta de crédito al realizar una transferencia </a:t>
            </a:r>
            <a:r>
              <a:rPr lang="es-ES_tradnl" sz="2600" dirty="0" smtClean="0"/>
              <a:t>bancaria.</a:t>
            </a:r>
            <a:endParaRPr lang="es-ES" sz="2600" dirty="0" smtClean="0"/>
          </a:p>
          <a:p>
            <a:pPr lvl="1"/>
            <a:endParaRPr lang="es-ES_tradnl" sz="2600" dirty="0" smtClean="0"/>
          </a:p>
          <a:p>
            <a:pPr lvl="1"/>
            <a:r>
              <a:rPr lang="es-ES_tradnl" sz="2600" dirty="0" smtClean="0"/>
              <a:t>Son vulnerables a los “</a:t>
            </a:r>
            <a:r>
              <a:rPr lang="es-ES_tradnl" sz="2600" dirty="0" err="1" smtClean="0"/>
              <a:t>sniffer</a:t>
            </a:r>
            <a:r>
              <a:rPr lang="es-ES_tradnl" sz="2600" dirty="0" smtClean="0"/>
              <a:t>” (programas que pueden leer el contenido de peticiones y respuestas HTTP) debido a que estas se realizan en texto </a:t>
            </a:r>
            <a:r>
              <a:rPr lang="es-ES_tradnl" sz="2600" dirty="0" smtClean="0"/>
              <a:t>plano.</a:t>
            </a:r>
            <a:endParaRPr lang="es-ES" sz="2600" dirty="0" smtClean="0"/>
          </a:p>
          <a:p>
            <a:pPr lvl="1"/>
            <a:endParaRPr lang="es-ES_tradnl" sz="2600" dirty="0" smtClean="0"/>
          </a:p>
          <a:p>
            <a:pPr lvl="1"/>
            <a:r>
              <a:rPr lang="es-ES_tradnl" sz="2600" dirty="0" smtClean="0"/>
              <a:t>Las cookies pueden ser modificadas en el cliente, lo cual podría aprovechar vulnerabilidades del </a:t>
            </a:r>
            <a:r>
              <a:rPr lang="es-ES_tradnl" sz="2600" dirty="0" smtClean="0"/>
              <a:t>servidor.</a:t>
            </a:r>
            <a:endParaRPr lang="es-ES" sz="26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5</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Navegadores que implementan Web Storage</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6</a:t>
            </a:fld>
            <a:endParaRPr lang="es-ES" dirty="0"/>
          </a:p>
        </p:txBody>
      </p:sp>
      <p:sp>
        <p:nvSpPr>
          <p:cNvPr id="6" name="5 Rectángulo"/>
          <p:cNvSpPr/>
          <p:nvPr/>
        </p:nvSpPr>
        <p:spPr>
          <a:xfrm>
            <a:off x="642910" y="1785926"/>
            <a:ext cx="8286808" cy="707886"/>
          </a:xfrm>
          <a:prstGeom prst="rect">
            <a:avLst/>
          </a:prstGeom>
        </p:spPr>
        <p:txBody>
          <a:bodyPr wrap="square">
            <a:spAutoFit/>
          </a:bodyPr>
          <a:lstStyle/>
          <a:p>
            <a:pPr marL="342900" indent="-342900">
              <a:spcBef>
                <a:spcPct val="20000"/>
              </a:spcBef>
              <a:buFont typeface="Wingdings" pitchFamily="2" charset="2"/>
              <a:buChar char="§"/>
            </a:pPr>
            <a:r>
              <a:rPr lang="es-ES_tradnl" sz="2000" dirty="0" smtClean="0">
                <a:latin typeface="Arial" pitchFamily="34" charset="0"/>
                <a:cs typeface="Arial" pitchFamily="34" charset="0"/>
              </a:rPr>
              <a:t>HTML 5 incluye dos nuevos objetos para el almacenamiento de datos en el cliente: los “</a:t>
            </a:r>
            <a:r>
              <a:rPr lang="es-ES_tradnl" sz="2000" dirty="0" err="1" smtClean="0">
                <a:latin typeface="Arial" pitchFamily="34" charset="0"/>
                <a:cs typeface="Arial" pitchFamily="34" charset="0"/>
              </a:rPr>
              <a:t>sessionStorage</a:t>
            </a:r>
            <a:r>
              <a:rPr lang="es-ES_tradnl" sz="2000" dirty="0" smtClean="0">
                <a:latin typeface="Arial" pitchFamily="34" charset="0"/>
                <a:cs typeface="Arial" pitchFamily="34" charset="0"/>
              </a:rPr>
              <a:t>” y los “</a:t>
            </a:r>
            <a:r>
              <a:rPr lang="es-ES_tradnl" sz="2000" dirty="0" err="1" smtClean="0">
                <a:latin typeface="Arial" pitchFamily="34" charset="0"/>
                <a:cs typeface="Arial" pitchFamily="34" charset="0"/>
              </a:rPr>
              <a:t>localStorage</a:t>
            </a:r>
            <a:r>
              <a:rPr lang="es-ES_tradnl" sz="2000" dirty="0" smtClean="0">
                <a:latin typeface="Arial" pitchFamily="34" charset="0"/>
                <a:cs typeface="Arial" pitchFamily="34" charset="0"/>
              </a:rPr>
              <a:t>”.</a:t>
            </a:r>
            <a:endParaRPr lang="es-ES" sz="2000" dirty="0">
              <a:latin typeface="Arial" pitchFamily="34" charset="0"/>
              <a:cs typeface="Arial" pitchFamily="34" charset="0"/>
            </a:endParaRPr>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graphicFrame>
        <p:nvGraphicFramePr>
          <p:cNvPr id="9" name="Tabla 6"/>
          <p:cNvGraphicFramePr>
            <a:graphicFrameLocks noGrp="1"/>
          </p:cNvGraphicFramePr>
          <p:nvPr>
            <p:extLst>
              <p:ext uri="{D42A27DB-BD31-4B8C-83A1-F6EECF244321}">
                <p14:modId xmlns:p14="http://schemas.microsoft.com/office/powerpoint/2010/main" xmlns="" val="1421326099"/>
              </p:ext>
            </p:extLst>
          </p:nvPr>
        </p:nvGraphicFramePr>
        <p:xfrm>
          <a:off x="654340" y="3014660"/>
          <a:ext cx="8001055" cy="1653674"/>
        </p:xfrm>
        <a:graphic>
          <a:graphicData uri="http://schemas.openxmlformats.org/drawingml/2006/table">
            <a:tbl>
              <a:tblPr firstRow="1" bandRow="1">
                <a:tableStyleId>{5C22544A-7EE6-4342-B048-85BDC9FD1C3A}</a:tableStyleId>
              </a:tblPr>
              <a:tblGrid>
                <a:gridCol w="1785950"/>
                <a:gridCol w="1143008"/>
                <a:gridCol w="986451"/>
                <a:gridCol w="1361882"/>
                <a:gridCol w="1361882"/>
                <a:gridCol w="1361882"/>
              </a:tblGrid>
              <a:tr h="428628">
                <a:tc>
                  <a:txBody>
                    <a:bodyPr/>
                    <a:lstStyle/>
                    <a:p>
                      <a:pPr marL="0" indent="0" algn="ctr" defTabSz="914400" rtl="0" eaLnBrk="1" latinLnBrk="0" hangingPunct="1">
                        <a:spcAft>
                          <a:spcPts val="1200"/>
                        </a:spcAft>
                      </a:pPr>
                      <a:r>
                        <a:rPr lang="es-ES" sz="1800" b="1" kern="1200" dirty="0" smtClean="0">
                          <a:solidFill>
                            <a:schemeClr val="lt1"/>
                          </a:solidFill>
                          <a:effectLst/>
                          <a:latin typeface="Times New Roman"/>
                          <a:ea typeface="Times New Roman"/>
                          <a:cs typeface="+mn-cs"/>
                        </a:rPr>
                        <a:t>Característica</a:t>
                      </a:r>
                      <a:endParaRPr lang="es-ES" sz="1800" b="1" kern="1200" dirty="0">
                        <a:solidFill>
                          <a:schemeClr val="lt1"/>
                        </a:solidFill>
                        <a:effectLst/>
                        <a:latin typeface="Times New Roman"/>
                        <a:ea typeface="Times New Roman"/>
                        <a:cs typeface="+mn-cs"/>
                      </a:endParaRPr>
                    </a:p>
                  </a:txBody>
                  <a:tcPr marL="68580" marR="68580" marT="0" marB="0"/>
                </a:tc>
                <a:tc>
                  <a:txBody>
                    <a:bodyPr/>
                    <a:lstStyle/>
                    <a:p>
                      <a:pPr marL="0" indent="0" algn="ctr">
                        <a:spcAft>
                          <a:spcPts val="1200"/>
                        </a:spcAft>
                      </a:pPr>
                      <a:r>
                        <a:rPr lang="es-ES" sz="1800" b="1" kern="1200" dirty="0">
                          <a:solidFill>
                            <a:schemeClr val="lt1"/>
                          </a:solidFill>
                          <a:effectLst/>
                          <a:latin typeface="Times New Roman"/>
                          <a:ea typeface="Times New Roman"/>
                          <a:cs typeface="+mn-cs"/>
                        </a:rPr>
                        <a:t>Internet Explorer</a:t>
                      </a:r>
                    </a:p>
                  </a:txBody>
                  <a:tcPr marL="68580" marR="68580" marT="0" marB="0" anchor="ctr"/>
                </a:tc>
                <a:tc>
                  <a:txBody>
                    <a:bodyPr/>
                    <a:lstStyle/>
                    <a:p>
                      <a:pPr marL="0" indent="0" algn="ctr">
                        <a:spcAft>
                          <a:spcPts val="1200"/>
                        </a:spcAft>
                      </a:pPr>
                      <a:r>
                        <a:rPr lang="es-ES" sz="1800" b="1" kern="1200" dirty="0" err="1">
                          <a:solidFill>
                            <a:schemeClr val="lt1"/>
                          </a:solidFill>
                          <a:effectLst/>
                          <a:latin typeface="Times New Roman"/>
                          <a:ea typeface="Times New Roman"/>
                          <a:cs typeface="+mn-cs"/>
                        </a:rPr>
                        <a:t>Firefox</a:t>
                      </a:r>
                      <a:endParaRPr lang="es-ES" sz="1800" b="1" kern="1200" dirty="0">
                        <a:solidFill>
                          <a:schemeClr val="lt1"/>
                        </a:solidFill>
                        <a:effectLst/>
                        <a:latin typeface="Times New Roman"/>
                        <a:ea typeface="Times New Roman"/>
                        <a:cs typeface="+mn-cs"/>
                      </a:endParaRPr>
                    </a:p>
                  </a:txBody>
                  <a:tcPr marL="68580" marR="68580" marT="0" marB="0" anchor="ctr"/>
                </a:tc>
                <a:tc>
                  <a:txBody>
                    <a:bodyPr/>
                    <a:lstStyle/>
                    <a:p>
                      <a:pPr marL="0" indent="0" algn="ctr">
                        <a:spcAft>
                          <a:spcPts val="1200"/>
                        </a:spcAft>
                      </a:pPr>
                      <a:r>
                        <a:rPr lang="es-ES" sz="1800" b="1" kern="1200" dirty="0" err="1">
                          <a:solidFill>
                            <a:schemeClr val="lt1"/>
                          </a:solidFill>
                          <a:effectLst/>
                          <a:latin typeface="Times New Roman"/>
                          <a:ea typeface="Times New Roman"/>
                          <a:cs typeface="+mn-cs"/>
                        </a:rPr>
                        <a:t>Chrome</a:t>
                      </a:r>
                      <a:endParaRPr lang="es-ES" sz="1800" b="1" kern="1200" dirty="0">
                        <a:solidFill>
                          <a:schemeClr val="lt1"/>
                        </a:solidFill>
                        <a:effectLst/>
                        <a:latin typeface="Times New Roman"/>
                        <a:ea typeface="Times New Roman"/>
                        <a:cs typeface="+mn-cs"/>
                      </a:endParaRPr>
                    </a:p>
                  </a:txBody>
                  <a:tcPr marL="68580" marR="68580" marT="0" marB="0" anchor="ctr"/>
                </a:tc>
                <a:tc>
                  <a:txBody>
                    <a:bodyPr/>
                    <a:lstStyle/>
                    <a:p>
                      <a:pPr marL="0" indent="0" algn="ctr">
                        <a:spcAft>
                          <a:spcPts val="1200"/>
                        </a:spcAft>
                      </a:pPr>
                      <a:r>
                        <a:rPr lang="es-ES" sz="1800" b="1" kern="1200" dirty="0">
                          <a:solidFill>
                            <a:schemeClr val="lt1"/>
                          </a:solidFill>
                          <a:effectLst/>
                          <a:latin typeface="Times New Roman"/>
                          <a:ea typeface="Times New Roman"/>
                          <a:cs typeface="+mn-cs"/>
                        </a:rPr>
                        <a:t>Opera</a:t>
                      </a:r>
                    </a:p>
                  </a:txBody>
                  <a:tcPr marL="68580" marR="68580" marT="0" marB="0" anchor="ctr"/>
                </a:tc>
                <a:tc>
                  <a:txBody>
                    <a:bodyPr/>
                    <a:lstStyle/>
                    <a:p>
                      <a:pPr marL="0" indent="0" algn="ctr">
                        <a:spcAft>
                          <a:spcPts val="1200"/>
                        </a:spcAft>
                      </a:pPr>
                      <a:r>
                        <a:rPr lang="es-ES" sz="1800" b="1" kern="1200" dirty="0">
                          <a:solidFill>
                            <a:schemeClr val="lt1"/>
                          </a:solidFill>
                          <a:effectLst/>
                          <a:latin typeface="Times New Roman"/>
                          <a:ea typeface="Times New Roman"/>
                          <a:cs typeface="+mn-cs"/>
                        </a:rPr>
                        <a:t>Safari</a:t>
                      </a:r>
                    </a:p>
                  </a:txBody>
                  <a:tcPr marL="68580" marR="68580" marT="0" marB="0" anchor="ctr"/>
                </a:tc>
              </a:tr>
              <a:tr h="552517">
                <a:tc>
                  <a:txBody>
                    <a:bodyPr/>
                    <a:lstStyle/>
                    <a:p>
                      <a:pPr marL="0" indent="0" algn="l" defTabSz="914400" rtl="0" eaLnBrk="1" latinLnBrk="0" hangingPunct="1">
                        <a:spcAft>
                          <a:spcPts val="0"/>
                        </a:spcAft>
                      </a:pPr>
                      <a:r>
                        <a:rPr lang="es-ES" sz="2000" kern="1200" dirty="0" err="1">
                          <a:solidFill>
                            <a:schemeClr val="dk1"/>
                          </a:solidFill>
                          <a:latin typeface="+mn-lt"/>
                          <a:ea typeface="+mn-ea"/>
                          <a:cs typeface="+mn-cs"/>
                        </a:rPr>
                        <a:t>localStorage</a:t>
                      </a:r>
                      <a:endParaRPr lang="es-ES" sz="2000" kern="1200" dirty="0">
                        <a:solidFill>
                          <a:schemeClr val="dk1"/>
                        </a:solidFill>
                        <a:latin typeface="+mn-lt"/>
                        <a:ea typeface="+mn-ea"/>
                        <a:cs typeface="+mn-cs"/>
                      </a:endParaRPr>
                    </a:p>
                  </a:txBody>
                  <a:tcPr marL="68580" marR="68580" marT="0" marB="0"/>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8</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3.5</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4</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10.50</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4</a:t>
                      </a:r>
                    </a:p>
                  </a:txBody>
                  <a:tcPr marL="68580" marR="68580" marT="0" marB="0" anchor="ctr"/>
                </a:tc>
              </a:tr>
              <a:tr h="552517">
                <a:tc>
                  <a:txBody>
                    <a:bodyPr/>
                    <a:lstStyle/>
                    <a:p>
                      <a:pPr marL="0" indent="0" algn="l" defTabSz="914400" rtl="0" eaLnBrk="1" latinLnBrk="0" hangingPunct="1">
                        <a:spcAft>
                          <a:spcPts val="0"/>
                        </a:spcAft>
                      </a:pPr>
                      <a:r>
                        <a:rPr lang="es-ES" sz="2000" kern="1200" dirty="0" err="1">
                          <a:solidFill>
                            <a:schemeClr val="dk1"/>
                          </a:solidFill>
                          <a:latin typeface="+mn-lt"/>
                          <a:ea typeface="+mn-ea"/>
                          <a:cs typeface="+mn-cs"/>
                        </a:rPr>
                        <a:t>sessionStorage</a:t>
                      </a:r>
                      <a:endParaRPr lang="es-ES" sz="2000" kern="1200" dirty="0">
                        <a:solidFill>
                          <a:schemeClr val="dk1"/>
                        </a:solidFill>
                        <a:latin typeface="+mn-lt"/>
                        <a:ea typeface="+mn-ea"/>
                        <a:cs typeface="+mn-cs"/>
                      </a:endParaRPr>
                    </a:p>
                  </a:txBody>
                  <a:tcPr marL="68580" marR="68580" marT="0" marB="0"/>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8</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2</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5</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10.50</a:t>
                      </a:r>
                    </a:p>
                  </a:txBody>
                  <a:tcPr marL="68580" marR="68580" marT="0" marB="0" anchor="ctr"/>
                </a:tc>
                <a:tc>
                  <a:txBody>
                    <a:bodyPr/>
                    <a:lstStyle/>
                    <a:p>
                      <a:pPr marL="0" indent="0" algn="ctr" defTabSz="914400" rtl="0" eaLnBrk="1" latinLnBrk="0" hangingPunct="1">
                        <a:spcAft>
                          <a:spcPts val="0"/>
                        </a:spcAft>
                      </a:pPr>
                      <a:r>
                        <a:rPr lang="es-ES" sz="2000" kern="1200" dirty="0">
                          <a:solidFill>
                            <a:schemeClr val="dk1"/>
                          </a:solidFill>
                          <a:latin typeface="+mn-lt"/>
                          <a:ea typeface="+mn-ea"/>
                          <a:cs typeface="+mn-cs"/>
                        </a:rPr>
                        <a:t>4</a:t>
                      </a:r>
                    </a:p>
                  </a:txBody>
                  <a:tcPr marL="68580" marR="68580"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Web Storage</a:t>
            </a:r>
            <a:endParaRPr lang="es-ES" dirty="0"/>
          </a:p>
        </p:txBody>
      </p:sp>
      <p:sp>
        <p:nvSpPr>
          <p:cNvPr id="3" name="2 Marcador de contenido"/>
          <p:cNvSpPr>
            <a:spLocks noGrp="1"/>
          </p:cNvSpPr>
          <p:nvPr>
            <p:ph idx="1"/>
          </p:nvPr>
        </p:nvSpPr>
        <p:spPr>
          <a:xfrm>
            <a:off x="428596" y="1428736"/>
            <a:ext cx="8229600" cy="4286280"/>
          </a:xfrm>
        </p:spPr>
        <p:txBody>
          <a:bodyPr>
            <a:normAutofit/>
          </a:bodyPr>
          <a:lstStyle/>
          <a:p>
            <a:r>
              <a:rPr lang="es-ES_tradnl" sz="2400" dirty="0" smtClean="0"/>
              <a:t>Esta </a:t>
            </a:r>
            <a:r>
              <a:rPr lang="es-ES_tradnl" sz="2400" dirty="0" smtClean="0"/>
              <a:t>especificación introduce dos mecanismos relacionados para obtener la persistencia de datos de manera estructurada del lado del cliente, similares al mecanismo de las cookies. </a:t>
            </a:r>
            <a:endParaRPr lang="es-ES_tradnl" sz="2400" dirty="0" smtClean="0"/>
          </a:p>
          <a:p>
            <a:endParaRPr lang="es-ES_tradnl" dirty="0" smtClean="0"/>
          </a:p>
          <a:p>
            <a:pPr lvl="1"/>
            <a:r>
              <a:rPr lang="es-ES_tradnl" sz="2000" dirty="0" smtClean="0"/>
              <a:t>El contenido de las cookies es enviada al servidor en cada petición.</a:t>
            </a:r>
          </a:p>
          <a:p>
            <a:pPr lvl="1"/>
            <a:r>
              <a:rPr lang="es-ES_tradnl" sz="2000" dirty="0" smtClean="0"/>
              <a:t>En HTML 5 la información solo podrá ser accedida desde el lado del </a:t>
            </a:r>
            <a:r>
              <a:rPr lang="es-ES_tradnl" sz="2000" dirty="0" smtClean="0"/>
              <a:t>cliente.</a:t>
            </a:r>
            <a:endParaRPr lang="es-ES_tradnl" sz="2000" dirty="0" smtClean="0"/>
          </a:p>
          <a:p>
            <a:pPr lvl="1"/>
            <a:r>
              <a:rPr lang="es-ES_tradnl" sz="2000" dirty="0" smtClean="0"/>
              <a:t>Es posible almacenar gran cantidad de información sin afectar el rendimiento de la aplicación Web.</a:t>
            </a:r>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7</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Web Storage: escenarios de uso</a:t>
            </a:r>
            <a:endParaRPr lang="es-ES" dirty="0"/>
          </a:p>
        </p:txBody>
      </p:sp>
      <p:sp>
        <p:nvSpPr>
          <p:cNvPr id="3" name="2 Marcador de contenido"/>
          <p:cNvSpPr>
            <a:spLocks noGrp="1"/>
          </p:cNvSpPr>
          <p:nvPr>
            <p:ph idx="1"/>
          </p:nvPr>
        </p:nvSpPr>
        <p:spPr>
          <a:xfrm>
            <a:off x="428596" y="1428736"/>
            <a:ext cx="8229600" cy="4286280"/>
          </a:xfrm>
        </p:spPr>
        <p:txBody>
          <a:bodyPr>
            <a:normAutofit fontScale="77500" lnSpcReduction="20000"/>
          </a:bodyPr>
          <a:lstStyle/>
          <a:p>
            <a:pPr lvl="0"/>
            <a:r>
              <a:rPr lang="es-ES_tradnl" dirty="0" smtClean="0"/>
              <a:t>Almacenamiento de </a:t>
            </a:r>
            <a:r>
              <a:rPr lang="es-ES_tradnl" dirty="0" smtClean="0"/>
              <a:t>datos.</a:t>
            </a:r>
            <a:endParaRPr lang="es-ES_tradnl" dirty="0" smtClean="0"/>
          </a:p>
          <a:p>
            <a:pPr lvl="0"/>
            <a:endParaRPr lang="es-ES" dirty="0" smtClean="0"/>
          </a:p>
          <a:p>
            <a:pPr lvl="0"/>
            <a:r>
              <a:rPr lang="es-ES_tradnl" dirty="0" smtClean="0"/>
              <a:t>Utilización fuera de </a:t>
            </a:r>
            <a:r>
              <a:rPr lang="es-ES_tradnl" dirty="0" smtClean="0"/>
              <a:t>línea.</a:t>
            </a:r>
            <a:endParaRPr lang="es-ES" dirty="0" smtClean="0"/>
          </a:p>
          <a:p>
            <a:pPr lvl="0"/>
            <a:endParaRPr lang="es-ES_tradnl" dirty="0" smtClean="0"/>
          </a:p>
          <a:p>
            <a:pPr lvl="0"/>
            <a:r>
              <a:rPr lang="es-ES_tradnl" dirty="0" smtClean="0"/>
              <a:t>Mejora de </a:t>
            </a:r>
            <a:r>
              <a:rPr lang="es-ES_tradnl" dirty="0" smtClean="0"/>
              <a:t>rendimiento.</a:t>
            </a:r>
            <a:endParaRPr lang="es-ES_tradnl" dirty="0" smtClean="0"/>
          </a:p>
          <a:p>
            <a:pPr lvl="0"/>
            <a:endParaRPr lang="es-ES" dirty="0" smtClean="0"/>
          </a:p>
          <a:p>
            <a:pPr lvl="0"/>
            <a:r>
              <a:rPr lang="es-ES_tradnl" dirty="0" smtClean="0"/>
              <a:t>En el caso del “</a:t>
            </a:r>
            <a:r>
              <a:rPr lang="es-ES_tradnl" dirty="0" err="1" smtClean="0"/>
              <a:t>sessionStorage</a:t>
            </a:r>
            <a:r>
              <a:rPr lang="es-ES_tradnl" dirty="0" smtClean="0"/>
              <a:t>” no existe relación entre lo almacenado en diferentes pestañas o ventanas de un mismo </a:t>
            </a:r>
            <a:r>
              <a:rPr lang="es-ES_tradnl" dirty="0" smtClean="0"/>
              <a:t>navegador.</a:t>
            </a:r>
            <a:endParaRPr lang="es-ES" dirty="0" smtClean="0"/>
          </a:p>
          <a:p>
            <a:pPr lvl="0"/>
            <a:endParaRPr lang="es-ES_tradnl" dirty="0" smtClean="0"/>
          </a:p>
          <a:p>
            <a:pPr lvl="0"/>
            <a:r>
              <a:rPr lang="es-ES_tradnl" dirty="0" smtClean="0"/>
              <a:t>Con el objeto “</a:t>
            </a:r>
            <a:r>
              <a:rPr lang="es-ES_tradnl" dirty="0" err="1" smtClean="0"/>
              <a:t>sessionStorage</a:t>
            </a:r>
            <a:r>
              <a:rPr lang="es-ES_tradnl" dirty="0" smtClean="0"/>
              <a:t>” existe la seguridad de que los datos serán borrados una vez termine la sesión de la ventana que lo ha </a:t>
            </a:r>
            <a:r>
              <a:rPr lang="es-ES_tradnl" dirty="0" smtClean="0"/>
              <a:t>utilizado.</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8</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SessionStorage</a:t>
            </a:r>
            <a:endParaRPr lang="es-ES" dirty="0"/>
          </a:p>
        </p:txBody>
      </p:sp>
      <p:sp>
        <p:nvSpPr>
          <p:cNvPr id="3" name="2 Marcador de contenido"/>
          <p:cNvSpPr>
            <a:spLocks noGrp="1"/>
          </p:cNvSpPr>
          <p:nvPr>
            <p:ph idx="1"/>
          </p:nvPr>
        </p:nvSpPr>
        <p:spPr>
          <a:xfrm>
            <a:off x="457200" y="1600201"/>
            <a:ext cx="4400552" cy="4061048"/>
          </a:xfrm>
        </p:spPr>
        <p:txBody>
          <a:bodyPr>
            <a:normAutofit fontScale="85000" lnSpcReduction="20000"/>
          </a:bodyPr>
          <a:lstStyle/>
          <a:p>
            <a:r>
              <a:rPr lang="es-ES_tradnl" dirty="0" smtClean="0"/>
              <a:t>Problema: múltiples transacciones en diferentes ventanas o pestañas de un </a:t>
            </a:r>
            <a:r>
              <a:rPr lang="es-ES_tradnl" dirty="0" smtClean="0"/>
              <a:t>navegador.</a:t>
            </a:r>
            <a:endParaRPr lang="es-ES_tradnl" dirty="0" smtClean="0"/>
          </a:p>
          <a:p>
            <a:endParaRPr lang="es-ES_tradnl" dirty="0" smtClean="0"/>
          </a:p>
          <a:p>
            <a:r>
              <a:rPr lang="es-ES_tradnl" dirty="0" smtClean="0"/>
              <a:t>En caso de que la aplicación utilice cookies para mantener el </a:t>
            </a:r>
            <a:r>
              <a:rPr lang="es-ES_tradnl" dirty="0" smtClean="0"/>
              <a:t>estado.</a:t>
            </a:r>
            <a:endParaRPr lang="es-ES_tradnl" dirty="0" smtClean="0"/>
          </a:p>
          <a:p>
            <a:endParaRPr lang="es-ES_tradnl" dirty="0" smtClean="0"/>
          </a:p>
          <a:p>
            <a:r>
              <a:rPr lang="es-ES_tradnl" dirty="0" smtClean="0"/>
              <a:t>Todas las ventanas están asociadas a una misma </a:t>
            </a:r>
            <a:r>
              <a:rPr lang="es-ES_tradnl" dirty="0" smtClean="0"/>
              <a:t>sesión.</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9</a:t>
            </a:fld>
            <a:endParaRPr lang="es-ES" dirty="0"/>
          </a:p>
        </p:txBody>
      </p:sp>
      <p:pic>
        <p:nvPicPr>
          <p:cNvPr id="1026" name="Picture 2" descr="D:\Dropbox\LibrosCiclos\Desarrollo Web entorno cliente\Capítulo 8 - Almacenamiento de datos en el lado del cliente\Imágenes\Figura8.1.png"/>
          <p:cNvPicPr>
            <a:picLocks noChangeAspect="1" noChangeArrowheads="1"/>
          </p:cNvPicPr>
          <p:nvPr/>
        </p:nvPicPr>
        <p:blipFill>
          <a:blip r:embed="rId2" cstate="print"/>
          <a:srcRect/>
          <a:stretch>
            <a:fillRect/>
          </a:stretch>
        </p:blipFill>
        <p:spPr bwMode="auto">
          <a:xfrm>
            <a:off x="5072066" y="1857364"/>
            <a:ext cx="3403633" cy="3019429"/>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8 – Almacenamiento de datos en el lado cliente</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4173</Words>
  <Application>Microsoft Office PowerPoint</Application>
  <PresentationFormat>Presentación en pantalla (4:3)</PresentationFormat>
  <Paragraphs>422</Paragraphs>
  <Slides>36</Slides>
  <Notes>1</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Tema de Office</vt:lpstr>
      <vt:lpstr>DESARROLLO WEB  EN ENTORNO CLIENTE</vt:lpstr>
      <vt:lpstr>Objetivos</vt:lpstr>
      <vt:lpstr>Objetivos</vt:lpstr>
      <vt:lpstr>Objetivos</vt:lpstr>
      <vt:lpstr>Las Cookies</vt:lpstr>
      <vt:lpstr>Navegadores que implementan Web Storage</vt:lpstr>
      <vt:lpstr>Web Storage</vt:lpstr>
      <vt:lpstr>Web Storage: escenarios de uso</vt:lpstr>
      <vt:lpstr>SessionStorage</vt:lpstr>
      <vt:lpstr>SessionStorage</vt:lpstr>
      <vt:lpstr>Métodos del objeto SessionStorage</vt:lpstr>
      <vt:lpstr>LocalStorage</vt:lpstr>
      <vt:lpstr>Propiedades del evento “storage”</vt:lpstr>
      <vt:lpstr>Persistencia de los datos</vt:lpstr>
      <vt:lpstr>Bases de Datos Orientadas a Objeto</vt:lpstr>
      <vt:lpstr>Base de datos en el cliente</vt:lpstr>
      <vt:lpstr>Base de datos en el cliente</vt:lpstr>
      <vt:lpstr>WebSQL</vt:lpstr>
      <vt:lpstr>Base de datos en el cliente</vt:lpstr>
      <vt:lpstr>Comparación BBDD relacional vs IndexedDb</vt:lpstr>
      <vt:lpstr>Contenedor en IndexedDb</vt:lpstr>
      <vt:lpstr>Claves en IndexedDb</vt:lpstr>
      <vt:lpstr>Crear la Base de Datos</vt:lpstr>
      <vt:lpstr>Eliminar la Base de Datos</vt:lpstr>
      <vt:lpstr>Creación de Contenedores e Índices</vt:lpstr>
      <vt:lpstr>Transacciones</vt:lpstr>
      <vt:lpstr>Operaciones</vt:lpstr>
      <vt:lpstr>Obtención de datos</vt:lpstr>
      <vt:lpstr>El Cursor</vt:lpstr>
      <vt:lpstr>Aplicaciones en CACHÉ</vt:lpstr>
      <vt:lpstr>Ventajas y Desventajas</vt:lpstr>
      <vt:lpstr>Caché de Aplicación en HTML 5</vt:lpstr>
      <vt:lpstr>Caché de Aplicación en HTML 5</vt:lpstr>
      <vt:lpstr>Caché de Aplicación en HTML 5</vt:lpstr>
      <vt:lpstr>Referenciar el Manifiesto</vt:lpstr>
      <vt:lpstr>Mantener la Integridad</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jenifer.verde</cp:lastModifiedBy>
  <cp:revision>34</cp:revision>
  <dcterms:created xsi:type="dcterms:W3CDTF">2012-04-05T17:12:23Z</dcterms:created>
  <dcterms:modified xsi:type="dcterms:W3CDTF">2012-07-26T15:04:37Z</dcterms:modified>
</cp:coreProperties>
</file>