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5" r:id="rId6"/>
    <p:sldId id="293" r:id="rId7"/>
    <p:sldId id="294" r:id="rId8"/>
    <p:sldId id="269" r:id="rId9"/>
    <p:sldId id="297" r:id="rId10"/>
    <p:sldId id="274" r:id="rId11"/>
    <p:sldId id="275" r:id="rId12"/>
    <p:sldId id="299" r:id="rId13"/>
    <p:sldId id="298" r:id="rId14"/>
    <p:sldId id="276" r:id="rId15"/>
    <p:sldId id="296" r:id="rId16"/>
    <p:sldId id="277" r:id="rId17"/>
    <p:sldId id="278" r:id="rId18"/>
    <p:sldId id="279" r:id="rId19"/>
    <p:sldId id="280" r:id="rId20"/>
    <p:sldId id="282" r:id="rId21"/>
    <p:sldId id="283" r:id="rId22"/>
    <p:sldId id="285" r:id="rId23"/>
    <p:sldId id="284" r:id="rId24"/>
    <p:sldId id="286" r:id="rId25"/>
    <p:sldId id="287" r:id="rId26"/>
    <p:sldId id="295" r:id="rId27"/>
    <p:sldId id="288" r:id="rId28"/>
    <p:sldId id="289" r:id="rId29"/>
    <p:sldId id="290" r:id="rId30"/>
    <p:sldId id="291" r:id="rId31"/>
    <p:sldId id="292" r:id="rId32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190EE77-5F38-457B-96A8-67CE15DC456B}" type="datetimeFigureOut">
              <a:rPr lang="es-ES" smtClean="0"/>
              <a:pPr/>
              <a:t>27/07/2012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intercambia otro</a:t>
            </a:r>
            <a:r>
              <a:rPr lang="es-ES" baseline="0" dirty="0" smtClean="0"/>
              <a:t> tipo de información, como, por ejemplo, GPS (el lugar donde estás), fotos, listados de música,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Podemos encontrar los ficheros con extensión “.</a:t>
            </a:r>
            <a:r>
              <a:rPr lang="es-ES" sz="1300" dirty="0" err="1" smtClean="0"/>
              <a:t>flv</a:t>
            </a:r>
            <a:r>
              <a:rPr lang="es-ES" sz="1300" dirty="0" smtClean="0"/>
              <a:t>” para videos en Flash. En este y otros casos es necesario tener un complemento en el navegador para decodificar el formato.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En el caso de HTML 5 es el propio navegador el que tiene la capacidad de realizar la decodificación. Para ello utiliza estándares como H.264, </a:t>
            </a:r>
            <a:r>
              <a:rPr lang="es-ES" sz="1300" dirty="0" err="1" smtClean="0"/>
              <a:t>Ogg</a:t>
            </a:r>
            <a:r>
              <a:rPr lang="es-ES" sz="1300" dirty="0" smtClean="0"/>
              <a:t> o </a:t>
            </a:r>
            <a:r>
              <a:rPr lang="es-ES" sz="1300" dirty="0" err="1" smtClean="0"/>
              <a:t>WebM</a:t>
            </a:r>
            <a:r>
              <a:rPr lang="es-ES" sz="1300" dirty="0" smtClean="0"/>
              <a:t>, los tres que han sido implementados por la mayoría de los navegadores actuales.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intercambia otro</a:t>
            </a:r>
            <a:r>
              <a:rPr lang="es-ES" baseline="0" dirty="0" smtClean="0"/>
              <a:t> tipo de información, como, por ejemplo, GPS (el lugar donde estás), fotos, listados de música,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Entre los formatos más utilizados (por su alta calidad y gran capacidad de compresión) se encuentran el MP3, originalmente desarrollado para vídeos. Asimismo se encuentra el formato WAVE (extensión WAV) desarrollado por IBM y Microsoft, y el </a:t>
            </a:r>
            <a:r>
              <a:rPr lang="es-ES" sz="1300" dirty="0" err="1" smtClean="0"/>
              <a:t>format</a:t>
            </a:r>
            <a:r>
              <a:rPr lang="es-ES" sz="1300" dirty="0" smtClean="0"/>
              <a:t> </a:t>
            </a:r>
            <a:r>
              <a:rPr lang="es-ES" sz="1300" dirty="0" err="1" smtClean="0"/>
              <a:t>Vorbis</a:t>
            </a:r>
            <a:r>
              <a:rPr lang="es-ES" sz="1300" dirty="0" smtClean="0"/>
              <a:t> que forma parte del proyecto </a:t>
            </a:r>
            <a:r>
              <a:rPr lang="es-ES" sz="1300" dirty="0" err="1" smtClean="0"/>
              <a:t>Ogg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La función llamada al presionar el botón.</a:t>
            </a:r>
          </a:p>
          <a:p>
            <a:r>
              <a:rPr lang="es-ES" sz="1300" dirty="0" smtClean="0"/>
              <a:t>Se obtiene el elemento de audio HTML 5 con ID = “reproductor”.</a:t>
            </a:r>
          </a:p>
          <a:p>
            <a:r>
              <a:rPr lang="es-ES" sz="1300" dirty="0" smtClean="0"/>
              <a:t>Se obtiene el botón con ID = “</a:t>
            </a:r>
            <a:r>
              <a:rPr lang="es-ES" sz="1300" dirty="0" err="1" smtClean="0"/>
              <a:t>bReproductor</a:t>
            </a:r>
            <a:r>
              <a:rPr lang="es-ES" sz="1300" dirty="0" smtClean="0"/>
              <a:t>”.</a:t>
            </a:r>
          </a:p>
          <a:p>
            <a:r>
              <a:rPr lang="es-ES" sz="1300" dirty="0" smtClean="0"/>
              <a:t>Si el audio está pausado empezará la reproducción. El botón pasa a mostrar la palabra “Detener”. </a:t>
            </a:r>
          </a:p>
          <a:p>
            <a:r>
              <a:rPr lang="es-ES" sz="1300" dirty="0" smtClean="0"/>
              <a:t>Si el audio está reproduciendo se pausará la reproducción. El botón pasa a mostrar la palabra “Reproducir”.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El ejemplo muestra el objeto “</a:t>
            </a:r>
            <a:r>
              <a:rPr lang="es-ES" sz="1300" dirty="0" err="1" smtClean="0"/>
              <a:t>geolocation</a:t>
            </a:r>
            <a:r>
              <a:rPr lang="es-ES" sz="1300" dirty="0" smtClean="0"/>
              <a:t>” indicado en la API. Este objeto tiene un método denominado “</a:t>
            </a:r>
            <a:r>
              <a:rPr lang="es-ES" sz="1300" dirty="0" err="1" smtClean="0"/>
              <a:t>getCurrentPosition</a:t>
            </a:r>
            <a:r>
              <a:rPr lang="es-ES" sz="1300" dirty="0" smtClean="0"/>
              <a:t>” con un parámetro. Este primer parámetro contiene la función que será llamada en caso de que el método “</a:t>
            </a:r>
            <a:r>
              <a:rPr lang="es-ES" sz="1300" dirty="0" err="1" smtClean="0"/>
              <a:t>getCurrentPosition</a:t>
            </a:r>
            <a:r>
              <a:rPr lang="es-ES" sz="1300" dirty="0" smtClean="0"/>
              <a:t>” finalice con éxito.</a:t>
            </a:r>
          </a:p>
          <a:p>
            <a:r>
              <a:rPr lang="es-ES" sz="1300" dirty="0" smtClean="0"/>
              <a:t>Como resultado llamamos a la función “mostrar” que recibirá como parámetro un objeto con la posición actual del dispositivo.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 smtClean="0"/>
              <a:t>El ejemplo muestra el objeto “</a:t>
            </a:r>
            <a:r>
              <a:rPr lang="es-ES" sz="1300" dirty="0" err="1" smtClean="0"/>
              <a:t>geolocation</a:t>
            </a:r>
            <a:r>
              <a:rPr lang="es-ES" sz="1300" dirty="0" smtClean="0"/>
              <a:t>” indicado en la API. Este objeto tiene un método denominado “</a:t>
            </a:r>
            <a:r>
              <a:rPr lang="es-ES" sz="1300" dirty="0" err="1" smtClean="0"/>
              <a:t>getCurrentPosition</a:t>
            </a:r>
            <a:r>
              <a:rPr lang="es-ES" sz="1300" dirty="0" smtClean="0"/>
              <a:t>” con un parámetro. Este primer parámetro contiene la función que será llamada en caso de que el método “</a:t>
            </a:r>
            <a:r>
              <a:rPr lang="es-ES" sz="1300" dirty="0" err="1" smtClean="0"/>
              <a:t>getCurrentPosition</a:t>
            </a:r>
            <a:r>
              <a:rPr lang="es-ES" sz="1300" dirty="0" smtClean="0"/>
              <a:t>” finalice con éxito.</a:t>
            </a:r>
          </a:p>
          <a:p>
            <a:r>
              <a:rPr lang="es-ES" sz="1300" dirty="0" smtClean="0"/>
              <a:t>Como resultado llamamos a la función “mostrar” que recibirá como parámetro un objeto con la posición actual del dispositivo.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5C93F345-9B85-45FE-A289-6E9AEA1DBE5E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>
            <a:reflection blurRad="6350" stA="50000" endA="300" endPos="90000" dist="50800" dir="5400000" sy="-100000" algn="bl" rotWithShape="0"/>
          </a:effectLst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6093296"/>
            <a:ext cx="6264696" cy="600918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6093296"/>
            <a:ext cx="6264696" cy="600918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396944"/>
            <a:ext cx="7848872" cy="904863"/>
          </a:xfrm>
          <a:effectLst/>
        </p:spPr>
        <p:txBody>
          <a:bodyPr anchor="b"/>
          <a:lstStyle/>
          <a:p>
            <a:r>
              <a:rPr lang="es-ES" sz="2400" dirty="0" smtClean="0"/>
              <a:t>CAPÍTULO 9:</a:t>
            </a:r>
          </a:p>
          <a:p>
            <a:r>
              <a:rPr lang="es-ES" sz="2400" dirty="0" smtClean="0"/>
              <a:t>Integración avanzada de componentes</a:t>
            </a:r>
            <a:endParaRPr lang="es-E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los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2114551"/>
          </a:xfrm>
        </p:spPr>
        <p:txBody>
          <a:bodyPr>
            <a:normAutofit/>
          </a:bodyPr>
          <a:lstStyle/>
          <a:p>
            <a:r>
              <a:rPr lang="es-ES" dirty="0" smtClean="0"/>
              <a:t>Utilizadas por los reproductores multimedia </a:t>
            </a:r>
            <a:r>
              <a:rPr lang="es-ES" dirty="0" err="1" smtClean="0"/>
              <a:t>JavaScript</a:t>
            </a:r>
            <a:r>
              <a:rPr lang="es-ES" dirty="0" smtClean="0"/>
              <a:t> para interaccionar con el vídeo o audio.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los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2114551"/>
          </a:xfrm>
        </p:spPr>
        <p:txBody>
          <a:bodyPr>
            <a:normAutofit/>
          </a:bodyPr>
          <a:lstStyle/>
          <a:p>
            <a:pPr marL="361950" indent="-361950"/>
            <a:r>
              <a:rPr lang="es-ES" sz="2400" dirty="0" err="1" smtClean="0"/>
              <a:t>Controls</a:t>
            </a:r>
            <a:r>
              <a:rPr lang="es-ES" sz="2400" dirty="0" smtClean="0"/>
              <a:t>: incluir los botones de control del video. </a:t>
            </a:r>
          </a:p>
          <a:p>
            <a:pPr marL="361950" indent="-361950"/>
            <a:r>
              <a:rPr lang="es-ES" sz="2400" dirty="0" err="1" smtClean="0"/>
              <a:t>Track</a:t>
            </a:r>
            <a:r>
              <a:rPr lang="es-ES" sz="2400" dirty="0" smtClean="0"/>
              <a:t>: especificar subtítulos, nombres de capítulos u otro tipo de textos que serán visibles mientras el vídeo se reproduce.</a:t>
            </a:r>
            <a:endParaRPr lang="es-ES" sz="2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357290" y="3214686"/>
            <a:ext cx="6286544" cy="24468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&lt;video width=“640” height=“480” controls=“controls”&gt;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=“video.mp4” type=“video/mp4”/&gt;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=“video.ogg” type=“video/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&lt;track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=“subtitulo_es.vtt” kind=“subtitles”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srclang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 label=“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Español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&lt;track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=“subtitle_en.vtt” kind=“subtitles”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srclang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=“en”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English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 Formato de video no soportado.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&lt;/video&gt;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(video y audio)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9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440026" y="1260142"/>
          <a:ext cx="8429684" cy="43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17"/>
                <a:gridCol w="7148367"/>
              </a:tblGrid>
              <a:tr h="257001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Propiedad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7284" marR="572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Nombre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Descripción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buffered</a:t>
                      </a:r>
                      <a:r>
                        <a:rPr lang="es-ES" sz="1400" dirty="0"/>
                        <a:t>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/>
                        <a:t>Un objeto que indica el rango de tiempo descargado.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bufferedBytes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Un objeto que indica el rango de bytes descargado.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bufferingRate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el promedio de bits por segundo descargado.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currentLoop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la cantidad de veces que se ha reproducido el audio o el vídeo en el bucle actual.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currentTime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la cantidad de segundos que ha sido reproducido el fichero.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duration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el número total de segundos del audio o vídeo.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ended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si la reproducción ha finalizado.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start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el lugar, en segundos, donde se encuentra actualmente la reproducción.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285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 smtClean="0"/>
                        <a:t>Volume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el volumen actual de reproducción. Es una propiedad editable.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  <a:tr h="11737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/>
                        <a:t>readyState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Indica si el audio o vídeo puede ser reproducido. Es una codificación numérica que va del 0 al 3: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0. El contenido no está habilitado.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1. El fotograma actual puede ser reproducido.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2. El contenido puede ser reproducido.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/>
                        <a:t>3. El contenido puede ser reproducido de inicio a fin.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57284" marR="57284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Eventos(video y audio)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628622" y="1377300"/>
          <a:ext cx="8072494" cy="372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215106"/>
              </a:tblGrid>
              <a:tr h="42451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Eventos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57329" marR="5732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_tradn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Descripción.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abort </a:t>
                      </a: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descarga ha sido abortada.</a:t>
                      </a: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</a:t>
                      </a: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reproducción puede empezar.</a:t>
                      </a: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dataunavailable</a:t>
                      </a: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existe contenido a ser reproducido.</a:t>
                      </a: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reproducción se ha pausado.</a:t>
                      </a: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ha empezado a reproducir el audio o vídeo.</a:t>
                      </a:r>
                    </a:p>
                  </a:txBody>
                  <a:tcPr marL="57329" marR="57329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volumechange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329" marR="57329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ha cambiado el volumen o la propiedad “</a:t>
                      </a:r>
                      <a:r>
                        <a:rPr lang="es-E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</a:p>
                  </a:txBody>
                  <a:tcPr marL="57329" marR="5732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Reproductores multimedia -  Audio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Etiqueta “audio”.</a:t>
            </a:r>
          </a:p>
          <a:p>
            <a:pPr lvl="0"/>
            <a:r>
              <a:rPr lang="es-ES" dirty="0" smtClean="0"/>
              <a:t>Etiqueta “</a:t>
            </a:r>
            <a:r>
              <a:rPr lang="es-ES" dirty="0" err="1" smtClean="0"/>
              <a:t>source</a:t>
            </a:r>
            <a:r>
              <a:rPr lang="es-ES" dirty="0" smtClean="0"/>
              <a:t>”: URL y tipo de vídeo.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857356" y="3633148"/>
            <a:ext cx="5715040" cy="12464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&lt;audio controls&gt;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=“musica.wav” type=“audio/mpeg” 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=“musica.ogg” type=“audio/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 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=“musica.mp3” type=“audio/mpeg” 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&lt;/audio&gt;</a:t>
            </a:r>
            <a:endParaRPr lang="es-E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Soporte para formatos de audio en HTML 5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14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HTML 5 no especifica un formato de audio obligatorio.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285852" y="2617462"/>
          <a:ext cx="6666953" cy="291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785950"/>
                <a:gridCol w="1214446"/>
                <a:gridCol w="1523417"/>
              </a:tblGrid>
              <a:tr h="424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Nombre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Vorbis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(</a:t>
                      </a:r>
                      <a:r>
                        <a:rPr lang="es-ES_tradnl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Ogg</a:t>
                      </a: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 y </a:t>
                      </a:r>
                      <a:r>
                        <a:rPr lang="es-ES_tradnl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WebM</a:t>
                      </a: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MP3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WAV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Explorer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No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Mozilla Firefox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/>
                        <a:t>No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/>
                        <a:t>No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72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/>
                        <a:t>No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/>
                        <a:t>Si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9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Si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No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/>
                        <a:t>Si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etiqueta audio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reproductor puede modificarse con las propiedades globales de la etiqueta “audio”.</a:t>
            </a:r>
          </a:p>
          <a:p>
            <a:r>
              <a:rPr lang="es-ES" dirty="0" smtClean="0"/>
              <a:t>Por ejemplo: cambiar el color de fondo.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1028" name="Picture 4" descr="D:\Dropbox\LibrosCiclos\Desarrollo Web entorno cliente\Capítulo 9 - Integración avanzada de componentes\Imágenes\Figura9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1782" y="4246252"/>
            <a:ext cx="2924175" cy="1085850"/>
          </a:xfrm>
          <a:prstGeom prst="rect">
            <a:avLst/>
          </a:prstGeom>
          <a:noFill/>
        </p:spPr>
      </p:pic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54460" y="3531872"/>
            <a:ext cx="601959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&lt;audio controls style=“background-color:#0000CC”&gt;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etiqueta audio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Es posible reproducir el audio mediante Flash en caso de que el navegador no tenga soporte para HTML 5.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785918" y="3116563"/>
            <a:ext cx="6215106" cy="2169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&lt;audio controls&gt;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=“archivo.ogg” type="audio/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 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=“archivo.mp3” type="audio/mpeg” 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&lt;object type=“application/x-shockwave-flash”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data=“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player.swf?audioUrl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=musica.mp3”&gt;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&lt;/audio&gt;</a:t>
            </a:r>
            <a:endParaRPr lang="es-E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reproductores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1785950"/>
          </a:xfrm>
        </p:spPr>
        <p:txBody>
          <a:bodyPr>
            <a:normAutofit/>
          </a:bodyPr>
          <a:lstStyle/>
          <a:p>
            <a:r>
              <a:rPr lang="es-ES" dirty="0" smtClean="0"/>
              <a:t>Es posible desarrollar los reproductores que manejan los ficheros de audio y vídeo.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785786" y="3286124"/>
            <a:ext cx="7072362" cy="15234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&lt;audio id=“reproductor”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=“musica.mp3”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=“audio/mp3”&gt;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=“musica.oga” type=“audio/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Your user agent does not support the HTML5 Audio element.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&lt;/audio&gt;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reproductores - botón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1214446"/>
          </a:xfrm>
        </p:spPr>
        <p:txBody>
          <a:bodyPr>
            <a:normAutofit/>
          </a:bodyPr>
          <a:lstStyle/>
          <a:p>
            <a:r>
              <a:rPr lang="es-ES" dirty="0" smtClean="0"/>
              <a:t>Botón que llama a función </a:t>
            </a:r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142976" y="3000372"/>
            <a:ext cx="607223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&lt;button type=“button” name=“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bReproductor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reproducir_pausar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()”&gt;Reproducir&lt;/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Formatos y los mecanismos de reproducción multimedia actuales.</a:t>
            </a:r>
          </a:p>
          <a:p>
            <a:pPr lvl="0"/>
            <a:r>
              <a:rPr lang="es-ES" dirty="0" smtClean="0"/>
              <a:t>Elementos de vídeo HTML 5 en el desarrollo de sitios Web.</a:t>
            </a:r>
          </a:p>
          <a:p>
            <a:pPr lvl="0"/>
            <a:r>
              <a:rPr lang="es-ES" dirty="0" smtClean="0"/>
              <a:t>Elementos de audio HTML 5 en el desarrollo de sitios Web.</a:t>
            </a:r>
          </a:p>
          <a:p>
            <a:pPr lvl="0"/>
            <a:r>
              <a:rPr lang="es-ES" dirty="0" smtClean="0"/>
              <a:t>API de geolocalización de HTML 5.</a:t>
            </a:r>
          </a:p>
          <a:p>
            <a:pPr lvl="0"/>
            <a:r>
              <a:rPr lang="es-ES" dirty="0" smtClean="0"/>
              <a:t>Usos principales de la </a:t>
            </a:r>
            <a:r>
              <a:rPr lang="es-ES" dirty="0" err="1" smtClean="0"/>
              <a:t>geolocalización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reproductores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000100" y="1429298"/>
            <a:ext cx="7500990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reproducir_pausar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reproductor =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(“reproductor”);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bReproductor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bReproductor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reproductor.paused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bReproductor.value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Detener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reproductor.play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 else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bReproductor.value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Reproducir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reproductor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.pause();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&lt;/script&gt;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geolocalización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96952"/>
            <a:ext cx="8229600" cy="141786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s-ES" sz="5000" dirty="0" smtClean="0"/>
              <a:t>¿Qué es la geolocalización?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geolocalización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2214578"/>
          </a:xfrm>
        </p:spPr>
        <p:txBody>
          <a:bodyPr>
            <a:normAutofit fontScale="77500" lnSpcReduction="20000"/>
          </a:bodyPr>
          <a:lstStyle/>
          <a:p>
            <a:pPr lvl="0" algn="ctr">
              <a:buNone/>
            </a:pPr>
            <a:r>
              <a:rPr lang="es-ES" sz="5000" dirty="0" smtClean="0"/>
              <a:t>¿Qué es la geolocalización?</a:t>
            </a:r>
          </a:p>
          <a:p>
            <a:pPr lvl="0" algn="ctr">
              <a:buNone/>
            </a:pPr>
            <a:endParaRPr lang="es-ES" sz="5000" dirty="0" smtClean="0"/>
          </a:p>
          <a:p>
            <a:pPr lvl="0" algn="ctr">
              <a:buNone/>
            </a:pPr>
            <a:r>
              <a:rPr lang="es-ES" sz="5000" dirty="0" smtClean="0"/>
              <a:t>Ubicación geográfica de un objeto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geolocalización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/>
            <a:r>
              <a:rPr lang="es-ES" dirty="0" smtClean="0"/>
              <a:t>Actualmente, con los teléfonos móviles la geolocalización es una funcionalidad básica.</a:t>
            </a:r>
          </a:p>
          <a:p>
            <a:pPr marL="361950" indent="-361950"/>
            <a:r>
              <a:rPr lang="es-ES" dirty="0" smtClean="0"/>
              <a:t>HTML 5 incluye aspecto de </a:t>
            </a:r>
            <a:r>
              <a:rPr lang="es-ES" dirty="0" err="1" smtClean="0"/>
              <a:t>geolocalización</a:t>
            </a:r>
            <a:r>
              <a:rPr lang="es-ES" dirty="0" smtClean="0"/>
              <a:t>.</a:t>
            </a:r>
          </a:p>
          <a:p>
            <a:pPr marL="361950" indent="-361950"/>
            <a:r>
              <a:rPr lang="es-ES" dirty="0" smtClean="0"/>
              <a:t>Objetivo: servir de utilidad al usuario del sitio o aplicación Web.</a:t>
            </a:r>
          </a:p>
          <a:p>
            <a:pPr marL="361950" indent="-361950"/>
            <a:r>
              <a:rPr lang="es-ES" dirty="0" smtClean="0"/>
              <a:t>Es una API: puede utilizar los aspectos de programación y el hardware del dispositivo que lo hospeda.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geolocalización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5742" y="1400162"/>
            <a:ext cx="8412538" cy="4061048"/>
          </a:xfrm>
        </p:spPr>
        <p:txBody>
          <a:bodyPr>
            <a:normAutofit/>
          </a:bodyPr>
          <a:lstStyle/>
          <a:p>
            <a:r>
              <a:rPr lang="es-ES" sz="3000" dirty="0" smtClean="0"/>
              <a:t>El mismo navegador obtiene la información de localización.</a:t>
            </a:r>
          </a:p>
          <a:p>
            <a:pPr>
              <a:buNone/>
            </a:pPr>
            <a:endParaRPr lang="es-ES" sz="3000" dirty="0" smtClean="0"/>
          </a:p>
          <a:p>
            <a:r>
              <a:rPr lang="es-ES" sz="3000" dirty="0" smtClean="0"/>
              <a:t>Seguridad: el usuario podrá permitir o denegar la posibilidad de publicar su localización.</a:t>
            </a:r>
            <a:endParaRPr lang="es-ES" sz="3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HTML 5 de geolocalización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06104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Se está llevando a cabo por el grupo </a:t>
            </a:r>
            <a:r>
              <a:rPr lang="es-ES" dirty="0" err="1" smtClean="0"/>
              <a:t>Geolocation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de la W3C.</a:t>
            </a:r>
          </a:p>
          <a:p>
            <a:endParaRPr lang="es-ES" dirty="0" smtClean="0"/>
          </a:p>
          <a:p>
            <a:r>
              <a:rPr lang="es-ES" dirty="0" smtClean="0"/>
              <a:t>Esta API define una interface de alto nivel para la información de localización asociada con el dispositivo que hospeda la aplicación.</a:t>
            </a:r>
          </a:p>
          <a:p>
            <a:endParaRPr lang="es-ES" dirty="0" smtClean="0"/>
          </a:p>
          <a:p>
            <a:r>
              <a:rPr lang="es-ES" dirty="0" smtClean="0"/>
              <a:t>La API es independiente de la fuente de información que proporciona la ubicación: GPS, dirección MAC, GSM.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localización (API HTML 5)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585758" y="1848790"/>
          <a:ext cx="8072494" cy="225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196"/>
                <a:gridCol w="4493298"/>
              </a:tblGrid>
              <a:tr h="424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Nombre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Descripción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 err="1"/>
                        <a:t>latitude</a:t>
                      </a:r>
                      <a:r>
                        <a:rPr lang="es-ES" sz="2000" dirty="0"/>
                        <a:t> y </a:t>
                      </a:r>
                      <a:r>
                        <a:rPr lang="es-ES" sz="2000" dirty="0" err="1"/>
                        <a:t>longitude</a:t>
                      </a:r>
                      <a:endParaRPr lang="es-E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Coordenadas geográficas especificadas en grados decimales.</a:t>
                      </a: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altitude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la altura de la posición, especificado en metros.</a:t>
                      </a: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/>
                        <a:t>speed</a:t>
                      </a:r>
                      <a:endParaRPr lang="es-E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la velocidad en metros por segundo.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uso de la API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643042" y="1836044"/>
            <a:ext cx="6357982" cy="30931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localizar()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navigator.geolocation.getCurrentPosition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(mostrar);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mostrar(position)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latitud =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position.coords.latitude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longitud =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position.coords.longitude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(“Coordenadas: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 + latitud + 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“ -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 + longitud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Los errores que podemos obtener son: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_tradnl" b="1" dirty="0" smtClean="0"/>
              <a:t>Permiso denegado</a:t>
            </a:r>
            <a:r>
              <a:rPr lang="es-ES_tradnl" dirty="0" smtClean="0"/>
              <a:t>, por parte del usuario.</a:t>
            </a:r>
            <a:endParaRPr lang="es-ES" dirty="0" smtClean="0"/>
          </a:p>
          <a:p>
            <a:pPr lvl="1"/>
            <a:r>
              <a:rPr lang="es-ES_tradnl" b="1" dirty="0" smtClean="0"/>
              <a:t>Posición no disponible</a:t>
            </a:r>
            <a:r>
              <a:rPr lang="es-ES_tradnl" dirty="0" smtClean="0"/>
              <a:t>, si se ha perdido la conexión.</a:t>
            </a:r>
            <a:endParaRPr lang="es-ES" dirty="0" smtClean="0"/>
          </a:p>
          <a:p>
            <a:pPr lvl="1"/>
            <a:r>
              <a:rPr lang="es-ES_tradnl" b="1" dirty="0" err="1" smtClean="0"/>
              <a:t>Timeout</a:t>
            </a:r>
            <a:r>
              <a:rPr lang="es-ES_tradnl" dirty="0" smtClean="0"/>
              <a:t>, si se ha excedido el tiempo máximo para calcular la localización del usuario.</a:t>
            </a:r>
            <a:endParaRPr lang="es-ES" dirty="0" smtClean="0"/>
          </a:p>
          <a:p>
            <a:pPr lvl="1"/>
            <a:r>
              <a:rPr lang="es-ES_tradnl" b="1" dirty="0" smtClean="0"/>
              <a:t>Error desconocido</a:t>
            </a:r>
            <a:r>
              <a:rPr lang="es-ES_tradnl" dirty="0" smtClean="0"/>
              <a:t>, en cualquier otro caso.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uso de la API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928662" y="1819525"/>
            <a:ext cx="7643834" cy="3323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localizar()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navigator.geolocation.getCurrentPosition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(mostrar, errores);}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mostrar(position)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latitud =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position.coords.latitude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longitud =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position.coords.longitude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(“Coordenadas: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 + latitud + 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“ -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 + longitud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errores(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codigo_error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codigo_error.code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==0){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(“El error es desconocido”);}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codigo_error.code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==1){</a:t>
            </a:r>
            <a:r>
              <a:rPr lang="es-ES_tradnl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(“Permiso denegado”);}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Reproductores multimedia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Al inicio Internet solamente era utilizado para el intercambio de texto.</a:t>
            </a:r>
          </a:p>
          <a:p>
            <a:pPr lvl="0"/>
            <a:r>
              <a:rPr lang="es-ES" dirty="0" smtClean="0"/>
              <a:t>Actualmente se intercambia sonido, vídeos o animaciones.</a:t>
            </a:r>
          </a:p>
          <a:p>
            <a:pPr lvl="0"/>
            <a:endParaRPr lang="es-ES" dirty="0" smtClean="0"/>
          </a:p>
          <a:p>
            <a:pPr lvl="0" algn="ctr">
              <a:buNone/>
            </a:pPr>
            <a:r>
              <a:rPr lang="es-ES" sz="4000" dirty="0" smtClean="0"/>
              <a:t>¿Qué más se intercambia?</a:t>
            </a:r>
            <a:endParaRPr lang="es-ES" sz="4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06104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ES_tradnl" dirty="0" smtClean="0"/>
              <a:t>La petición de información de localización solamente cuando se necesite la localización.</a:t>
            </a:r>
            <a:endParaRPr lang="es-ES" dirty="0" smtClean="0"/>
          </a:p>
          <a:p>
            <a:pPr lvl="0"/>
            <a:r>
              <a:rPr lang="es-ES_tradnl" dirty="0" smtClean="0"/>
              <a:t>La información de localización deberá ser utilizada solamente para la tarea que ha dado lugar a la petición.</a:t>
            </a:r>
            <a:endParaRPr lang="es-ES" dirty="0" smtClean="0"/>
          </a:p>
          <a:p>
            <a:pPr lvl="0"/>
            <a:r>
              <a:rPr lang="es-ES_tradnl" dirty="0" smtClean="0"/>
              <a:t>La información de localización debe ser eliminada una vez la tarea esté completada.</a:t>
            </a:r>
            <a:endParaRPr lang="es-ES" dirty="0" smtClean="0"/>
          </a:p>
          <a:p>
            <a:pPr lvl="0"/>
            <a:r>
              <a:rPr lang="es-ES_tradnl" dirty="0" smtClean="0"/>
              <a:t>La retención de información de localización posterior a la tarea solo puede realizarse mediante permiso explícito del usuario.</a:t>
            </a:r>
            <a:endParaRPr lang="es-ES" dirty="0" smtClean="0"/>
          </a:p>
          <a:p>
            <a:pPr lvl="0"/>
            <a:r>
              <a:rPr lang="es-ES_tradnl" dirty="0" smtClean="0"/>
              <a:t>En caso de almacenamiento de la localización el usuario podrá actualizar o borrar la información.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68216"/>
            <a:ext cx="8229600" cy="406104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API de geolocalización de la W3C enumera algunas formas de utilización de la geolocalización en teléfonos móviles:</a:t>
            </a:r>
          </a:p>
          <a:p>
            <a:pPr marL="0" lvl="0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Encontrar puntos de interés cerca de la ubicación del usuario.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Relacionar capturas con la localización.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Alerta de proximidad.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Información local actualizada.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Plugins</a:t>
            </a:r>
            <a:r>
              <a:rPr lang="es-ES" dirty="0" smtClean="0"/>
              <a:t> asociados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una correcta utilización de este tipo de ficheros es necesario </a:t>
            </a:r>
            <a:r>
              <a:rPr lang="es-ES" dirty="0" err="1" smtClean="0"/>
              <a:t>plugins</a:t>
            </a:r>
            <a:r>
              <a:rPr lang="es-ES" dirty="0" smtClean="0"/>
              <a:t> en los navegadores que amplían sus capacidades.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 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HTML 5 que incluye etiquetas especiales de audio y video y que no necesita de un complemento especial para su ejecución.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Flash vs HTML 5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10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606840" y="1720285"/>
          <a:ext cx="8108564" cy="245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44"/>
                <a:gridCol w="2786082"/>
                <a:gridCol w="3643338"/>
              </a:tblGrid>
              <a:tr h="16025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Atributo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Flash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HTML 5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807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Ventajas.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Animación.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 accesibilidad Web y </a:t>
                      </a:r>
                      <a:r>
                        <a:rPr lang="es-E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2050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Soportes no 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tradicionales.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de 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Webcams.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de </a:t>
                      </a:r>
                      <a:r>
                        <a:rPr lang="es-E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6151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Seguridad.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Streaming</a:t>
                      </a: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video y audio para evitar las 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descargas.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 código abierto. Se puede tener acceso a la URL del fichero 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multimedia.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Soporte para formatos de vídeo en HTML 5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14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HTML 5 no especifica un formato de vídeo obligatorio.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10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285720" y="2711762"/>
          <a:ext cx="8572561" cy="274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61"/>
                <a:gridCol w="2354190"/>
                <a:gridCol w="914085"/>
                <a:gridCol w="3429025"/>
              </a:tblGrid>
              <a:tr h="424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Nombre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Ogg</a:t>
                      </a: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s-ES_tradnl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Theora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H.264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WebM VP8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Explorer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puede agregar un componente</a:t>
                      </a: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Mozilla Firefox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</a:tr>
              <a:tr h="59220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puede agregar un componente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puede agregar un componente</a:t>
                      </a:r>
                    </a:p>
                  </a:txBody>
                  <a:tcPr marL="68580" marR="68580" marT="0" marB="0" anchor="ctr"/>
                </a:tc>
              </a:tr>
              <a:tr h="3119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Reproductores multimedia -  Video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dirty="0" smtClean="0"/>
              <a:t>Etiqueta “video”.</a:t>
            </a:r>
          </a:p>
          <a:p>
            <a:pPr lvl="0"/>
            <a:r>
              <a:rPr lang="es-ES" dirty="0" smtClean="0"/>
              <a:t>Etiqueta “</a:t>
            </a:r>
            <a:r>
              <a:rPr lang="es-ES" dirty="0" err="1" smtClean="0"/>
              <a:t>source</a:t>
            </a:r>
            <a:r>
              <a:rPr lang="es-ES" dirty="0" smtClean="0"/>
              <a:t>”: URL y tipo de vídeo.</a:t>
            </a:r>
            <a:endParaRPr lang="es-ES" sz="4000" dirty="0"/>
          </a:p>
          <a:p>
            <a:pPr lvl="0"/>
            <a:r>
              <a:rPr lang="es-ES" dirty="0" smtClean="0"/>
              <a:t>Cuerpo de la etiqueta: se muestra en caso que el formato del vídeo no esté soportado.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285852" y="3633148"/>
            <a:ext cx="7072362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&lt;video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=“640”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=“480” 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s-ES" sz="1500" dirty="0" err="1" smtClean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=“video.mp4” type=“video/mp4”/&gt;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=“video.ogg” type=“video/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”/&gt;</a:t>
            </a:r>
            <a:endParaRPr lang="es-ES" sz="15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Formato de video no soportado.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smtClean="0">
                <a:latin typeface="Courier New" pitchFamily="49" charset="0"/>
                <a:cs typeface="Courier New" pitchFamily="49" charset="0"/>
              </a:rPr>
              <a:t>&lt;/video&gt;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en HTML 5 (video y audio)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</p:spPr>
        <p:txBody>
          <a:bodyPr/>
          <a:lstStyle/>
          <a:p>
            <a:r>
              <a:rPr lang="es-ES" dirty="0" smtClean="0"/>
              <a:t>Desarrollo web en entorno cliente</a:t>
            </a:r>
          </a:p>
          <a:p>
            <a:r>
              <a:rPr lang="es-ES_tradnl" dirty="0" smtClean="0"/>
              <a:t>J. M. Vara, M. López, D. Granada, E. </a:t>
            </a:r>
            <a:r>
              <a:rPr lang="es-ES_tradnl" dirty="0" err="1" smtClean="0"/>
              <a:t>Irrazábal</a:t>
            </a:r>
            <a:r>
              <a:rPr lang="es-ES_tradnl" dirty="0" smtClean="0"/>
              <a:t>, J. J. Jiménez, J. Verde</a:t>
            </a:r>
            <a:endParaRPr lang="es-ES" dirty="0" smtClean="0"/>
          </a:p>
          <a:p>
            <a:r>
              <a:rPr lang="es-ES" dirty="0" smtClean="0"/>
              <a:t>Capítulo 9 –Integración avanzada de componentes</a:t>
            </a:r>
            <a:endParaRPr lang="es-ES" dirty="0"/>
          </a:p>
        </p:txBody>
      </p:sp>
      <p:graphicFrame>
        <p:nvGraphicFramePr>
          <p:cNvPr id="8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1326099"/>
              </p:ext>
            </p:extLst>
          </p:nvPr>
        </p:nvGraphicFramePr>
        <p:xfrm>
          <a:off x="571472" y="1285860"/>
          <a:ext cx="8072494" cy="435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215106"/>
              </a:tblGrid>
              <a:tr h="424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Atributo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_tradnl" sz="18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Descripción</a:t>
                      </a:r>
                      <a:endParaRPr lang="es-ES" sz="18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preload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si el navegador podrá descargar el video o audio antes de que el usuario haga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el botón de inicio.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autoplay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si el navegador iniciará automáticamente el video o audio.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si el video o audio se repetirá una vez finalizado.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la imagen a ser mostrada mientras el video es cargado.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Especifica que los controles del video serán mostrados, como los botones de inicio o fin.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la URL del vídeo.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 y height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Indican el ancho y alto del visor en píxeles.</a:t>
                      </a:r>
                    </a:p>
                  </a:txBody>
                  <a:tcPr marL="68580" marR="68580" marT="0" marB="0"/>
                </a:tc>
              </a:tr>
              <a:tr h="47167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audio del vídeo puede ser silenciado.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3304</Words>
  <Application>Microsoft Office PowerPoint</Application>
  <PresentationFormat>Presentación en pantalla (4:3)</PresentationFormat>
  <Paragraphs>453</Paragraphs>
  <Slides>31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DESARROLLO WEB  EN ENTORNO CLIENTE</vt:lpstr>
      <vt:lpstr>Objetivos</vt:lpstr>
      <vt:lpstr>Reproductores multimedia</vt:lpstr>
      <vt:lpstr>Plugins asociados</vt:lpstr>
      <vt:lpstr>HTML 5</vt:lpstr>
      <vt:lpstr>Flash vs HTML 5</vt:lpstr>
      <vt:lpstr>Soporte para formatos de vídeo en HTML 5</vt:lpstr>
      <vt:lpstr>Reproductores multimedia -  Video</vt:lpstr>
      <vt:lpstr>Atributos en HTML 5 (video y audio)</vt:lpstr>
      <vt:lpstr>Propiedades de los atributos</vt:lpstr>
      <vt:lpstr>Propiedades de los atributos</vt:lpstr>
      <vt:lpstr>Propiedades (video y audio)</vt:lpstr>
      <vt:lpstr>Eventos(video y audio)</vt:lpstr>
      <vt:lpstr>Reproductores multimedia -  Audio</vt:lpstr>
      <vt:lpstr>Soporte para formatos de audio en HTML 5</vt:lpstr>
      <vt:lpstr>La etiqueta audio</vt:lpstr>
      <vt:lpstr>La etiqueta audio</vt:lpstr>
      <vt:lpstr>Desarrollo de reproductores</vt:lpstr>
      <vt:lpstr>Desarrollo de reproductores - botón</vt:lpstr>
      <vt:lpstr>Desarrollo de reproductores</vt:lpstr>
      <vt:lpstr>La geolocalización</vt:lpstr>
      <vt:lpstr>La geolocalización</vt:lpstr>
      <vt:lpstr>La geolocalización</vt:lpstr>
      <vt:lpstr>La geolocalización</vt:lpstr>
      <vt:lpstr>API HTML 5 de geolocalización</vt:lpstr>
      <vt:lpstr>Atributos de localización (API HTML 5)</vt:lpstr>
      <vt:lpstr>Ejemplo de uso de la API</vt:lpstr>
      <vt:lpstr>Errores API</vt:lpstr>
      <vt:lpstr>Ejemplo de uso de la API</vt:lpstr>
      <vt:lpstr>Seguridad</vt:lpstr>
      <vt:lpstr>Utilidad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42</cp:revision>
  <dcterms:created xsi:type="dcterms:W3CDTF">2012-04-05T17:12:23Z</dcterms:created>
  <dcterms:modified xsi:type="dcterms:W3CDTF">2012-07-27T12:11:47Z</dcterms:modified>
</cp:coreProperties>
</file>