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2" r:id="rId5"/>
    <p:sldId id="259" r:id="rId6"/>
    <p:sldId id="263" r:id="rId7"/>
    <p:sldId id="260" r:id="rId8"/>
    <p:sldId id="264" r:id="rId9"/>
    <p:sldId id="261"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63555" autoAdjust="0"/>
  </p:normalViewPr>
  <p:slideViewPr>
    <p:cSldViewPr snapToGrid="0">
      <p:cViewPr>
        <p:scale>
          <a:sx n="60" d="100"/>
          <a:sy n="60" d="100"/>
        </p:scale>
        <p:origin x="93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05D77-0FA2-4618-896E-43749259743B}" type="datetimeFigureOut">
              <a:rPr lang="en-US" smtClean="0"/>
              <a:t>5/3/2018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4ED60-A18B-48FE-9E01-60C6FD443BEC}" type="slidenum">
              <a:rPr lang="en-US" smtClean="0"/>
              <a:t>‹#›</a:t>
            </a:fld>
            <a:endParaRPr lang="en-US"/>
          </a:p>
        </p:txBody>
      </p:sp>
    </p:spTree>
    <p:extLst>
      <p:ext uri="{BB962C8B-B14F-4D97-AF65-F5344CB8AC3E}">
        <p14:creationId xmlns:p14="http://schemas.microsoft.com/office/powerpoint/2010/main" val="593752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14ED60-A18B-48FE-9E01-60C6FD443BEC}" type="slidenum">
              <a:rPr lang="en-US" smtClean="0"/>
              <a:t>1</a:t>
            </a:fld>
            <a:endParaRPr lang="en-US"/>
          </a:p>
        </p:txBody>
      </p:sp>
    </p:spTree>
    <p:extLst>
      <p:ext uri="{BB962C8B-B14F-4D97-AF65-F5344CB8AC3E}">
        <p14:creationId xmlns:p14="http://schemas.microsoft.com/office/powerpoint/2010/main" val="1591753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Introduction (1-2 slides) that lays out the relevant background related to the *biological question*.  E.g. if your question is do tropical species have smaller genomes, what is the biological background information that would lead us to expect any relationship</a:t>
            </a:r>
          </a:p>
          <a:p>
            <a:endParaRPr lang="en-US" dirty="0"/>
          </a:p>
        </p:txBody>
      </p:sp>
      <p:sp>
        <p:nvSpPr>
          <p:cNvPr id="4" name="Slide Number Placeholder 3"/>
          <p:cNvSpPr>
            <a:spLocks noGrp="1"/>
          </p:cNvSpPr>
          <p:nvPr>
            <p:ph type="sldNum" sz="quarter" idx="10"/>
          </p:nvPr>
        </p:nvSpPr>
        <p:spPr/>
        <p:txBody>
          <a:bodyPr/>
          <a:lstStyle/>
          <a:p>
            <a:fld id="{6014ED60-A18B-48FE-9E01-60C6FD443BEC}" type="slidenum">
              <a:rPr lang="en-US" smtClean="0"/>
              <a:t>2</a:t>
            </a:fld>
            <a:endParaRPr lang="en-US"/>
          </a:p>
        </p:txBody>
      </p:sp>
    </p:spTree>
    <p:extLst>
      <p:ext uri="{BB962C8B-B14F-4D97-AF65-F5344CB8AC3E}">
        <p14:creationId xmlns:p14="http://schemas.microsoft.com/office/powerpoint/2010/main" val="3553229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 “</a:t>
            </a:r>
            <a:r>
              <a:rPr lang="en-US" sz="1200" kern="1200" dirty="0" smtClean="0">
                <a:solidFill>
                  <a:schemeClr val="tx1"/>
                </a:solidFill>
                <a:effectLst/>
                <a:latin typeface="+mn-lt"/>
                <a:ea typeface="+mn-ea"/>
                <a:cs typeface="+mn-cs"/>
              </a:rPr>
              <a:t>Correlations of intraspecific genome size variation with the length of vegetation period were found in H. </a:t>
            </a:r>
            <a:r>
              <a:rPr lang="en-US" sz="1200" kern="1200" dirty="0" err="1" smtClean="0">
                <a:solidFill>
                  <a:schemeClr val="tx1"/>
                </a:solidFill>
                <a:effectLst/>
                <a:latin typeface="+mn-lt"/>
                <a:ea typeface="+mn-ea"/>
                <a:cs typeface="+mn-cs"/>
              </a:rPr>
              <a:t>marinum</a:t>
            </a:r>
            <a:r>
              <a:rPr lang="en-US" sz="1200" kern="1200" dirty="0" smtClean="0">
                <a:solidFill>
                  <a:schemeClr val="tx1"/>
                </a:solidFill>
                <a:effectLst/>
                <a:latin typeface="+mn-lt"/>
                <a:ea typeface="+mn-ea"/>
                <a:cs typeface="+mn-cs"/>
              </a:rPr>
              <a:t> populations from Western Europe but were not significant within two species from South America”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-&gt; </a:t>
            </a:r>
            <a:r>
              <a:rPr lang="en-US" sz="1200" b="0" i="0" kern="1200" dirty="0" smtClean="0">
                <a:solidFill>
                  <a:schemeClr val="tx1"/>
                </a:solidFill>
                <a:effectLst/>
                <a:latin typeface="+mn-lt"/>
                <a:ea typeface="+mn-ea"/>
                <a:cs typeface="+mn-cs"/>
              </a:rPr>
              <a:t>We found that the strongest correlation was between genome size and seed mass. Because the growth quantities specific leaf area and leaf area ratio (and to a lesser extent relative growth rate) are strongly negatively related to seed mass, they were also negatively correlated with genome size.</a:t>
            </a:r>
            <a:endParaRPr lang="en-US" dirty="0"/>
          </a:p>
        </p:txBody>
      </p:sp>
      <p:sp>
        <p:nvSpPr>
          <p:cNvPr id="4" name="Slide Number Placeholder 3"/>
          <p:cNvSpPr>
            <a:spLocks noGrp="1"/>
          </p:cNvSpPr>
          <p:nvPr>
            <p:ph type="sldNum" sz="quarter" idx="10"/>
          </p:nvPr>
        </p:nvSpPr>
        <p:spPr/>
        <p:txBody>
          <a:bodyPr/>
          <a:lstStyle/>
          <a:p>
            <a:fld id="{6014ED60-A18B-48FE-9E01-60C6FD443BEC}" type="slidenum">
              <a:rPr lang="en-US" smtClean="0"/>
              <a:t>3</a:t>
            </a:fld>
            <a:endParaRPr lang="en-US"/>
          </a:p>
        </p:txBody>
      </p:sp>
    </p:spTree>
    <p:extLst>
      <p:ext uri="{BB962C8B-B14F-4D97-AF65-F5344CB8AC3E}">
        <p14:creationId xmlns:p14="http://schemas.microsoft.com/office/powerpoint/2010/main" val="192143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Question + hypothesis + rationale (1 slide) -- what is the question? what is your hypothesis (i.e. what do you think the answer is)? why do you think this? These are separate elements, so please present each.  They should follow logically from your introduction.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014ED60-A18B-48FE-9E01-60C6FD443BEC}" type="slidenum">
              <a:rPr lang="en-US" smtClean="0"/>
              <a:t>4</a:t>
            </a:fld>
            <a:endParaRPr lang="en-US"/>
          </a:p>
        </p:txBody>
      </p:sp>
    </p:spTree>
    <p:extLst>
      <p:ext uri="{BB962C8B-B14F-4D97-AF65-F5344CB8AC3E}">
        <p14:creationId xmlns:p14="http://schemas.microsoft.com/office/powerpoint/2010/main" val="174931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Approach (2 slides) -- where is your data coming from? source of tree?  size of dataset (how many taxa), methods of analysis (this should align with the previous section, that is, you don't need to tell me how the analysis works per se, but instead why is this the right analysis to address this question)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014ED60-A18B-48FE-9E01-60C6FD443BEC}" type="slidenum">
              <a:rPr lang="en-US" smtClean="0"/>
              <a:t>5</a:t>
            </a:fld>
            <a:endParaRPr lang="en-US"/>
          </a:p>
        </p:txBody>
      </p:sp>
    </p:spTree>
    <p:extLst>
      <p:ext uri="{BB962C8B-B14F-4D97-AF65-F5344CB8AC3E}">
        <p14:creationId xmlns:p14="http://schemas.microsoft.com/office/powerpoint/2010/main" val="2232968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-&gt; </a:t>
            </a:r>
            <a:r>
              <a:rPr lang="en-US" sz="1200" b="0" i="0" kern="1200" dirty="0" err="1" smtClean="0">
                <a:solidFill>
                  <a:schemeClr val="tx1"/>
                </a:solidFill>
                <a:effectLst/>
                <a:latin typeface="+mn-lt"/>
                <a:ea typeface="+mn-ea"/>
                <a:cs typeface="+mn-cs"/>
              </a:rPr>
              <a:t>Pagel’s</a:t>
            </a:r>
            <a:r>
              <a:rPr lang="en-US" sz="1200" b="0" i="0" kern="1200" dirty="0" smtClean="0">
                <a:solidFill>
                  <a:schemeClr val="tx1"/>
                </a:solidFill>
                <a:effectLst/>
                <a:latin typeface="+mn-lt"/>
                <a:ea typeface="+mn-ea"/>
                <a:cs typeface="+mn-cs"/>
              </a:rPr>
              <a:t> lambda using the "</a:t>
            </a:r>
            <a:r>
              <a:rPr lang="en-US" sz="1200" b="0" i="0" kern="1200" dirty="0" err="1" smtClean="0">
                <a:solidFill>
                  <a:schemeClr val="tx1"/>
                </a:solidFill>
                <a:effectLst/>
                <a:latin typeface="+mn-lt"/>
                <a:ea typeface="+mn-ea"/>
                <a:cs typeface="+mn-cs"/>
              </a:rPr>
              <a:t>fitDiscrete</a:t>
            </a:r>
            <a:r>
              <a:rPr lang="en-US" sz="1200" b="0" i="0" kern="1200" dirty="0" smtClean="0">
                <a:solidFill>
                  <a:schemeClr val="tx1"/>
                </a:solidFill>
                <a:effectLst/>
                <a:latin typeface="+mn-lt"/>
                <a:ea typeface="+mn-ea"/>
                <a:cs typeface="+mn-cs"/>
              </a:rPr>
              <a:t>()" function in the R package </a:t>
            </a:r>
            <a:r>
              <a:rPr lang="en-US" sz="1200" b="0" i="1" kern="1200" dirty="0" err="1" smtClean="0">
                <a:solidFill>
                  <a:schemeClr val="tx1"/>
                </a:solidFill>
                <a:effectLst/>
                <a:latin typeface="+mn-lt"/>
                <a:ea typeface="+mn-ea"/>
                <a:cs typeface="+mn-cs"/>
              </a:rPr>
              <a:t>geiger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Pagel’s</a:t>
            </a:r>
            <a:r>
              <a:rPr lang="en-US" sz="1200" b="0" i="0" kern="1200" dirty="0" smtClean="0">
                <a:solidFill>
                  <a:schemeClr val="tx1"/>
                </a:solidFill>
                <a:effectLst/>
                <a:latin typeface="+mn-lt"/>
                <a:ea typeface="+mn-ea"/>
                <a:cs typeface="+mn-cs"/>
              </a:rPr>
              <a:t> lambda is a multiplier of the off-diagonal elements of a variance–covariance matrix, which best fits the distribution of data at the tips of the phylogeny. Values vary between 0 (phylogenetic independence) and 1 (traits evolve according to a Brownian process). </a:t>
            </a:r>
            <a:endParaRPr lang="en-US" dirty="0" smtClean="0"/>
          </a:p>
          <a:p>
            <a:r>
              <a:rPr lang="en-US" dirty="0" smtClean="0"/>
              <a:t>** </a:t>
            </a:r>
            <a:r>
              <a:rPr lang="en-US" dirty="0" err="1" smtClean="0"/>
              <a:t>Pagel’s</a:t>
            </a:r>
            <a:r>
              <a:rPr lang="en-US" dirty="0" smtClean="0"/>
              <a:t> lambda using a discrete fit</a:t>
            </a:r>
          </a:p>
          <a:p>
            <a:pPr lvl="1"/>
            <a:r>
              <a:rPr lang="en-US" dirty="0" smtClean="0"/>
              <a:t>Reasoning: To determine phylogenetic independence with a variance-covariance matrix.</a:t>
            </a:r>
          </a:p>
          <a:p>
            <a:endParaRPr lang="en-US" dirty="0"/>
          </a:p>
        </p:txBody>
      </p:sp>
      <p:sp>
        <p:nvSpPr>
          <p:cNvPr id="4" name="Slide Number Placeholder 3"/>
          <p:cNvSpPr>
            <a:spLocks noGrp="1"/>
          </p:cNvSpPr>
          <p:nvPr>
            <p:ph type="sldNum" sz="quarter" idx="10"/>
          </p:nvPr>
        </p:nvSpPr>
        <p:spPr/>
        <p:txBody>
          <a:bodyPr/>
          <a:lstStyle/>
          <a:p>
            <a:fld id="{6014ED60-A18B-48FE-9E01-60C6FD443BEC}" type="slidenum">
              <a:rPr lang="en-US" smtClean="0"/>
              <a:t>6</a:t>
            </a:fld>
            <a:endParaRPr lang="en-US"/>
          </a:p>
        </p:txBody>
      </p:sp>
    </p:spTree>
    <p:extLst>
      <p:ext uri="{BB962C8B-B14F-4D97-AF65-F5344CB8AC3E}">
        <p14:creationId xmlns:p14="http://schemas.microsoft.com/office/powerpoint/2010/main" val="258231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Results (2 slides) -- often one descriptive -- what is the distribution of variation across the taxa in your traits and another with statistical results, e.g. are two traits significantly related with </a:t>
            </a:r>
            <a:r>
              <a:rPr lang="en-US" sz="1200" b="0" i="0" kern="1200" dirty="0" err="1" smtClean="0">
                <a:solidFill>
                  <a:schemeClr val="tx1"/>
                </a:solidFill>
                <a:effectLst/>
                <a:latin typeface="+mn-lt"/>
                <a:ea typeface="+mn-ea"/>
                <a:cs typeface="+mn-cs"/>
              </a:rPr>
              <a:t>pvalues</a:t>
            </a:r>
            <a:r>
              <a:rPr lang="en-US" sz="1200" b="0" i="0" kern="1200" dirty="0" smtClean="0">
                <a:solidFill>
                  <a:schemeClr val="tx1"/>
                </a:solidFill>
                <a:effectLst/>
                <a:latin typeface="+mn-lt"/>
                <a:ea typeface="+mn-ea"/>
                <a:cs typeface="+mn-cs"/>
              </a:rPr>
              <a:t>, effect sizes, other parameter estimates.  Be sure not to leave this section without saying whether the results support your hypothesis or not</a:t>
            </a:r>
          </a:p>
          <a:p>
            <a:endParaRPr lang="en-US" dirty="0" smtClean="0"/>
          </a:p>
          <a:p>
            <a:endParaRPr lang="en-US" dirty="0" smtClean="0"/>
          </a:p>
          <a:p>
            <a:r>
              <a:rPr lang="en-US" dirty="0" smtClean="0"/>
              <a:t>-&gt; </a:t>
            </a:r>
            <a:r>
              <a:rPr lang="en-US" sz="1200" b="0" i="0" kern="1200" dirty="0" smtClean="0">
                <a:solidFill>
                  <a:schemeClr val="tx1"/>
                </a:solidFill>
                <a:effectLst/>
                <a:latin typeface="+mn-lt"/>
                <a:ea typeface="+mn-ea"/>
                <a:cs typeface="+mn-cs"/>
              </a:rPr>
              <a:t>In this residual versus fits plot, the points appear randomly scattered on the plot. None of the groups appear to have substantially different variability and no outliers are apparent.</a:t>
            </a:r>
            <a:endParaRPr lang="en-US" dirty="0"/>
          </a:p>
        </p:txBody>
      </p:sp>
      <p:sp>
        <p:nvSpPr>
          <p:cNvPr id="4" name="Slide Number Placeholder 3"/>
          <p:cNvSpPr>
            <a:spLocks noGrp="1"/>
          </p:cNvSpPr>
          <p:nvPr>
            <p:ph type="sldNum" sz="quarter" idx="10"/>
          </p:nvPr>
        </p:nvSpPr>
        <p:spPr/>
        <p:txBody>
          <a:bodyPr/>
          <a:lstStyle/>
          <a:p>
            <a:fld id="{6014ED60-A18B-48FE-9E01-60C6FD443BEC}" type="slidenum">
              <a:rPr lang="en-US" smtClean="0"/>
              <a:t>7</a:t>
            </a:fld>
            <a:endParaRPr lang="en-US"/>
          </a:p>
        </p:txBody>
      </p:sp>
    </p:spTree>
    <p:extLst>
      <p:ext uri="{BB962C8B-B14F-4D97-AF65-F5344CB8AC3E}">
        <p14:creationId xmlns:p14="http://schemas.microsoft.com/office/powerpoint/2010/main" val="3937392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Conclusions (1-2 slides) -- if your hypothesis was wrong, why do you think it didn't pan out? if it was right, what are the next steps?</a:t>
            </a:r>
          </a:p>
          <a:p>
            <a:endParaRPr lang="en-US" dirty="0"/>
          </a:p>
        </p:txBody>
      </p:sp>
      <p:sp>
        <p:nvSpPr>
          <p:cNvPr id="4" name="Slide Number Placeholder 3"/>
          <p:cNvSpPr>
            <a:spLocks noGrp="1"/>
          </p:cNvSpPr>
          <p:nvPr>
            <p:ph type="sldNum" sz="quarter" idx="10"/>
          </p:nvPr>
        </p:nvSpPr>
        <p:spPr/>
        <p:txBody>
          <a:bodyPr/>
          <a:lstStyle/>
          <a:p>
            <a:fld id="{6014ED60-A18B-48FE-9E01-60C6FD443BEC}" type="slidenum">
              <a:rPr lang="en-US" smtClean="0"/>
              <a:t>9</a:t>
            </a:fld>
            <a:endParaRPr lang="en-US"/>
          </a:p>
        </p:txBody>
      </p:sp>
    </p:spTree>
    <p:extLst>
      <p:ext uri="{BB962C8B-B14F-4D97-AF65-F5344CB8AC3E}">
        <p14:creationId xmlns:p14="http://schemas.microsoft.com/office/powerpoint/2010/main" val="3295403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C0060-8DBB-4967-B1F0-D5659B4A8409}"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145861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C0060-8DBB-4967-B1F0-D5659B4A8409}"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195185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C0060-8DBB-4967-B1F0-D5659B4A8409}"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327923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C0060-8DBB-4967-B1F0-D5659B4A8409}"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89411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7C0060-8DBB-4967-B1F0-D5659B4A8409}"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107953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7C0060-8DBB-4967-B1F0-D5659B4A8409}"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304172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7C0060-8DBB-4967-B1F0-D5659B4A8409}" type="datetimeFigureOut">
              <a:rPr lang="en-US" smtClean="0"/>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1410791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7C0060-8DBB-4967-B1F0-D5659B4A8409}" type="datetimeFigureOut">
              <a:rPr lang="en-US" smtClean="0"/>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208698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C0060-8DBB-4967-B1F0-D5659B4A8409}" type="datetimeFigureOut">
              <a:rPr lang="en-US" smtClean="0"/>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61848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C0060-8DBB-4967-B1F0-D5659B4A8409}"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70206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C0060-8DBB-4967-B1F0-D5659B4A8409}"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3617622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C0060-8DBB-4967-B1F0-D5659B4A8409}" type="datetimeFigureOut">
              <a:rPr lang="en-US" smtClean="0"/>
              <a:t>5/3/2018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E929E-1206-46EA-A8DE-4A25E2C18EEA}" type="slidenum">
              <a:rPr lang="en-US" smtClean="0"/>
              <a:t>‹#›</a:t>
            </a:fld>
            <a:endParaRPr lang="en-US"/>
          </a:p>
        </p:txBody>
      </p:sp>
    </p:spTree>
    <p:extLst>
      <p:ext uri="{BB962C8B-B14F-4D97-AF65-F5344CB8AC3E}">
        <p14:creationId xmlns:p14="http://schemas.microsoft.com/office/powerpoint/2010/main" val="269364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ata.kew.org/cvalu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3326" y="1214438"/>
            <a:ext cx="4828674" cy="2387600"/>
          </a:xfrm>
        </p:spPr>
        <p:txBody>
          <a:bodyPr>
            <a:normAutofit fontScale="90000"/>
          </a:bodyPr>
          <a:lstStyle/>
          <a:p>
            <a:r>
              <a:rPr lang="en-US" dirty="0" smtClean="0"/>
              <a:t>Genome Size and Life Style of </a:t>
            </a:r>
            <a:r>
              <a:rPr lang="en-US" dirty="0" err="1" smtClean="0"/>
              <a:t>Solanaceae</a:t>
            </a:r>
            <a:r>
              <a:rPr lang="en-US" dirty="0" smtClean="0"/>
              <a:t> </a:t>
            </a:r>
            <a:endParaRPr lang="en-US" dirty="0"/>
          </a:p>
        </p:txBody>
      </p:sp>
      <p:sp>
        <p:nvSpPr>
          <p:cNvPr id="3" name="Subtitle 2"/>
          <p:cNvSpPr>
            <a:spLocks noGrp="1"/>
          </p:cNvSpPr>
          <p:nvPr>
            <p:ph type="subTitle" idx="1"/>
          </p:nvPr>
        </p:nvSpPr>
        <p:spPr>
          <a:xfrm>
            <a:off x="8113294" y="4333792"/>
            <a:ext cx="3424989" cy="1655762"/>
          </a:xfrm>
        </p:spPr>
        <p:txBody>
          <a:bodyPr/>
          <a:lstStyle/>
          <a:p>
            <a:r>
              <a:rPr lang="en-US" dirty="0" smtClean="0"/>
              <a:t>Chelsea Pretz</a:t>
            </a:r>
          </a:p>
          <a:p>
            <a:r>
              <a:rPr lang="en-US" dirty="0" smtClean="0"/>
              <a:t>PCM 2018 </a:t>
            </a:r>
            <a:endParaRPr lang="en-US" dirty="0"/>
          </a:p>
        </p:txBody>
      </p:sp>
      <p:pic>
        <p:nvPicPr>
          <p:cNvPr id="1026" name="Picture 2" descr="Image result for solanacea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5326"/>
            <a:ext cx="7363326" cy="736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935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05" y="-299304"/>
            <a:ext cx="10515600" cy="1325563"/>
          </a:xfrm>
        </p:spPr>
        <p:txBody>
          <a:bodyPr/>
          <a:lstStyle/>
          <a:p>
            <a:r>
              <a:rPr lang="en-US" dirty="0" smtClean="0"/>
              <a:t>Plotted Fits </a:t>
            </a:r>
            <a:endParaRPr lang="en-US" dirty="0"/>
          </a:p>
        </p:txBody>
      </p:sp>
      <p:sp>
        <p:nvSpPr>
          <p:cNvPr id="3" name="Content Placeholder 2"/>
          <p:cNvSpPr>
            <a:spLocks noGrp="1"/>
          </p:cNvSpPr>
          <p:nvPr>
            <p:ph idx="1"/>
          </p:nvPr>
        </p:nvSpPr>
        <p:spPr>
          <a:xfrm>
            <a:off x="872517" y="6038792"/>
            <a:ext cx="11171092" cy="4351338"/>
          </a:xfrm>
        </p:spPr>
        <p:txBody>
          <a:bodyPr/>
          <a:lstStyle/>
          <a:p>
            <a:pPr marL="0" indent="0">
              <a:buNone/>
            </a:pPr>
            <a:r>
              <a:rPr lang="en-US" dirty="0"/>
              <a:t>genome size ~ life </a:t>
            </a:r>
            <a:r>
              <a:rPr lang="en-US" dirty="0" smtClean="0"/>
              <a:t>form		 </a:t>
            </a:r>
            <a:r>
              <a:rPr lang="en-US" dirty="0"/>
              <a:t>chromosome number ~ life form  </a:t>
            </a:r>
          </a:p>
        </p:txBody>
      </p:sp>
      <p:pic>
        <p:nvPicPr>
          <p:cNvPr id="4" name="Picture 3"/>
          <p:cNvPicPr>
            <a:picLocks noChangeAspect="1"/>
          </p:cNvPicPr>
          <p:nvPr/>
        </p:nvPicPr>
        <p:blipFill>
          <a:blip r:embed="rId2"/>
          <a:stretch>
            <a:fillRect/>
          </a:stretch>
        </p:blipFill>
        <p:spPr>
          <a:xfrm>
            <a:off x="387039" y="1485534"/>
            <a:ext cx="5664532" cy="4179320"/>
          </a:xfrm>
          <a:prstGeom prst="rect">
            <a:avLst/>
          </a:prstGeom>
        </p:spPr>
      </p:pic>
      <p:pic>
        <p:nvPicPr>
          <p:cNvPr id="5" name="Picture 4"/>
          <p:cNvPicPr>
            <a:picLocks noChangeAspect="1"/>
          </p:cNvPicPr>
          <p:nvPr/>
        </p:nvPicPr>
        <p:blipFill>
          <a:blip r:embed="rId3"/>
          <a:stretch>
            <a:fillRect/>
          </a:stretch>
        </p:blipFill>
        <p:spPr>
          <a:xfrm>
            <a:off x="5983892" y="1341156"/>
            <a:ext cx="6208108" cy="4580373"/>
          </a:xfrm>
          <a:prstGeom prst="rect">
            <a:avLst/>
          </a:prstGeom>
        </p:spPr>
      </p:pic>
    </p:spTree>
    <p:extLst>
      <p:ext uri="{BB962C8B-B14F-4D97-AF65-F5344CB8AC3E}">
        <p14:creationId xmlns:p14="http://schemas.microsoft.com/office/powerpoint/2010/main" val="1276414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Plotted Fit Cont. </a:t>
            </a:r>
            <a:endParaRPr lang="en-US" dirty="0"/>
          </a:p>
        </p:txBody>
      </p:sp>
      <p:sp>
        <p:nvSpPr>
          <p:cNvPr id="3" name="Content Placeholder 2"/>
          <p:cNvSpPr>
            <a:spLocks noGrp="1"/>
          </p:cNvSpPr>
          <p:nvPr>
            <p:ph idx="1"/>
          </p:nvPr>
        </p:nvSpPr>
        <p:spPr>
          <a:xfrm>
            <a:off x="1" y="6012614"/>
            <a:ext cx="5710988" cy="4351338"/>
          </a:xfrm>
        </p:spPr>
        <p:txBody>
          <a:bodyPr/>
          <a:lstStyle/>
          <a:p>
            <a:pPr marL="0" indent="0">
              <a:buNone/>
            </a:pPr>
            <a:r>
              <a:rPr lang="en-US" dirty="0"/>
              <a:t>Genome size ~ chromosome number	</a:t>
            </a:r>
          </a:p>
        </p:txBody>
      </p:sp>
      <p:pic>
        <p:nvPicPr>
          <p:cNvPr id="4" name="Picture 3"/>
          <p:cNvPicPr>
            <a:picLocks noChangeAspect="1"/>
          </p:cNvPicPr>
          <p:nvPr/>
        </p:nvPicPr>
        <p:blipFill>
          <a:blip r:embed="rId2"/>
          <a:stretch>
            <a:fillRect/>
          </a:stretch>
        </p:blipFill>
        <p:spPr>
          <a:xfrm>
            <a:off x="196906" y="1403090"/>
            <a:ext cx="6247619" cy="4609524"/>
          </a:xfrm>
          <a:prstGeom prst="rect">
            <a:avLst/>
          </a:prstGeom>
        </p:spPr>
      </p:pic>
      <p:pic>
        <p:nvPicPr>
          <p:cNvPr id="5" name="Picture 4"/>
          <p:cNvPicPr>
            <a:picLocks noChangeAspect="1"/>
          </p:cNvPicPr>
          <p:nvPr/>
        </p:nvPicPr>
        <p:blipFill>
          <a:blip r:embed="rId3"/>
          <a:stretch>
            <a:fillRect/>
          </a:stretch>
        </p:blipFill>
        <p:spPr>
          <a:xfrm>
            <a:off x="6444525" y="1661276"/>
            <a:ext cx="5431518" cy="4007401"/>
          </a:xfrm>
          <a:prstGeom prst="rect">
            <a:avLst/>
          </a:prstGeom>
        </p:spPr>
      </p:pic>
      <p:sp>
        <p:nvSpPr>
          <p:cNvPr id="6" name="Rectangle 5"/>
          <p:cNvSpPr/>
          <p:nvPr/>
        </p:nvSpPr>
        <p:spPr>
          <a:xfrm>
            <a:off x="6444525" y="5852591"/>
            <a:ext cx="6384759" cy="954107"/>
          </a:xfrm>
          <a:prstGeom prst="rect">
            <a:avLst/>
          </a:prstGeom>
        </p:spPr>
        <p:txBody>
          <a:bodyPr wrap="square">
            <a:spAutoFit/>
          </a:bodyPr>
          <a:lstStyle/>
          <a:p>
            <a:r>
              <a:rPr lang="en-US" sz="2800" dirty="0"/>
              <a:t>Genome size ~ chromosome number + </a:t>
            </a:r>
            <a:endParaRPr lang="en-US" sz="2800" dirty="0" smtClean="0"/>
          </a:p>
          <a:p>
            <a:r>
              <a:rPr lang="en-US" sz="2800" dirty="0" smtClean="0"/>
              <a:t>life </a:t>
            </a:r>
            <a:r>
              <a:rPr lang="en-US" sz="2800" dirty="0"/>
              <a:t>form</a:t>
            </a:r>
            <a:endParaRPr lang="en-US" sz="2800" dirty="0"/>
          </a:p>
        </p:txBody>
      </p:sp>
    </p:spTree>
    <p:extLst>
      <p:ext uri="{BB962C8B-B14F-4D97-AF65-F5344CB8AC3E}">
        <p14:creationId xmlns:p14="http://schemas.microsoft.com/office/powerpoint/2010/main" val="417938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306"/>
            <a:ext cx="10515600" cy="1325563"/>
          </a:xfrm>
        </p:spPr>
        <p:txBody>
          <a:bodyPr/>
          <a:lstStyle/>
          <a:p>
            <a:r>
              <a:rPr lang="en-US" dirty="0" smtClean="0"/>
              <a:t>Life Style in </a:t>
            </a:r>
            <a:r>
              <a:rPr lang="en-US" dirty="0" err="1" smtClean="0"/>
              <a:t>Solanaceae</a:t>
            </a:r>
            <a:r>
              <a:rPr lang="en-US" dirty="0" smtClean="0"/>
              <a:t> </a:t>
            </a:r>
            <a:endParaRPr lang="en-US" dirty="0"/>
          </a:p>
        </p:txBody>
      </p:sp>
      <p:sp>
        <p:nvSpPr>
          <p:cNvPr id="3" name="Content Placeholder 2"/>
          <p:cNvSpPr>
            <a:spLocks noGrp="1"/>
          </p:cNvSpPr>
          <p:nvPr>
            <p:ph idx="1"/>
          </p:nvPr>
        </p:nvSpPr>
        <p:spPr>
          <a:xfrm>
            <a:off x="597571" y="1757527"/>
            <a:ext cx="4760493" cy="523123"/>
          </a:xfrm>
        </p:spPr>
        <p:txBody>
          <a:bodyPr/>
          <a:lstStyle/>
          <a:p>
            <a:pPr marL="0" indent="0">
              <a:buNone/>
            </a:pPr>
            <a:r>
              <a:rPr lang="en-US" dirty="0" smtClean="0"/>
              <a:t>Annual – only lives one season </a:t>
            </a:r>
            <a:endParaRPr lang="en-US" dirty="0"/>
          </a:p>
        </p:txBody>
      </p:sp>
      <p:pic>
        <p:nvPicPr>
          <p:cNvPr id="1026" name="Picture 2" descr="Image result for Calibrachoa calycina"/>
          <p:cNvPicPr>
            <a:picLocks noChangeAspect="1" noChangeArrowheads="1"/>
          </p:cNvPicPr>
          <p:nvPr/>
        </p:nvPicPr>
        <p:blipFill rotWithShape="1">
          <a:blip r:embed="rId3">
            <a:extLst>
              <a:ext uri="{28A0092B-C50C-407E-A947-70E740481C1C}">
                <a14:useLocalDpi xmlns:a14="http://schemas.microsoft.com/office/drawing/2010/main" val="0"/>
              </a:ext>
            </a:extLst>
          </a:blip>
          <a:srcRect t="37473"/>
          <a:stretch/>
        </p:blipFill>
        <p:spPr bwMode="auto">
          <a:xfrm>
            <a:off x="6937375" y="2559545"/>
            <a:ext cx="4416425" cy="368509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637425" y="1576175"/>
            <a:ext cx="5057270" cy="9833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Not Annual  – lives more than one season. (biannual, perennial)</a:t>
            </a:r>
            <a:endParaRPr lang="en-US" dirty="0"/>
          </a:p>
        </p:txBody>
      </p:sp>
      <p:pic>
        <p:nvPicPr>
          <p:cNvPr id="1030" name="Picture 6" descr="Image result for Datura innox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868" y="2570907"/>
            <a:ext cx="5190541" cy="3673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416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22698" t="28762" r="27763" b="22443"/>
          <a:stretch/>
        </p:blipFill>
        <p:spPr>
          <a:xfrm>
            <a:off x="363519" y="1631573"/>
            <a:ext cx="7486073" cy="4145673"/>
          </a:xfrm>
          <a:prstGeom prst="rect">
            <a:avLst/>
          </a:prstGeom>
        </p:spPr>
      </p:pic>
      <p:sp>
        <p:nvSpPr>
          <p:cNvPr id="2" name="Title 1"/>
          <p:cNvSpPr>
            <a:spLocks noGrp="1"/>
          </p:cNvSpPr>
          <p:nvPr>
            <p:ph type="title"/>
          </p:nvPr>
        </p:nvSpPr>
        <p:spPr>
          <a:xfrm>
            <a:off x="838200" y="28243"/>
            <a:ext cx="10515600" cy="1325563"/>
          </a:xfrm>
        </p:spPr>
        <p:txBody>
          <a:bodyPr/>
          <a:lstStyle/>
          <a:p>
            <a:r>
              <a:rPr lang="en-US" dirty="0" smtClean="0"/>
              <a:t>Previous work with genome </a:t>
            </a:r>
            <a:r>
              <a:rPr lang="en-US" dirty="0" smtClean="0"/>
              <a:t>size</a:t>
            </a:r>
            <a:endParaRPr lang="en-US" dirty="0"/>
          </a:p>
        </p:txBody>
      </p:sp>
      <p:sp>
        <p:nvSpPr>
          <p:cNvPr id="3" name="Content Placeholder 2"/>
          <p:cNvSpPr>
            <a:spLocks noGrp="1"/>
          </p:cNvSpPr>
          <p:nvPr>
            <p:ph idx="1"/>
          </p:nvPr>
        </p:nvSpPr>
        <p:spPr>
          <a:xfrm>
            <a:off x="621632" y="6055012"/>
            <a:ext cx="6452936" cy="641897"/>
          </a:xfrm>
        </p:spPr>
        <p:txBody>
          <a:bodyPr>
            <a:normAutofit fontScale="47500" lnSpcReduction="20000"/>
          </a:bodyPr>
          <a:lstStyle/>
          <a:p>
            <a:pPr marL="0" indent="0">
              <a:buNone/>
            </a:pPr>
            <a:r>
              <a:rPr lang="en-US" dirty="0" err="1"/>
              <a:t>Jakob</a:t>
            </a:r>
            <a:r>
              <a:rPr lang="en-US" dirty="0"/>
              <a:t>, S.S., A. Meister, F. R. </a:t>
            </a:r>
            <a:r>
              <a:rPr lang="en-US" dirty="0" err="1"/>
              <a:t>Blattner</a:t>
            </a:r>
            <a:r>
              <a:rPr lang="en-US" dirty="0"/>
              <a:t>. (2004). </a:t>
            </a:r>
            <a:r>
              <a:rPr lang="en-US" i="1" dirty="0"/>
              <a:t>The Considerable Genome Size Variation of </a:t>
            </a:r>
            <a:r>
              <a:rPr lang="en-US" i="1" dirty="0" err="1"/>
              <a:t>Hordeum</a:t>
            </a:r>
            <a:r>
              <a:rPr lang="en-US" i="1" dirty="0"/>
              <a:t> Species (</a:t>
            </a:r>
            <a:r>
              <a:rPr lang="en-US" i="1" dirty="0" err="1"/>
              <a:t>Poaceae</a:t>
            </a:r>
            <a:r>
              <a:rPr lang="en-US" i="1" dirty="0"/>
              <a:t>) Is Linked to Phylogeny, Life Form, Ecology, and Speciation Rates</a:t>
            </a:r>
            <a:r>
              <a:rPr lang="en-US" dirty="0"/>
              <a:t>. Molecular Biology and Evolution, Volume 21, Issue 5, 1 May 2004, Pages 860–869</a:t>
            </a:r>
            <a:endParaRPr lang="en-US" dirty="0"/>
          </a:p>
        </p:txBody>
      </p:sp>
      <p:pic>
        <p:nvPicPr>
          <p:cNvPr id="3076" name="Picture 4" descr="Image result for Horde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3509" y="2913396"/>
            <a:ext cx="3206083" cy="240456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7988971" y="1353806"/>
            <a:ext cx="0" cy="50710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013035" y="5985649"/>
            <a:ext cx="4203028" cy="692497"/>
          </a:xfrm>
          <a:prstGeom prst="rect">
            <a:avLst/>
          </a:prstGeom>
          <a:noFill/>
        </p:spPr>
        <p:txBody>
          <a:bodyPr wrap="square" rtlCol="0">
            <a:spAutoFit/>
          </a:bodyPr>
          <a:lstStyle/>
          <a:p>
            <a:r>
              <a:rPr lang="en-US" sz="1300" dirty="0"/>
              <a:t>Eva </a:t>
            </a:r>
            <a:r>
              <a:rPr lang="en-US" sz="1300" dirty="0" err="1"/>
              <a:t>Grotkopp</a:t>
            </a:r>
            <a:r>
              <a:rPr lang="en-US" sz="1300" dirty="0"/>
              <a:t>, Marcel </a:t>
            </a:r>
            <a:r>
              <a:rPr lang="en-US" sz="1300" dirty="0" err="1"/>
              <a:t>Rejmánek</a:t>
            </a:r>
            <a:r>
              <a:rPr lang="en-US" sz="1300" dirty="0"/>
              <a:t>, Michael J. Sanderson, Thomas L. </a:t>
            </a:r>
            <a:r>
              <a:rPr lang="en-US" sz="1300" dirty="0" err="1"/>
              <a:t>Rost</a:t>
            </a:r>
            <a:r>
              <a:rPr lang="en-US" sz="1300" dirty="0"/>
              <a:t>, and P. </a:t>
            </a:r>
            <a:r>
              <a:rPr lang="en-US" sz="1300" dirty="0" err="1" smtClean="0"/>
              <a:t>Soltis</a:t>
            </a:r>
            <a:r>
              <a:rPr lang="en-US" sz="1300" dirty="0" smtClean="0"/>
              <a:t>  Evolution </a:t>
            </a:r>
            <a:r>
              <a:rPr lang="en-US" sz="1300" dirty="0"/>
              <a:t>Aug 2004 : Vol. 58, Issue 8, </a:t>
            </a:r>
            <a:r>
              <a:rPr lang="en-US" sz="1300" dirty="0" err="1"/>
              <a:t>pg</a:t>
            </a:r>
            <a:r>
              <a:rPr lang="en-US" sz="1300" dirty="0"/>
              <a:t>(s) 1705- 1729https://doi.org/10.1554/03-545</a:t>
            </a:r>
          </a:p>
        </p:txBody>
      </p:sp>
      <p:pic>
        <p:nvPicPr>
          <p:cNvPr id="3078" name="Picture 6" descr="Image result for PIN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04285" y="2090557"/>
            <a:ext cx="3734789" cy="24910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PINUS se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5490" y="4207555"/>
            <a:ext cx="3448898" cy="156969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838200" y="1353806"/>
            <a:ext cx="3805309" cy="523220"/>
          </a:xfrm>
          <a:prstGeom prst="rect">
            <a:avLst/>
          </a:prstGeom>
          <a:noFill/>
        </p:spPr>
        <p:txBody>
          <a:bodyPr wrap="square" rtlCol="0">
            <a:spAutoFit/>
          </a:bodyPr>
          <a:lstStyle/>
          <a:p>
            <a:r>
              <a:rPr lang="en-US" sz="2800" b="1" i="1" dirty="0" err="1" smtClean="0"/>
              <a:t>Hordeum</a:t>
            </a:r>
            <a:r>
              <a:rPr lang="en-US" sz="2800" b="1" i="1" dirty="0" smtClean="0"/>
              <a:t> </a:t>
            </a:r>
            <a:r>
              <a:rPr lang="en-US" sz="2800" b="1" dirty="0" smtClean="0"/>
              <a:t>Phylum</a:t>
            </a:r>
            <a:endParaRPr lang="en-US" b="1" dirty="0"/>
          </a:p>
        </p:txBody>
      </p:sp>
      <p:sp>
        <p:nvSpPr>
          <p:cNvPr id="16" name="TextBox 15"/>
          <p:cNvSpPr txBox="1"/>
          <p:nvPr/>
        </p:nvSpPr>
        <p:spPr>
          <a:xfrm>
            <a:off x="8069024" y="1348771"/>
            <a:ext cx="3805309" cy="523220"/>
          </a:xfrm>
          <a:prstGeom prst="rect">
            <a:avLst/>
          </a:prstGeom>
          <a:noFill/>
        </p:spPr>
        <p:txBody>
          <a:bodyPr wrap="square" rtlCol="0">
            <a:spAutoFit/>
          </a:bodyPr>
          <a:lstStyle/>
          <a:p>
            <a:r>
              <a:rPr lang="en-US" sz="2800" b="1" i="1" dirty="0" err="1" smtClean="0"/>
              <a:t>Pinus</a:t>
            </a:r>
            <a:r>
              <a:rPr lang="en-US" sz="2800" b="1" i="1" dirty="0" smtClean="0"/>
              <a:t> </a:t>
            </a:r>
            <a:r>
              <a:rPr lang="en-US" sz="2800" b="1" dirty="0" smtClean="0"/>
              <a:t>Phylum</a:t>
            </a:r>
            <a:endParaRPr lang="en-US" b="1" dirty="0"/>
          </a:p>
        </p:txBody>
      </p:sp>
    </p:spTree>
    <p:extLst>
      <p:ext uri="{BB962C8B-B14F-4D97-AF65-F5344CB8AC3E}">
        <p14:creationId xmlns:p14="http://schemas.microsoft.com/office/powerpoint/2010/main" val="2670213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43"/>
            <a:ext cx="10515600" cy="1325563"/>
          </a:xfrm>
        </p:spPr>
        <p:txBody>
          <a:bodyPr/>
          <a:lstStyle/>
          <a:p>
            <a:r>
              <a:rPr lang="en-US" dirty="0" smtClean="0"/>
              <a:t>Does annual plants have a smaller genome?</a:t>
            </a:r>
            <a:endParaRPr lang="en-US" dirty="0"/>
          </a:p>
        </p:txBody>
      </p:sp>
      <p:sp>
        <p:nvSpPr>
          <p:cNvPr id="3" name="Content Placeholder 2"/>
          <p:cNvSpPr>
            <a:spLocks noGrp="1"/>
          </p:cNvSpPr>
          <p:nvPr>
            <p:ph idx="1"/>
          </p:nvPr>
        </p:nvSpPr>
        <p:spPr>
          <a:xfrm>
            <a:off x="838200" y="1512806"/>
            <a:ext cx="10515600" cy="4351338"/>
          </a:xfrm>
        </p:spPr>
        <p:txBody>
          <a:bodyPr/>
          <a:lstStyle/>
          <a:p>
            <a:pPr marL="0" indent="0">
              <a:buNone/>
            </a:pPr>
            <a:r>
              <a:rPr lang="en-US" dirty="0" smtClean="0"/>
              <a:t>I hypothesis that </a:t>
            </a:r>
            <a:r>
              <a:rPr lang="en-US" b="1" i="1" dirty="0" smtClean="0">
                <a:solidFill>
                  <a:schemeClr val="accent6"/>
                </a:solidFill>
              </a:rPr>
              <a:t>annual plants </a:t>
            </a:r>
            <a:r>
              <a:rPr lang="en-US" dirty="0" smtClean="0"/>
              <a:t>on average, have a </a:t>
            </a:r>
            <a:r>
              <a:rPr lang="en-US" b="1" i="1" dirty="0" smtClean="0"/>
              <a:t>smaller genome </a:t>
            </a:r>
            <a:r>
              <a:rPr lang="en-US" dirty="0" smtClean="0"/>
              <a:t>due to the fact that they have a fast reproduction rate. I expect </a:t>
            </a:r>
            <a:r>
              <a:rPr lang="en-US" b="1" i="1" dirty="0" smtClean="0">
                <a:solidFill>
                  <a:schemeClr val="accent1"/>
                </a:solidFill>
              </a:rPr>
              <a:t>perennial plants</a:t>
            </a:r>
            <a:r>
              <a:rPr lang="en-US" b="1" dirty="0" smtClean="0">
                <a:solidFill>
                  <a:schemeClr val="accent1"/>
                </a:solidFill>
              </a:rPr>
              <a:t>  </a:t>
            </a:r>
            <a:r>
              <a:rPr lang="en-US" dirty="0" smtClean="0"/>
              <a:t>have a </a:t>
            </a:r>
            <a:r>
              <a:rPr lang="en-US" b="1" i="1" dirty="0" smtClean="0"/>
              <a:t>large genome</a:t>
            </a:r>
            <a:r>
              <a:rPr lang="en-US" b="1" dirty="0" smtClean="0"/>
              <a:t> </a:t>
            </a:r>
            <a:r>
              <a:rPr lang="en-US" dirty="0" smtClean="0"/>
              <a:t>for since the is less pressure for fast growth and requires more adaptively throughout its life. </a:t>
            </a:r>
            <a:endParaRPr lang="en-US" dirty="0"/>
          </a:p>
        </p:txBody>
      </p:sp>
      <p:pic>
        <p:nvPicPr>
          <p:cNvPr id="2052" name="Picture 4" descr="Image result for plant annual perenn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012" y="3413128"/>
            <a:ext cx="5641975" cy="302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157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80"/>
            <a:ext cx="10515600" cy="1325563"/>
          </a:xfrm>
        </p:spPr>
        <p:txBody>
          <a:bodyPr/>
          <a:lstStyle/>
          <a:p>
            <a:r>
              <a:rPr lang="en-US" dirty="0" smtClean="0"/>
              <a:t>Approach </a:t>
            </a:r>
            <a:endParaRPr lang="en-US" dirty="0"/>
          </a:p>
        </p:txBody>
      </p:sp>
      <p:sp>
        <p:nvSpPr>
          <p:cNvPr id="3" name="Content Placeholder 2"/>
          <p:cNvSpPr>
            <a:spLocks noGrp="1"/>
          </p:cNvSpPr>
          <p:nvPr>
            <p:ph idx="1"/>
          </p:nvPr>
        </p:nvSpPr>
        <p:spPr>
          <a:xfrm>
            <a:off x="641685" y="1825625"/>
            <a:ext cx="11117178" cy="4351338"/>
          </a:xfrm>
        </p:spPr>
        <p:txBody>
          <a:bodyPr/>
          <a:lstStyle/>
          <a:p>
            <a:pPr marL="0" indent="0">
              <a:buNone/>
            </a:pPr>
            <a:r>
              <a:rPr lang="en-US" dirty="0" smtClean="0"/>
              <a:t>Data</a:t>
            </a:r>
            <a:r>
              <a:rPr lang="en-US" dirty="0"/>
              <a:t>: </a:t>
            </a:r>
            <a:r>
              <a:rPr lang="en-US" dirty="0" smtClean="0"/>
              <a:t>Kew Botanical Garden c-value Database: </a:t>
            </a:r>
            <a:r>
              <a:rPr lang="en-US" dirty="0" smtClean="0">
                <a:hlinkClick r:id="rId3"/>
              </a:rPr>
              <a:t>http</a:t>
            </a:r>
            <a:r>
              <a:rPr lang="en-US" dirty="0">
                <a:hlinkClick r:id="rId3"/>
              </a:rPr>
              <a:t>://</a:t>
            </a:r>
            <a:r>
              <a:rPr lang="en-US" dirty="0" smtClean="0">
                <a:hlinkClick r:id="rId3"/>
              </a:rPr>
              <a:t>data.kew.org/cvalues/</a:t>
            </a:r>
            <a:endParaRPr lang="en-US" dirty="0" smtClean="0"/>
          </a:p>
          <a:p>
            <a:pPr marL="0" indent="0">
              <a:buNone/>
            </a:pPr>
            <a:endParaRPr lang="en-US" dirty="0"/>
          </a:p>
          <a:p>
            <a:pPr marL="0" indent="0">
              <a:buNone/>
            </a:pPr>
            <a:r>
              <a:rPr lang="en-US" dirty="0" smtClean="0"/>
              <a:t>Tree Dataset: 114 taxa</a:t>
            </a:r>
          </a:p>
          <a:p>
            <a:pPr marL="0" indent="0">
              <a:buNone/>
            </a:pPr>
            <a:endParaRPr lang="en-US" dirty="0"/>
          </a:p>
        </p:txBody>
      </p:sp>
      <p:pic>
        <p:nvPicPr>
          <p:cNvPr id="4" name="Picture 3"/>
          <p:cNvPicPr>
            <a:picLocks noChangeAspect="1"/>
          </p:cNvPicPr>
          <p:nvPr/>
        </p:nvPicPr>
        <p:blipFill rotWithShape="1">
          <a:blip r:embed="rId4"/>
          <a:srcRect l="12829" t="12613" r="13355"/>
          <a:stretch/>
        </p:blipFill>
        <p:spPr>
          <a:xfrm>
            <a:off x="4644190" y="2671011"/>
            <a:ext cx="7302938" cy="4860757"/>
          </a:xfrm>
          <a:prstGeom prst="rect">
            <a:avLst/>
          </a:prstGeom>
        </p:spPr>
      </p:pic>
    </p:spTree>
    <p:extLst>
      <p:ext uri="{BB962C8B-B14F-4D97-AF65-F5344CB8AC3E}">
        <p14:creationId xmlns:p14="http://schemas.microsoft.com/office/powerpoint/2010/main" val="1152721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80"/>
            <a:ext cx="10515600" cy="1325563"/>
          </a:xfrm>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err="1" smtClean="0"/>
              <a:t>PhyloAnova</a:t>
            </a:r>
            <a:r>
              <a:rPr lang="en-US" dirty="0" smtClean="0"/>
              <a:t> </a:t>
            </a:r>
          </a:p>
          <a:p>
            <a:pPr lvl="1"/>
            <a:r>
              <a:rPr lang="en-US" dirty="0" smtClean="0"/>
              <a:t>Reasoning: To test of the means of “annual” and “non-annual” are different </a:t>
            </a:r>
          </a:p>
          <a:p>
            <a:pPr lvl="1"/>
            <a:r>
              <a:rPr lang="en-US" dirty="0" smtClean="0"/>
              <a:t>Different Models:</a:t>
            </a:r>
          </a:p>
          <a:p>
            <a:pPr lvl="2"/>
            <a:r>
              <a:rPr lang="en-US" dirty="0"/>
              <a:t>chromosome number ~ life </a:t>
            </a:r>
            <a:r>
              <a:rPr lang="en-US" dirty="0" smtClean="0"/>
              <a:t>form</a:t>
            </a:r>
          </a:p>
          <a:p>
            <a:pPr lvl="2"/>
            <a:r>
              <a:rPr lang="en-US" dirty="0" smtClean="0"/>
              <a:t>genome </a:t>
            </a:r>
            <a:r>
              <a:rPr lang="en-US" dirty="0"/>
              <a:t>size ~ chromosome </a:t>
            </a:r>
            <a:r>
              <a:rPr lang="en-US" dirty="0" smtClean="0"/>
              <a:t>number</a:t>
            </a:r>
          </a:p>
          <a:p>
            <a:pPr lvl="2"/>
            <a:r>
              <a:rPr lang="en-US" dirty="0" smtClean="0"/>
              <a:t>genome </a:t>
            </a:r>
            <a:r>
              <a:rPr lang="en-US" dirty="0"/>
              <a:t>size ~ life </a:t>
            </a:r>
            <a:r>
              <a:rPr lang="en-US" dirty="0" smtClean="0"/>
              <a:t>form</a:t>
            </a:r>
          </a:p>
          <a:p>
            <a:pPr lvl="2"/>
            <a:r>
              <a:rPr lang="en-US" dirty="0"/>
              <a:t>Genome size ~ chromosome number + life </a:t>
            </a:r>
            <a:r>
              <a:rPr lang="en-US" dirty="0" smtClean="0"/>
              <a:t>form</a:t>
            </a:r>
          </a:p>
          <a:p>
            <a:pPr lvl="2"/>
            <a:endParaRPr lang="en-US" dirty="0" smtClean="0"/>
          </a:p>
          <a:p>
            <a:pPr lvl="2"/>
            <a:endParaRPr lang="en-US" dirty="0" smtClean="0"/>
          </a:p>
          <a:p>
            <a:pPr marL="457200" lvl="1" indent="0">
              <a:buNone/>
            </a:pPr>
            <a:endParaRPr lang="pt-BR" dirty="0" smtClean="0"/>
          </a:p>
        </p:txBody>
      </p:sp>
    </p:spTree>
    <p:extLst>
      <p:ext uri="{BB962C8B-B14F-4D97-AF65-F5344CB8AC3E}">
        <p14:creationId xmlns:p14="http://schemas.microsoft.com/office/powerpoint/2010/main" val="2421961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80"/>
            <a:ext cx="10515600" cy="1325563"/>
          </a:xfrm>
        </p:spPr>
        <p:txBody>
          <a:bodyPr/>
          <a:lstStyle/>
          <a:p>
            <a:r>
              <a:rPr lang="en-US" dirty="0" smtClean="0"/>
              <a:t>Results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33691245"/>
              </p:ext>
            </p:extLst>
          </p:nvPr>
        </p:nvGraphicFramePr>
        <p:xfrm>
          <a:off x="641685" y="1512010"/>
          <a:ext cx="10844462" cy="4439611"/>
        </p:xfrm>
        <a:graphic>
          <a:graphicData uri="http://schemas.openxmlformats.org/drawingml/2006/table">
            <a:tbl>
              <a:tblPr>
                <a:tableStyleId>{5C22544A-7EE6-4342-B048-85BDC9FD1C3A}</a:tableStyleId>
              </a:tblPr>
              <a:tblGrid>
                <a:gridCol w="3931575"/>
                <a:gridCol w="2401759"/>
                <a:gridCol w="1942291"/>
                <a:gridCol w="2568837"/>
              </a:tblGrid>
              <a:tr h="807202">
                <a:tc>
                  <a:txBody>
                    <a:bodyPr/>
                    <a:lstStyle/>
                    <a:p>
                      <a:pPr algn="l" fontAlgn="b"/>
                      <a:r>
                        <a:rPr lang="en-US" sz="2400" b="1" u="none" strike="noStrike" dirty="0">
                          <a:effectLst/>
                        </a:rPr>
                        <a:t>Model</a:t>
                      </a:r>
                      <a:endParaRPr lang="en-US" sz="2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2400" b="1" u="none" strike="noStrike" dirty="0" err="1">
                          <a:effectLst/>
                        </a:rPr>
                        <a:t>LnLike</a:t>
                      </a:r>
                      <a:r>
                        <a:rPr lang="en-US" sz="2400" b="1" u="none" strike="noStrike" dirty="0">
                          <a:effectLst/>
                        </a:rPr>
                        <a:t> Value</a:t>
                      </a:r>
                      <a:endParaRPr lang="en-US" sz="2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2400" b="1" u="none" strike="noStrike" dirty="0">
                          <a:effectLst/>
                        </a:rPr>
                        <a:t>P-value</a:t>
                      </a:r>
                      <a:endParaRPr lang="en-US" sz="2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ctr"/>
                      <a:r>
                        <a:rPr lang="en-US" sz="2400" b="1" u="none" strike="noStrike" dirty="0">
                          <a:effectLst/>
                        </a:rPr>
                        <a:t>Residual standard error</a:t>
                      </a:r>
                      <a:endParaRPr lang="en-US" sz="2400" b="1" i="0" u="none" strike="noStrike" dirty="0">
                        <a:solidFill>
                          <a:srgbClr val="000000"/>
                        </a:solidFill>
                        <a:effectLst/>
                        <a:latin typeface="Times New Roman" panose="02020603050405020304" pitchFamily="18" charset="0"/>
                      </a:endParaRPr>
                    </a:p>
                  </a:txBody>
                  <a:tcPr marL="9525" marR="9525" marT="9525" marB="0" anchor="ctr"/>
                </a:tc>
              </a:tr>
              <a:tr h="807202">
                <a:tc>
                  <a:txBody>
                    <a:bodyPr/>
                    <a:lstStyle/>
                    <a:p>
                      <a:pPr algn="l" fontAlgn="b"/>
                      <a:r>
                        <a:rPr lang="en-US" sz="2400" u="none" strike="noStrike" dirty="0">
                          <a:effectLst/>
                        </a:rPr>
                        <a:t>chromosome number ~ life form</a:t>
                      </a:r>
                      <a:endParaRPr lang="en-US" sz="2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r" fontAlgn="ctr"/>
                      <a:r>
                        <a:rPr lang="en-US" sz="2400" u="none" strike="noStrike">
                          <a:effectLst/>
                        </a:rPr>
                        <a:t>-451.334</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a:effectLst/>
                        </a:rPr>
                        <a:t>0.0092</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a:effectLst/>
                        </a:rPr>
                        <a:t>13.13198</a:t>
                      </a:r>
                      <a:endParaRPr lang="en-US" sz="2400" b="0" i="0" u="none" strike="noStrike">
                        <a:solidFill>
                          <a:srgbClr val="000000"/>
                        </a:solidFill>
                        <a:effectLst/>
                        <a:latin typeface="Times New Roman" panose="02020603050405020304" pitchFamily="18" charset="0"/>
                      </a:endParaRPr>
                    </a:p>
                  </a:txBody>
                  <a:tcPr marL="9525" marR="9525" marT="9525" marB="0" anchor="ctr"/>
                </a:tc>
              </a:tr>
              <a:tr h="807202">
                <a:tc>
                  <a:txBody>
                    <a:bodyPr/>
                    <a:lstStyle/>
                    <a:p>
                      <a:pPr algn="l" fontAlgn="b"/>
                      <a:r>
                        <a:rPr lang="en-US" sz="2400" u="none" strike="noStrike" dirty="0">
                          <a:effectLst/>
                        </a:rPr>
                        <a:t>Genome size ~ chromosome number</a:t>
                      </a:r>
                      <a:endParaRPr lang="en-US" sz="2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r" fontAlgn="ctr"/>
                      <a:r>
                        <a:rPr lang="en-US" sz="2400" u="none" strike="noStrike">
                          <a:effectLst/>
                        </a:rPr>
                        <a:t>-197.1063</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a:effectLst/>
                        </a:rPr>
                        <a:t>1.00E-04</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a:effectLst/>
                        </a:rPr>
                        <a:t>1.317146</a:t>
                      </a:r>
                      <a:endParaRPr lang="en-US" sz="2400" b="0" i="0" u="none" strike="noStrike">
                        <a:solidFill>
                          <a:srgbClr val="000000"/>
                        </a:solidFill>
                        <a:effectLst/>
                        <a:latin typeface="Times New Roman" panose="02020603050405020304" pitchFamily="18" charset="0"/>
                      </a:endParaRPr>
                    </a:p>
                  </a:txBody>
                  <a:tcPr marL="9525" marR="9525" marT="9525" marB="0" anchor="ctr"/>
                </a:tc>
              </a:tr>
              <a:tr h="807202">
                <a:tc>
                  <a:txBody>
                    <a:bodyPr/>
                    <a:lstStyle/>
                    <a:p>
                      <a:pPr algn="l" fontAlgn="b"/>
                      <a:r>
                        <a:rPr lang="en-US" sz="2400" u="none" strike="noStrike">
                          <a:effectLst/>
                        </a:rPr>
                        <a:t>genome size ~ life form</a:t>
                      </a:r>
                      <a:endParaRPr lang="en-US" sz="2400" b="0" i="0" u="none" strike="noStrike">
                        <a:solidFill>
                          <a:srgbClr val="000000"/>
                        </a:solidFill>
                        <a:effectLst/>
                        <a:latin typeface="Times New Roman" panose="02020603050405020304" pitchFamily="18" charset="0"/>
                      </a:endParaRPr>
                    </a:p>
                  </a:txBody>
                  <a:tcPr marL="9525" marR="9525" marT="9525" marB="0" anchor="b"/>
                </a:tc>
                <a:tc>
                  <a:txBody>
                    <a:bodyPr/>
                    <a:lstStyle/>
                    <a:p>
                      <a:pPr algn="r" fontAlgn="ctr"/>
                      <a:r>
                        <a:rPr lang="en-US" sz="2400" u="none" strike="noStrike" dirty="0">
                          <a:effectLst/>
                        </a:rPr>
                        <a:t>-194.8883</a:t>
                      </a:r>
                      <a:endParaRPr lang="en-US" sz="24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a:effectLst/>
                        </a:rPr>
                        <a:t>2.00E-04</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a:effectLst/>
                        </a:rPr>
                        <a:t>1.330237</a:t>
                      </a:r>
                      <a:endParaRPr lang="en-US" sz="2400" b="0" i="0" u="none" strike="noStrike">
                        <a:solidFill>
                          <a:srgbClr val="000000"/>
                        </a:solidFill>
                        <a:effectLst/>
                        <a:latin typeface="Times New Roman" panose="02020603050405020304" pitchFamily="18" charset="0"/>
                      </a:endParaRPr>
                    </a:p>
                  </a:txBody>
                  <a:tcPr marL="9525" marR="9525" marT="9525" marB="0" anchor="ctr"/>
                </a:tc>
              </a:tr>
              <a:tr h="1210803">
                <a:tc>
                  <a:txBody>
                    <a:bodyPr/>
                    <a:lstStyle/>
                    <a:p>
                      <a:pPr algn="l" fontAlgn="b"/>
                      <a:r>
                        <a:rPr lang="en-US" sz="2400" u="none" strike="noStrike">
                          <a:effectLst/>
                        </a:rPr>
                        <a:t>Genome size ~ chromosome number + life form</a:t>
                      </a:r>
                      <a:endParaRPr lang="en-US" sz="2400" b="0" i="0" u="none" strike="noStrike">
                        <a:solidFill>
                          <a:srgbClr val="000000"/>
                        </a:solidFill>
                        <a:effectLst/>
                        <a:latin typeface="Times New Roman" panose="02020603050405020304" pitchFamily="18" charset="0"/>
                      </a:endParaRPr>
                    </a:p>
                  </a:txBody>
                  <a:tcPr marL="9525" marR="9525" marT="9525" marB="0" anchor="b"/>
                </a:tc>
                <a:tc>
                  <a:txBody>
                    <a:bodyPr/>
                    <a:lstStyle/>
                    <a:p>
                      <a:pPr algn="r" fontAlgn="ctr"/>
                      <a:r>
                        <a:rPr lang="en-US" sz="2400" u="none" strike="noStrike">
                          <a:effectLst/>
                        </a:rPr>
                        <a:t>-193.1446</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2400" u="none" strike="noStrike">
                          <a:effectLst/>
                        </a:rPr>
                        <a:t>0.0032 (lf), 0.0010 (ch#)</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dirty="0">
                          <a:effectLst/>
                        </a:rPr>
                        <a:t>1.271947</a:t>
                      </a:r>
                      <a:endParaRPr lang="en-US" sz="2400" b="0" i="0" u="none" strike="noStrike" dirty="0">
                        <a:solidFill>
                          <a:srgbClr val="000000"/>
                        </a:solidFill>
                        <a:effectLst/>
                        <a:latin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2494096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44379" y="838950"/>
            <a:ext cx="7716253" cy="5693089"/>
          </a:xfrm>
          <a:prstGeom prst="rect">
            <a:avLst/>
          </a:prstGeom>
        </p:spPr>
      </p:pic>
      <p:sp>
        <p:nvSpPr>
          <p:cNvPr id="2" name="Title 1"/>
          <p:cNvSpPr>
            <a:spLocks noGrp="1"/>
          </p:cNvSpPr>
          <p:nvPr>
            <p:ph type="title"/>
          </p:nvPr>
        </p:nvSpPr>
        <p:spPr>
          <a:xfrm>
            <a:off x="838200" y="-148219"/>
            <a:ext cx="10515600" cy="1325563"/>
          </a:xfrm>
        </p:spPr>
        <p:txBody>
          <a:bodyPr/>
          <a:lstStyle/>
          <a:p>
            <a:r>
              <a:rPr lang="en-US" dirty="0" smtClean="0"/>
              <a:t>Phylogeny </a:t>
            </a:r>
            <a:endParaRPr lang="en-US" dirty="0"/>
          </a:p>
        </p:txBody>
      </p:sp>
      <p:sp>
        <p:nvSpPr>
          <p:cNvPr id="5" name="TextBox 4"/>
          <p:cNvSpPr txBox="1"/>
          <p:nvPr/>
        </p:nvSpPr>
        <p:spPr>
          <a:xfrm>
            <a:off x="368968" y="1331495"/>
            <a:ext cx="4251158" cy="369332"/>
          </a:xfrm>
          <a:prstGeom prst="rect">
            <a:avLst/>
          </a:prstGeom>
          <a:noFill/>
        </p:spPr>
        <p:txBody>
          <a:bodyPr wrap="square" rtlCol="0">
            <a:spAutoFit/>
          </a:bodyPr>
          <a:lstStyle/>
          <a:p>
            <a:r>
              <a:rPr lang="en-US" dirty="0" smtClean="0"/>
              <a:t>Life Form</a:t>
            </a:r>
            <a:endParaRPr lang="en-US" dirty="0"/>
          </a:p>
        </p:txBody>
      </p:sp>
      <p:sp>
        <p:nvSpPr>
          <p:cNvPr id="6" name="TextBox 5"/>
          <p:cNvSpPr txBox="1"/>
          <p:nvPr/>
        </p:nvSpPr>
        <p:spPr>
          <a:xfrm>
            <a:off x="368968" y="6378253"/>
            <a:ext cx="2795338" cy="646331"/>
          </a:xfrm>
          <a:prstGeom prst="rect">
            <a:avLst/>
          </a:prstGeom>
          <a:noFill/>
        </p:spPr>
        <p:txBody>
          <a:bodyPr wrap="square" rtlCol="0">
            <a:spAutoFit/>
          </a:bodyPr>
          <a:lstStyle/>
          <a:p>
            <a:r>
              <a:rPr lang="en-US" dirty="0" smtClean="0"/>
              <a:t>Annual </a:t>
            </a:r>
            <a:r>
              <a:rPr lang="en-US" dirty="0"/>
              <a:t> </a:t>
            </a:r>
            <a:r>
              <a:rPr lang="en-US" dirty="0" smtClean="0"/>
              <a:t>        Non-annual	</a:t>
            </a:r>
            <a:endParaRPr lang="en-US" dirty="0"/>
          </a:p>
        </p:txBody>
      </p:sp>
      <p:pic>
        <p:nvPicPr>
          <p:cNvPr id="8" name="Picture 7"/>
          <p:cNvPicPr>
            <a:picLocks noChangeAspect="1"/>
          </p:cNvPicPr>
          <p:nvPr/>
        </p:nvPicPr>
        <p:blipFill>
          <a:blip r:embed="rId3"/>
          <a:stretch>
            <a:fillRect/>
          </a:stretch>
        </p:blipFill>
        <p:spPr>
          <a:xfrm>
            <a:off x="6884174" y="241848"/>
            <a:ext cx="4978182" cy="3672927"/>
          </a:xfrm>
          <a:prstGeom prst="rect">
            <a:avLst/>
          </a:prstGeom>
        </p:spPr>
      </p:pic>
      <p:sp>
        <p:nvSpPr>
          <p:cNvPr id="9" name="TextBox 8"/>
          <p:cNvSpPr txBox="1"/>
          <p:nvPr/>
        </p:nvSpPr>
        <p:spPr>
          <a:xfrm>
            <a:off x="6428874" y="374878"/>
            <a:ext cx="4251158" cy="369332"/>
          </a:xfrm>
          <a:prstGeom prst="rect">
            <a:avLst/>
          </a:prstGeom>
          <a:noFill/>
        </p:spPr>
        <p:txBody>
          <a:bodyPr wrap="square" rtlCol="0">
            <a:spAutoFit/>
          </a:bodyPr>
          <a:lstStyle/>
          <a:p>
            <a:r>
              <a:rPr lang="en-US" dirty="0" smtClean="0"/>
              <a:t>Genome Size</a:t>
            </a:r>
            <a:endParaRPr lang="en-US" dirty="0"/>
          </a:p>
        </p:txBody>
      </p:sp>
      <p:pic>
        <p:nvPicPr>
          <p:cNvPr id="10" name="Picture 9"/>
          <p:cNvPicPr>
            <a:picLocks noChangeAspect="1"/>
          </p:cNvPicPr>
          <p:nvPr/>
        </p:nvPicPr>
        <p:blipFill>
          <a:blip r:embed="rId4"/>
          <a:stretch>
            <a:fillRect/>
          </a:stretch>
        </p:blipFill>
        <p:spPr>
          <a:xfrm>
            <a:off x="7593261" y="4048622"/>
            <a:ext cx="3656259" cy="2697606"/>
          </a:xfrm>
          <a:prstGeom prst="rect">
            <a:avLst/>
          </a:prstGeom>
        </p:spPr>
      </p:pic>
      <p:sp>
        <p:nvSpPr>
          <p:cNvPr id="11" name="TextBox 10"/>
          <p:cNvSpPr txBox="1"/>
          <p:nvPr/>
        </p:nvSpPr>
        <p:spPr>
          <a:xfrm>
            <a:off x="6725652" y="4008412"/>
            <a:ext cx="4251158" cy="369332"/>
          </a:xfrm>
          <a:prstGeom prst="rect">
            <a:avLst/>
          </a:prstGeom>
          <a:noFill/>
        </p:spPr>
        <p:txBody>
          <a:bodyPr wrap="square" rtlCol="0">
            <a:spAutoFit/>
          </a:bodyPr>
          <a:lstStyle/>
          <a:p>
            <a:r>
              <a:rPr lang="en-US" dirty="0" smtClean="0"/>
              <a:t>Chromosome #</a:t>
            </a:r>
            <a:endParaRPr lang="en-US" dirty="0"/>
          </a:p>
        </p:txBody>
      </p:sp>
    </p:spTree>
    <p:extLst>
      <p:ext uri="{BB962C8B-B14F-4D97-AF65-F5344CB8AC3E}">
        <p14:creationId xmlns:p14="http://schemas.microsoft.com/office/powerpoint/2010/main" val="2767692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80"/>
            <a:ext cx="10515600" cy="1325563"/>
          </a:xfrm>
        </p:spPr>
        <p:txBody>
          <a:bodyPr/>
          <a:lstStyle/>
          <a:p>
            <a:r>
              <a:rPr lang="en-US" dirty="0" smtClean="0"/>
              <a:t>Conclusions </a:t>
            </a:r>
            <a:endParaRPr lang="en-US" dirty="0"/>
          </a:p>
        </p:txBody>
      </p:sp>
      <p:sp>
        <p:nvSpPr>
          <p:cNvPr id="3" name="Content Placeholder 2"/>
          <p:cNvSpPr>
            <a:spLocks noGrp="1"/>
          </p:cNvSpPr>
          <p:nvPr>
            <p:ph idx="1"/>
          </p:nvPr>
        </p:nvSpPr>
        <p:spPr/>
        <p:txBody>
          <a:bodyPr/>
          <a:lstStyle/>
          <a:p>
            <a:r>
              <a:rPr lang="en-US" dirty="0" smtClean="0"/>
              <a:t>There is a difference between </a:t>
            </a:r>
            <a:r>
              <a:rPr lang="en-US" b="1" i="1" dirty="0" smtClean="0">
                <a:solidFill>
                  <a:schemeClr val="accent6"/>
                </a:solidFill>
              </a:rPr>
              <a:t>annual plants </a:t>
            </a:r>
            <a:r>
              <a:rPr lang="en-US" b="1" i="1" dirty="0" smtClean="0"/>
              <a:t>and </a:t>
            </a:r>
            <a:r>
              <a:rPr lang="en-US" b="1" i="1" dirty="0" smtClean="0">
                <a:solidFill>
                  <a:schemeClr val="accent1"/>
                </a:solidFill>
              </a:rPr>
              <a:t>perennial </a:t>
            </a:r>
            <a:r>
              <a:rPr lang="en-US" b="1" i="1" dirty="0">
                <a:solidFill>
                  <a:schemeClr val="accent1"/>
                </a:solidFill>
              </a:rPr>
              <a:t>plants</a:t>
            </a:r>
            <a:r>
              <a:rPr lang="en-US" b="1" dirty="0">
                <a:solidFill>
                  <a:schemeClr val="accent1"/>
                </a:solidFill>
              </a:rPr>
              <a:t>  </a:t>
            </a:r>
            <a:r>
              <a:rPr lang="en-US" b="1" i="1" dirty="0" smtClean="0"/>
              <a:t>genome</a:t>
            </a:r>
            <a:r>
              <a:rPr lang="en-US" b="1" dirty="0" smtClean="0"/>
              <a:t> size</a:t>
            </a:r>
            <a:r>
              <a:rPr lang="en-US" dirty="0" smtClean="0"/>
              <a:t>.</a:t>
            </a:r>
          </a:p>
          <a:p>
            <a:pPr lvl="1"/>
            <a:r>
              <a:rPr lang="en-US" dirty="0" smtClean="0"/>
              <a:t> </a:t>
            </a:r>
            <a:r>
              <a:rPr lang="en-US" b="1" i="1" dirty="0" smtClean="0">
                <a:solidFill>
                  <a:schemeClr val="accent1"/>
                </a:solidFill>
              </a:rPr>
              <a:t>Perennial </a:t>
            </a:r>
            <a:r>
              <a:rPr lang="en-US" b="1" i="1" dirty="0">
                <a:solidFill>
                  <a:schemeClr val="accent1"/>
                </a:solidFill>
              </a:rPr>
              <a:t>plants</a:t>
            </a:r>
            <a:r>
              <a:rPr lang="en-US" b="1" dirty="0">
                <a:solidFill>
                  <a:schemeClr val="accent1"/>
                </a:solidFill>
              </a:rPr>
              <a:t> </a:t>
            </a:r>
            <a:r>
              <a:rPr lang="en-US" dirty="0" smtClean="0"/>
              <a:t>seem to have larger size range. This could be due to no selection pressure on genome size.</a:t>
            </a:r>
          </a:p>
          <a:p>
            <a:pPr lvl="2"/>
            <a:r>
              <a:rPr lang="en-US" dirty="0" smtClean="0"/>
              <a:t>Next: Test if perennial plants have BM evolution.</a:t>
            </a:r>
          </a:p>
          <a:p>
            <a:pPr lvl="1"/>
            <a:r>
              <a:rPr lang="en-US" dirty="0" smtClean="0"/>
              <a:t>Could this be due to other factors? </a:t>
            </a:r>
          </a:p>
          <a:p>
            <a:pPr lvl="2"/>
            <a:r>
              <a:rPr lang="en-US" dirty="0" smtClean="0"/>
              <a:t>Type 1 error. Is genome size stochastic?</a:t>
            </a:r>
          </a:p>
          <a:p>
            <a:pPr lvl="2"/>
            <a:r>
              <a:rPr lang="en-US" dirty="0" smtClean="0"/>
              <a:t>Would adding more sample show two different means </a:t>
            </a:r>
            <a:r>
              <a:rPr lang="en-US" dirty="0"/>
              <a:t>within </a:t>
            </a:r>
            <a:r>
              <a:rPr lang="en-US" b="1" dirty="0">
                <a:solidFill>
                  <a:schemeClr val="accent1"/>
                </a:solidFill>
              </a:rPr>
              <a:t>perennial </a:t>
            </a:r>
            <a:r>
              <a:rPr lang="en-US" b="1" dirty="0" smtClean="0">
                <a:solidFill>
                  <a:schemeClr val="accent1"/>
                </a:solidFill>
              </a:rPr>
              <a:t>plants?</a:t>
            </a:r>
          </a:p>
          <a:p>
            <a:pPr lvl="1"/>
            <a:endParaRPr lang="en-US" dirty="0"/>
          </a:p>
          <a:p>
            <a:endParaRPr lang="en-US" dirty="0"/>
          </a:p>
        </p:txBody>
      </p:sp>
    </p:spTree>
    <p:extLst>
      <p:ext uri="{BB962C8B-B14F-4D97-AF65-F5344CB8AC3E}">
        <p14:creationId xmlns:p14="http://schemas.microsoft.com/office/powerpoint/2010/main" val="3620332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TotalTime>
  <Words>684</Words>
  <Application>Microsoft Office PowerPoint</Application>
  <PresentationFormat>Widescreen</PresentationFormat>
  <Paragraphs>89</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Genome Size and Life Style of Solanaceae </vt:lpstr>
      <vt:lpstr>Life Style in Solanaceae </vt:lpstr>
      <vt:lpstr>Previous work with genome size</vt:lpstr>
      <vt:lpstr>Does annual plants have a smaller genome?</vt:lpstr>
      <vt:lpstr>Approach </vt:lpstr>
      <vt:lpstr>Methods</vt:lpstr>
      <vt:lpstr>Results </vt:lpstr>
      <vt:lpstr>Phylogeny </vt:lpstr>
      <vt:lpstr>Conclusions </vt:lpstr>
      <vt:lpstr>Plotted Fits </vt:lpstr>
      <vt:lpstr>Plotted Fit Cont.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Chelsea Pretz</dc:creator>
  <cp:lastModifiedBy>Chelsea Pretz</cp:lastModifiedBy>
  <cp:revision>21</cp:revision>
  <dcterms:created xsi:type="dcterms:W3CDTF">2018-04-30T19:56:54Z</dcterms:created>
  <dcterms:modified xsi:type="dcterms:W3CDTF">2018-05-04T20:44:20Z</dcterms:modified>
</cp:coreProperties>
</file>