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58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92"/>
    <p:restoredTop sz="94632"/>
  </p:normalViewPr>
  <p:slideViewPr>
    <p:cSldViewPr snapToGrid="0" snapToObjects="1">
      <p:cViewPr>
        <p:scale>
          <a:sx n="60" d="100"/>
          <a:sy n="60" d="100"/>
        </p:scale>
        <p:origin x="1560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B3F68-BA83-7243-AA51-F76511C27A22}" type="datetimeFigureOut">
              <a:rPr lang="en-US" smtClean="0"/>
              <a:t>2/11/18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54A00-5E44-E442-9D27-9F96E2156D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C68-B455-5D48-8689-F6B786D63D1C}" type="datetimeFigureOut">
              <a:rPr lang="en-US" smtClean="0"/>
              <a:t>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C421-9B03-634D-ADF9-FD9128867E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4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C68-B455-5D48-8689-F6B786D63D1C}" type="datetimeFigureOut">
              <a:rPr lang="en-US" smtClean="0"/>
              <a:t>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C421-9B03-634D-ADF9-FD9128867E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9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C68-B455-5D48-8689-F6B786D63D1C}" type="datetimeFigureOut">
              <a:rPr lang="en-US" smtClean="0"/>
              <a:t>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C421-9B03-634D-ADF9-FD9128867E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3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C68-B455-5D48-8689-F6B786D63D1C}" type="datetimeFigureOut">
              <a:rPr lang="en-US" smtClean="0"/>
              <a:t>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C421-9B03-634D-ADF9-FD9128867E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4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C68-B455-5D48-8689-F6B786D63D1C}" type="datetimeFigureOut">
              <a:rPr lang="en-US" smtClean="0"/>
              <a:t>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C421-9B03-634D-ADF9-FD9128867E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4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C68-B455-5D48-8689-F6B786D63D1C}" type="datetimeFigureOut">
              <a:rPr lang="en-US" smtClean="0"/>
              <a:t>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C421-9B03-634D-ADF9-FD9128867E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C68-B455-5D48-8689-F6B786D63D1C}" type="datetimeFigureOut">
              <a:rPr lang="en-US" smtClean="0"/>
              <a:t>2/11/18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C421-9B03-634D-ADF9-FD9128867E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4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C68-B455-5D48-8689-F6B786D63D1C}" type="datetimeFigureOut">
              <a:rPr lang="en-US" smtClean="0"/>
              <a:t>2/11/18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C421-9B03-634D-ADF9-FD9128867E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C68-B455-5D48-8689-F6B786D63D1C}" type="datetimeFigureOut">
              <a:rPr lang="en-US" smtClean="0"/>
              <a:t>2/11/18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C421-9B03-634D-ADF9-FD9128867E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2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C68-B455-5D48-8689-F6B786D63D1C}" type="datetimeFigureOut">
              <a:rPr lang="en-US" smtClean="0"/>
              <a:t>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C421-9B03-634D-ADF9-FD9128867E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2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C68-B455-5D48-8689-F6B786D63D1C}" type="datetimeFigureOut">
              <a:rPr lang="en-US" smtClean="0"/>
              <a:t>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C421-9B03-634D-ADF9-FD9128867E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5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E5C68-B455-5D48-8689-F6B786D63D1C}" type="datetimeFigureOut">
              <a:rPr lang="en-US" smtClean="0"/>
              <a:t>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C421-9B03-634D-ADF9-FD9128867E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3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V="1">
            <a:off x="3617598" y="6857998"/>
            <a:ext cx="7529594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2690" y="3425262"/>
            <a:ext cx="1565244" cy="34327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598" y="3710397"/>
            <a:ext cx="0" cy="3157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477077" y="3405596"/>
            <a:ext cx="1565244" cy="34327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483908" y="3671064"/>
            <a:ext cx="0" cy="3157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260263" y="6653668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263" y="6653668"/>
                <a:ext cx="24686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073"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581037" y="4736797"/>
                <a:ext cx="13641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𝑽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 charset="0"/>
                        </a:rPr>
                        <m:t>=∞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037" y="4736797"/>
                <a:ext cx="136415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484" r="-313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55835" y="5734088"/>
                <a:ext cx="8233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charset="0"/>
                        </a:rPr>
                        <m:t>≥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𝑳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835" y="5734088"/>
                <a:ext cx="82336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185" r="-7407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946490" y="5194614"/>
                <a:ext cx="58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𝒇𝒐𝒓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490" y="5194614"/>
                <a:ext cx="58509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750" r="-17708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3234" y="4736797"/>
                <a:ext cx="13641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𝑽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 charset="0"/>
                        </a:rPr>
                        <m:t>=∞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34" y="4736797"/>
                <a:ext cx="136415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464" r="-267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98605" y="5198022"/>
                <a:ext cx="58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𝒇𝒐𝒓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05" y="5198022"/>
                <a:ext cx="58509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8750" r="-1770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03262" y="5720833"/>
                <a:ext cx="8329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charset="0"/>
                        </a:rPr>
                        <m:t>≤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262" y="5720833"/>
                <a:ext cx="83298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109" r="-8029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itle 1"/>
          <p:cNvSpPr txBox="1">
            <a:spLocks/>
          </p:cNvSpPr>
          <p:nvPr/>
        </p:nvSpPr>
        <p:spPr>
          <a:xfrm>
            <a:off x="1068778" y="154380"/>
            <a:ext cx="9832769" cy="16273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Quantum Dynamics of an electron in an infinite square well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496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750" y="86495"/>
            <a:ext cx="9832769" cy="81919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Basis of Energy Eigenstates: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17598" y="6857998"/>
            <a:ext cx="7529594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2690" y="3425262"/>
            <a:ext cx="1565244" cy="34327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598" y="3710397"/>
            <a:ext cx="0" cy="3157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477077" y="3405596"/>
            <a:ext cx="1565244" cy="34327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483908" y="3671064"/>
            <a:ext cx="0" cy="3157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260263" y="6653668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263" y="6653668"/>
                <a:ext cx="24686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073"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581037" y="4736797"/>
                <a:ext cx="13641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𝑽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 charset="0"/>
                        </a:rPr>
                        <m:t>=∞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037" y="4736797"/>
                <a:ext cx="136415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484" r="-313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55835" y="5734088"/>
                <a:ext cx="8233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charset="0"/>
                        </a:rPr>
                        <m:t>≥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𝑳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835" y="5734088"/>
                <a:ext cx="82336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185" r="-7407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946490" y="5194614"/>
                <a:ext cx="58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𝒇𝒐𝒓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490" y="5194614"/>
                <a:ext cx="58509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750" r="-17708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3234" y="4736797"/>
                <a:ext cx="13641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𝑽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 charset="0"/>
                        </a:rPr>
                        <m:t>=∞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34" y="4736797"/>
                <a:ext cx="136415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464" r="-267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98605" y="5198022"/>
                <a:ext cx="58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𝒇𝒐𝒓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05" y="5198022"/>
                <a:ext cx="58509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8750" r="-1770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03262" y="5720833"/>
                <a:ext cx="8329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charset="0"/>
                        </a:rPr>
                        <m:t>≤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262" y="5720833"/>
                <a:ext cx="83298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109" r="-8029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33104" y="979972"/>
                <a:ext cx="2555764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104" y="979972"/>
                <a:ext cx="2555764" cy="90935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87278" y="979972"/>
                <a:ext cx="2980816" cy="927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𝑚𝑛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𝑑𝑥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278" y="979972"/>
                <a:ext cx="2980816" cy="9277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172672" y="2158422"/>
                <a:ext cx="285052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Ψ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x</m:t>
                          </m:r>
                        </m:e>
                      </m:d>
                      <m:r>
                        <a:rPr lang="en-US" sz="2400" b="0" i="0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672" y="2158422"/>
                <a:ext cx="2850524" cy="89620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796574" y="2077868"/>
                <a:ext cx="3148619" cy="1113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0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is-I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lang="is-IS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574" y="2077868"/>
                <a:ext cx="3148619" cy="111319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29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2721" y="657619"/>
            <a:ext cx="9015280" cy="81919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Time-evolution in basis of energy eigenstates: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17598" y="6857998"/>
            <a:ext cx="7529594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2690" y="3425262"/>
            <a:ext cx="1565244" cy="34327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598" y="3710397"/>
            <a:ext cx="0" cy="3157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477077" y="3405596"/>
            <a:ext cx="1565244" cy="34327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483908" y="3671064"/>
            <a:ext cx="0" cy="3157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260263" y="6653668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263" y="6653668"/>
                <a:ext cx="24686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073"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581037" y="4736797"/>
                <a:ext cx="13641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𝑽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 charset="0"/>
                        </a:rPr>
                        <m:t>=∞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037" y="4736797"/>
                <a:ext cx="136415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484" r="-313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55835" y="5734088"/>
                <a:ext cx="8233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charset="0"/>
                        </a:rPr>
                        <m:t>≥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𝑳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835" y="5734088"/>
                <a:ext cx="82336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185" r="-7407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946490" y="5194614"/>
                <a:ext cx="58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𝒇𝒐𝒓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490" y="5194614"/>
                <a:ext cx="58509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750" r="-17708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3234" y="4736797"/>
                <a:ext cx="13641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𝑽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 charset="0"/>
                        </a:rPr>
                        <m:t>=∞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34" y="4736797"/>
                <a:ext cx="136415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464" r="-267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98605" y="5198022"/>
                <a:ext cx="58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𝒇𝒐𝒓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05" y="5198022"/>
                <a:ext cx="58509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8750" r="-1770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03262" y="5720833"/>
                <a:ext cx="8329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charset="0"/>
                        </a:rPr>
                        <m:t>≤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262" y="5720833"/>
                <a:ext cx="83298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109" r="-8029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75749" y="1818686"/>
                <a:ext cx="3311676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Ψ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t</m:t>
                          </m:r>
                        </m:e>
                      </m:d>
                      <m:r>
                        <a:rPr lang="en-US" sz="2400" b="0" i="0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749" y="1818686"/>
                <a:ext cx="3311676" cy="89620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46867" y="1798969"/>
                <a:ext cx="4273670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67" y="1798969"/>
                <a:ext cx="4273670" cy="90935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38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750" y="86495"/>
            <a:ext cx="9832769" cy="81919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Gaussian Wavepacket Dynamics 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17598" y="6857998"/>
            <a:ext cx="7529594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2690" y="3425262"/>
            <a:ext cx="1565244" cy="34327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598" y="3710397"/>
            <a:ext cx="0" cy="3157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477077" y="3405596"/>
            <a:ext cx="1565244" cy="34327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483908" y="3671064"/>
            <a:ext cx="0" cy="3157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260263" y="6653668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263" y="6653668"/>
                <a:ext cx="24686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073"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581037" y="4736797"/>
                <a:ext cx="13641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𝑽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 charset="0"/>
                        </a:rPr>
                        <m:t>=∞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037" y="4736797"/>
                <a:ext cx="136415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484" r="-313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55835" y="5734088"/>
                <a:ext cx="8233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charset="0"/>
                        </a:rPr>
                        <m:t>≥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𝑳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835" y="5734088"/>
                <a:ext cx="82336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185" r="-7407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946490" y="5194614"/>
                <a:ext cx="58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𝒇𝒐𝒓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490" y="5194614"/>
                <a:ext cx="58509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750" r="-17708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3234" y="4736797"/>
                <a:ext cx="13641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𝑽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 charset="0"/>
                        </a:rPr>
                        <m:t>=∞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34" y="4736797"/>
                <a:ext cx="136415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464" r="-267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98605" y="5198022"/>
                <a:ext cx="58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𝒇𝒐𝒓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05" y="5198022"/>
                <a:ext cx="58509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8750" r="-1770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03262" y="5720833"/>
                <a:ext cx="8329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charset="0"/>
                        </a:rPr>
                        <m:t>≤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262" y="5720833"/>
                <a:ext cx="83298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109" r="-8029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4510" y="925355"/>
                <a:ext cx="11326567" cy="1077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Ψ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charset="0"/>
                            </a:rPr>
                            <m:t>,0</m:t>
                          </m:r>
                        </m:e>
                      </m:d>
                      <m:r>
                        <a:rPr lang="en-US" sz="2400" b="0" i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exp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0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charset="0"/>
                                            </a:rPr>
                                            <m:t>x</m:t>
                                          </m:r>
                                          <m:r>
                                            <a:rPr lang="en-US" sz="2400" b="0" i="0" smtClean="0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 b="0" i="0" smtClean="0">
                                                  <a:latin typeface="Cambria Math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0" smtClean="0">
                                                  <a:latin typeface="Cambria Math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0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exp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0" y="925355"/>
                <a:ext cx="11326567" cy="107747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008549" y="2113370"/>
                <a:ext cx="7235001" cy="14078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Ψ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t</m:t>
                          </m:r>
                        </m:e>
                      </m:d>
                      <m:r>
                        <a:rPr lang="en-US" sz="2400" b="0" i="0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is-IS" sz="24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en-US" sz="2400"/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⁡(−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ℏ</m:t>
                              </m:r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549" y="2113370"/>
                <a:ext cx="7235001" cy="14078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37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21" y="316998"/>
            <a:ext cx="1011855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 Part 1 </a:t>
            </a:r>
            <a:r>
              <a:rPr lang="mr-IN" dirty="0" smtClean="0"/>
              <a:t>–</a:t>
            </a:r>
            <a:r>
              <a:rPr lang="en-US" dirty="0" smtClean="0"/>
              <a:t> Create and Validate the expansion in the basis of PIB Energy Eigenstates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825625"/>
            <a:ext cx="11678651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grid </a:t>
            </a:r>
            <a:r>
              <a:rPr lang="en-US" b="1" dirty="0" smtClean="0"/>
              <a:t>x </a:t>
            </a:r>
            <a:r>
              <a:rPr lang="en-US" dirty="0" smtClean="0"/>
              <a:t>of 2000 x-values between 0 and box of length L=500 atomic units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array </a:t>
            </a:r>
            <a:r>
              <a:rPr lang="en-US" b="1" dirty="0" smtClean="0"/>
              <a:t>Psi </a:t>
            </a:r>
            <a:r>
              <a:rPr lang="en-US" dirty="0" smtClean="0"/>
              <a:t>of Gaussian wavepacket values using custom function Gauss_Packet(</a:t>
            </a:r>
            <a:r>
              <a:rPr lang="en-US" b="1" dirty="0" smtClean="0"/>
              <a:t>x</a:t>
            </a:r>
            <a:r>
              <a:rPr lang="en-US" dirty="0"/>
              <a:t>, x0, sig, k0</a:t>
            </a:r>
            <a:r>
              <a:rPr lang="en-US" dirty="0" smtClean="0"/>
              <a:t>) with x0 = 200, k0 = 0.4, sig = 15 (all atomic units)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array </a:t>
            </a:r>
            <a:r>
              <a:rPr lang="en-US" b="1" dirty="0" smtClean="0"/>
              <a:t>n</a:t>
            </a:r>
            <a:r>
              <a:rPr lang="en-US" dirty="0" smtClean="0"/>
              <a:t> of PIB quantum numbers between 1 and N using np.linspace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complex amplitude for all N PIB energy eigenfunctions to create a superposition that approximates the Gaussian Wavepacket using custom function FourierAnalysis(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Psi</a:t>
            </a:r>
            <a:r>
              <a:rPr lang="en-US" dirty="0" smtClean="0"/>
              <a:t>, </a:t>
            </a:r>
            <a:r>
              <a:rPr lang="en-US" b="1" dirty="0" smtClean="0"/>
              <a:t>n</a:t>
            </a:r>
            <a:r>
              <a:rPr lang="en-US" dirty="0" smtClean="0"/>
              <a:t>, L)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array of superposition values </a:t>
            </a:r>
            <a:r>
              <a:rPr lang="en-US" b="1" dirty="0" smtClean="0"/>
              <a:t>psi_exp</a:t>
            </a:r>
            <a:r>
              <a:rPr lang="en-US" dirty="0" smtClean="0"/>
              <a:t> using complex amplitudes from step 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</a:t>
            </a:r>
            <a:r>
              <a:rPr lang="en-US" b="1" dirty="0" smtClean="0"/>
              <a:t>Psi</a:t>
            </a:r>
            <a:r>
              <a:rPr lang="en-US" dirty="0" smtClean="0"/>
              <a:t> and </a:t>
            </a:r>
            <a:r>
              <a:rPr lang="en-US" b="1" dirty="0" smtClean="0"/>
              <a:t>psi_exp</a:t>
            </a:r>
            <a:r>
              <a:rPr lang="en-US" dirty="0" smtClean="0"/>
              <a:t> to visualize goodness of the fit using plt.plot(x, y, style, </a:t>
            </a:r>
            <a:r>
              <a:rPr lang="mr-IN" dirty="0" smtClean="0"/>
              <a:t>…</a:t>
            </a:r>
            <a:r>
              <a:rPr lang="en-US" dirty="0" smtClean="0"/>
              <a:t>) and plt.show()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9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6072" y="196096"/>
            <a:ext cx="5424820" cy="889517"/>
          </a:xfrm>
        </p:spPr>
        <p:txBody>
          <a:bodyPr/>
          <a:lstStyle/>
          <a:p>
            <a:pPr algn="ctr"/>
            <a:r>
              <a:rPr lang="en-US" b="1" smtClean="0"/>
              <a:t>Hints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28" y="2721402"/>
            <a:ext cx="5077491" cy="119084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Function that takes an array of x-values </a:t>
            </a:r>
            <a:r>
              <a:rPr lang="en-US" b="1" dirty="0" smtClean="0"/>
              <a:t>x</a:t>
            </a:r>
            <a:r>
              <a:rPr lang="en-US" dirty="0" smtClean="0"/>
              <a:t>, the quantum number n, and the length of the box L and returns array of PIB energy </a:t>
            </a:r>
            <a:r>
              <a:rPr lang="en-US" dirty="0" err="1" smtClean="0"/>
              <a:t>eigenfunction</a:t>
            </a:r>
            <a:r>
              <a:rPr lang="en-US" dirty="0" smtClean="0"/>
              <a:t> values </a:t>
            </a:r>
            <a:r>
              <a:rPr lang="en-US" b="1" dirty="0" err="1" smtClean="0"/>
              <a:t>psi_n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97401" y="2316680"/>
            <a:ext cx="49831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400" dirty="0" smtClean="0">
                <a:solidFill>
                  <a:srgbClr val="CD7923"/>
                </a:solidFill>
                <a:latin typeface="Menlo" charset="0"/>
              </a:rPr>
              <a:t>def</a:t>
            </a:r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sz="1400" dirty="0" smtClean="0">
                <a:solidFill>
                  <a:srgbClr val="33BBC8"/>
                </a:solidFill>
                <a:latin typeface="Menlo" charset="0"/>
              </a:rPr>
              <a:t>FourierAnalysis</a:t>
            </a:r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(x, PsiX, n, L):</a:t>
            </a:r>
          </a:p>
          <a:p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    cn = np.zeros(</a:t>
            </a:r>
            <a:r>
              <a:rPr lang="is-IS" sz="1400" dirty="0" smtClean="0">
                <a:solidFill>
                  <a:srgbClr val="33BBC8"/>
                </a:solidFill>
                <a:latin typeface="Menlo" charset="0"/>
              </a:rPr>
              <a:t>len</a:t>
            </a:r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(n),dtype=</a:t>
            </a:r>
            <a:r>
              <a:rPr lang="is-IS" sz="1400" dirty="0" smtClean="0">
                <a:solidFill>
                  <a:srgbClr val="33BBC8"/>
                </a:solidFill>
                <a:latin typeface="Menlo" charset="0"/>
              </a:rPr>
              <a:t>complex</a:t>
            </a:r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    dx = x[</a:t>
            </a:r>
            <a:r>
              <a:rPr lang="is-IS" sz="1400" dirty="0" smtClean="0">
                <a:solidFill>
                  <a:srgbClr val="C33720"/>
                </a:solidFill>
                <a:latin typeface="Menlo" charset="0"/>
              </a:rPr>
              <a:t>1</a:t>
            </a:r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]-x[</a:t>
            </a:r>
            <a:r>
              <a:rPr lang="is-IS" sz="1400" dirty="0" smtClean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]</a:t>
            </a:r>
          </a:p>
          <a:p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400" dirty="0" smtClean="0">
                <a:solidFill>
                  <a:srgbClr val="CD7923"/>
                </a:solidFill>
                <a:latin typeface="Menlo" charset="0"/>
              </a:rPr>
              <a:t>for</a:t>
            </a:r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 i </a:t>
            </a:r>
            <a:r>
              <a:rPr lang="is-IS" sz="1400" dirty="0" smtClean="0">
                <a:solidFill>
                  <a:srgbClr val="CD7923"/>
                </a:solidFill>
                <a:latin typeface="Menlo" charset="0"/>
              </a:rPr>
              <a:t>in</a:t>
            </a:r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sz="1400" dirty="0" smtClean="0">
                <a:solidFill>
                  <a:srgbClr val="33BBC8"/>
                </a:solidFill>
                <a:latin typeface="Menlo" charset="0"/>
              </a:rPr>
              <a:t>range</a:t>
            </a:r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is-IS" sz="1400" dirty="0" smtClean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400" dirty="0" smtClean="0">
                <a:solidFill>
                  <a:srgbClr val="33BBC8"/>
                </a:solidFill>
                <a:latin typeface="Menlo" charset="0"/>
              </a:rPr>
              <a:t>len</a:t>
            </a:r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(cn)):</a:t>
            </a:r>
          </a:p>
          <a:p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/>
            </a:r>
            <a:br>
              <a:rPr lang="is-IS" sz="1400" dirty="0" smtClean="0">
                <a:solidFill>
                  <a:srgbClr val="000000"/>
                </a:solidFill>
                <a:latin typeface="Menlo" charset="0"/>
              </a:rPr>
            </a:br>
            <a:endParaRPr lang="is-IS" sz="14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      som = </a:t>
            </a:r>
            <a:r>
              <a:rPr lang="is-IS" sz="1400" dirty="0" smtClean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+</a:t>
            </a:r>
            <a:r>
              <a:rPr lang="is-IS" sz="1400" dirty="0" smtClean="0">
                <a:solidFill>
                  <a:srgbClr val="C33720"/>
                </a:solidFill>
                <a:latin typeface="Menlo" charset="0"/>
              </a:rPr>
              <a:t>0j</a:t>
            </a:r>
            <a:endParaRPr lang="is-IS" sz="14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      psi_i = PIB_Func(x, n[i], L)</a:t>
            </a:r>
          </a:p>
          <a:p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/>
            </a:r>
            <a:br>
              <a:rPr lang="is-IS" sz="1400" dirty="0" smtClean="0">
                <a:solidFill>
                  <a:srgbClr val="000000"/>
                </a:solidFill>
                <a:latin typeface="Menlo" charset="0"/>
              </a:rPr>
            </a:br>
            <a:endParaRPr lang="is-IS" sz="14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      </a:t>
            </a:r>
            <a:r>
              <a:rPr lang="is-IS" sz="1400" dirty="0" smtClean="0">
                <a:solidFill>
                  <a:srgbClr val="CD7923"/>
                </a:solidFill>
                <a:latin typeface="Menlo" charset="0"/>
              </a:rPr>
              <a:t>for</a:t>
            </a:r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 j </a:t>
            </a:r>
            <a:r>
              <a:rPr lang="is-IS" sz="1400" dirty="0" smtClean="0">
                <a:solidFill>
                  <a:srgbClr val="CD7923"/>
                </a:solidFill>
                <a:latin typeface="Menlo" charset="0"/>
              </a:rPr>
              <a:t>in</a:t>
            </a:r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sz="1400" dirty="0" smtClean="0">
                <a:solidFill>
                  <a:srgbClr val="33BBC8"/>
                </a:solidFill>
                <a:latin typeface="Menlo" charset="0"/>
              </a:rPr>
              <a:t>range</a:t>
            </a:r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is-IS" sz="1400" dirty="0" smtClean="0">
                <a:solidFill>
                  <a:srgbClr val="C33720"/>
                </a:solidFill>
                <a:latin typeface="Menlo" charset="0"/>
              </a:rPr>
              <a:t>0</a:t>
            </a:r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400" dirty="0" smtClean="0">
                <a:solidFill>
                  <a:srgbClr val="33BBC8"/>
                </a:solidFill>
                <a:latin typeface="Menlo" charset="0"/>
              </a:rPr>
              <a:t>len</a:t>
            </a:r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(x)):</a:t>
            </a:r>
          </a:p>
          <a:p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        som = som + psi_i[j]*PsiX[j]*dx</a:t>
            </a:r>
          </a:p>
          <a:p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/>
            </a:r>
            <a:br>
              <a:rPr lang="is-IS" sz="1400" dirty="0" smtClean="0">
                <a:solidFill>
                  <a:srgbClr val="000000"/>
                </a:solidFill>
                <a:latin typeface="Menlo" charset="0"/>
              </a:rPr>
            </a:br>
            <a:endParaRPr lang="is-IS" sz="14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      cn[i] = som</a:t>
            </a:r>
          </a:p>
          <a:p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/>
            </a:r>
            <a:br>
              <a:rPr lang="is-IS" sz="1400" dirty="0" smtClean="0">
                <a:solidFill>
                  <a:srgbClr val="000000"/>
                </a:solidFill>
                <a:latin typeface="Menlo" charset="0"/>
              </a:rPr>
            </a:br>
            <a:endParaRPr lang="is-IS" sz="14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400" dirty="0" smtClean="0">
                <a:solidFill>
                  <a:srgbClr val="CD7923"/>
                </a:solidFill>
                <a:latin typeface="Menlo" charset="0"/>
              </a:rPr>
              <a:t>return</a:t>
            </a:r>
            <a:r>
              <a:rPr lang="is-IS" sz="1400" dirty="0" smtClean="0">
                <a:solidFill>
                  <a:srgbClr val="000000"/>
                </a:solidFill>
                <a:latin typeface="Menlo" charset="0"/>
              </a:rPr>
              <a:t> cn</a:t>
            </a:r>
            <a:endParaRPr lang="is-IS" sz="1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106" y="3932507"/>
            <a:ext cx="50774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CD7923"/>
                </a:solidFill>
                <a:latin typeface="Menlo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BBC8"/>
                </a:solidFill>
                <a:latin typeface="Menlo" charset="0"/>
              </a:rPr>
              <a:t>PIB_Func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(x, n, L):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psi_n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np.sqrt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400" dirty="0">
                <a:solidFill>
                  <a:srgbClr val="C33720"/>
                </a:solidFill>
                <a:latin typeface="Menlo" charset="0"/>
              </a:rPr>
              <a:t>2.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/L)*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np.sin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(n*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np.pi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*x/L)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400" dirty="0">
                <a:solidFill>
                  <a:srgbClr val="CD7923"/>
                </a:solidFill>
                <a:latin typeface="Menlo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psi_n</a:t>
            </a:r>
            <a:endParaRPr lang="en-US" sz="1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05671" y="1085613"/>
            <a:ext cx="5566588" cy="11908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 that takes an array of x-values </a:t>
            </a:r>
            <a:r>
              <a:rPr lang="en-US" b="1" dirty="0" smtClean="0"/>
              <a:t>x</a:t>
            </a:r>
            <a:r>
              <a:rPr lang="en-US" dirty="0" smtClean="0"/>
              <a:t>, an array of complex </a:t>
            </a:r>
            <a:r>
              <a:rPr lang="en-US" dirty="0" err="1" smtClean="0"/>
              <a:t>wavefunction</a:t>
            </a:r>
            <a:r>
              <a:rPr lang="en-US" dirty="0" smtClean="0"/>
              <a:t> values </a:t>
            </a:r>
            <a:r>
              <a:rPr lang="en-US" b="1" dirty="0" err="1" smtClean="0"/>
              <a:t>PsiX</a:t>
            </a:r>
            <a:r>
              <a:rPr lang="en-US" dirty="0" smtClean="0"/>
              <a:t>, array of possible quantum numbers </a:t>
            </a:r>
            <a:r>
              <a:rPr lang="en-US" b="1" dirty="0" smtClean="0"/>
              <a:t>n</a:t>
            </a:r>
            <a:r>
              <a:rPr lang="en-US" dirty="0" smtClean="0"/>
              <a:t>, and length of box L and returns an array of complex expansion coefficients to </a:t>
            </a:r>
            <a:r>
              <a:rPr lang="en-US" b="1" dirty="0" err="1" smtClean="0"/>
              <a:t>cn</a:t>
            </a:r>
            <a:r>
              <a:rPr lang="en-US" dirty="0" smtClean="0"/>
              <a:t> to construct </a:t>
            </a:r>
            <a:r>
              <a:rPr lang="en-US" b="1" dirty="0" err="1" smtClean="0"/>
              <a:t>PsiX</a:t>
            </a:r>
            <a:r>
              <a:rPr lang="en-US" dirty="0" smtClean="0"/>
              <a:t> in terms of PIB energy eigenfunctions  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7329" y="4814283"/>
            <a:ext cx="5077491" cy="11908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an array </a:t>
            </a:r>
            <a:r>
              <a:rPr lang="en-US" b="1" dirty="0" smtClean="0"/>
              <a:t>x</a:t>
            </a:r>
            <a:r>
              <a:rPr lang="en-US" dirty="0" smtClean="0"/>
              <a:t> of 1000 x-values between 0 and 100 using </a:t>
            </a:r>
            <a:r>
              <a:rPr lang="en-US" dirty="0" err="1" smtClean="0"/>
              <a:t>numpy’s</a:t>
            </a:r>
            <a:r>
              <a:rPr lang="en-US" dirty="0" smtClean="0"/>
              <a:t> </a:t>
            </a:r>
            <a:r>
              <a:rPr lang="en-US" dirty="0" err="1" smtClean="0"/>
              <a:t>linspace</a:t>
            </a:r>
            <a:r>
              <a:rPr lang="en-US" dirty="0" smtClean="0"/>
              <a:t> function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2106" y="6025388"/>
            <a:ext cx="50774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Menlo" charset="0"/>
              </a:rPr>
              <a:t>psi_n</a:t>
            </a:r>
            <a:r>
              <a:rPr lang="en-US" sz="1400" dirty="0" smtClean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Menlo" charset="0"/>
              </a:rPr>
              <a:t>np.sqrt</a:t>
            </a:r>
            <a:r>
              <a:rPr lang="en-US" sz="14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400" dirty="0" smtClean="0">
                <a:solidFill>
                  <a:srgbClr val="C33720"/>
                </a:solidFill>
                <a:latin typeface="Menlo" charset="0"/>
              </a:rPr>
              <a:t>2.</a:t>
            </a:r>
            <a:r>
              <a:rPr lang="en-US" sz="1400" dirty="0" smtClean="0">
                <a:solidFill>
                  <a:srgbClr val="000000"/>
                </a:solidFill>
                <a:latin typeface="Menlo" charset="0"/>
              </a:rPr>
              <a:t>/L)*</a:t>
            </a:r>
            <a:r>
              <a:rPr lang="en-US" sz="1400" dirty="0" err="1" smtClean="0">
                <a:solidFill>
                  <a:srgbClr val="000000"/>
                </a:solidFill>
                <a:latin typeface="Menlo" charset="0"/>
              </a:rPr>
              <a:t>np.sin</a:t>
            </a:r>
            <a:r>
              <a:rPr lang="en-US" sz="1400" dirty="0" smtClean="0">
                <a:solidFill>
                  <a:srgbClr val="000000"/>
                </a:solidFill>
                <a:latin typeface="Menlo" charset="0"/>
              </a:rPr>
              <a:t>(n*</a:t>
            </a:r>
            <a:r>
              <a:rPr lang="en-US" sz="1400" dirty="0" err="1" smtClean="0">
                <a:solidFill>
                  <a:srgbClr val="000000"/>
                </a:solidFill>
                <a:latin typeface="Menlo" charset="0"/>
              </a:rPr>
              <a:t>np.pi</a:t>
            </a:r>
            <a:r>
              <a:rPr lang="en-US" sz="1400" dirty="0" smtClean="0">
                <a:solidFill>
                  <a:srgbClr val="000000"/>
                </a:solidFill>
                <a:latin typeface="Menlo" charset="0"/>
              </a:rPr>
              <a:t>*x/L)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" charset="0"/>
              </a:rPr>
              <a:t>    </a:t>
            </a:r>
            <a:endParaRPr lang="en-US" sz="1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401" y="20857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53BD3"/>
                </a:solidFill>
                <a:latin typeface="Menlo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D7923"/>
                </a:solidFill>
                <a:latin typeface="Menlo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np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7327" y="1065563"/>
            <a:ext cx="5077491" cy="11908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Imports module called </a:t>
            </a:r>
            <a:r>
              <a:rPr lang="en-US" dirty="0" err="1" smtClean="0"/>
              <a:t>numpy</a:t>
            </a:r>
            <a:r>
              <a:rPr lang="en-US" dirty="0" smtClean="0"/>
              <a:t>, which has many built-in capabilities for doing mathematical operations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6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978" y="155875"/>
            <a:ext cx="5424820" cy="889517"/>
          </a:xfrm>
        </p:spPr>
        <p:txBody>
          <a:bodyPr/>
          <a:lstStyle/>
          <a:p>
            <a:pPr algn="ctr"/>
            <a:r>
              <a:rPr lang="en-US" b="1" dirty="0" smtClean="0"/>
              <a:t>Plotting Hints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410044" y="21751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>
                <a:solidFill>
                  <a:srgbClr val="D53BD3"/>
                </a:solidFill>
                <a:latin typeface="Menlo" charset="0"/>
              </a:rPr>
              <a:t>from</a:t>
            </a:r>
            <a:r>
              <a:rPr lang="en-US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matplotlib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D53BD3"/>
                </a:solidFill>
                <a:latin typeface="Menlo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pyplot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D7923"/>
                </a:solidFill>
                <a:latin typeface="Menlo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plt</a:t>
            </a:r>
            <a:endParaRPr lang="en-US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07283" y="951290"/>
            <a:ext cx="10308047" cy="1190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Imports module called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pyplot</a:t>
            </a:r>
            <a:r>
              <a:rPr lang="en-US" dirty="0" smtClean="0"/>
              <a:t> which has functionalities for plotting functions and data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96978" y="482321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 err="1">
                <a:solidFill>
                  <a:srgbClr val="000000"/>
                </a:solidFill>
                <a:latin typeface="Menlo" charset="0"/>
              </a:rPr>
              <a:t>x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 = np.linspace(-</a:t>
            </a:r>
            <a:r>
              <a:rPr lang="mr-IN" dirty="0">
                <a:solidFill>
                  <a:srgbClr val="C33720"/>
                </a:solidFill>
                <a:latin typeface="Menlo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mr-IN" dirty="0">
                <a:solidFill>
                  <a:srgbClr val="C33720"/>
                </a:solidFill>
                <a:latin typeface="Menlo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mr-IN" dirty="0">
                <a:solidFill>
                  <a:srgbClr val="C33720"/>
                </a:solidFill>
                <a:latin typeface="Menlo" charset="0"/>
              </a:rPr>
              <a:t>200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mr-IN" dirty="0" err="1">
                <a:solidFill>
                  <a:srgbClr val="000000"/>
                </a:solidFill>
                <a:latin typeface="Menlo" charset="0"/>
              </a:rPr>
              <a:t>y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" charset="0"/>
              </a:rPr>
              <a:t>x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**</a:t>
            </a:r>
            <a:r>
              <a:rPr lang="mr-IN" dirty="0">
                <a:solidFill>
                  <a:srgbClr val="C33720"/>
                </a:solidFill>
                <a:latin typeface="Menlo" charset="0"/>
              </a:rPr>
              <a:t>2</a:t>
            </a:r>
            <a:endParaRPr lang="mr-IN" dirty="0">
              <a:solidFill>
                <a:srgbClr val="000000"/>
              </a:solidFill>
              <a:latin typeface="Menl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plt.plot(</a:t>
            </a:r>
            <a:r>
              <a:rPr lang="mr-IN" dirty="0" err="1">
                <a:solidFill>
                  <a:srgbClr val="000000"/>
                </a:solidFill>
                <a:latin typeface="Menlo" charset="0"/>
              </a:rPr>
              <a:t>x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mr-IN" dirty="0" err="1">
                <a:solidFill>
                  <a:srgbClr val="000000"/>
                </a:solidFill>
                <a:latin typeface="Menlo" charset="0"/>
              </a:rPr>
              <a:t>y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mr-IN" dirty="0">
                <a:solidFill>
                  <a:srgbClr val="C33720"/>
                </a:solidFill>
                <a:latin typeface="Menlo" charset="0"/>
              </a:rPr>
              <a:t>'</a:t>
            </a:r>
            <a:r>
              <a:rPr lang="mr-IN" dirty="0" err="1">
                <a:solidFill>
                  <a:srgbClr val="C33720"/>
                </a:solidFill>
                <a:latin typeface="Menlo" charset="0"/>
              </a:rPr>
              <a:t>red</a:t>
            </a:r>
            <a:r>
              <a:rPr lang="mr-IN" dirty="0">
                <a:solidFill>
                  <a:srgbClr val="C33720"/>
                </a:solidFill>
                <a:latin typeface="Menlo" charset="0"/>
              </a:rPr>
              <a:t>'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plt.show()</a:t>
            </a:r>
            <a:endParaRPr lang="mr-IN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47326" y="3187333"/>
            <a:ext cx="10668004" cy="11908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an array </a:t>
            </a:r>
            <a:r>
              <a:rPr lang="en-US" b="1" dirty="0" smtClean="0"/>
              <a:t>x </a:t>
            </a:r>
            <a:r>
              <a:rPr lang="en-US" dirty="0" smtClean="0"/>
              <a:t>of 200 x-values between -1 and 1, create an array </a:t>
            </a:r>
            <a:r>
              <a:rPr lang="en-US" b="1" dirty="0" smtClean="0"/>
              <a:t>y </a:t>
            </a:r>
            <a:r>
              <a:rPr lang="en-US" dirty="0" smtClean="0"/>
              <a:t>of 200 values each defined as y=x</a:t>
            </a:r>
            <a:r>
              <a:rPr lang="en-US" baseline="30000" dirty="0" smtClean="0"/>
              <a:t>2</a:t>
            </a:r>
            <a:r>
              <a:rPr lang="en-US" dirty="0" smtClean="0"/>
              <a:t> between x=-1 and 1, create a plot object which plots the values of </a:t>
            </a:r>
            <a:r>
              <a:rPr lang="en-US" b="1" dirty="0" smtClean="0"/>
              <a:t>y</a:t>
            </a:r>
            <a:r>
              <a:rPr lang="en-US" dirty="0" smtClean="0"/>
              <a:t> against the values of </a:t>
            </a:r>
            <a:r>
              <a:rPr lang="en-US" b="1" dirty="0" smtClean="0"/>
              <a:t>x</a:t>
            </a:r>
            <a:r>
              <a:rPr lang="en-US" dirty="0" smtClean="0"/>
              <a:t> with a red line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6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</TotalTime>
  <Words>728</Words>
  <Application>Microsoft Macintosh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Cambria Math</vt:lpstr>
      <vt:lpstr>Mangal</vt:lpstr>
      <vt:lpstr>Menlo</vt:lpstr>
      <vt:lpstr>Arial</vt:lpstr>
      <vt:lpstr>Office Theme</vt:lpstr>
      <vt:lpstr>PowerPoint Presentation</vt:lpstr>
      <vt:lpstr>Basis of Energy Eigenstates:</vt:lpstr>
      <vt:lpstr>Time-evolution in basis of energy eigenstates:</vt:lpstr>
      <vt:lpstr>Gaussian Wavepacket Dynamics </vt:lpstr>
      <vt:lpstr>Outline Part 1 – Create and Validate the expansion in the basis of PIB Energy Eigenstates </vt:lpstr>
      <vt:lpstr>Hints</vt:lpstr>
      <vt:lpstr>Plotting Hints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Dynamics of an electron in an infinite square well</dc:title>
  <dc:creator>Jay Foley</dc:creator>
  <cp:lastModifiedBy>Jay Foley</cp:lastModifiedBy>
  <cp:revision>21</cp:revision>
  <dcterms:created xsi:type="dcterms:W3CDTF">2018-02-07T02:00:54Z</dcterms:created>
  <dcterms:modified xsi:type="dcterms:W3CDTF">2018-02-12T19:09:25Z</dcterms:modified>
</cp:coreProperties>
</file>