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5458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01216"/>
            <a:ext cx="5669280" cy="2925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01216"/>
            <a:ext cx="182880" cy="2915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156697"/>
            <a:ext cx="5458968" cy="786513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943350"/>
            <a:ext cx="5458968" cy="46634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292894"/>
            <a:ext cx="5504688" cy="273844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7C3F878-F5E8-489B-AC8A-64F2A7E22C28}" type="datetimeFigureOut">
              <a:rPr lang="en-US" smtClean="0"/>
              <a:pPr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4767263"/>
            <a:ext cx="4736592" cy="273844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4767263"/>
            <a:ext cx="685800" cy="273844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9140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1660922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3168730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660922"/>
            <a:ext cx="3566160" cy="29337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9140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1660922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3168730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660922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3168730"/>
            <a:ext cx="3566160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9" y="201216"/>
            <a:ext cx="718073" cy="425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425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6312"/>
            <a:ext cx="3566160" cy="77656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742951"/>
            <a:ext cx="3566160" cy="38516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543050"/>
            <a:ext cx="3566160" cy="27432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01216"/>
            <a:ext cx="4114800" cy="425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6312"/>
            <a:ext cx="3566160" cy="77656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543050"/>
            <a:ext cx="3566160" cy="27432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4593011"/>
            <a:ext cx="1752600" cy="273844"/>
          </a:xfrm>
        </p:spPr>
        <p:txBody>
          <a:bodyPr/>
          <a:lstStyle>
            <a:lvl1pPr algn="l">
              <a:defRPr/>
            </a:lvl1pPr>
          </a:lstStyle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4767263"/>
            <a:ext cx="386378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742950"/>
            <a:ext cx="4096512" cy="42088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6" y="201216"/>
            <a:ext cx="1639457" cy="2729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3200400"/>
            <a:ext cx="6477000" cy="42505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01216"/>
            <a:ext cx="6858000" cy="27294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3630706"/>
            <a:ext cx="6475412" cy="9782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2" y="201216"/>
            <a:ext cx="720761" cy="2729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3200400"/>
            <a:ext cx="6477000" cy="42505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01216"/>
            <a:ext cx="3006726" cy="27294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3630706"/>
            <a:ext cx="6475412" cy="9782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01216"/>
            <a:ext cx="4701988" cy="13317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1598952"/>
            <a:ext cx="2304288" cy="13317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1598952"/>
            <a:ext cx="2304288" cy="13317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01216"/>
            <a:ext cx="164592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9" y="201216"/>
            <a:ext cx="718073" cy="425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776569"/>
            <a:ext cx="1322295" cy="3818054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76568"/>
            <a:ext cx="6019800" cy="38323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01216"/>
            <a:ext cx="164592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4767263"/>
            <a:ext cx="1752600" cy="273844"/>
          </a:xfrm>
        </p:spPr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5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01216"/>
            <a:ext cx="5669280" cy="1920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128962"/>
            <a:ext cx="5457919" cy="814388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3943349"/>
            <a:ext cx="5457918" cy="463924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1" y="292474"/>
            <a:ext cx="5499847" cy="273844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4767263"/>
            <a:ext cx="4734112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4767263"/>
            <a:ext cx="685800" cy="273844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1" y="2158253"/>
            <a:ext cx="5646867" cy="96012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01216"/>
            <a:ext cx="182880" cy="2915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01216"/>
            <a:ext cx="1645920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4" y="685800"/>
            <a:ext cx="650837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4" y="1657351"/>
            <a:ext cx="6508377" cy="29372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4767263"/>
            <a:ext cx="1752600" cy="273844"/>
          </a:xfrm>
        </p:spPr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4767263"/>
            <a:ext cx="4926852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270762"/>
            <a:ext cx="506506" cy="27384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482539"/>
            <a:ext cx="1645920" cy="346934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3" y="201216"/>
            <a:ext cx="1099073" cy="4762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2571750"/>
            <a:ext cx="4966446" cy="1048871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3618310"/>
            <a:ext cx="4966446" cy="9906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4767263"/>
            <a:ext cx="1622612" cy="273844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4767263"/>
            <a:ext cx="531158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3580279"/>
            <a:ext cx="2971800" cy="138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2571751"/>
            <a:ext cx="4966446" cy="1048871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3618310"/>
            <a:ext cx="4966446" cy="9906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4578724"/>
            <a:ext cx="506506" cy="27384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01216"/>
            <a:ext cx="2971800" cy="33289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9140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0922"/>
            <a:ext cx="3566160" cy="29337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1660922"/>
            <a:ext cx="3566160" cy="29337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85800"/>
            <a:ext cx="7388352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0599"/>
            <a:ext cx="3566160" cy="47982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7059"/>
            <a:ext cx="3566160" cy="2577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1540599"/>
            <a:ext cx="3566160" cy="47982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017059"/>
            <a:ext cx="3566160" cy="2577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9" y="201216"/>
            <a:ext cx="718073" cy="1234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39140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0922"/>
            <a:ext cx="7396163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168730"/>
            <a:ext cx="7396163" cy="14401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685800"/>
            <a:ext cx="6508377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57351"/>
            <a:ext cx="6508377" cy="293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4767263"/>
            <a:ext cx="175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4767263"/>
            <a:ext cx="6007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270762"/>
            <a:ext cx="5065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7" r:id="rId1"/>
    <p:sldLayoutId id="2147484678" r:id="rId2"/>
    <p:sldLayoutId id="2147484679" r:id="rId3"/>
    <p:sldLayoutId id="2147484680" r:id="rId4"/>
    <p:sldLayoutId id="2147484681" r:id="rId5"/>
    <p:sldLayoutId id="2147484682" r:id="rId6"/>
    <p:sldLayoutId id="2147484683" r:id="rId7"/>
    <p:sldLayoutId id="2147484684" r:id="rId8"/>
    <p:sldLayoutId id="2147484685" r:id="rId9"/>
    <p:sldLayoutId id="2147484686" r:id="rId10"/>
    <p:sldLayoutId id="2147484687" r:id="rId11"/>
    <p:sldLayoutId id="2147484688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ong7/Bike-Share_Demand_Public" TargetMode="External"/><Relationship Id="rId4" Type="http://schemas.openxmlformats.org/officeDocument/2006/relationships/hyperlink" Target="mailto:srea64@gmail.com" TargetMode="External"/><Relationship Id="rId5" Type="http://schemas.openxmlformats.org/officeDocument/2006/relationships/hyperlink" Target="mailto:ckuo7@dons.usfca.edu" TargetMode="External"/><Relationship Id="rId6" Type="http://schemas.openxmlformats.org/officeDocument/2006/relationships/hyperlink" Target="mailto:ldong070314@gmail.com" TargetMode="External"/><Relationship Id="rId7" Type="http://schemas.openxmlformats.org/officeDocument/2006/relationships/hyperlink" Target="http://www.usfca.edu/artsci/msan/students/" TargetMode="Externa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3394690" y="569689"/>
            <a:ext cx="5281947" cy="19877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b="1" dirty="0">
                <a:solidFill>
                  <a:schemeClr val="bg1"/>
                </a:solidFill>
              </a:rPr>
              <a:t>Predicting Use of </a:t>
            </a:r>
            <a:r>
              <a:rPr lang="en" sz="4400" b="1" dirty="0" smtClean="0">
                <a:solidFill>
                  <a:schemeClr val="bg1"/>
                </a:solidFill>
              </a:rPr>
              <a:t>a </a:t>
            </a:r>
            <a:r>
              <a:rPr lang="en" sz="4400" b="1" dirty="0">
                <a:solidFill>
                  <a:schemeClr val="bg1"/>
                </a:solidFill>
              </a:rPr>
              <a:t>Bike-Share System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458548" y="3677886"/>
            <a:ext cx="843174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 dirty="0"/>
              <a:t>Steven Rea, Chi-Liang (Daniel) Kuo, Litong “Leighton” Dong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162829"/>
            <a:ext cx="8229600" cy="91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Problem </a:t>
            </a:r>
            <a:r>
              <a:rPr lang="en" dirty="0" smtClean="0"/>
              <a:t>Statement</a:t>
            </a:r>
            <a:endParaRPr lang="en" dirty="0"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076538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What is bike </a:t>
            </a:r>
            <a:r>
              <a:rPr lang="en" sz="2800" dirty="0" smtClean="0"/>
              <a:t>sharing</a:t>
            </a:r>
            <a:r>
              <a:rPr lang="en-US" sz="2800" dirty="0" smtClean="0"/>
              <a:t>?</a:t>
            </a:r>
            <a:endParaRPr lang="en" sz="28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What is the problem?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Why should we solve the problem?</a:t>
            </a:r>
          </a:p>
        </p:txBody>
      </p:sp>
      <p:pic>
        <p:nvPicPr>
          <p:cNvPr id="5" name="Picture 4" descr="capital-bike-share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5" y="2699117"/>
            <a:ext cx="3282696" cy="2103120"/>
          </a:xfrm>
          <a:prstGeom prst="rect">
            <a:avLst/>
          </a:prstGeom>
        </p:spPr>
      </p:pic>
      <p:pic>
        <p:nvPicPr>
          <p:cNvPr id="7" name="Picture 6" descr="IMG_3365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75" y="2699117"/>
            <a:ext cx="3282696" cy="21031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-263543"/>
            <a:ext cx="8229600" cy="182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/>
              <a:t>Exploratory Data Analysis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 &amp; Feature Engineering/Selection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664728" y="1665863"/>
            <a:ext cx="4022071" cy="30578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Time Series Analysis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New Features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day of the week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is daylight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is working hour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day part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is Sunday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58540"/>
            <a:ext cx="4084938" cy="3165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Model Selection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420025"/>
            <a:ext cx="4425835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Why Random Forest?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Regression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Parallelizable</a:t>
            </a:r>
          </a:p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Iterative Process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OOB MSE &amp; Pseudo R-Square</a:t>
            </a:r>
          </a:p>
          <a:p>
            <a:pPr marL="914400" lvl="1" indent="-228600" rt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755" y="950046"/>
            <a:ext cx="3846045" cy="353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722723" y="1085032"/>
            <a:ext cx="4308117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 dirty="0"/>
              <a:t>1st Model: </a:t>
            </a:r>
            <a:r>
              <a:rPr lang="en" sz="2300" dirty="0" smtClean="0"/>
              <a:t>Average </a:t>
            </a:r>
            <a:r>
              <a:rPr lang="en" sz="2300" dirty="0"/>
              <a:t>missed prediction: </a:t>
            </a:r>
            <a:r>
              <a:rPr lang="en" sz="2300" dirty="0" smtClean="0"/>
              <a:t>55</a:t>
            </a:r>
            <a:r>
              <a:rPr lang="en-US" sz="2300" dirty="0"/>
              <a:t> </a:t>
            </a:r>
            <a:r>
              <a:rPr lang="en" sz="2300" dirty="0" smtClean="0"/>
              <a:t>(daily </a:t>
            </a:r>
            <a:r>
              <a:rPr lang="en" sz="2300" dirty="0"/>
              <a:t>average target: 190)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 dirty="0"/>
              <a:t>Final model: Average missed prediction: 30 (daily average target: 190)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300" dirty="0"/>
              <a:t>Kaggle score rank: top 36%</a:t>
            </a:r>
          </a:p>
        </p:txBody>
      </p:sp>
      <p:pic>
        <p:nvPicPr>
          <p:cNvPr id="2" name="Picture 1" descr="R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6" y="950046"/>
            <a:ext cx="4156925" cy="40384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313332"/>
            <a:ext cx="4564141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Tools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400" dirty="0" smtClean="0"/>
              <a:t>Apache </a:t>
            </a:r>
            <a:r>
              <a:rPr lang="en" sz="2400" dirty="0" smtClean="0"/>
              <a:t>Spark</a:t>
            </a:r>
            <a:endParaRPr lang="en" sz="2400" dirty="0"/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sz="2400" dirty="0"/>
              <a:t>Tutorial</a:t>
            </a:r>
          </a:p>
        </p:txBody>
      </p:sp>
      <p:pic>
        <p:nvPicPr>
          <p:cNvPr id="11" name="Picture 10" descr="Screen Shot 2015-03-12 at 6.48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62" y="729396"/>
            <a:ext cx="4280038" cy="36611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46432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Info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9775" y="690094"/>
            <a:ext cx="8347317" cy="383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buClr>
                <a:schemeClr val="tx1"/>
              </a:buClr>
              <a:buFont typeface="Lucida Grande"/>
              <a:buChar char="●"/>
            </a:pPr>
            <a:r>
              <a:rPr lang="en" sz="2800" dirty="0" smtClean="0"/>
              <a:t>Github</a:t>
            </a:r>
            <a:endParaRPr lang="en-US" sz="2800" dirty="0" smtClean="0"/>
          </a:p>
          <a:p>
            <a:pPr lvl="1">
              <a:buClr>
                <a:schemeClr val="tx1"/>
              </a:buClr>
              <a:buSzPct val="90000"/>
              <a:buFont typeface="Courier New"/>
              <a:buChar char="o"/>
            </a:pPr>
            <a:r>
              <a:rPr lang="en" sz="2000" dirty="0" smtClean="0">
                <a:hlinkClick r:id="rId3"/>
              </a:rPr>
              <a:t>https</a:t>
            </a:r>
            <a:r>
              <a:rPr lang="en" sz="2000" dirty="0">
                <a:hlinkClick r:id="rId3"/>
              </a:rPr>
              <a:t>://github.com/ldong7/</a:t>
            </a:r>
            <a:r>
              <a:rPr lang="en" sz="2000" dirty="0" smtClean="0">
                <a:hlinkClick r:id="rId3"/>
              </a:rPr>
              <a:t>Bike-Share_Demand_Public</a:t>
            </a:r>
            <a:endParaRPr lang="en" sz="2000" dirty="0" smtClean="0"/>
          </a:p>
          <a:p>
            <a:pPr marL="228600" lvl="1" indent="0">
              <a:buClr>
                <a:schemeClr val="tx1"/>
              </a:buClr>
              <a:buSzPct val="90000"/>
              <a:buNone/>
            </a:pPr>
            <a:endParaRPr lang="en-US" dirty="0" smtClean="0"/>
          </a:p>
          <a:p>
            <a:pPr>
              <a:buClr>
                <a:schemeClr val="tx1"/>
              </a:buClr>
              <a:buFont typeface="Lucida Grande"/>
              <a:buChar char="●"/>
            </a:pPr>
            <a:r>
              <a:rPr lang="en" sz="2800" dirty="0"/>
              <a:t>Emails</a:t>
            </a:r>
            <a:r>
              <a:rPr lang="en" sz="2800" dirty="0" smtClean="0"/>
              <a:t>:</a:t>
            </a:r>
            <a:endParaRPr lang="en-US" sz="2800" dirty="0" smtClean="0"/>
          </a:p>
          <a:p>
            <a:pPr lvl="1">
              <a:buClr>
                <a:schemeClr val="tx1"/>
              </a:buClr>
              <a:buSzPct val="80000"/>
              <a:buFont typeface="Courier New"/>
              <a:buChar char="o"/>
            </a:pPr>
            <a:r>
              <a:rPr lang="en" sz="2400" dirty="0"/>
              <a:t>Steven Rea:</a:t>
            </a:r>
            <a:r>
              <a:rPr lang="en-US" sz="2400" dirty="0"/>
              <a:t>	                    </a:t>
            </a:r>
            <a:r>
              <a:rPr lang="en" sz="2400" dirty="0">
                <a:hlinkClick r:id="rId4"/>
              </a:rPr>
              <a:t>srea64</a:t>
            </a:r>
            <a:r>
              <a:rPr lang="en-US" sz="2400" dirty="0">
                <a:hlinkClick r:id="rId4"/>
              </a:rPr>
              <a:t>@</a:t>
            </a:r>
            <a:r>
              <a:rPr lang="en" sz="2400" dirty="0">
                <a:hlinkClick r:id="rId4"/>
              </a:rPr>
              <a:t>gmail.com</a:t>
            </a:r>
            <a:endParaRPr lang="en-US" sz="2400" dirty="0"/>
          </a:p>
          <a:p>
            <a:pPr lvl="1">
              <a:buClr>
                <a:schemeClr val="tx1"/>
              </a:buClr>
              <a:buSzPct val="80000"/>
              <a:buFont typeface="Courier New"/>
              <a:buChar char="o"/>
            </a:pPr>
            <a:r>
              <a:rPr lang="en" sz="2400" dirty="0"/>
              <a:t>Chi-Liang (Daniel) Kuo:</a:t>
            </a:r>
            <a:r>
              <a:rPr lang="en-US" sz="2400" dirty="0"/>
              <a:t>       </a:t>
            </a:r>
            <a:r>
              <a:rPr lang="en" sz="2400" dirty="0">
                <a:hlinkClick r:id="rId5"/>
              </a:rPr>
              <a:t>ckuo7</a:t>
            </a:r>
            <a:r>
              <a:rPr lang="en-US" sz="2400" dirty="0">
                <a:hlinkClick r:id="rId5"/>
              </a:rPr>
              <a:t>@</a:t>
            </a:r>
            <a:r>
              <a:rPr lang="en" sz="2400" dirty="0">
                <a:hlinkClick r:id="rId5"/>
              </a:rPr>
              <a:t>dons.usfca.edu</a:t>
            </a:r>
            <a:endParaRPr lang="en-US" sz="2400" dirty="0"/>
          </a:p>
          <a:p>
            <a:pPr lvl="1">
              <a:buClr>
                <a:schemeClr val="tx1"/>
              </a:buClr>
              <a:buSzPct val="80000"/>
              <a:buFont typeface="Courier New"/>
              <a:buChar char="o"/>
            </a:pPr>
            <a:r>
              <a:rPr lang="en" sz="2400" dirty="0"/>
              <a:t>Litong “Leighton” Dong:</a:t>
            </a:r>
            <a:r>
              <a:rPr lang="en-US" sz="2400" dirty="0"/>
              <a:t>     </a:t>
            </a:r>
            <a:r>
              <a:rPr lang="en" sz="2400" dirty="0" smtClean="0">
                <a:hlinkClick r:id="rId6"/>
              </a:rPr>
              <a:t>ldong070314@gmail.com</a:t>
            </a:r>
            <a:endParaRPr lang="en-US" sz="2400" dirty="0"/>
          </a:p>
          <a:p>
            <a:pPr marL="228600" lvl="1" indent="0">
              <a:buClr>
                <a:schemeClr val="tx1"/>
              </a:buClr>
              <a:buSzPct val="80000"/>
              <a:buNone/>
            </a:pPr>
            <a:endParaRPr lang="en-US" sz="2000" dirty="0" smtClean="0"/>
          </a:p>
          <a:p>
            <a:pPr>
              <a:buClr>
                <a:schemeClr val="tx1"/>
              </a:buClr>
              <a:buFont typeface="Lucida Grande"/>
              <a:buChar char="●"/>
            </a:pPr>
            <a:r>
              <a:rPr lang="en-US" sz="2800" dirty="0" smtClean="0"/>
              <a:t>USF Website</a:t>
            </a:r>
            <a:endParaRPr lang="en-US" sz="2800" dirty="0"/>
          </a:p>
          <a:p>
            <a:pPr lvl="1">
              <a:buClr>
                <a:schemeClr val="tx1"/>
              </a:buClr>
              <a:buSzPct val="80000"/>
              <a:buFont typeface="Courier New"/>
              <a:buChar char="o"/>
            </a:pPr>
            <a:r>
              <a:rPr lang="en-US" sz="2400" dirty="0" smtClean="0">
                <a:hlinkClick r:id="rId7"/>
              </a:rPr>
              <a:t>http://www.usfca.edu/artsci/msan/students/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88</TotalTime>
  <Words>141</Words>
  <Application>Microsoft Macintosh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Plaza</vt:lpstr>
      <vt:lpstr>Predicting Use of a Bike-Share System</vt:lpstr>
      <vt:lpstr>Problem Statement</vt:lpstr>
      <vt:lpstr>Exploratory Data Analysis  &amp; Feature Engineering/Selection</vt:lpstr>
      <vt:lpstr>Model Selection</vt:lpstr>
      <vt:lpstr>Results</vt:lpstr>
      <vt:lpstr>Conclusion</vt:lpstr>
      <vt:lpstr>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 of a City Bike-Share System</dc:title>
  <cp:lastModifiedBy>Litong "Leighton" Dong</cp:lastModifiedBy>
  <cp:revision>10</cp:revision>
  <dcterms:modified xsi:type="dcterms:W3CDTF">2015-03-13T02:31:25Z</dcterms:modified>
</cp:coreProperties>
</file>