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01" autoAdjust="0"/>
  </p:normalViewPr>
  <p:slideViewPr>
    <p:cSldViewPr snapToGrid="0">
      <p:cViewPr varScale="1">
        <p:scale>
          <a:sx n="69" d="100"/>
          <a:sy n="69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41137380972485E-2"/>
          <c:y val="0.13815337454417037"/>
          <c:w val="0.90460609642337753"/>
          <c:h val="0.781071153754417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Basura orgánica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Hoja1!$B$1</c:f>
              <c:strCache>
                <c:ptCount val="1"/>
                <c:pt idx="0">
                  <c:v>Libras x día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2-4FB0-AB75-CE03818C4724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Hoja1!$B$1</c:f>
              <c:strCache>
                <c:ptCount val="1"/>
                <c:pt idx="0">
                  <c:v>Libras x día</c:v>
                </c:pt>
              </c:strCache>
            </c:strRef>
          </c:cat>
          <c:val>
            <c:numRef>
              <c:f>Hoja1!$B$3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92-4FB0-AB75-CE03818C4724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Papel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Hoja1!$B$1</c:f>
              <c:strCache>
                <c:ptCount val="1"/>
                <c:pt idx="0">
                  <c:v>Libras x día</c:v>
                </c:pt>
              </c:strCache>
            </c:strRef>
          </c:cat>
          <c:val>
            <c:numRef>
              <c:f>Hoja1!$B$4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92-4FB0-AB75-CE03818C4724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Vidrio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Hoja1!$B$1</c:f>
              <c:strCache>
                <c:ptCount val="1"/>
                <c:pt idx="0">
                  <c:v>Libras x día</c:v>
                </c:pt>
              </c:strCache>
            </c:strRef>
          </c:cat>
          <c:val>
            <c:numRef>
              <c:f>Hoja1!$B$5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92-4FB0-AB75-CE03818C4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100495"/>
        <c:axId val="2086529615"/>
      </c:barChart>
      <c:catAx>
        <c:axId val="20301004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6529615"/>
        <c:crosses val="autoZero"/>
        <c:auto val="1"/>
        <c:lblAlgn val="ctr"/>
        <c:lblOffset val="100"/>
        <c:noMultiLvlLbl val="0"/>
      </c:catAx>
      <c:valAx>
        <c:axId val="208652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03010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15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Puntos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85000"/>
                </a:schemeClr>
              </a:solidFill>
              <a:ln>
                <a:noFill/>
              </a:ln>
              <a:effectLst>
                <a:innerShdw dist="12700" dir="16200000">
                  <a:schemeClr val="lt1"/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C44-4073-96B0-EF5D7500F74A}"/>
              </c:ext>
            </c:extLst>
          </c:dPt>
          <c:dPt>
            <c:idx val="1"/>
            <c:bubble3D val="0"/>
            <c:spPr>
              <a:solidFill>
                <a:schemeClr val="accent2">
                  <a:alpha val="85000"/>
                </a:schemeClr>
              </a:solidFill>
              <a:ln>
                <a:noFill/>
              </a:ln>
              <a:effectLst>
                <a:innerShdw dist="12700" dir="16200000">
                  <a:schemeClr val="lt1"/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C44-4073-96B0-EF5D7500F74A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00"/>
                </a:schemeClr>
              </a:solidFill>
              <a:ln>
                <a:noFill/>
              </a:ln>
              <a:effectLst>
                <a:innerShdw dist="12700" dir="16200000">
                  <a:schemeClr val="lt1"/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C44-4073-96B0-EF5D7500F74A}"/>
              </c:ext>
            </c:extLst>
          </c:dPt>
          <c:dPt>
            <c:idx val="3"/>
            <c:bubble3D val="0"/>
            <c:spPr>
              <a:solidFill>
                <a:schemeClr val="accent4">
                  <a:alpha val="85000"/>
                </a:schemeClr>
              </a:solidFill>
              <a:ln>
                <a:noFill/>
              </a:ln>
              <a:effectLst>
                <a:innerShdw dist="12700" dir="16200000">
                  <a:schemeClr val="lt1"/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C44-4073-96B0-EF5D7500F74A}"/>
              </c:ext>
            </c:extLst>
          </c:dPt>
          <c:dPt>
            <c:idx val="4"/>
            <c:bubble3D val="0"/>
            <c:spPr>
              <a:solidFill>
                <a:schemeClr val="accent5">
                  <a:alpha val="85000"/>
                </a:schemeClr>
              </a:solidFill>
              <a:ln>
                <a:noFill/>
              </a:ln>
              <a:effectLst>
                <a:innerShdw dist="12700" dir="16200000">
                  <a:schemeClr val="lt1"/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C44-4073-96B0-EF5D7500F7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5"/>
                <c:pt idx="0">
                  <c:v>Guatemala</c:v>
                </c:pt>
                <c:pt idx="1">
                  <c:v>Honduras</c:v>
                </c:pt>
                <c:pt idx="2">
                  <c:v>Salvador</c:v>
                </c:pt>
                <c:pt idx="3">
                  <c:v>Nicaragua</c:v>
                </c:pt>
                <c:pt idx="4">
                  <c:v>Costa Rica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1.33</c:v>
                </c:pt>
                <c:pt idx="1">
                  <c:v>1.51</c:v>
                </c:pt>
                <c:pt idx="2">
                  <c:v>1.28</c:v>
                </c:pt>
                <c:pt idx="3">
                  <c:v>1.1499999999999999</c:v>
                </c:pt>
                <c:pt idx="4">
                  <c:v>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8-49A6-89C9-C42A43952D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Años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Hoja1!$A$2:$A$5</c:f>
              <c:strCache>
                <c:ptCount val="4"/>
                <c:pt idx="0">
                  <c:v>Basura orgánica</c:v>
                </c:pt>
                <c:pt idx="1">
                  <c:v>Cartón</c:v>
                </c:pt>
                <c:pt idx="2">
                  <c:v>Papel</c:v>
                </c:pt>
                <c:pt idx="3">
                  <c:v>Plástico (bolsa)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0.5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C-4D12-99D6-132A1182F59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Meses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Hoja1!$A$2:$A$5</c:f>
              <c:strCache>
                <c:ptCount val="4"/>
                <c:pt idx="0">
                  <c:v>Basura orgánica</c:v>
                </c:pt>
                <c:pt idx="1">
                  <c:v>Cartón</c:v>
                </c:pt>
                <c:pt idx="2">
                  <c:v>Papel</c:v>
                </c:pt>
                <c:pt idx="3">
                  <c:v>Plástico (bolsa)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24</c:v>
                </c:pt>
                <c:pt idx="2">
                  <c:v>6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7C-4D12-99D6-132A1182F59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Semestres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Hoja1!$A$2:$A$5</c:f>
              <c:strCache>
                <c:ptCount val="4"/>
                <c:pt idx="0">
                  <c:v>Basura orgánica</c:v>
                </c:pt>
                <c:pt idx="1">
                  <c:v>Cartón</c:v>
                </c:pt>
                <c:pt idx="2">
                  <c:v>Papel</c:v>
                </c:pt>
                <c:pt idx="3">
                  <c:v>Plástico (bolsa)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0.25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7C-4D12-99D6-132A1182F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90556463"/>
        <c:axId val="1390560207"/>
        <c:axId val="0"/>
      </c:bar3DChart>
      <c:catAx>
        <c:axId val="13905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90560207"/>
        <c:crosses val="autoZero"/>
        <c:auto val="1"/>
        <c:lblAlgn val="ctr"/>
        <c:lblOffset val="100"/>
        <c:noMultiLvlLbl val="0"/>
      </c:catAx>
      <c:valAx>
        <c:axId val="139056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9055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 w="6350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6350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80E0-CC68-4C94-980A-CEB7DAA8E71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BF7CF-2727-4BFF-BDDF-9E037CA3D58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399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F7CF-2727-4BFF-BDDF-9E037CA3D586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831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F7CF-2727-4BFF-BDDF-9E037CA3D586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296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53FF-C70D-4529-8723-8CAC9FD1510A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59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D7B1-A528-42D5-AB1B-17963F7BD7EA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2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D565-A643-4935-BA8D-65FFDC2DF7BD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18-FB57-46C7-9358-2CE98E41358E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5B62-857B-4665-BF46-DFDB1755E5B8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7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68A-B687-4987-81C7-B425C85982AB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43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16F8-943B-4F31-8CB4-F23F866D61AE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39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17FA-AFD3-4746-B691-453E0865786F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8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169-D04B-4A1F-BD74-78CDAA2B3D32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92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863C-2DDE-4814-91F9-8E0B1F360759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56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9AE-94C8-474E-994E-705610862976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60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728-1346-47E8-893E-4A1D8AD65BA6}" type="datetime1">
              <a:rPr lang="es-GT" smtClean="0"/>
              <a:t>16/09/2018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99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B23A-7DC7-435E-BD4A-971088654D1B}" type="datetime1">
              <a:rPr lang="es-GT" smtClean="0"/>
              <a:t>16/09/2018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18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D888-FEF3-4660-82ED-8BB2749BB27E}" type="datetime1">
              <a:rPr lang="es-GT" smtClean="0"/>
              <a:t>16/09/2018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5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6E4-A924-4EFD-84F5-06CDED42C467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44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E69-EF38-4CB2-879E-DA2955A62E2C}" type="datetime1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54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0F9C-284C-4BC3-8FD1-EF65468BE741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02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Reciclaj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sz="13800" b="1" dirty="0" smtClean="0"/>
              <a:t>El reciclaje</a:t>
            </a:r>
            <a:endParaRPr lang="es-GT" sz="13800" b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/>
              <a:t>Una responsabilidad de todos…</a:t>
            </a:r>
            <a:endParaRPr lang="es-GT" sz="320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9840036" y="6130437"/>
            <a:ext cx="1667859" cy="370396"/>
          </a:xfrm>
        </p:spPr>
        <p:txBody>
          <a:bodyPr/>
          <a:lstStyle/>
          <a:p>
            <a:fld id="{E4B079B3-19EC-4705-875C-AF923216B003}" type="datetime1">
              <a:rPr lang="es-GT" sz="2000" b="1" smtClean="0"/>
              <a:t>16/09/2018</a:t>
            </a:fld>
            <a:endParaRPr lang="es-GT" sz="2000" b="1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z="3200" b="1" smtClean="0"/>
              <a:t>1</a:t>
            </a:fld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7570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Beneficios del reciclaje</a:t>
            </a:r>
            <a:endParaRPr lang="es-GT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6211" y="1523999"/>
            <a:ext cx="9914515" cy="4433455"/>
          </a:xfrm>
        </p:spPr>
        <p:txBody>
          <a:bodyPr numCol="2">
            <a:noAutofit/>
          </a:bodyPr>
          <a:lstStyle/>
          <a:p>
            <a:pPr algn="ctr"/>
            <a:r>
              <a:rPr lang="es-GT" sz="2400" dirty="0" smtClean="0"/>
              <a:t>Reducción</a:t>
            </a:r>
          </a:p>
          <a:p>
            <a:pPr lvl="1" algn="ctr"/>
            <a:r>
              <a:rPr lang="es-GT" sz="2400" dirty="0" smtClean="0"/>
              <a:t>del </a:t>
            </a:r>
            <a:r>
              <a:rPr lang="es-GT" sz="2400" dirty="0"/>
              <a:t>volumen de </a:t>
            </a:r>
            <a:r>
              <a:rPr lang="es-GT" sz="2400" dirty="0" smtClean="0"/>
              <a:t>residuos</a:t>
            </a:r>
          </a:p>
          <a:p>
            <a:pPr lvl="1" algn="ctr"/>
            <a:r>
              <a:rPr lang="es-GT" sz="2400" dirty="0" smtClean="0"/>
              <a:t>De la densidad de desechos</a:t>
            </a:r>
            <a:endParaRPr lang="es-GT" sz="2400" dirty="0" smtClean="0"/>
          </a:p>
          <a:p>
            <a:pPr algn="ctr"/>
            <a:r>
              <a:rPr lang="es-GT" sz="2400" dirty="0" smtClean="0"/>
              <a:t>Preservación</a:t>
            </a:r>
          </a:p>
          <a:p>
            <a:pPr lvl="1" algn="ctr"/>
            <a:r>
              <a:rPr lang="es-GT" sz="2400" dirty="0" smtClean="0"/>
              <a:t>de </a:t>
            </a:r>
            <a:r>
              <a:rPr lang="es-GT" sz="2400" dirty="0"/>
              <a:t>los recursos </a:t>
            </a:r>
            <a:r>
              <a:rPr lang="es-GT" sz="2400" dirty="0" smtClean="0"/>
              <a:t>naturales</a:t>
            </a:r>
            <a:endParaRPr lang="es-GT" sz="2400" dirty="0"/>
          </a:p>
          <a:p>
            <a:pPr lvl="1" algn="ctr"/>
            <a:r>
              <a:rPr lang="es-GT" sz="2400" dirty="0" smtClean="0"/>
              <a:t>De los hábitats naturales</a:t>
            </a:r>
            <a:endParaRPr lang="es-GT" sz="2400" dirty="0" smtClean="0"/>
          </a:p>
          <a:p>
            <a:pPr algn="ctr"/>
            <a:r>
              <a:rPr lang="es-GT" sz="2400" dirty="0" smtClean="0"/>
              <a:t>Ahorro </a:t>
            </a:r>
            <a:r>
              <a:rPr lang="es-GT" sz="2400" dirty="0"/>
              <a:t>de </a:t>
            </a:r>
            <a:r>
              <a:rPr lang="es-GT" sz="2400" dirty="0" smtClean="0"/>
              <a:t>energía</a:t>
            </a:r>
          </a:p>
          <a:p>
            <a:pPr lvl="1" algn="ctr"/>
            <a:r>
              <a:rPr lang="es-GT" sz="2400" dirty="0" smtClean="0"/>
              <a:t>Natural</a:t>
            </a:r>
          </a:p>
          <a:p>
            <a:pPr lvl="1" algn="ctr"/>
            <a:r>
              <a:rPr lang="es-GT" sz="2400" dirty="0" smtClean="0"/>
              <a:t>Producida en plantas</a:t>
            </a:r>
            <a:endParaRPr lang="es-GT" sz="2400" dirty="0" smtClean="0"/>
          </a:p>
          <a:p>
            <a:pPr algn="ctr"/>
            <a:r>
              <a:rPr lang="es-GT" sz="2400" dirty="0" smtClean="0"/>
              <a:t>Reduce </a:t>
            </a:r>
            <a:r>
              <a:rPr lang="es-GT" sz="2400" dirty="0"/>
              <a:t>la </a:t>
            </a:r>
            <a:r>
              <a:rPr lang="es-GT" sz="2400" dirty="0" smtClean="0"/>
              <a:t>contaminación</a:t>
            </a:r>
          </a:p>
          <a:p>
            <a:pPr lvl="1" algn="ctr"/>
            <a:r>
              <a:rPr lang="es-GT" sz="2000" dirty="0" smtClean="0"/>
              <a:t>del aire</a:t>
            </a:r>
          </a:p>
          <a:p>
            <a:pPr lvl="1" algn="ctr"/>
            <a:r>
              <a:rPr lang="es-GT" sz="2000" dirty="0" smtClean="0"/>
              <a:t>Suelo</a:t>
            </a:r>
          </a:p>
          <a:p>
            <a:pPr lvl="1" algn="ctr"/>
            <a:r>
              <a:rPr lang="es-GT" sz="2000" dirty="0" smtClean="0"/>
              <a:t>y </a:t>
            </a:r>
            <a:r>
              <a:rPr lang="es-GT" sz="2000" dirty="0" smtClean="0"/>
              <a:t>agua</a:t>
            </a:r>
          </a:p>
          <a:p>
            <a:pPr algn="ctr"/>
            <a:r>
              <a:rPr lang="es-GT" sz="2400" dirty="0" smtClean="0"/>
              <a:t>Reducción </a:t>
            </a:r>
            <a:r>
              <a:rPr lang="es-GT" sz="2400" dirty="0"/>
              <a:t>de </a:t>
            </a:r>
            <a:r>
              <a:rPr lang="es-GT" sz="2400" dirty="0" smtClean="0"/>
              <a:t>costes</a:t>
            </a:r>
          </a:p>
          <a:p>
            <a:pPr lvl="1" algn="ctr"/>
            <a:r>
              <a:rPr lang="es-GT" sz="2000" dirty="0" smtClean="0"/>
              <a:t>De producción </a:t>
            </a:r>
            <a:r>
              <a:rPr lang="es-GT" sz="2000" dirty="0"/>
              <a:t>de nuevos </a:t>
            </a:r>
            <a:r>
              <a:rPr lang="es-GT" sz="2000" dirty="0" smtClean="0"/>
              <a:t>bienes</a:t>
            </a:r>
          </a:p>
          <a:p>
            <a:pPr lvl="1" algn="ctr"/>
            <a:r>
              <a:rPr lang="es-GT" sz="2000" dirty="0" smtClean="0"/>
              <a:t>De manufactura</a:t>
            </a:r>
            <a:endParaRPr lang="es-GT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58D9-8177-493A-8082-75B7225C3FDD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9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400" b="1" dirty="0" smtClean="0"/>
              <a:t>Definición de reciclaje</a:t>
            </a:r>
            <a:endParaRPr lang="es-GT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857129" y="2135719"/>
            <a:ext cx="5647482" cy="408977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GT" sz="4000" dirty="0" smtClean="0"/>
              <a:t>El reciclaje es un proceso fisicoquímico,  mecánico o trabajo que consiste en someter a una materia o un producto ya utilizado. </a:t>
            </a:r>
          </a:p>
          <a:p>
            <a:pPr marL="0" indent="0">
              <a:buNone/>
            </a:pPr>
            <a:endParaRPr lang="es-GT" sz="2000" dirty="0"/>
          </a:p>
          <a:p>
            <a:pPr marL="0" indent="0">
              <a:buNone/>
            </a:pPr>
            <a:r>
              <a:rPr lang="es-GT" sz="2000" dirty="0" smtClean="0"/>
              <a:t>Tomado de: </a:t>
            </a:r>
            <a:r>
              <a:rPr lang="es-GT" sz="2000" dirty="0" smtClean="0">
                <a:hlinkClick r:id="rId3"/>
              </a:rPr>
              <a:t>http://es.wikipedia.org/wiki/Reciclaje</a:t>
            </a:r>
            <a:endParaRPr lang="es-GT" sz="2000" dirty="0" smtClean="0"/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135719"/>
            <a:ext cx="3903150" cy="3778250"/>
          </a:xfrm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7AE-054B-4201-A127-0E092A719BC1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40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Clasificación de los materiales</a:t>
            </a:r>
            <a:endParaRPr lang="es-GT" sz="4000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8175"/>
              </p:ext>
            </p:extLst>
          </p:nvPr>
        </p:nvGraphicFramePr>
        <p:xfrm>
          <a:off x="6610806" y="1939611"/>
          <a:ext cx="4313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9">
                  <a:extLst>
                    <a:ext uri="{9D8B030D-6E8A-4147-A177-3AD203B41FA5}">
                      <a16:colId xmlns:a16="http://schemas.microsoft.com/office/drawing/2014/main" val="756014444"/>
                    </a:ext>
                  </a:extLst>
                </a:gridCol>
                <a:gridCol w="2156619">
                  <a:extLst>
                    <a:ext uri="{9D8B030D-6E8A-4147-A177-3AD203B41FA5}">
                      <a16:colId xmlns:a16="http://schemas.microsoft.com/office/drawing/2014/main" val="258320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Clase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Libras x día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Basura orgánica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8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Papel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Vidrio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853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3</a:t>
            </a:fld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716376" y="1905000"/>
            <a:ext cx="4313864" cy="3777622"/>
          </a:xfrm>
        </p:spPr>
        <p:txBody>
          <a:bodyPr>
            <a:normAutofit/>
          </a:bodyPr>
          <a:lstStyle/>
          <a:p>
            <a:endParaRPr lang="es-GT"/>
          </a:p>
        </p:txBody>
      </p:sp>
      <p:sp>
        <p:nvSpPr>
          <p:cNvPr id="9" name="Elipse 8"/>
          <p:cNvSpPr/>
          <p:nvPr/>
        </p:nvSpPr>
        <p:spPr>
          <a:xfrm>
            <a:off x="7984644" y="4294909"/>
            <a:ext cx="1565563" cy="1704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57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000" b="1" dirty="0" smtClean="0"/>
              <a:t>Países que más reciclan</a:t>
            </a:r>
            <a:endParaRPr lang="es-GT" sz="4000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3286975"/>
              </p:ext>
            </p:extLst>
          </p:nvPr>
        </p:nvGraphicFramePr>
        <p:xfrm>
          <a:off x="1311579" y="3677371"/>
          <a:ext cx="330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115">
                  <a:extLst>
                    <a:ext uri="{9D8B030D-6E8A-4147-A177-3AD203B41FA5}">
                      <a16:colId xmlns:a16="http://schemas.microsoft.com/office/drawing/2014/main" val="756014444"/>
                    </a:ext>
                  </a:extLst>
                </a:gridCol>
                <a:gridCol w="1163783">
                  <a:extLst>
                    <a:ext uri="{9D8B030D-6E8A-4147-A177-3AD203B41FA5}">
                      <a16:colId xmlns:a16="http://schemas.microsoft.com/office/drawing/2014/main" val="258320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País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Puntos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1.33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8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1.51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1.28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Nicaragua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1.15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Costa 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1.68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03215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4</a:t>
            </a:fld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700737" y="1489364"/>
            <a:ext cx="5803874" cy="4641073"/>
          </a:xfrm>
        </p:spPr>
        <p:txBody>
          <a:bodyPr>
            <a:normAutofit/>
          </a:bodyPr>
          <a:lstStyle/>
          <a:p>
            <a:endParaRPr lang="es-GT"/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7" b="95930" l="187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4528" y="1157371"/>
            <a:ext cx="162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000" b="1" dirty="0" smtClean="0"/>
              <a:t>Estadística Comparativa Neta</a:t>
            </a:r>
            <a:endParaRPr lang="es-GT" sz="4000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1536626"/>
              </p:ext>
            </p:extLst>
          </p:nvPr>
        </p:nvGraphicFramePr>
        <p:xfrm>
          <a:off x="1311579" y="1687284"/>
          <a:ext cx="33058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115">
                  <a:extLst>
                    <a:ext uri="{9D8B030D-6E8A-4147-A177-3AD203B41FA5}">
                      <a16:colId xmlns:a16="http://schemas.microsoft.com/office/drawing/2014/main" val="756014444"/>
                    </a:ext>
                  </a:extLst>
                </a:gridCol>
                <a:gridCol w="1163783">
                  <a:extLst>
                    <a:ext uri="{9D8B030D-6E8A-4147-A177-3AD203B41FA5}">
                      <a16:colId xmlns:a16="http://schemas.microsoft.com/office/drawing/2014/main" val="258320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Tipo de Metal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Valor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Metal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8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Metal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Metal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2.8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0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3.3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2.1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2.2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0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1.9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Metal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2.5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90796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5</a:t>
            </a:fld>
            <a:endParaRPr lang="es-GT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6047747" y="1687283"/>
            <a:ext cx="5312979" cy="4173189"/>
          </a:xfrm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95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Clasificación de los materiales</a:t>
            </a:r>
            <a:endParaRPr lang="es-GT" sz="4000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2478101"/>
              </p:ext>
            </p:extLst>
          </p:nvPr>
        </p:nvGraphicFramePr>
        <p:xfrm>
          <a:off x="6477432" y="2865581"/>
          <a:ext cx="4313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9">
                  <a:extLst>
                    <a:ext uri="{9D8B030D-6E8A-4147-A177-3AD203B41FA5}">
                      <a16:colId xmlns:a16="http://schemas.microsoft.com/office/drawing/2014/main" val="756014444"/>
                    </a:ext>
                  </a:extLst>
                </a:gridCol>
                <a:gridCol w="2156619">
                  <a:extLst>
                    <a:ext uri="{9D8B030D-6E8A-4147-A177-3AD203B41FA5}">
                      <a16:colId xmlns:a16="http://schemas.microsoft.com/office/drawing/2014/main" val="258320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Clase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Libras x día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Basura orgánica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8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Papel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Vidrio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100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853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6</a:t>
            </a:fld>
            <a:endParaRPr lang="es-GT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0109533"/>
              </p:ext>
            </p:extLst>
          </p:nvPr>
        </p:nvGraphicFramePr>
        <p:xfrm>
          <a:off x="1311579" y="1676400"/>
          <a:ext cx="4451912" cy="400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46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000" b="1" dirty="0" smtClean="0"/>
              <a:t>Países en evaluación</a:t>
            </a:r>
            <a:endParaRPr lang="es-GT" sz="4000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721745"/>
              </p:ext>
            </p:extLst>
          </p:nvPr>
        </p:nvGraphicFramePr>
        <p:xfrm>
          <a:off x="979237" y="2485880"/>
          <a:ext cx="330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115">
                  <a:extLst>
                    <a:ext uri="{9D8B030D-6E8A-4147-A177-3AD203B41FA5}">
                      <a16:colId xmlns:a16="http://schemas.microsoft.com/office/drawing/2014/main" val="756014444"/>
                    </a:ext>
                  </a:extLst>
                </a:gridCol>
                <a:gridCol w="1163783">
                  <a:extLst>
                    <a:ext uri="{9D8B030D-6E8A-4147-A177-3AD203B41FA5}">
                      <a16:colId xmlns:a16="http://schemas.microsoft.com/office/drawing/2014/main" val="258320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País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Puntos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1.33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8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1.51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1.28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Nicaragua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1.15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 smtClean="0"/>
                        <a:t>Costa 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1.68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03215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7</a:t>
            </a:fld>
            <a:endParaRPr lang="es-GT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2775260"/>
              </p:ext>
            </p:extLst>
          </p:nvPr>
        </p:nvGraphicFramePr>
        <p:xfrm>
          <a:off x="5700713" y="1489075"/>
          <a:ext cx="5803900" cy="464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3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145" y="5976599"/>
            <a:ext cx="10439768" cy="524234"/>
          </a:xfrm>
        </p:spPr>
        <p:txBody>
          <a:bodyPr>
            <a:noAutofit/>
          </a:bodyPr>
          <a:lstStyle/>
          <a:p>
            <a:pPr algn="ctr"/>
            <a:r>
              <a:rPr lang="es-GT" sz="2400" b="1" dirty="0" smtClean="0"/>
              <a:t>Años, meses y semestres en que los materiales se descomponen</a:t>
            </a:r>
            <a:endParaRPr lang="es-GT" sz="2400" b="1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16/09/2018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8</a:t>
            </a:fld>
            <a:endParaRPr lang="es-GT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2361385"/>
              </p:ext>
            </p:extLst>
          </p:nvPr>
        </p:nvGraphicFramePr>
        <p:xfrm>
          <a:off x="1767689" y="787782"/>
          <a:ext cx="9420224" cy="518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8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Prioridades al reciclar…</a:t>
            </a:r>
            <a:endParaRPr lang="es-GT" sz="40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58D9-8177-493A-8082-75B7225C3FDD}" type="datetime1">
              <a:rPr lang="es-GT" smtClean="0"/>
              <a:t>16/09/2018</a:t>
            </a:fld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2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585</TotalTime>
  <Words>231</Words>
  <Application>Microsoft Office PowerPoint</Application>
  <PresentationFormat>Panorámica</PresentationFormat>
  <Paragraphs>121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El reciclaje</vt:lpstr>
      <vt:lpstr>Definición de reciclaje</vt:lpstr>
      <vt:lpstr>Clasificación de los materiales</vt:lpstr>
      <vt:lpstr>Países que más reciclan</vt:lpstr>
      <vt:lpstr>Estadística Comparativa Neta</vt:lpstr>
      <vt:lpstr>Clasificación de los materiales</vt:lpstr>
      <vt:lpstr>Países en evaluación</vt:lpstr>
      <vt:lpstr>Años, meses y semestres en que los materiales se descomponen</vt:lpstr>
      <vt:lpstr>Prioridades al reciclar…</vt:lpstr>
      <vt:lpstr>Beneficios del reciclaje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Toledo</dc:creator>
  <cp:lastModifiedBy>Principal</cp:lastModifiedBy>
  <cp:revision>42</cp:revision>
  <dcterms:created xsi:type="dcterms:W3CDTF">2013-05-13T15:10:19Z</dcterms:created>
  <dcterms:modified xsi:type="dcterms:W3CDTF">2018-09-17T01:05:00Z</dcterms:modified>
</cp:coreProperties>
</file>