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58" r:id="rId5"/>
    <p:sldId id="259" r:id="rId6"/>
    <p:sldId id="260" r:id="rId7"/>
    <p:sldId id="356" r:id="rId8"/>
    <p:sldId id="261" r:id="rId9"/>
    <p:sldId id="262" r:id="rId10"/>
    <p:sldId id="263" r:id="rId11"/>
    <p:sldId id="358" r:id="rId12"/>
    <p:sldId id="357" r:id="rId13"/>
    <p:sldId id="354" r:id="rId14"/>
    <p:sldId id="35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2628970511634018E-2"/>
          <c:y val="5.1400554097404488E-2"/>
          <c:w val="0.81032330496260219"/>
          <c:h val="0.8326195683872849"/>
        </c:manualLayout>
      </c:layout>
      <c:barChart>
        <c:barDir val="col"/>
        <c:grouping val="clustered"/>
        <c:varyColors val="0"/>
        <c:ser>
          <c:idx val="1"/>
          <c:order val="0"/>
          <c:tx>
            <c:v>出口量/吨</c:v>
          </c:tx>
          <c:invertIfNegative val="0"/>
          <c:cat>
            <c:numRef>
              <c:f>Sheet1!$A$2:$A$9</c:f>
              <c:numCache>
                <c:formatCode>General</c:formatCode>
                <c:ptCount val="8"/>
                <c:pt idx="0">
                  <c:v>2010</c:v>
                </c:pt>
                <c:pt idx="1">
                  <c:v>2011</c:v>
                </c:pt>
                <c:pt idx="2">
                  <c:v>2012</c:v>
                </c:pt>
                <c:pt idx="3">
                  <c:v>2013</c:v>
                </c:pt>
                <c:pt idx="4">
                  <c:v>2014</c:v>
                </c:pt>
                <c:pt idx="5">
                  <c:v>2015</c:v>
                </c:pt>
                <c:pt idx="6">
                  <c:v>2016</c:v>
                </c:pt>
                <c:pt idx="7">
                  <c:v>2017</c:v>
                </c:pt>
              </c:numCache>
            </c:numRef>
          </c:cat>
          <c:val>
            <c:numRef>
              <c:f>Sheet1!$G$62:$G$69</c:f>
              <c:numCache>
                <c:formatCode>General</c:formatCode>
                <c:ptCount val="8"/>
                <c:pt idx="0">
                  <c:v>1245.5260000000001</c:v>
                </c:pt>
                <c:pt idx="1">
                  <c:v>1041.45</c:v>
                </c:pt>
                <c:pt idx="2">
                  <c:v>1098.25</c:v>
                </c:pt>
                <c:pt idx="3">
                  <c:v>1139.1500000000001</c:v>
                </c:pt>
                <c:pt idx="4">
                  <c:v>1274.2</c:v>
                </c:pt>
                <c:pt idx="5">
                  <c:v>1511.703</c:v>
                </c:pt>
                <c:pt idx="6">
                  <c:v>1144.201</c:v>
                </c:pt>
                <c:pt idx="7">
                  <c:v>940.31</c:v>
                </c:pt>
              </c:numCache>
            </c:numRef>
          </c:val>
          <c:extLst>
            <c:ext xmlns:c16="http://schemas.microsoft.com/office/drawing/2014/chart" uri="{C3380CC4-5D6E-409C-BE32-E72D297353CC}">
              <c16:uniqueId val="{00000000-B9C4-4E79-B870-07AB813A45C5}"/>
            </c:ext>
          </c:extLst>
        </c:ser>
        <c:dLbls>
          <c:showLegendKey val="0"/>
          <c:showVal val="0"/>
          <c:showCatName val="0"/>
          <c:showSerName val="0"/>
          <c:showPercent val="0"/>
          <c:showBubbleSize val="0"/>
        </c:dLbls>
        <c:gapWidth val="150"/>
        <c:axId val="71598848"/>
        <c:axId val="71600384"/>
      </c:barChart>
      <c:lineChart>
        <c:grouping val="standard"/>
        <c:varyColors val="0"/>
        <c:ser>
          <c:idx val="0"/>
          <c:order val="1"/>
          <c:tx>
            <c:v>出口价格/美金</c:v>
          </c:tx>
          <c:val>
            <c:numRef>
              <c:f>Sheet1!$F$62:$F$69</c:f>
              <c:numCache>
                <c:formatCode>General</c:formatCode>
                <c:ptCount val="8"/>
                <c:pt idx="0">
                  <c:v>20.91</c:v>
                </c:pt>
                <c:pt idx="1">
                  <c:v>22.15</c:v>
                </c:pt>
                <c:pt idx="2">
                  <c:v>21.64</c:v>
                </c:pt>
                <c:pt idx="3">
                  <c:v>22.26</c:v>
                </c:pt>
                <c:pt idx="4">
                  <c:v>21.34</c:v>
                </c:pt>
                <c:pt idx="5">
                  <c:v>19.82</c:v>
                </c:pt>
                <c:pt idx="6">
                  <c:v>17.89</c:v>
                </c:pt>
                <c:pt idx="7">
                  <c:v>16.489999999999998</c:v>
                </c:pt>
              </c:numCache>
            </c:numRef>
          </c:val>
          <c:smooth val="0"/>
          <c:extLst>
            <c:ext xmlns:c16="http://schemas.microsoft.com/office/drawing/2014/chart" uri="{C3380CC4-5D6E-409C-BE32-E72D297353CC}">
              <c16:uniqueId val="{00000001-B9C4-4E79-B870-07AB813A45C5}"/>
            </c:ext>
          </c:extLst>
        </c:ser>
        <c:dLbls>
          <c:showLegendKey val="0"/>
          <c:showVal val="0"/>
          <c:showCatName val="0"/>
          <c:showSerName val="0"/>
          <c:showPercent val="0"/>
          <c:showBubbleSize val="0"/>
        </c:dLbls>
        <c:marker val="1"/>
        <c:smooth val="0"/>
        <c:axId val="71603712"/>
        <c:axId val="71602176"/>
      </c:lineChart>
      <c:catAx>
        <c:axId val="71598848"/>
        <c:scaling>
          <c:orientation val="minMax"/>
        </c:scaling>
        <c:delete val="0"/>
        <c:axPos val="b"/>
        <c:numFmt formatCode="General" sourceLinked="1"/>
        <c:majorTickMark val="out"/>
        <c:minorTickMark val="none"/>
        <c:tickLblPos val="nextTo"/>
        <c:txPr>
          <a:bodyPr/>
          <a:lstStyle/>
          <a:p>
            <a:pPr>
              <a:defRPr sz="1200"/>
            </a:pPr>
            <a:endParaRPr lang="zh-CN"/>
          </a:p>
        </c:txPr>
        <c:crossAx val="71600384"/>
        <c:crosses val="autoZero"/>
        <c:auto val="1"/>
        <c:lblAlgn val="ctr"/>
        <c:lblOffset val="100"/>
        <c:noMultiLvlLbl val="0"/>
      </c:catAx>
      <c:valAx>
        <c:axId val="71600384"/>
        <c:scaling>
          <c:orientation val="minMax"/>
          <c:max val="1700"/>
          <c:min val="0"/>
        </c:scaling>
        <c:delete val="0"/>
        <c:axPos val="l"/>
        <c:majorGridlines/>
        <c:numFmt formatCode="General" sourceLinked="1"/>
        <c:majorTickMark val="out"/>
        <c:minorTickMark val="none"/>
        <c:tickLblPos val="nextTo"/>
        <c:txPr>
          <a:bodyPr/>
          <a:lstStyle/>
          <a:p>
            <a:pPr>
              <a:defRPr sz="1200"/>
            </a:pPr>
            <a:endParaRPr lang="zh-CN"/>
          </a:p>
        </c:txPr>
        <c:crossAx val="71598848"/>
        <c:crosses val="autoZero"/>
        <c:crossBetween val="between"/>
      </c:valAx>
      <c:valAx>
        <c:axId val="71602176"/>
        <c:scaling>
          <c:orientation val="minMax"/>
          <c:min val="0"/>
        </c:scaling>
        <c:delete val="0"/>
        <c:axPos val="r"/>
        <c:numFmt formatCode="General" sourceLinked="1"/>
        <c:majorTickMark val="out"/>
        <c:minorTickMark val="none"/>
        <c:tickLblPos val="nextTo"/>
        <c:txPr>
          <a:bodyPr/>
          <a:lstStyle/>
          <a:p>
            <a:pPr>
              <a:defRPr sz="1200"/>
            </a:pPr>
            <a:endParaRPr lang="zh-CN"/>
          </a:p>
        </c:txPr>
        <c:crossAx val="71603712"/>
        <c:crosses val="max"/>
        <c:crossBetween val="between"/>
      </c:valAx>
      <c:catAx>
        <c:axId val="71603712"/>
        <c:scaling>
          <c:orientation val="minMax"/>
        </c:scaling>
        <c:delete val="1"/>
        <c:axPos val="b"/>
        <c:majorTickMark val="out"/>
        <c:minorTickMark val="none"/>
        <c:tickLblPos val="nextTo"/>
        <c:crossAx val="71602176"/>
        <c:crosses val="autoZero"/>
        <c:auto val="1"/>
        <c:lblAlgn val="ctr"/>
        <c:lblOffset val="100"/>
        <c:noMultiLvlLbl val="0"/>
      </c:catAx>
    </c:plotArea>
    <c:legend>
      <c:legendPos val="r"/>
      <c:layout>
        <c:manualLayout>
          <c:xMode val="edge"/>
          <c:yMode val="edge"/>
          <c:x val="0.11642943475996137"/>
          <c:y val="0"/>
          <c:w val="0.75493898522800262"/>
          <c:h val="9.6601077336264329E-2"/>
        </c:manualLayout>
      </c:layout>
      <c:overlay val="0"/>
      <c:txPr>
        <a:bodyPr/>
        <a:lstStyle/>
        <a:p>
          <a:pPr>
            <a:defRPr sz="1200"/>
          </a:pPr>
          <a:endParaRPr lang="zh-CN"/>
        </a:p>
      </c:txPr>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CB16EA-5914-43C4-AB23-7B8853482EEE}" type="datetimeFigureOut">
              <a:rPr lang="zh-CN" altLang="en-US" smtClean="0"/>
              <a:t>2023/7/8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86405-95FF-4934-8A0E-2A28BDC92068}" type="slidenum">
              <a:rPr lang="zh-CN" altLang="en-US" smtClean="0"/>
              <a:t>‹#›</a:t>
            </a:fld>
            <a:endParaRPr lang="zh-CN" altLang="en-US"/>
          </a:p>
        </p:txBody>
      </p:sp>
    </p:spTree>
    <p:extLst>
      <p:ext uri="{BB962C8B-B14F-4D97-AF65-F5344CB8AC3E}">
        <p14:creationId xmlns:p14="http://schemas.microsoft.com/office/powerpoint/2010/main" val="1455514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9%BB%84%E6%A8%9F%E7%B4%A0/687009?fromModule=lemma_inlink"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Helvetica Neue"/>
              </a:rPr>
              <a:t>黄樟油，是采伐后留下的樟树桩、树根或樟脑树根经蒸馏加工而提取的香料油，黄樟油含</a:t>
            </a:r>
            <a:r>
              <a:rPr lang="zh-CN" altLang="en-US" b="0" i="0" u="none" strike="noStrike" dirty="0">
                <a:solidFill>
                  <a:srgbClr val="136EC2"/>
                </a:solidFill>
                <a:effectLst/>
                <a:latin typeface="Helvetica Neue"/>
                <a:hlinkClick r:id="rId3"/>
              </a:rPr>
              <a:t>黄樟素</a:t>
            </a:r>
            <a:r>
              <a:rPr lang="zh-CN" altLang="en-US" b="0" i="0" dirty="0">
                <a:solidFill>
                  <a:srgbClr val="333333"/>
                </a:solidFill>
                <a:effectLst/>
                <a:latin typeface="Helvetica Neue"/>
              </a:rPr>
              <a:t>，色泽淡黄透明，具有沙土香味。</a:t>
            </a:r>
            <a:endParaRPr lang="zh-CN" altLang="en-US" dirty="0"/>
          </a:p>
        </p:txBody>
      </p:sp>
      <p:sp>
        <p:nvSpPr>
          <p:cNvPr id="4" name="灯片编号占位符 3"/>
          <p:cNvSpPr>
            <a:spLocks noGrp="1"/>
          </p:cNvSpPr>
          <p:nvPr>
            <p:ph type="sldNum" sz="quarter" idx="5"/>
          </p:nvPr>
        </p:nvSpPr>
        <p:spPr/>
        <p:txBody>
          <a:bodyPr/>
          <a:lstStyle/>
          <a:p>
            <a:fld id="{F0486405-95FF-4934-8A0E-2A28BDC92068}" type="slidenum">
              <a:rPr lang="zh-CN" altLang="en-US" smtClean="0"/>
              <a:t>3</a:t>
            </a:fld>
            <a:endParaRPr lang="zh-CN" altLang="en-US"/>
          </a:p>
        </p:txBody>
      </p:sp>
    </p:spTree>
    <p:extLst>
      <p:ext uri="{BB962C8B-B14F-4D97-AF65-F5344CB8AC3E}">
        <p14:creationId xmlns:p14="http://schemas.microsoft.com/office/powerpoint/2010/main" val="62627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itchFamily="34" charset="-122"/>
                <a:ea typeface="微软雅黑" pitchFamily="34" charset="-122"/>
              </a:rPr>
              <a:t>早期主要生产厂家为成都建中，产能</a:t>
            </a:r>
            <a:r>
              <a:rPr lang="en-US" altLang="zh-CN" dirty="0">
                <a:latin typeface="微软雅黑" pitchFamily="34" charset="-122"/>
                <a:ea typeface="微软雅黑" pitchFamily="34" charset="-122"/>
              </a:rPr>
              <a:t>1000</a:t>
            </a:r>
            <a:r>
              <a:rPr lang="zh-CN" altLang="en-US" dirty="0">
                <a:latin typeface="微软雅黑" pitchFamily="34" charset="-122"/>
                <a:ea typeface="微软雅黑" pitchFamily="34" charset="-122"/>
              </a:rPr>
              <a:t>吨，采用黄樟素法，由于</a:t>
            </a:r>
            <a:r>
              <a:rPr lang="en-US" altLang="zh-CN" dirty="0">
                <a:latin typeface="微软雅黑" pitchFamily="34" charset="-122"/>
                <a:ea typeface="微软雅黑" pitchFamily="34" charset="-122"/>
              </a:rPr>
              <a:t>2018</a:t>
            </a:r>
            <a:r>
              <a:rPr lang="zh-CN" altLang="en-US" dirty="0">
                <a:latin typeface="微软雅黑" pitchFamily="34" charset="-122"/>
                <a:ea typeface="微软雅黑" pitchFamily="34" charset="-122"/>
              </a:rPr>
              <a:t>年事故，目前已经停产；</a:t>
            </a:r>
            <a:endParaRPr lang="en-US" altLang="zh-CN" dirty="0">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5"/>
          </p:nvPr>
        </p:nvSpPr>
        <p:spPr/>
        <p:txBody>
          <a:bodyPr/>
          <a:lstStyle/>
          <a:p>
            <a:fld id="{F0486405-95FF-4934-8A0E-2A28BDC92068}" type="slidenum">
              <a:rPr lang="zh-CN" altLang="en-US" smtClean="0"/>
              <a:t>5</a:t>
            </a:fld>
            <a:endParaRPr lang="zh-CN" altLang="en-US"/>
          </a:p>
        </p:txBody>
      </p:sp>
    </p:spTree>
    <p:extLst>
      <p:ext uri="{BB962C8B-B14F-4D97-AF65-F5344CB8AC3E}">
        <p14:creationId xmlns:p14="http://schemas.microsoft.com/office/powerpoint/2010/main" val="441932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138003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164915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3989075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标题 5"/>
          <p:cNvSpPr>
            <a:spLocks noGrp="1"/>
          </p:cNvSpPr>
          <p:nvPr>
            <p:ph type="title"/>
          </p:nvPr>
        </p:nvSpPr>
        <p:spPr>
          <a:xfrm>
            <a:off x="596667" y="877648"/>
            <a:ext cx="6550660" cy="399415"/>
          </a:xfrm>
        </p:spPr>
        <p:txBody>
          <a:bodyPr anchor="b">
            <a:noAutofit/>
          </a:bodyPr>
          <a:lstStyle>
            <a:lvl1pPr>
              <a:defRPr sz="240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7" name="文本占位符 6"/>
          <p:cNvSpPr>
            <a:spLocks noGrp="1"/>
          </p:cNvSpPr>
          <p:nvPr>
            <p:ph type="body" idx="1" hasCustomPrompt="1"/>
          </p:nvPr>
        </p:nvSpPr>
        <p:spPr>
          <a:xfrm>
            <a:off x="620374" y="1259918"/>
            <a:ext cx="5510953" cy="249555"/>
          </a:xfrm>
        </p:spPr>
        <p:txBody>
          <a:bodyPr>
            <a:noAutofit/>
          </a:bodyPr>
          <a:lstStyle>
            <a:lvl1pPr marL="0" indent="0">
              <a:buNone/>
              <a:defRPr sz="14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单击此处编辑母版文本样式或添加英文</a:t>
            </a:r>
          </a:p>
        </p:txBody>
      </p:sp>
      <p:grpSp>
        <p:nvGrpSpPr>
          <p:cNvPr id="8" name="组合 7"/>
          <p:cNvGrpSpPr/>
          <p:nvPr userDrawn="1"/>
        </p:nvGrpSpPr>
        <p:grpSpPr>
          <a:xfrm>
            <a:off x="15240" y="242571"/>
            <a:ext cx="12540827" cy="429895"/>
            <a:chOff x="3" y="370"/>
            <a:chExt cx="14812" cy="677"/>
          </a:xfrm>
        </p:grpSpPr>
        <p:sp>
          <p:nvSpPr>
            <p:cNvPr id="9" name="矩形 8"/>
            <p:cNvSpPr/>
            <p:nvPr/>
          </p:nvSpPr>
          <p:spPr>
            <a:xfrm>
              <a:off x="3" y="370"/>
              <a:ext cx="14393" cy="6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圆角矩形 9"/>
            <p:cNvSpPr/>
            <p:nvPr/>
          </p:nvSpPr>
          <p:spPr>
            <a:xfrm>
              <a:off x="11092" y="370"/>
              <a:ext cx="3723" cy="677"/>
            </a:xfrm>
            <a:prstGeom prst="roundRect">
              <a:avLst>
                <a:gd name="adj" fmla="val 50000"/>
              </a:avLst>
            </a:prstGeom>
            <a:solidFill>
              <a:srgbClr val="01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2"/>
            <a:stretch>
              <a:fillRect/>
            </a:stretch>
          </p:blipFill>
          <p:spPr>
            <a:xfrm>
              <a:off x="11599" y="424"/>
              <a:ext cx="2375" cy="568"/>
            </a:xfrm>
            <a:prstGeom prst="rect">
              <a:avLst/>
            </a:prstGeom>
          </p:spPr>
        </p:pic>
      </p:grpSp>
      <p:sp>
        <p:nvSpPr>
          <p:cNvPr id="14" name="文本占位符 13"/>
          <p:cNvSpPr>
            <a:spLocks noGrp="1"/>
          </p:cNvSpPr>
          <p:nvPr>
            <p:ph type="body" idx="13"/>
          </p:nvPr>
        </p:nvSpPr>
        <p:spPr>
          <a:xfrm>
            <a:off x="616680" y="309065"/>
            <a:ext cx="6639560" cy="363400"/>
          </a:xfrm>
        </p:spPr>
        <p:txBody>
          <a:bodyPr>
            <a:noAutofit/>
          </a:bodyPr>
          <a:lstStyle>
            <a:lvl1pPr marL="0" indent="0">
              <a:buNone/>
              <a:defRPr sz="2000" b="1" u="none" strike="noStrike" kern="1200" cap="none" spc="100" normalizeH="0">
                <a:solidFill>
                  <a:srgbClr val="01489D"/>
                </a:solidFill>
                <a:uFillTx/>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grpSp>
        <p:nvGrpSpPr>
          <p:cNvPr id="25" name="组合 24"/>
          <p:cNvGrpSpPr/>
          <p:nvPr userDrawn="1"/>
        </p:nvGrpSpPr>
        <p:grpSpPr>
          <a:xfrm>
            <a:off x="-118533" y="6646545"/>
            <a:ext cx="12488333" cy="53340"/>
            <a:chOff x="-140" y="10467"/>
            <a:chExt cx="14750" cy="84"/>
          </a:xfrm>
        </p:grpSpPr>
        <p:sp>
          <p:nvSpPr>
            <p:cNvPr id="19" name="圆角矩形 18"/>
            <p:cNvSpPr/>
            <p:nvPr userDrawn="1"/>
          </p:nvSpPr>
          <p:spPr>
            <a:xfrm>
              <a:off x="-140" y="10467"/>
              <a:ext cx="12473" cy="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圆角矩形 19"/>
            <p:cNvSpPr/>
            <p:nvPr userDrawn="1"/>
          </p:nvSpPr>
          <p:spPr>
            <a:xfrm>
              <a:off x="11266" y="10467"/>
              <a:ext cx="3345" cy="85"/>
            </a:xfrm>
            <a:prstGeom prst="roundRect">
              <a:avLst>
                <a:gd name="adj" fmla="val 50000"/>
              </a:avLst>
            </a:prstGeom>
            <a:solidFill>
              <a:srgbClr val="BB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1" name="文本占位符 30"/>
          <p:cNvSpPr>
            <a:spLocks noGrp="1"/>
          </p:cNvSpPr>
          <p:nvPr>
            <p:ph type="body" sz="half" idx="2" hasCustomPrompt="1"/>
          </p:nvPr>
        </p:nvSpPr>
        <p:spPr>
          <a:xfrm>
            <a:off x="596667" y="2002868"/>
            <a:ext cx="8867987" cy="3811905"/>
          </a:xfrm>
        </p:spPr>
        <p:txBody>
          <a:bodyPr>
            <a:normAutofit/>
          </a:bodyPr>
          <a:lstStyle>
            <a:lvl1pPr marL="0" indent="0" eaLnBrk="1" fontAlgn="auto" latinLnBrk="0" hangingPunct="1">
              <a:lnSpc>
                <a:spcPct val="110000"/>
              </a:lnSpc>
              <a:buNone/>
              <a:defRPr sz="1600" u="none" strike="noStrike" kern="1200" cap="none" spc="60" normalizeH="0">
                <a:solidFill>
                  <a:srgbClr val="262626"/>
                </a:solidFill>
                <a:uFillTx/>
                <a:latin typeface="微软雅黑" panose="020B0503020204020204" charset="-122"/>
                <a:ea typeface="微软雅黑" panose="020B050302020402020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sym typeface="+mn-ea"/>
              </a:rPr>
              <a:t>单击此处编辑正文文本样式单击此处编辑正文文本样式单击此处编辑正文文本样式单击此处编辑正文文本样式单击此处编辑正文文本样式单击此处编辑正文文本样式单击此处编辑正文文本样式</a:t>
            </a:r>
          </a:p>
          <a:p>
            <a:pPr lvl="0"/>
            <a:r>
              <a:rPr lang="zh-CN" altLang="en-US" dirty="0">
                <a:sym typeface="+mn-ea"/>
              </a:rPr>
              <a:t>字号1</a:t>
            </a:r>
            <a:r>
              <a:rPr lang="en-US" altLang="zh-CN" dirty="0">
                <a:sym typeface="+mn-ea"/>
              </a:rPr>
              <a:t>6</a:t>
            </a:r>
            <a:r>
              <a:rPr lang="zh-CN" altLang="en-US" dirty="0">
                <a:sym typeface="+mn-ea"/>
              </a:rPr>
              <a:t>,字色90%灰度黑。段落行距1.1，字体间距0.6</a:t>
            </a:r>
          </a:p>
          <a:p>
            <a:pPr lvl="0"/>
            <a:endParaRPr lang="zh-CN" altLang="en-US" dirty="0"/>
          </a:p>
        </p:txBody>
      </p:sp>
      <p:grpSp>
        <p:nvGrpSpPr>
          <p:cNvPr id="33" name="组合 32"/>
          <p:cNvGrpSpPr/>
          <p:nvPr userDrawn="1"/>
        </p:nvGrpSpPr>
        <p:grpSpPr>
          <a:xfrm>
            <a:off x="-1237993" y="175541"/>
            <a:ext cx="1178253" cy="6272802"/>
            <a:chOff x="-928495" y="175541"/>
            <a:chExt cx="883690" cy="6272802"/>
          </a:xfrm>
        </p:grpSpPr>
        <p:grpSp>
          <p:nvGrpSpPr>
            <p:cNvPr id="35" name="组合 34"/>
            <p:cNvGrpSpPr/>
            <p:nvPr userDrawn="1"/>
          </p:nvGrpSpPr>
          <p:grpSpPr>
            <a:xfrm>
              <a:off x="-928495" y="175541"/>
              <a:ext cx="883690" cy="6272802"/>
              <a:chOff x="-976984" y="821885"/>
              <a:chExt cx="883690" cy="6272802"/>
            </a:xfrm>
          </p:grpSpPr>
          <p:grpSp>
            <p:nvGrpSpPr>
              <p:cNvPr id="38" name="组合 37"/>
              <p:cNvGrpSpPr/>
              <p:nvPr userDrawn="1"/>
            </p:nvGrpSpPr>
            <p:grpSpPr>
              <a:xfrm>
                <a:off x="-976984" y="821885"/>
                <a:ext cx="883690" cy="6272802"/>
                <a:chOff x="-963129" y="212265"/>
                <a:chExt cx="883690" cy="6272802"/>
              </a:xfrm>
            </p:grpSpPr>
            <p:sp>
              <p:nvSpPr>
                <p:cNvPr id="42" name="矩形 41"/>
                <p:cNvSpPr/>
                <p:nvPr userDrawn="1"/>
              </p:nvSpPr>
              <p:spPr>
                <a:xfrm rot="16200000">
                  <a:off x="-558083" y="2607801"/>
                  <a:ext cx="472607" cy="274320"/>
                </a:xfrm>
                <a:prstGeom prst="rect">
                  <a:avLst/>
                </a:prstGeom>
                <a:solidFill>
                  <a:srgbClr val="0096DC"/>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9" name="矩形 58"/>
                <p:cNvSpPr/>
                <p:nvPr userDrawn="1"/>
              </p:nvSpPr>
              <p:spPr>
                <a:xfrm rot="16200000">
                  <a:off x="-558083" y="3158949"/>
                  <a:ext cx="472607" cy="274320"/>
                </a:xfrm>
                <a:prstGeom prst="rect">
                  <a:avLst/>
                </a:prstGeom>
                <a:solidFill>
                  <a:srgbClr val="5B9BD5"/>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0" name="矩形 59"/>
                <p:cNvSpPr/>
                <p:nvPr userDrawn="1"/>
              </p:nvSpPr>
              <p:spPr>
                <a:xfrm rot="16200000">
                  <a:off x="-558083" y="3757903"/>
                  <a:ext cx="472607" cy="274320"/>
                </a:xfrm>
                <a:prstGeom prst="rect">
                  <a:avLst/>
                </a:prstGeom>
                <a:solidFill>
                  <a:srgbClr val="8497B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1" name="矩形 60"/>
                <p:cNvSpPr/>
                <p:nvPr userDrawn="1"/>
              </p:nvSpPr>
              <p:spPr>
                <a:xfrm rot="16200000">
                  <a:off x="-558083" y="4341833"/>
                  <a:ext cx="472607" cy="274320"/>
                </a:xfrm>
                <a:prstGeom prst="rect">
                  <a:avLst/>
                </a:prstGeom>
                <a:solidFill>
                  <a:srgbClr val="BBC3CE"/>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2" name="矩形 61"/>
                <p:cNvSpPr/>
                <p:nvPr userDrawn="1"/>
              </p:nvSpPr>
              <p:spPr>
                <a:xfrm rot="16200000">
                  <a:off x="-558083" y="2049824"/>
                  <a:ext cx="472607" cy="274320"/>
                </a:xfrm>
                <a:prstGeom prst="rect">
                  <a:avLst/>
                </a:prstGeom>
                <a:solidFill>
                  <a:srgbClr val="00489D"/>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3" name="矩形 62"/>
                <p:cNvSpPr/>
                <p:nvPr userDrawn="1"/>
              </p:nvSpPr>
              <p:spPr>
                <a:xfrm rot="16200000">
                  <a:off x="-561258" y="1488972"/>
                  <a:ext cx="472607" cy="270510"/>
                </a:xfrm>
                <a:prstGeom prst="rect">
                  <a:avLst/>
                </a:prstGeom>
                <a:solidFill>
                  <a:schemeClr val="tx1">
                    <a:lumMod val="85000"/>
                    <a:lumOff val="15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4" name="Rectangle 33"/>
                <p:cNvSpPr/>
                <p:nvPr userDrawn="1"/>
              </p:nvSpPr>
              <p:spPr>
                <a:xfrm>
                  <a:off x="-935419" y="212265"/>
                  <a:ext cx="855980" cy="415498"/>
                </a:xfrm>
                <a:prstGeom prst="rect">
                  <a:avLst/>
                </a:prstGeom>
              </p:spPr>
              <p:txBody>
                <a:bodyPr wrap="square">
                  <a:spAutoFit/>
                </a:bodyPr>
                <a:lstStyle/>
                <a:p>
                  <a:pPr>
                    <a:lnSpc>
                      <a:spcPct val="100000"/>
                    </a:lnSpc>
                  </a:pPr>
                  <a:r>
                    <a:rPr lang="zh-CN" altLang="en-US"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允许颜色</a:t>
                  </a:r>
                  <a:endParaRPr lang="en-US" altLang="zh-CN"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endParaRPr>
                </a:p>
                <a:p>
                  <a:pPr>
                    <a:lnSpc>
                      <a:spcPct val="100000"/>
                    </a:lnSpc>
                  </a:pPr>
                  <a:r>
                    <a:rPr lang="en-US" altLang="zh-CN"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Colors allowed</a:t>
                  </a:r>
                  <a:endParaRPr lang="zh-CN" altLang="zh-CN"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endParaRPr>
                </a:p>
              </p:txBody>
            </p:sp>
            <p:sp>
              <p:nvSpPr>
                <p:cNvPr id="65" name="矩形 64"/>
                <p:cNvSpPr/>
                <p:nvPr userDrawn="1"/>
              </p:nvSpPr>
              <p:spPr>
                <a:xfrm rot="16200000">
                  <a:off x="-549193" y="5514894"/>
                  <a:ext cx="472607" cy="274320"/>
                </a:xfrm>
                <a:prstGeom prst="rect">
                  <a:avLst/>
                </a:prstGeom>
                <a:solidFill>
                  <a:srgbClr val="FFC10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6" name="矩形 65"/>
                <p:cNvSpPr/>
                <p:nvPr userDrawn="1"/>
              </p:nvSpPr>
              <p:spPr>
                <a:xfrm rot="16200000">
                  <a:off x="-544228" y="6088579"/>
                  <a:ext cx="472607" cy="274320"/>
                </a:xfrm>
                <a:prstGeom prst="rect">
                  <a:avLst/>
                </a:prstGeom>
                <a:solidFill>
                  <a:srgbClr val="92D05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7" name="文本框 14"/>
                <p:cNvSpPr txBox="1"/>
                <p:nvPr userDrawn="1"/>
              </p:nvSpPr>
              <p:spPr>
                <a:xfrm>
                  <a:off x="-962379" y="5429213"/>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a:t>
                  </a:r>
                  <a:r>
                    <a:rPr lang="zh-CN" altLang="en-US" sz="1000" dirty="0">
                      <a:sym typeface="+mn-ea"/>
                    </a:rPr>
                    <a:t>146</a:t>
                  </a:r>
                  <a:endParaRPr lang="zh-CN" altLang="en-US" sz="1000" dirty="0"/>
                </a:p>
                <a:p>
                  <a:pPr lvl="0" algn="l">
                    <a:lnSpc>
                      <a:spcPct val="80000"/>
                    </a:lnSpc>
                  </a:pPr>
                  <a:r>
                    <a:rPr lang="zh-CN" altLang="en-US" sz="1000" dirty="0">
                      <a:sym typeface="+mn-ea"/>
                    </a:rPr>
                    <a:t>G</a:t>
                  </a:r>
                  <a:r>
                    <a:rPr lang="en-US" altLang="zh-CN" sz="1000" dirty="0">
                      <a:sym typeface="+mn-ea"/>
                    </a:rPr>
                    <a:t>: </a:t>
                  </a:r>
                  <a:r>
                    <a:rPr lang="zh-CN" altLang="en-US" sz="1000" dirty="0">
                      <a:sym typeface="+mn-ea"/>
                    </a:rPr>
                    <a:t>208</a:t>
                  </a:r>
                  <a:endParaRPr lang="zh-CN" altLang="en-US" sz="1000" dirty="0"/>
                </a:p>
                <a:p>
                  <a:pPr lvl="0" algn="l">
                    <a:lnSpc>
                      <a:spcPct val="80000"/>
                    </a:lnSpc>
                  </a:pPr>
                  <a:r>
                    <a:rPr lang="zh-CN" altLang="en-US" sz="1000" dirty="0">
                      <a:sym typeface="+mn-ea"/>
                    </a:rPr>
                    <a:t>B</a:t>
                  </a:r>
                  <a:r>
                    <a:rPr lang="en-US" altLang="zh-CN" sz="1000" dirty="0">
                      <a:sym typeface="+mn-ea"/>
                    </a:rPr>
                    <a:t>: </a:t>
                  </a:r>
                  <a:r>
                    <a:rPr lang="zh-CN" altLang="en-US" sz="1000" dirty="0">
                      <a:sym typeface="+mn-ea"/>
                    </a:rPr>
                    <a:t>80</a:t>
                  </a:r>
                  <a:endParaRPr lang="zh-CN" altLang="en-US" sz="1000" dirty="0"/>
                </a:p>
              </p:txBody>
            </p:sp>
            <p:sp>
              <p:nvSpPr>
                <p:cNvPr id="68" name="文本框 15"/>
                <p:cNvSpPr txBox="1"/>
                <p:nvPr userDrawn="1"/>
              </p:nvSpPr>
              <p:spPr>
                <a:xfrm>
                  <a:off x="-962379" y="6023387"/>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a:t>
                  </a:r>
                  <a:r>
                    <a:rPr lang="zh-CN" altLang="en-US" sz="1000" dirty="0">
                      <a:sym typeface="+mn-ea"/>
                    </a:rPr>
                    <a:t>146</a:t>
                  </a:r>
                  <a:endParaRPr lang="zh-CN" altLang="en-US" sz="1000" dirty="0"/>
                </a:p>
                <a:p>
                  <a:pPr lvl="0" algn="l">
                    <a:lnSpc>
                      <a:spcPct val="80000"/>
                    </a:lnSpc>
                  </a:pPr>
                  <a:r>
                    <a:rPr lang="zh-CN" altLang="en-US" sz="1000" dirty="0">
                      <a:sym typeface="+mn-ea"/>
                    </a:rPr>
                    <a:t>G</a:t>
                  </a:r>
                  <a:r>
                    <a:rPr lang="en-US" altLang="zh-CN" sz="1000" dirty="0">
                      <a:sym typeface="+mn-ea"/>
                    </a:rPr>
                    <a:t>: </a:t>
                  </a:r>
                  <a:r>
                    <a:rPr lang="zh-CN" altLang="en-US" sz="1000" dirty="0">
                      <a:sym typeface="+mn-ea"/>
                    </a:rPr>
                    <a:t>208</a:t>
                  </a:r>
                  <a:endParaRPr lang="zh-CN" altLang="en-US" sz="1000" dirty="0"/>
                </a:p>
                <a:p>
                  <a:pPr lvl="0" algn="l">
                    <a:lnSpc>
                      <a:spcPct val="80000"/>
                    </a:lnSpc>
                  </a:pPr>
                  <a:r>
                    <a:rPr lang="zh-CN" altLang="en-US" sz="1000" dirty="0">
                      <a:sym typeface="+mn-ea"/>
                    </a:rPr>
                    <a:t>B</a:t>
                  </a:r>
                  <a:r>
                    <a:rPr lang="en-US" altLang="zh-CN" sz="1000" dirty="0">
                      <a:sym typeface="+mn-ea"/>
                    </a:rPr>
                    <a:t>: </a:t>
                  </a:r>
                  <a:r>
                    <a:rPr lang="zh-CN" altLang="en-US" sz="1000" dirty="0">
                      <a:sym typeface="+mn-ea"/>
                    </a:rPr>
                    <a:t>80</a:t>
                  </a:r>
                  <a:endParaRPr lang="zh-CN" altLang="en-US" sz="1000" dirty="0"/>
                </a:p>
              </p:txBody>
            </p:sp>
            <p:sp>
              <p:nvSpPr>
                <p:cNvPr id="69" name="文本框 3"/>
                <p:cNvSpPr txBox="1"/>
                <p:nvPr userDrawn="1"/>
              </p:nvSpPr>
              <p:spPr>
                <a:xfrm>
                  <a:off x="-962379" y="4254982"/>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187</a:t>
                  </a:r>
                </a:p>
                <a:p>
                  <a:pPr lvl="0" algn="l">
                    <a:lnSpc>
                      <a:spcPct val="80000"/>
                    </a:lnSpc>
                  </a:pPr>
                  <a:r>
                    <a:rPr lang="zh-CN" altLang="en-US" sz="1000" dirty="0">
                      <a:sym typeface="+mn-ea"/>
                    </a:rPr>
                    <a:t>G</a:t>
                  </a:r>
                  <a:r>
                    <a:rPr lang="en-US" altLang="zh-CN" sz="1000" dirty="0">
                      <a:sym typeface="+mn-ea"/>
                    </a:rPr>
                    <a:t>:</a:t>
                  </a:r>
                  <a:r>
                    <a:rPr lang="en-US" sz="1000" dirty="0">
                      <a:sym typeface="+mn-ea"/>
                    </a:rPr>
                    <a:t>195</a:t>
                  </a:r>
                </a:p>
                <a:p>
                  <a:pPr lvl="0" algn="l">
                    <a:lnSpc>
                      <a:spcPct val="80000"/>
                    </a:lnSpc>
                  </a:pPr>
                  <a:r>
                    <a:rPr lang="zh-CN" altLang="en-US" sz="1000" dirty="0">
                      <a:sym typeface="+mn-ea"/>
                    </a:rPr>
                    <a:t>B</a:t>
                  </a:r>
                  <a:r>
                    <a:rPr lang="en-US" altLang="zh-CN" sz="1000" dirty="0">
                      <a:sym typeface="+mn-ea"/>
                    </a:rPr>
                    <a:t>: 206</a:t>
                  </a:r>
                  <a:endParaRPr lang="zh-CN" altLang="en-US" sz="1000" dirty="0"/>
                </a:p>
              </p:txBody>
            </p:sp>
            <p:sp>
              <p:nvSpPr>
                <p:cNvPr id="70" name="文本框 12"/>
                <p:cNvSpPr txBox="1"/>
                <p:nvPr userDrawn="1"/>
              </p:nvSpPr>
              <p:spPr>
                <a:xfrm>
                  <a:off x="-962379" y="3118540"/>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a:t>
                  </a:r>
                  <a:r>
                    <a:rPr lang="zh-CN" altLang="en-US" sz="1000" dirty="0">
                      <a:sym typeface="+mn-ea"/>
                    </a:rPr>
                    <a:t>1</a:t>
                  </a:r>
                  <a:r>
                    <a:rPr lang="en-US" altLang="zh-CN" sz="1000" dirty="0">
                      <a:sym typeface="+mn-ea"/>
                    </a:rPr>
                    <a:t>91</a:t>
                  </a:r>
                </a:p>
                <a:p>
                  <a:pPr lvl="0" algn="l">
                    <a:lnSpc>
                      <a:spcPct val="80000"/>
                    </a:lnSpc>
                  </a:pPr>
                  <a:r>
                    <a:rPr lang="zh-CN" altLang="en-US" sz="1000" dirty="0">
                      <a:sym typeface="+mn-ea"/>
                    </a:rPr>
                    <a:t>G</a:t>
                  </a:r>
                  <a:r>
                    <a:rPr lang="en-US" altLang="zh-CN" sz="1000" dirty="0">
                      <a:sym typeface="+mn-ea"/>
                    </a:rPr>
                    <a:t>: 155</a:t>
                  </a:r>
                  <a:endParaRPr lang="zh-CN" altLang="en-US" sz="1000" dirty="0"/>
                </a:p>
                <a:p>
                  <a:pPr lvl="0" algn="l">
                    <a:lnSpc>
                      <a:spcPct val="80000"/>
                    </a:lnSpc>
                  </a:pPr>
                  <a:r>
                    <a:rPr lang="zh-CN" altLang="en-US" sz="1000" dirty="0">
                      <a:sym typeface="+mn-ea"/>
                    </a:rPr>
                    <a:t>B</a:t>
                  </a:r>
                  <a:r>
                    <a:rPr lang="en-US" altLang="zh-CN" sz="1000" dirty="0">
                      <a:sym typeface="+mn-ea"/>
                    </a:rPr>
                    <a:t>: 213</a:t>
                  </a:r>
                  <a:endParaRPr lang="zh-CN" altLang="en-US" sz="1000" dirty="0"/>
                </a:p>
              </p:txBody>
            </p:sp>
            <p:sp>
              <p:nvSpPr>
                <p:cNvPr id="71" name="文本框 16"/>
                <p:cNvSpPr txBox="1"/>
                <p:nvPr userDrawn="1"/>
              </p:nvSpPr>
              <p:spPr>
                <a:xfrm>
                  <a:off x="-962379" y="3661492"/>
                  <a:ext cx="661035" cy="461680"/>
                </a:xfrm>
                <a:prstGeom prst="rect">
                  <a:avLst/>
                </a:prstGeom>
                <a:noFill/>
              </p:spPr>
              <p:txBody>
                <a:bodyPr wrap="square" rtlCol="0">
                  <a:spAutoFit/>
                </a:bodyPr>
                <a:lstStyle/>
                <a:p>
                  <a:pPr lvl="0" algn="l">
                    <a:lnSpc>
                      <a:spcPct val="80000"/>
                    </a:lnSpc>
                  </a:pPr>
                  <a:r>
                    <a:rPr lang="zh-CN" altLang="en-US" sz="1000">
                      <a:sym typeface="+mn-ea"/>
                    </a:rPr>
                    <a:t>R</a:t>
                  </a:r>
                  <a:r>
                    <a:rPr lang="en-US" altLang="zh-CN" sz="1000">
                      <a:sym typeface="+mn-ea"/>
                    </a:rPr>
                    <a:t>: </a:t>
                  </a:r>
                  <a:r>
                    <a:rPr lang="zh-CN" altLang="en-US" sz="1000">
                      <a:sym typeface="+mn-ea"/>
                    </a:rPr>
                    <a:t>1</a:t>
                  </a:r>
                  <a:r>
                    <a:rPr lang="en-US" altLang="zh-CN" sz="1000">
                      <a:sym typeface="+mn-ea"/>
                    </a:rPr>
                    <a:t>32</a:t>
                  </a:r>
                </a:p>
                <a:p>
                  <a:pPr lvl="0" algn="l">
                    <a:lnSpc>
                      <a:spcPct val="80000"/>
                    </a:lnSpc>
                  </a:pPr>
                  <a:r>
                    <a:rPr lang="zh-CN" altLang="en-US" sz="1000">
                      <a:sym typeface="+mn-ea"/>
                    </a:rPr>
                    <a:t>G</a:t>
                  </a:r>
                  <a:r>
                    <a:rPr lang="en-US" altLang="zh-CN" sz="1000">
                      <a:sym typeface="+mn-ea"/>
                    </a:rPr>
                    <a:t>: 151</a:t>
                  </a:r>
                  <a:endParaRPr lang="zh-CN" altLang="en-US" sz="1000"/>
                </a:p>
                <a:p>
                  <a:pPr lvl="0" algn="l">
                    <a:lnSpc>
                      <a:spcPct val="80000"/>
                    </a:lnSpc>
                  </a:pPr>
                  <a:r>
                    <a:rPr lang="zh-CN" altLang="en-US" sz="1000">
                      <a:sym typeface="+mn-ea"/>
                    </a:rPr>
                    <a:t>B</a:t>
                  </a:r>
                  <a:r>
                    <a:rPr lang="en-US" altLang="zh-CN" sz="1000">
                      <a:sym typeface="+mn-ea"/>
                    </a:rPr>
                    <a:t>: 176</a:t>
                  </a:r>
                  <a:endParaRPr lang="zh-CN" altLang="en-US" sz="1000"/>
                </a:p>
              </p:txBody>
            </p:sp>
            <p:sp>
              <p:nvSpPr>
                <p:cNvPr id="72" name="文本框 20"/>
                <p:cNvSpPr txBox="1"/>
                <p:nvPr userDrawn="1"/>
              </p:nvSpPr>
              <p:spPr>
                <a:xfrm>
                  <a:off x="-963129" y="1956827"/>
                  <a:ext cx="661035" cy="459631"/>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:0</a:t>
                  </a:r>
                </a:p>
                <a:p>
                  <a:pPr lvl="0" algn="l">
                    <a:lnSpc>
                      <a:spcPct val="80000"/>
                    </a:lnSpc>
                  </a:pPr>
                  <a:r>
                    <a:rPr lang="zh-CN" altLang="en-US" sz="1000" dirty="0">
                      <a:sym typeface="+mn-ea"/>
                    </a:rPr>
                    <a:t>G</a:t>
                  </a:r>
                  <a:r>
                    <a:rPr lang="en-US" altLang="zh-CN" sz="1000" dirty="0">
                      <a:sym typeface="+mn-ea"/>
                    </a:rPr>
                    <a:t>: </a:t>
                  </a:r>
                  <a:r>
                    <a:rPr lang="en-US" sz="1000" dirty="0">
                      <a:sym typeface="+mn-ea"/>
                    </a:rPr>
                    <a:t>72</a:t>
                  </a:r>
                </a:p>
                <a:p>
                  <a:pPr lvl="0" algn="l">
                    <a:lnSpc>
                      <a:spcPct val="80000"/>
                    </a:lnSpc>
                  </a:pPr>
                  <a:r>
                    <a:rPr lang="zh-CN" altLang="en-US" sz="1000" dirty="0">
                      <a:sym typeface="+mn-ea"/>
                    </a:rPr>
                    <a:t>B</a:t>
                  </a:r>
                  <a:r>
                    <a:rPr lang="en-US" altLang="zh-CN" sz="1000" dirty="0">
                      <a:sym typeface="+mn-ea"/>
                    </a:rPr>
                    <a:t>: 157</a:t>
                  </a:r>
                  <a:endParaRPr lang="zh-CN" altLang="en-US" sz="1000" dirty="0"/>
                </a:p>
              </p:txBody>
            </p:sp>
            <p:sp>
              <p:nvSpPr>
                <p:cNvPr id="73" name="文本框 28"/>
                <p:cNvSpPr txBox="1"/>
                <p:nvPr userDrawn="1"/>
              </p:nvSpPr>
              <p:spPr>
                <a:xfrm>
                  <a:off x="-948524" y="2540757"/>
                  <a:ext cx="661035" cy="461680"/>
                </a:xfrm>
                <a:prstGeom prst="rect">
                  <a:avLst/>
                </a:prstGeom>
                <a:noFill/>
              </p:spPr>
              <p:txBody>
                <a:bodyPr wrap="square" rtlCol="0">
                  <a:spAutoFit/>
                </a:bodyPr>
                <a:lstStyle/>
                <a:p>
                  <a:pPr lvl="0" algn="l">
                    <a:lnSpc>
                      <a:spcPct val="80000"/>
                    </a:lnSpc>
                  </a:pPr>
                  <a:r>
                    <a:rPr lang="zh-CN" altLang="en-US" sz="1000">
                      <a:sym typeface="+mn-ea"/>
                    </a:rPr>
                    <a:t>R</a:t>
                  </a:r>
                  <a:r>
                    <a:rPr lang="en-US" altLang="zh-CN" sz="1000">
                      <a:sym typeface="+mn-ea"/>
                    </a:rPr>
                    <a:t>: 0</a:t>
                  </a:r>
                  <a:endParaRPr lang="zh-CN" altLang="en-US" sz="1000"/>
                </a:p>
                <a:p>
                  <a:pPr lvl="0" algn="l">
                    <a:lnSpc>
                      <a:spcPct val="80000"/>
                    </a:lnSpc>
                  </a:pPr>
                  <a:r>
                    <a:rPr lang="zh-CN" altLang="en-US" sz="1000">
                      <a:sym typeface="+mn-ea"/>
                    </a:rPr>
                    <a:t>G</a:t>
                  </a:r>
                  <a:r>
                    <a:rPr lang="en-US" altLang="zh-CN" sz="1000">
                      <a:sym typeface="+mn-ea"/>
                    </a:rPr>
                    <a:t>: 150</a:t>
                  </a:r>
                  <a:endParaRPr lang="zh-CN" altLang="en-US" sz="1000"/>
                </a:p>
                <a:p>
                  <a:pPr lvl="0" algn="l">
                    <a:lnSpc>
                      <a:spcPct val="80000"/>
                    </a:lnSpc>
                  </a:pPr>
                  <a:r>
                    <a:rPr lang="zh-CN" altLang="en-US" sz="1000">
                      <a:sym typeface="+mn-ea"/>
                    </a:rPr>
                    <a:t>B</a:t>
                  </a:r>
                  <a:r>
                    <a:rPr lang="en-US" altLang="zh-CN" sz="1000">
                      <a:sym typeface="+mn-ea"/>
                    </a:rPr>
                    <a:t>: 220</a:t>
                  </a:r>
                  <a:endParaRPr lang="zh-CN" altLang="en-US" sz="1000"/>
                </a:p>
              </p:txBody>
            </p:sp>
            <p:sp>
              <p:nvSpPr>
                <p:cNvPr id="74" name="文本框 29"/>
                <p:cNvSpPr txBox="1"/>
                <p:nvPr userDrawn="1"/>
              </p:nvSpPr>
              <p:spPr>
                <a:xfrm>
                  <a:off x="-962379" y="1406363"/>
                  <a:ext cx="661035" cy="459631"/>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38</a:t>
                  </a:r>
                </a:p>
                <a:p>
                  <a:pPr lvl="0" algn="l">
                    <a:lnSpc>
                      <a:spcPct val="80000"/>
                    </a:lnSpc>
                  </a:pPr>
                  <a:r>
                    <a:rPr lang="zh-CN" altLang="en-US" sz="1000" dirty="0">
                      <a:sym typeface="+mn-ea"/>
                    </a:rPr>
                    <a:t>G</a:t>
                  </a:r>
                  <a:r>
                    <a:rPr lang="en-US" altLang="zh-CN" sz="1000" dirty="0">
                      <a:sym typeface="+mn-ea"/>
                    </a:rPr>
                    <a:t>: 38</a:t>
                  </a:r>
                  <a:endParaRPr lang="en-US" sz="1000" dirty="0">
                    <a:sym typeface="+mn-ea"/>
                  </a:endParaRPr>
                </a:p>
                <a:p>
                  <a:pPr lvl="0" algn="l">
                    <a:lnSpc>
                      <a:spcPct val="80000"/>
                    </a:lnSpc>
                  </a:pPr>
                  <a:r>
                    <a:rPr lang="zh-CN" altLang="en-US" sz="1000" dirty="0">
                      <a:sym typeface="+mn-ea"/>
                    </a:rPr>
                    <a:t>B</a:t>
                  </a:r>
                  <a:r>
                    <a:rPr lang="en-US" altLang="zh-CN" sz="1000" dirty="0">
                      <a:sym typeface="+mn-ea"/>
                    </a:rPr>
                    <a:t>: 38</a:t>
                  </a:r>
                  <a:endParaRPr lang="zh-CN" altLang="en-US" sz="1000" dirty="0"/>
                </a:p>
              </p:txBody>
            </p:sp>
          </p:grpSp>
          <p:grpSp>
            <p:nvGrpSpPr>
              <p:cNvPr id="39" name="组合 38"/>
              <p:cNvGrpSpPr/>
              <p:nvPr userDrawn="1"/>
            </p:nvGrpSpPr>
            <p:grpSpPr>
              <a:xfrm>
                <a:off x="-957474" y="1461589"/>
                <a:ext cx="744970" cy="491926"/>
                <a:chOff x="-957474" y="796549"/>
                <a:chExt cx="744970" cy="491926"/>
              </a:xfrm>
            </p:grpSpPr>
            <p:sp>
              <p:nvSpPr>
                <p:cNvPr id="40" name="矩形 39"/>
                <p:cNvSpPr/>
                <p:nvPr userDrawn="1"/>
              </p:nvSpPr>
              <p:spPr>
                <a:xfrm rot="16200000">
                  <a:off x="-584063" y="897598"/>
                  <a:ext cx="472607" cy="270510"/>
                </a:xfrm>
                <a:prstGeom prst="rect">
                  <a:avLst/>
                </a:prstGeom>
                <a:solidFill>
                  <a:srgbClr val="00000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1" name="文本框 29"/>
                <p:cNvSpPr txBox="1"/>
                <p:nvPr userDrawn="1"/>
              </p:nvSpPr>
              <p:spPr>
                <a:xfrm>
                  <a:off x="-957474" y="828844"/>
                  <a:ext cx="661035" cy="459631"/>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0</a:t>
                  </a:r>
                </a:p>
                <a:p>
                  <a:pPr lvl="0" algn="l">
                    <a:lnSpc>
                      <a:spcPct val="80000"/>
                    </a:lnSpc>
                  </a:pPr>
                  <a:r>
                    <a:rPr lang="zh-CN" altLang="en-US" sz="1000" dirty="0">
                      <a:sym typeface="+mn-ea"/>
                    </a:rPr>
                    <a:t>G</a:t>
                  </a:r>
                  <a:r>
                    <a:rPr lang="en-US" altLang="zh-CN" sz="1000" dirty="0">
                      <a:sym typeface="+mn-ea"/>
                    </a:rPr>
                    <a:t>: 0</a:t>
                  </a:r>
                  <a:endParaRPr lang="en-US" sz="1000" dirty="0">
                    <a:sym typeface="+mn-ea"/>
                  </a:endParaRPr>
                </a:p>
                <a:p>
                  <a:pPr lvl="0" algn="l">
                    <a:lnSpc>
                      <a:spcPct val="80000"/>
                    </a:lnSpc>
                  </a:pPr>
                  <a:r>
                    <a:rPr lang="zh-CN" altLang="en-US" sz="1000" dirty="0">
                      <a:sym typeface="+mn-ea"/>
                    </a:rPr>
                    <a:t>B</a:t>
                  </a:r>
                  <a:r>
                    <a:rPr lang="en-US" altLang="zh-CN" sz="1000" dirty="0">
                      <a:sym typeface="+mn-ea"/>
                    </a:rPr>
                    <a:t>: 0</a:t>
                  </a:r>
                  <a:endParaRPr lang="zh-CN" altLang="en-US" sz="1000" dirty="0"/>
                </a:p>
              </p:txBody>
            </p:sp>
          </p:grpSp>
        </p:grpSp>
        <p:sp>
          <p:nvSpPr>
            <p:cNvPr id="36" name="矩形 35"/>
            <p:cNvSpPr/>
            <p:nvPr userDrawn="1"/>
          </p:nvSpPr>
          <p:spPr>
            <a:xfrm rot="16200000">
              <a:off x="-509599" y="4900869"/>
              <a:ext cx="472607" cy="274320"/>
            </a:xfrm>
            <a:prstGeom prst="rect">
              <a:avLst/>
            </a:prstGeom>
            <a:solidFill>
              <a:srgbClr val="FFFFFF"/>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文本框 3"/>
            <p:cNvSpPr txBox="1"/>
            <p:nvPr userDrawn="1"/>
          </p:nvSpPr>
          <p:spPr>
            <a:xfrm>
              <a:off x="-927750" y="4814018"/>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255</a:t>
              </a:r>
            </a:p>
            <a:p>
              <a:pPr lvl="0" algn="l">
                <a:lnSpc>
                  <a:spcPct val="80000"/>
                </a:lnSpc>
              </a:pPr>
              <a:r>
                <a:rPr lang="zh-CN" altLang="en-US" sz="1000" dirty="0">
                  <a:sym typeface="+mn-ea"/>
                </a:rPr>
                <a:t>G</a:t>
              </a:r>
              <a:r>
                <a:rPr lang="en-US" altLang="zh-CN" sz="1000" dirty="0">
                  <a:sym typeface="+mn-ea"/>
                </a:rPr>
                <a:t>:255</a:t>
              </a:r>
              <a:endParaRPr lang="en-US" sz="1000" dirty="0">
                <a:sym typeface="+mn-ea"/>
              </a:endParaRPr>
            </a:p>
            <a:p>
              <a:pPr lvl="0" algn="l">
                <a:lnSpc>
                  <a:spcPct val="80000"/>
                </a:lnSpc>
              </a:pPr>
              <a:r>
                <a:rPr lang="zh-CN" altLang="en-US" sz="1000" dirty="0">
                  <a:sym typeface="+mn-ea"/>
                </a:rPr>
                <a:t>B</a:t>
              </a:r>
              <a:r>
                <a:rPr lang="en-US" altLang="zh-CN" sz="1000" dirty="0">
                  <a:sym typeface="+mn-ea"/>
                </a:rPr>
                <a:t>: 255</a:t>
              </a:r>
              <a:endParaRPr lang="zh-CN" altLang="en-US" sz="1000" dirty="0"/>
            </a:p>
          </p:txBody>
        </p:sp>
      </p:grpSp>
    </p:spTree>
    <p:extLst>
      <p:ext uri="{BB962C8B-B14F-4D97-AF65-F5344CB8AC3E}">
        <p14:creationId xmlns:p14="http://schemas.microsoft.com/office/powerpoint/2010/main" val="622790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pic>
        <p:nvPicPr>
          <p:cNvPr id="8" name="Picture 3" descr="C:\Users\wangxin51\Desktop\未标题-5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1006" y="483576"/>
            <a:ext cx="3329250" cy="18741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6"/>
          <p:cNvSpPr txBox="1"/>
          <p:nvPr userDrawn="1"/>
        </p:nvSpPr>
        <p:spPr>
          <a:xfrm>
            <a:off x="935924" y="5963811"/>
            <a:ext cx="2576958" cy="246221"/>
          </a:xfrm>
          <a:prstGeom prst="rect">
            <a:avLst/>
          </a:prstGeom>
          <a:noFill/>
        </p:spPr>
        <p:txBody>
          <a:bodyPr wrap="square" rtlCol="0">
            <a:spAutoFit/>
          </a:bodyPr>
          <a:lstStyle/>
          <a:p>
            <a:r>
              <a:rPr lang="en-US" altLang="zh-CN" sz="1000" b="0" dirty="0">
                <a:solidFill>
                  <a:schemeClr val="bg1">
                    <a:lumMod val="65000"/>
                  </a:schemeClr>
                </a:solidFill>
                <a:latin typeface="微软雅黑" panose="020B0503020204020204" charset="-122"/>
                <a:ea typeface="微软雅黑" panose="020B0503020204020204" charset="-122"/>
              </a:rPr>
              <a:t>WANHUA CHEMICAL</a:t>
            </a:r>
            <a:r>
              <a:rPr lang="en-US" altLang="zh-CN" sz="1000" b="0" baseline="0" dirty="0">
                <a:solidFill>
                  <a:schemeClr val="bg1">
                    <a:lumMod val="65000"/>
                  </a:schemeClr>
                </a:solidFill>
                <a:latin typeface="微软雅黑" panose="020B0503020204020204" charset="-122"/>
                <a:ea typeface="微软雅黑" panose="020B0503020204020204" charset="-122"/>
              </a:rPr>
              <a:t> </a:t>
            </a:r>
            <a:r>
              <a:rPr lang="en-US" altLang="zh-CN" sz="1000" b="0" dirty="0">
                <a:solidFill>
                  <a:schemeClr val="bg1">
                    <a:lumMod val="65000"/>
                  </a:schemeClr>
                </a:solidFill>
                <a:latin typeface="微软雅黑" panose="020B0503020204020204" charset="-122"/>
                <a:ea typeface="微软雅黑" panose="020B0503020204020204" charset="-122"/>
              </a:rPr>
              <a:t>GROUP CO.,LTD.</a:t>
            </a:r>
            <a:endParaRPr lang="zh-CN" altLang="en-US" sz="1000" b="0" dirty="0">
              <a:solidFill>
                <a:schemeClr val="bg1">
                  <a:lumMod val="65000"/>
                </a:schemeClr>
              </a:solidFill>
              <a:latin typeface="微软雅黑" panose="020B0503020204020204" charset="-122"/>
              <a:ea typeface="微软雅黑" panose="020B0503020204020204" charset="-122"/>
            </a:endParaRPr>
          </a:p>
        </p:txBody>
      </p:sp>
      <p:pic>
        <p:nvPicPr>
          <p:cNvPr id="15" name="Picture 2" descr="C:\Users\wangxin51\Desktop\未标题-3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85" y="3736975"/>
            <a:ext cx="12193290" cy="407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08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grpSp>
        <p:nvGrpSpPr>
          <p:cNvPr id="8" name="组合 7"/>
          <p:cNvGrpSpPr/>
          <p:nvPr userDrawn="1"/>
        </p:nvGrpSpPr>
        <p:grpSpPr>
          <a:xfrm>
            <a:off x="-6985" y="242570"/>
            <a:ext cx="12207240" cy="431800"/>
            <a:chOff x="-11" y="382"/>
            <a:chExt cx="19224" cy="680"/>
          </a:xfrm>
        </p:grpSpPr>
        <p:sp>
          <p:nvSpPr>
            <p:cNvPr id="9" name="矩形 8"/>
            <p:cNvSpPr/>
            <p:nvPr userDrawn="1"/>
          </p:nvSpPr>
          <p:spPr>
            <a:xfrm>
              <a:off x="-11" y="382"/>
              <a:ext cx="17172" cy="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未命名-1"/>
            <p:cNvPicPr>
              <a:picLocks noChangeAspect="1"/>
            </p:cNvPicPr>
            <p:nvPr userDrawn="1"/>
          </p:nvPicPr>
          <p:blipFill>
            <a:blip r:embed="rId2"/>
            <a:srcRect r="13264"/>
            <a:stretch>
              <a:fillRect/>
            </a:stretch>
          </p:blipFill>
          <p:spPr>
            <a:xfrm>
              <a:off x="15551" y="382"/>
              <a:ext cx="3662" cy="681"/>
            </a:xfrm>
            <a:prstGeom prst="rect">
              <a:avLst/>
            </a:prstGeom>
          </p:spPr>
        </p:pic>
        <p:pic>
          <p:nvPicPr>
            <p:cNvPr id="6" name="图片 5"/>
            <p:cNvPicPr>
              <a:picLocks noChangeAspect="1"/>
            </p:cNvPicPr>
            <p:nvPr userDrawn="1"/>
          </p:nvPicPr>
          <p:blipFill>
            <a:blip r:embed="rId3"/>
            <a:stretch>
              <a:fillRect/>
            </a:stretch>
          </p:blipFill>
          <p:spPr>
            <a:xfrm>
              <a:off x="16098" y="436"/>
              <a:ext cx="2375" cy="568"/>
            </a:xfrm>
            <a:prstGeom prst="rect">
              <a:avLst/>
            </a:prstGeom>
          </p:spPr>
        </p:pic>
      </p:grpSp>
      <p:sp>
        <p:nvSpPr>
          <p:cNvPr id="2" name="标题 1"/>
          <p:cNvSpPr>
            <a:spLocks noGrp="1"/>
          </p:cNvSpPr>
          <p:nvPr>
            <p:ph type="title"/>
          </p:nvPr>
        </p:nvSpPr>
        <p:spPr>
          <a:xfrm>
            <a:off x="660400" y="857250"/>
            <a:ext cx="4912995" cy="399415"/>
          </a:xfrm>
        </p:spPr>
        <p:txBody>
          <a:bodyPr anchor="b">
            <a:noAutofit/>
          </a:bodyPr>
          <a:lstStyle>
            <a:lvl1pPr>
              <a:defRPr sz="240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hasCustomPrompt="1"/>
          </p:nvPr>
        </p:nvSpPr>
        <p:spPr>
          <a:xfrm>
            <a:off x="678180" y="1239520"/>
            <a:ext cx="4133215" cy="249555"/>
          </a:xfrm>
        </p:spPr>
        <p:txBody>
          <a:bodyPr>
            <a:noAutofit/>
          </a:bodyPr>
          <a:lstStyle>
            <a:lvl1pPr marL="0" indent="0">
              <a:buNone/>
              <a:defRPr sz="1400">
                <a:solidFill>
                  <a:schemeClr val="tx1">
                    <a:tint val="75000"/>
                  </a:schemeClr>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单击此处编辑母版文本样式或添加英文</a:t>
            </a:r>
          </a:p>
        </p:txBody>
      </p:sp>
      <p:sp>
        <p:nvSpPr>
          <p:cNvPr id="14" name="文本占位符 13"/>
          <p:cNvSpPr>
            <a:spLocks noGrp="1"/>
          </p:cNvSpPr>
          <p:nvPr>
            <p:ph type="body" idx="13"/>
          </p:nvPr>
        </p:nvSpPr>
        <p:spPr>
          <a:xfrm>
            <a:off x="655320" y="274320"/>
            <a:ext cx="4979670" cy="335280"/>
          </a:xfrm>
        </p:spPr>
        <p:txBody>
          <a:bodyPr>
            <a:noAutofit/>
          </a:bodyPr>
          <a:lstStyle>
            <a:lvl1pPr marL="0" indent="0">
              <a:buNone/>
              <a:defRPr sz="2000" b="1" u="none" strike="noStrike" kern="1200" cap="none" spc="100" normalizeH="0">
                <a:solidFill>
                  <a:srgbClr val="01489D"/>
                </a:solidFill>
                <a:uFillTx/>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grpSp>
        <p:nvGrpSpPr>
          <p:cNvPr id="18" name="组合 17"/>
          <p:cNvGrpSpPr/>
          <p:nvPr userDrawn="1"/>
        </p:nvGrpSpPr>
        <p:grpSpPr>
          <a:xfrm>
            <a:off x="-57150" y="6646545"/>
            <a:ext cx="12359005" cy="76200"/>
            <a:chOff x="-515" y="10387"/>
            <a:chExt cx="19747" cy="84"/>
          </a:xfrm>
        </p:grpSpPr>
        <p:sp>
          <p:nvSpPr>
            <p:cNvPr id="19" name="圆角矩形 18"/>
            <p:cNvSpPr/>
            <p:nvPr/>
          </p:nvSpPr>
          <p:spPr>
            <a:xfrm>
              <a:off x="-515" y="10387"/>
              <a:ext cx="17150" cy="85"/>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5888" y="10387"/>
              <a:ext cx="3345" cy="85"/>
            </a:xfrm>
            <a:prstGeom prst="roundRect">
              <a:avLst>
                <a:gd name="adj" fmla="val 50000"/>
              </a:avLst>
            </a:prstGeom>
            <a:solidFill>
              <a:srgbClr val="BBC3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占位符 30"/>
          <p:cNvSpPr>
            <a:spLocks noGrp="1"/>
          </p:cNvSpPr>
          <p:nvPr>
            <p:ph type="body" sz="half" idx="2" hasCustomPrompt="1"/>
          </p:nvPr>
        </p:nvSpPr>
        <p:spPr>
          <a:xfrm>
            <a:off x="660400" y="1982470"/>
            <a:ext cx="6650990" cy="3811905"/>
          </a:xfrm>
        </p:spPr>
        <p:txBody>
          <a:bodyPr>
            <a:normAutofit/>
          </a:bodyPr>
          <a:lstStyle>
            <a:lvl1pPr marL="0" indent="0" eaLnBrk="1" fontAlgn="auto" latinLnBrk="0" hangingPunct="1">
              <a:lnSpc>
                <a:spcPct val="110000"/>
              </a:lnSpc>
              <a:buNone/>
              <a:defRPr sz="1600" u="none" strike="noStrike" kern="1200" cap="none" spc="60" normalizeH="0">
                <a:solidFill>
                  <a:srgbClr val="262626"/>
                </a:solidFill>
                <a:uFillTx/>
                <a:latin typeface="微软雅黑" panose="020B0503020204020204" charset="-122"/>
                <a:ea typeface="微软雅黑" panose="020B050302020402020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sym typeface="+mn-ea"/>
              </a:rPr>
              <a:t>单击此处编辑正文文本样式单击此处编辑正文文本样式单击此处编辑正文文本样式单击此处编辑正文文本样式单击此处编辑正文文本样式单击此处编辑正文文本样式单击此处编辑正文文本样式</a:t>
            </a:r>
          </a:p>
          <a:p>
            <a:pPr lvl="0"/>
            <a:r>
              <a:rPr lang="zh-CN" altLang="en-US" dirty="0">
                <a:sym typeface="+mn-ea"/>
              </a:rPr>
              <a:t>字号1</a:t>
            </a:r>
            <a:r>
              <a:rPr lang="en-US" altLang="zh-CN" dirty="0">
                <a:sym typeface="+mn-ea"/>
              </a:rPr>
              <a:t>6</a:t>
            </a:r>
            <a:r>
              <a:rPr lang="zh-CN" altLang="en-US" dirty="0">
                <a:sym typeface="+mn-ea"/>
              </a:rPr>
              <a:t>,字色90%灰度黑。段落行距1.1，字体间距0.6</a:t>
            </a:r>
          </a:p>
          <a:p>
            <a:pPr lvl="0"/>
            <a:endParaRPr lang="zh-CN" altLang="en-US" dirty="0"/>
          </a:p>
        </p:txBody>
      </p:sp>
      <p:grpSp>
        <p:nvGrpSpPr>
          <p:cNvPr id="60" name="组合 59"/>
          <p:cNvGrpSpPr/>
          <p:nvPr userDrawn="1"/>
        </p:nvGrpSpPr>
        <p:grpSpPr>
          <a:xfrm>
            <a:off x="-928495" y="175541"/>
            <a:ext cx="883690" cy="6272802"/>
            <a:chOff x="-928495" y="175541"/>
            <a:chExt cx="883690" cy="6272802"/>
          </a:xfrm>
        </p:grpSpPr>
        <p:grpSp>
          <p:nvGrpSpPr>
            <p:cNvPr id="61" name="组合 60"/>
            <p:cNvGrpSpPr/>
            <p:nvPr userDrawn="1"/>
          </p:nvGrpSpPr>
          <p:grpSpPr>
            <a:xfrm>
              <a:off x="-928495" y="175541"/>
              <a:ext cx="883690" cy="6272802"/>
              <a:chOff x="-976984" y="821885"/>
              <a:chExt cx="883690" cy="6272802"/>
            </a:xfrm>
          </p:grpSpPr>
          <p:grpSp>
            <p:nvGrpSpPr>
              <p:cNvPr id="64" name="组合 63"/>
              <p:cNvGrpSpPr/>
              <p:nvPr userDrawn="1"/>
            </p:nvGrpSpPr>
            <p:grpSpPr>
              <a:xfrm>
                <a:off x="-976984" y="821885"/>
                <a:ext cx="883690" cy="6272802"/>
                <a:chOff x="-963129" y="212265"/>
                <a:chExt cx="883690" cy="6272802"/>
              </a:xfrm>
            </p:grpSpPr>
            <p:sp>
              <p:nvSpPr>
                <p:cNvPr id="68" name="矩形 67"/>
                <p:cNvSpPr/>
                <p:nvPr userDrawn="1"/>
              </p:nvSpPr>
              <p:spPr>
                <a:xfrm rot="16200000">
                  <a:off x="-558083" y="2607801"/>
                  <a:ext cx="472607" cy="274320"/>
                </a:xfrm>
                <a:prstGeom prst="rect">
                  <a:avLst/>
                </a:prstGeom>
                <a:solidFill>
                  <a:srgbClr val="0096DC"/>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userDrawn="1"/>
              </p:nvSpPr>
              <p:spPr>
                <a:xfrm rot="16200000">
                  <a:off x="-558083" y="3158949"/>
                  <a:ext cx="472607" cy="274320"/>
                </a:xfrm>
                <a:prstGeom prst="rect">
                  <a:avLst/>
                </a:prstGeom>
                <a:solidFill>
                  <a:srgbClr val="5B9BD5"/>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userDrawn="1"/>
              </p:nvSpPr>
              <p:spPr>
                <a:xfrm rot="16200000">
                  <a:off x="-558083" y="3757903"/>
                  <a:ext cx="472607" cy="274320"/>
                </a:xfrm>
                <a:prstGeom prst="rect">
                  <a:avLst/>
                </a:prstGeom>
                <a:solidFill>
                  <a:srgbClr val="8497B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userDrawn="1"/>
              </p:nvSpPr>
              <p:spPr>
                <a:xfrm rot="16200000">
                  <a:off x="-558083" y="4341833"/>
                  <a:ext cx="472607" cy="274320"/>
                </a:xfrm>
                <a:prstGeom prst="rect">
                  <a:avLst/>
                </a:prstGeom>
                <a:solidFill>
                  <a:srgbClr val="BBC3CE"/>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userDrawn="1"/>
              </p:nvSpPr>
              <p:spPr>
                <a:xfrm rot="16200000">
                  <a:off x="-558083" y="2049824"/>
                  <a:ext cx="472607" cy="274320"/>
                </a:xfrm>
                <a:prstGeom prst="rect">
                  <a:avLst/>
                </a:prstGeom>
                <a:solidFill>
                  <a:srgbClr val="00489D"/>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userDrawn="1"/>
              </p:nvSpPr>
              <p:spPr>
                <a:xfrm rot="16200000">
                  <a:off x="-561258" y="1488972"/>
                  <a:ext cx="472607" cy="270510"/>
                </a:xfrm>
                <a:prstGeom prst="rect">
                  <a:avLst/>
                </a:prstGeom>
                <a:solidFill>
                  <a:schemeClr val="tx1">
                    <a:lumMod val="85000"/>
                    <a:lumOff val="15000"/>
                  </a:schemeClr>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Rectangle 33"/>
                <p:cNvSpPr/>
                <p:nvPr userDrawn="1"/>
              </p:nvSpPr>
              <p:spPr>
                <a:xfrm>
                  <a:off x="-935419" y="212265"/>
                  <a:ext cx="855980" cy="577100"/>
                </a:xfrm>
                <a:prstGeom prst="rect">
                  <a:avLst/>
                </a:prstGeom>
              </p:spPr>
              <p:txBody>
                <a:bodyPr wrap="square">
                  <a:spAutoFit/>
                </a:bodyPr>
                <a:lstStyle/>
                <a:p>
                  <a:pPr>
                    <a:lnSpc>
                      <a:spcPct val="100000"/>
                    </a:lnSpc>
                  </a:pPr>
                  <a:r>
                    <a:rPr lang="zh-CN" altLang="en-US"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允许颜色</a:t>
                  </a:r>
                  <a:endParaRPr lang="en-US" altLang="zh-CN"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endParaRPr>
                </a:p>
                <a:p>
                  <a:pPr>
                    <a:lnSpc>
                      <a:spcPct val="100000"/>
                    </a:lnSpc>
                  </a:pPr>
                  <a:r>
                    <a:rPr lang="en-US" altLang="zh-CN"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rPr>
                    <a:t>Colors allowed</a:t>
                  </a:r>
                  <a:endParaRPr lang="zh-CN" altLang="zh-CN" sz="1050" dirty="0">
                    <a:solidFill>
                      <a:schemeClr val="tx1">
                        <a:lumMod val="85000"/>
                        <a:lumOff val="15000"/>
                      </a:schemeClr>
                    </a:solidFill>
                    <a:latin typeface="微软雅黑" panose="020B0503020204020204" charset="-122"/>
                    <a:ea typeface="微软雅黑" panose="020B0503020204020204" charset="-122"/>
                    <a:cs typeface="Open Sans" panose="020B0606030504020204" pitchFamily="34" charset="0"/>
                  </a:endParaRPr>
                </a:p>
              </p:txBody>
            </p:sp>
            <p:sp>
              <p:nvSpPr>
                <p:cNvPr id="75" name="矩形 74"/>
                <p:cNvSpPr/>
                <p:nvPr userDrawn="1"/>
              </p:nvSpPr>
              <p:spPr>
                <a:xfrm rot="16200000">
                  <a:off x="-549193" y="5514894"/>
                  <a:ext cx="472607" cy="274320"/>
                </a:xfrm>
                <a:prstGeom prst="rect">
                  <a:avLst/>
                </a:prstGeom>
                <a:solidFill>
                  <a:srgbClr val="FFC10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userDrawn="1"/>
              </p:nvSpPr>
              <p:spPr>
                <a:xfrm rot="16200000">
                  <a:off x="-544228" y="6088579"/>
                  <a:ext cx="472607" cy="274320"/>
                </a:xfrm>
                <a:prstGeom prst="rect">
                  <a:avLst/>
                </a:prstGeom>
                <a:solidFill>
                  <a:srgbClr val="92D05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14"/>
                <p:cNvSpPr txBox="1"/>
                <p:nvPr userDrawn="1"/>
              </p:nvSpPr>
              <p:spPr>
                <a:xfrm>
                  <a:off x="-962379" y="5429213"/>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255</a:t>
                  </a:r>
                  <a:endParaRPr lang="zh-CN" altLang="en-US" sz="1000" dirty="0"/>
                </a:p>
                <a:p>
                  <a:pPr lvl="0" algn="l">
                    <a:lnSpc>
                      <a:spcPct val="80000"/>
                    </a:lnSpc>
                  </a:pPr>
                  <a:r>
                    <a:rPr lang="zh-CN" altLang="en-US" sz="1000" dirty="0">
                      <a:sym typeface="+mn-ea"/>
                    </a:rPr>
                    <a:t>G</a:t>
                  </a:r>
                  <a:r>
                    <a:rPr lang="en-US" altLang="zh-CN" sz="1000" dirty="0">
                      <a:sym typeface="+mn-ea"/>
                    </a:rPr>
                    <a:t>: 193</a:t>
                  </a:r>
                  <a:endParaRPr lang="zh-CN" altLang="en-US" sz="1000" dirty="0"/>
                </a:p>
                <a:p>
                  <a:pPr lvl="0" algn="l">
                    <a:lnSpc>
                      <a:spcPct val="80000"/>
                    </a:lnSpc>
                  </a:pPr>
                  <a:r>
                    <a:rPr lang="zh-CN" altLang="en-US" sz="1000" dirty="0">
                      <a:sym typeface="+mn-ea"/>
                    </a:rPr>
                    <a:t>B</a:t>
                  </a:r>
                  <a:r>
                    <a:rPr lang="en-US" altLang="zh-CN" sz="1000" dirty="0">
                      <a:sym typeface="+mn-ea"/>
                    </a:rPr>
                    <a:t>: </a:t>
                  </a:r>
                  <a:r>
                    <a:rPr lang="zh-CN" altLang="en-US" sz="1000" dirty="0">
                      <a:sym typeface="+mn-ea"/>
                    </a:rPr>
                    <a:t>0</a:t>
                  </a:r>
                  <a:endParaRPr lang="zh-CN" altLang="en-US" sz="1000" dirty="0"/>
                </a:p>
              </p:txBody>
            </p:sp>
            <p:sp>
              <p:nvSpPr>
                <p:cNvPr id="78" name="文本框 15"/>
                <p:cNvSpPr txBox="1"/>
                <p:nvPr userDrawn="1"/>
              </p:nvSpPr>
              <p:spPr>
                <a:xfrm>
                  <a:off x="-962379" y="6023387"/>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a:t>
                  </a:r>
                  <a:r>
                    <a:rPr lang="zh-CN" altLang="en-US" sz="1000" dirty="0">
                      <a:sym typeface="+mn-ea"/>
                    </a:rPr>
                    <a:t>146</a:t>
                  </a:r>
                  <a:endParaRPr lang="zh-CN" altLang="en-US" sz="1000" dirty="0"/>
                </a:p>
                <a:p>
                  <a:pPr lvl="0" algn="l">
                    <a:lnSpc>
                      <a:spcPct val="80000"/>
                    </a:lnSpc>
                  </a:pPr>
                  <a:r>
                    <a:rPr lang="zh-CN" altLang="en-US" sz="1000" dirty="0">
                      <a:sym typeface="+mn-ea"/>
                    </a:rPr>
                    <a:t>G</a:t>
                  </a:r>
                  <a:r>
                    <a:rPr lang="en-US" altLang="zh-CN" sz="1000" dirty="0">
                      <a:sym typeface="+mn-ea"/>
                    </a:rPr>
                    <a:t>: </a:t>
                  </a:r>
                  <a:r>
                    <a:rPr lang="zh-CN" altLang="en-US" sz="1000" dirty="0">
                      <a:sym typeface="+mn-ea"/>
                    </a:rPr>
                    <a:t>208</a:t>
                  </a:r>
                  <a:endParaRPr lang="zh-CN" altLang="en-US" sz="1000" dirty="0"/>
                </a:p>
                <a:p>
                  <a:pPr lvl="0" algn="l">
                    <a:lnSpc>
                      <a:spcPct val="80000"/>
                    </a:lnSpc>
                  </a:pPr>
                  <a:r>
                    <a:rPr lang="zh-CN" altLang="en-US" sz="1000" dirty="0">
                      <a:sym typeface="+mn-ea"/>
                    </a:rPr>
                    <a:t>B</a:t>
                  </a:r>
                  <a:r>
                    <a:rPr lang="en-US" altLang="zh-CN" sz="1000" dirty="0">
                      <a:sym typeface="+mn-ea"/>
                    </a:rPr>
                    <a:t>: </a:t>
                  </a:r>
                  <a:r>
                    <a:rPr lang="zh-CN" altLang="en-US" sz="1000" dirty="0">
                      <a:sym typeface="+mn-ea"/>
                    </a:rPr>
                    <a:t>80</a:t>
                  </a:r>
                  <a:endParaRPr lang="zh-CN" altLang="en-US" sz="1000" dirty="0"/>
                </a:p>
              </p:txBody>
            </p:sp>
            <p:sp>
              <p:nvSpPr>
                <p:cNvPr id="79" name="文本框 3"/>
                <p:cNvSpPr txBox="1"/>
                <p:nvPr userDrawn="1"/>
              </p:nvSpPr>
              <p:spPr>
                <a:xfrm>
                  <a:off x="-962379" y="4254982"/>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187</a:t>
                  </a:r>
                </a:p>
                <a:p>
                  <a:pPr lvl="0" algn="l">
                    <a:lnSpc>
                      <a:spcPct val="80000"/>
                    </a:lnSpc>
                  </a:pPr>
                  <a:r>
                    <a:rPr lang="zh-CN" altLang="en-US" sz="1000" dirty="0">
                      <a:sym typeface="+mn-ea"/>
                    </a:rPr>
                    <a:t>G</a:t>
                  </a:r>
                  <a:r>
                    <a:rPr lang="en-US" altLang="zh-CN" sz="1000" dirty="0">
                      <a:sym typeface="+mn-ea"/>
                    </a:rPr>
                    <a:t>:</a:t>
                  </a:r>
                  <a:r>
                    <a:rPr lang="en-US" sz="1000" dirty="0">
                      <a:sym typeface="+mn-ea"/>
                    </a:rPr>
                    <a:t>195</a:t>
                  </a:r>
                </a:p>
                <a:p>
                  <a:pPr lvl="0" algn="l">
                    <a:lnSpc>
                      <a:spcPct val="80000"/>
                    </a:lnSpc>
                  </a:pPr>
                  <a:r>
                    <a:rPr lang="zh-CN" altLang="en-US" sz="1000" dirty="0">
                      <a:sym typeface="+mn-ea"/>
                    </a:rPr>
                    <a:t>B</a:t>
                  </a:r>
                  <a:r>
                    <a:rPr lang="en-US" altLang="zh-CN" sz="1000" dirty="0">
                      <a:sym typeface="+mn-ea"/>
                    </a:rPr>
                    <a:t>: 206</a:t>
                  </a:r>
                  <a:endParaRPr lang="zh-CN" altLang="en-US" sz="1000" dirty="0"/>
                </a:p>
              </p:txBody>
            </p:sp>
            <p:sp>
              <p:nvSpPr>
                <p:cNvPr id="80" name="文本框 12"/>
                <p:cNvSpPr txBox="1"/>
                <p:nvPr userDrawn="1"/>
              </p:nvSpPr>
              <p:spPr>
                <a:xfrm>
                  <a:off x="-962379" y="3118540"/>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91</a:t>
                  </a:r>
                </a:p>
                <a:p>
                  <a:pPr lvl="0" algn="l">
                    <a:lnSpc>
                      <a:spcPct val="80000"/>
                    </a:lnSpc>
                  </a:pPr>
                  <a:r>
                    <a:rPr lang="zh-CN" altLang="en-US" sz="1000" dirty="0">
                      <a:sym typeface="+mn-ea"/>
                    </a:rPr>
                    <a:t>G</a:t>
                  </a:r>
                  <a:r>
                    <a:rPr lang="en-US" altLang="zh-CN" sz="1000" dirty="0">
                      <a:sym typeface="+mn-ea"/>
                    </a:rPr>
                    <a:t>: 155</a:t>
                  </a:r>
                  <a:endParaRPr lang="zh-CN" altLang="en-US" sz="1000" dirty="0"/>
                </a:p>
                <a:p>
                  <a:pPr lvl="0" algn="l">
                    <a:lnSpc>
                      <a:spcPct val="80000"/>
                    </a:lnSpc>
                  </a:pPr>
                  <a:r>
                    <a:rPr lang="zh-CN" altLang="en-US" sz="1000" dirty="0">
                      <a:sym typeface="+mn-ea"/>
                    </a:rPr>
                    <a:t>B</a:t>
                  </a:r>
                  <a:r>
                    <a:rPr lang="en-US" altLang="zh-CN" sz="1000" dirty="0">
                      <a:sym typeface="+mn-ea"/>
                    </a:rPr>
                    <a:t>: 213</a:t>
                  </a:r>
                  <a:endParaRPr lang="zh-CN" altLang="en-US" sz="1000" dirty="0"/>
                </a:p>
              </p:txBody>
            </p:sp>
            <p:sp>
              <p:nvSpPr>
                <p:cNvPr id="81" name="文本框 16"/>
                <p:cNvSpPr txBox="1"/>
                <p:nvPr userDrawn="1"/>
              </p:nvSpPr>
              <p:spPr>
                <a:xfrm>
                  <a:off x="-962379" y="3661492"/>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a:t>
                  </a:r>
                  <a:r>
                    <a:rPr lang="zh-CN" altLang="en-US" sz="1000" dirty="0">
                      <a:sym typeface="+mn-ea"/>
                    </a:rPr>
                    <a:t>1</a:t>
                  </a:r>
                  <a:r>
                    <a:rPr lang="en-US" altLang="zh-CN" sz="1000" dirty="0">
                      <a:sym typeface="+mn-ea"/>
                    </a:rPr>
                    <a:t>32</a:t>
                  </a:r>
                </a:p>
                <a:p>
                  <a:pPr lvl="0" algn="l">
                    <a:lnSpc>
                      <a:spcPct val="80000"/>
                    </a:lnSpc>
                  </a:pPr>
                  <a:r>
                    <a:rPr lang="zh-CN" altLang="en-US" sz="1000" dirty="0">
                      <a:sym typeface="+mn-ea"/>
                    </a:rPr>
                    <a:t>G</a:t>
                  </a:r>
                  <a:r>
                    <a:rPr lang="en-US" altLang="zh-CN" sz="1000" dirty="0">
                      <a:sym typeface="+mn-ea"/>
                    </a:rPr>
                    <a:t>: 151</a:t>
                  </a:r>
                  <a:endParaRPr lang="zh-CN" altLang="en-US" sz="1000" dirty="0"/>
                </a:p>
                <a:p>
                  <a:pPr lvl="0" algn="l">
                    <a:lnSpc>
                      <a:spcPct val="80000"/>
                    </a:lnSpc>
                  </a:pPr>
                  <a:r>
                    <a:rPr lang="zh-CN" altLang="en-US" sz="1000" dirty="0">
                      <a:sym typeface="+mn-ea"/>
                    </a:rPr>
                    <a:t>B</a:t>
                  </a:r>
                  <a:r>
                    <a:rPr lang="en-US" altLang="zh-CN" sz="1000" dirty="0">
                      <a:sym typeface="+mn-ea"/>
                    </a:rPr>
                    <a:t>: 176</a:t>
                  </a:r>
                  <a:endParaRPr lang="zh-CN" altLang="en-US" sz="1000" dirty="0"/>
                </a:p>
              </p:txBody>
            </p:sp>
            <p:sp>
              <p:nvSpPr>
                <p:cNvPr id="82" name="文本框 20"/>
                <p:cNvSpPr txBox="1"/>
                <p:nvPr userDrawn="1"/>
              </p:nvSpPr>
              <p:spPr>
                <a:xfrm>
                  <a:off x="-963129" y="1956827"/>
                  <a:ext cx="661035" cy="459631"/>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:0</a:t>
                  </a:r>
                </a:p>
                <a:p>
                  <a:pPr lvl="0" algn="l">
                    <a:lnSpc>
                      <a:spcPct val="80000"/>
                    </a:lnSpc>
                  </a:pPr>
                  <a:r>
                    <a:rPr lang="zh-CN" altLang="en-US" sz="1000" dirty="0">
                      <a:sym typeface="+mn-ea"/>
                    </a:rPr>
                    <a:t>G</a:t>
                  </a:r>
                  <a:r>
                    <a:rPr lang="en-US" altLang="zh-CN" sz="1000" dirty="0">
                      <a:sym typeface="+mn-ea"/>
                    </a:rPr>
                    <a:t>: </a:t>
                  </a:r>
                  <a:r>
                    <a:rPr lang="en-US" sz="1000" dirty="0">
                      <a:sym typeface="+mn-ea"/>
                    </a:rPr>
                    <a:t>72</a:t>
                  </a:r>
                </a:p>
                <a:p>
                  <a:pPr lvl="0" algn="l">
                    <a:lnSpc>
                      <a:spcPct val="80000"/>
                    </a:lnSpc>
                  </a:pPr>
                  <a:r>
                    <a:rPr lang="zh-CN" altLang="en-US" sz="1000" dirty="0">
                      <a:sym typeface="+mn-ea"/>
                    </a:rPr>
                    <a:t>B</a:t>
                  </a:r>
                  <a:r>
                    <a:rPr lang="en-US" altLang="zh-CN" sz="1000" dirty="0">
                      <a:sym typeface="+mn-ea"/>
                    </a:rPr>
                    <a:t>: 157</a:t>
                  </a:r>
                  <a:endParaRPr lang="zh-CN" altLang="en-US" sz="1000" dirty="0"/>
                </a:p>
              </p:txBody>
            </p:sp>
            <p:sp>
              <p:nvSpPr>
                <p:cNvPr id="83" name="文本框 28"/>
                <p:cNvSpPr txBox="1"/>
                <p:nvPr userDrawn="1"/>
              </p:nvSpPr>
              <p:spPr>
                <a:xfrm>
                  <a:off x="-948524" y="2540757"/>
                  <a:ext cx="661035" cy="461680"/>
                </a:xfrm>
                <a:prstGeom prst="rect">
                  <a:avLst/>
                </a:prstGeom>
                <a:noFill/>
              </p:spPr>
              <p:txBody>
                <a:bodyPr wrap="square" rtlCol="0">
                  <a:spAutoFit/>
                </a:bodyPr>
                <a:lstStyle/>
                <a:p>
                  <a:pPr lvl="0" algn="l">
                    <a:lnSpc>
                      <a:spcPct val="80000"/>
                    </a:lnSpc>
                  </a:pPr>
                  <a:r>
                    <a:rPr lang="zh-CN" altLang="en-US" sz="1000">
                      <a:sym typeface="+mn-ea"/>
                    </a:rPr>
                    <a:t>R</a:t>
                  </a:r>
                  <a:r>
                    <a:rPr lang="en-US" altLang="zh-CN" sz="1000">
                      <a:sym typeface="+mn-ea"/>
                    </a:rPr>
                    <a:t>: 0</a:t>
                  </a:r>
                  <a:endParaRPr lang="zh-CN" altLang="en-US" sz="1000"/>
                </a:p>
                <a:p>
                  <a:pPr lvl="0" algn="l">
                    <a:lnSpc>
                      <a:spcPct val="80000"/>
                    </a:lnSpc>
                  </a:pPr>
                  <a:r>
                    <a:rPr lang="zh-CN" altLang="en-US" sz="1000">
                      <a:sym typeface="+mn-ea"/>
                    </a:rPr>
                    <a:t>G</a:t>
                  </a:r>
                  <a:r>
                    <a:rPr lang="en-US" altLang="zh-CN" sz="1000">
                      <a:sym typeface="+mn-ea"/>
                    </a:rPr>
                    <a:t>: 150</a:t>
                  </a:r>
                  <a:endParaRPr lang="zh-CN" altLang="en-US" sz="1000"/>
                </a:p>
                <a:p>
                  <a:pPr lvl="0" algn="l">
                    <a:lnSpc>
                      <a:spcPct val="80000"/>
                    </a:lnSpc>
                  </a:pPr>
                  <a:r>
                    <a:rPr lang="zh-CN" altLang="en-US" sz="1000">
                      <a:sym typeface="+mn-ea"/>
                    </a:rPr>
                    <a:t>B</a:t>
                  </a:r>
                  <a:r>
                    <a:rPr lang="en-US" altLang="zh-CN" sz="1000">
                      <a:sym typeface="+mn-ea"/>
                    </a:rPr>
                    <a:t>: 220</a:t>
                  </a:r>
                  <a:endParaRPr lang="zh-CN" altLang="en-US" sz="1000"/>
                </a:p>
              </p:txBody>
            </p:sp>
            <p:sp>
              <p:nvSpPr>
                <p:cNvPr id="87" name="文本框 29"/>
                <p:cNvSpPr txBox="1"/>
                <p:nvPr userDrawn="1"/>
              </p:nvSpPr>
              <p:spPr>
                <a:xfrm>
                  <a:off x="-962379" y="1406363"/>
                  <a:ext cx="661035" cy="459631"/>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38</a:t>
                  </a:r>
                </a:p>
                <a:p>
                  <a:pPr lvl="0" algn="l">
                    <a:lnSpc>
                      <a:spcPct val="80000"/>
                    </a:lnSpc>
                  </a:pPr>
                  <a:r>
                    <a:rPr lang="zh-CN" altLang="en-US" sz="1000" dirty="0">
                      <a:sym typeface="+mn-ea"/>
                    </a:rPr>
                    <a:t>G</a:t>
                  </a:r>
                  <a:r>
                    <a:rPr lang="en-US" altLang="zh-CN" sz="1000" dirty="0">
                      <a:sym typeface="+mn-ea"/>
                    </a:rPr>
                    <a:t>: 38</a:t>
                  </a:r>
                  <a:endParaRPr lang="en-US" sz="1000" dirty="0">
                    <a:sym typeface="+mn-ea"/>
                  </a:endParaRPr>
                </a:p>
                <a:p>
                  <a:pPr lvl="0" algn="l">
                    <a:lnSpc>
                      <a:spcPct val="80000"/>
                    </a:lnSpc>
                  </a:pPr>
                  <a:r>
                    <a:rPr lang="zh-CN" altLang="en-US" sz="1000" dirty="0">
                      <a:sym typeface="+mn-ea"/>
                    </a:rPr>
                    <a:t>B</a:t>
                  </a:r>
                  <a:r>
                    <a:rPr lang="en-US" altLang="zh-CN" sz="1000" dirty="0">
                      <a:sym typeface="+mn-ea"/>
                    </a:rPr>
                    <a:t>: 38</a:t>
                  </a:r>
                  <a:endParaRPr lang="zh-CN" altLang="en-US" sz="1000" dirty="0"/>
                </a:p>
              </p:txBody>
            </p:sp>
          </p:grpSp>
          <p:grpSp>
            <p:nvGrpSpPr>
              <p:cNvPr id="65" name="组合 64"/>
              <p:cNvGrpSpPr/>
              <p:nvPr userDrawn="1"/>
            </p:nvGrpSpPr>
            <p:grpSpPr>
              <a:xfrm>
                <a:off x="-957474" y="1461589"/>
                <a:ext cx="744970" cy="491926"/>
                <a:chOff x="-957474" y="796549"/>
                <a:chExt cx="744970" cy="491926"/>
              </a:xfrm>
            </p:grpSpPr>
            <p:sp>
              <p:nvSpPr>
                <p:cNvPr id="66" name="矩形 65"/>
                <p:cNvSpPr/>
                <p:nvPr userDrawn="1"/>
              </p:nvSpPr>
              <p:spPr>
                <a:xfrm rot="16200000">
                  <a:off x="-584063" y="897598"/>
                  <a:ext cx="472607" cy="270510"/>
                </a:xfrm>
                <a:prstGeom prst="rect">
                  <a:avLst/>
                </a:prstGeom>
                <a:solidFill>
                  <a:srgbClr val="000000"/>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29"/>
                <p:cNvSpPr txBox="1"/>
                <p:nvPr userDrawn="1"/>
              </p:nvSpPr>
              <p:spPr>
                <a:xfrm>
                  <a:off x="-957474" y="828844"/>
                  <a:ext cx="661035" cy="459631"/>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0</a:t>
                  </a:r>
                </a:p>
                <a:p>
                  <a:pPr lvl="0" algn="l">
                    <a:lnSpc>
                      <a:spcPct val="80000"/>
                    </a:lnSpc>
                  </a:pPr>
                  <a:r>
                    <a:rPr lang="zh-CN" altLang="en-US" sz="1000" dirty="0">
                      <a:sym typeface="+mn-ea"/>
                    </a:rPr>
                    <a:t>G</a:t>
                  </a:r>
                  <a:r>
                    <a:rPr lang="en-US" altLang="zh-CN" sz="1000" dirty="0">
                      <a:sym typeface="+mn-ea"/>
                    </a:rPr>
                    <a:t>: 0</a:t>
                  </a:r>
                  <a:endParaRPr lang="en-US" sz="1000" dirty="0">
                    <a:sym typeface="+mn-ea"/>
                  </a:endParaRPr>
                </a:p>
                <a:p>
                  <a:pPr lvl="0" algn="l">
                    <a:lnSpc>
                      <a:spcPct val="80000"/>
                    </a:lnSpc>
                  </a:pPr>
                  <a:r>
                    <a:rPr lang="zh-CN" altLang="en-US" sz="1000" dirty="0">
                      <a:sym typeface="+mn-ea"/>
                    </a:rPr>
                    <a:t>B</a:t>
                  </a:r>
                  <a:r>
                    <a:rPr lang="en-US" altLang="zh-CN" sz="1000" dirty="0">
                      <a:sym typeface="+mn-ea"/>
                    </a:rPr>
                    <a:t>: 0</a:t>
                  </a:r>
                  <a:endParaRPr lang="zh-CN" altLang="en-US" sz="1000" dirty="0"/>
                </a:p>
              </p:txBody>
            </p:sp>
          </p:grpSp>
        </p:grpSp>
        <p:sp>
          <p:nvSpPr>
            <p:cNvPr id="62" name="矩形 61"/>
            <p:cNvSpPr/>
            <p:nvPr userDrawn="1"/>
          </p:nvSpPr>
          <p:spPr>
            <a:xfrm rot="16200000">
              <a:off x="-509599" y="4900869"/>
              <a:ext cx="472607" cy="274320"/>
            </a:xfrm>
            <a:prstGeom prst="rect">
              <a:avLst/>
            </a:prstGeom>
            <a:solidFill>
              <a:srgbClr val="FFFFFF"/>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3"/>
            <p:cNvSpPr txBox="1"/>
            <p:nvPr userDrawn="1"/>
          </p:nvSpPr>
          <p:spPr>
            <a:xfrm>
              <a:off x="-927750" y="4814018"/>
              <a:ext cx="661035" cy="461680"/>
            </a:xfrm>
            <a:prstGeom prst="rect">
              <a:avLst/>
            </a:prstGeom>
            <a:noFill/>
          </p:spPr>
          <p:txBody>
            <a:bodyPr wrap="square" rtlCol="0">
              <a:spAutoFit/>
            </a:bodyPr>
            <a:lstStyle/>
            <a:p>
              <a:pPr lvl="0" algn="l">
                <a:lnSpc>
                  <a:spcPct val="80000"/>
                </a:lnSpc>
              </a:pPr>
              <a:r>
                <a:rPr lang="zh-CN" altLang="en-US" sz="1000" dirty="0">
                  <a:sym typeface="+mn-ea"/>
                </a:rPr>
                <a:t>R</a:t>
              </a:r>
              <a:r>
                <a:rPr lang="en-US" altLang="zh-CN" sz="1000" dirty="0">
                  <a:sym typeface="+mn-ea"/>
                </a:rPr>
                <a:t>: 255</a:t>
              </a:r>
            </a:p>
            <a:p>
              <a:pPr lvl="0" algn="l">
                <a:lnSpc>
                  <a:spcPct val="80000"/>
                </a:lnSpc>
              </a:pPr>
              <a:r>
                <a:rPr lang="zh-CN" altLang="en-US" sz="1000" dirty="0">
                  <a:sym typeface="+mn-ea"/>
                </a:rPr>
                <a:t>G</a:t>
              </a:r>
              <a:r>
                <a:rPr lang="en-US" altLang="zh-CN" sz="1000" dirty="0">
                  <a:sym typeface="+mn-ea"/>
                </a:rPr>
                <a:t>:255</a:t>
              </a:r>
              <a:endParaRPr lang="en-US" sz="1000" dirty="0">
                <a:sym typeface="+mn-ea"/>
              </a:endParaRPr>
            </a:p>
            <a:p>
              <a:pPr lvl="0" algn="l">
                <a:lnSpc>
                  <a:spcPct val="80000"/>
                </a:lnSpc>
              </a:pPr>
              <a:r>
                <a:rPr lang="zh-CN" altLang="en-US" sz="1000" dirty="0">
                  <a:sym typeface="+mn-ea"/>
                </a:rPr>
                <a:t>B</a:t>
              </a:r>
              <a:r>
                <a:rPr lang="en-US" altLang="zh-CN" sz="1000" dirty="0">
                  <a:sym typeface="+mn-ea"/>
                </a:rPr>
                <a:t>: 255</a:t>
              </a:r>
              <a:endParaRPr lang="zh-CN" altLang="en-US" sz="1000" dirty="0"/>
            </a:p>
          </p:txBody>
        </p:sp>
      </p:grpSp>
      <p:sp>
        <p:nvSpPr>
          <p:cNvPr id="40" name="灯片编号占位符 5"/>
          <p:cNvSpPr>
            <a:spLocks noGrp="1"/>
          </p:cNvSpPr>
          <p:nvPr>
            <p:ph type="sldNum" sz="quarter" idx="4"/>
          </p:nvPr>
        </p:nvSpPr>
        <p:spPr>
          <a:xfrm>
            <a:off x="11665972" y="6281420"/>
            <a:ext cx="526027" cy="365125"/>
          </a:xfrm>
          <a:prstGeom prst="rect">
            <a:avLst/>
          </a:prstGeom>
        </p:spPr>
        <p:txBody>
          <a:bodyPr vert="horz" lIns="91440" tIns="45720" rIns="91440" bIns="45720" rtlCol="0" anchor="ctr"/>
          <a:lstStyle>
            <a:lvl1pPr algn="r">
              <a:defRPr sz="1600">
                <a:solidFill>
                  <a:schemeClr val="tx1"/>
                </a:solidFill>
                <a:latin typeface="微软雅黑" panose="020B0503020204020204" charset="-122"/>
                <a:ea typeface="微软雅黑" panose="020B0503020204020204" charset="-122"/>
              </a:defRPr>
            </a:lvl1p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1513288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自定义版式">
    <p:bg>
      <p:bgPr>
        <a:solidFill>
          <a:schemeClr val="bg1"/>
        </a:solidFill>
        <a:effectLst/>
      </p:bgPr>
    </p:bg>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043363" y="1659493"/>
            <a:ext cx="4105275" cy="2052637"/>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userDrawn="1"/>
        </p:nvGrpSpPr>
        <p:grpSpPr>
          <a:xfrm>
            <a:off x="2808359" y="3401583"/>
            <a:ext cx="6575283" cy="417700"/>
            <a:chOff x="3159025" y="3176495"/>
            <a:chExt cx="6575283" cy="417700"/>
          </a:xfrm>
        </p:grpSpPr>
        <p:sp>
          <p:nvSpPr>
            <p:cNvPr id="8" name="TextBox 7"/>
            <p:cNvSpPr txBox="1"/>
            <p:nvPr/>
          </p:nvSpPr>
          <p:spPr>
            <a:xfrm>
              <a:off x="4900612" y="3178697"/>
              <a:ext cx="4833696" cy="415498"/>
            </a:xfrm>
            <a:prstGeom prst="rect">
              <a:avLst/>
            </a:prstGeom>
            <a:noFill/>
          </p:spPr>
          <p:txBody>
            <a:bodyPr wrap="none" rtlCol="0">
              <a:spAutoFit/>
            </a:bodyPr>
            <a:lstStyle/>
            <a:p>
              <a:r>
                <a:rPr lang="en-US" altLang="zh-CN" sz="2100" dirty="0">
                  <a:solidFill>
                    <a:schemeClr val="tx1">
                      <a:lumMod val="65000"/>
                      <a:lumOff val="35000"/>
                    </a:schemeClr>
                  </a:solidFill>
                  <a:latin typeface="微软雅黑" panose="020B0503020204020204" charset="-122"/>
                  <a:ea typeface="微软雅黑" panose="020B0503020204020204" charset="-122"/>
                </a:rPr>
                <a:t>INNOVATION CREATES EXCELLENCE</a:t>
              </a:r>
              <a:endParaRPr lang="bg-BG" altLang="zh-CN" sz="2100" dirty="0">
                <a:solidFill>
                  <a:schemeClr val="tx1">
                    <a:lumMod val="65000"/>
                    <a:lumOff val="35000"/>
                  </a:schemeClr>
                </a:solidFill>
                <a:latin typeface="微软雅黑" panose="020B0503020204020204" charset="-122"/>
                <a:ea typeface="微软雅黑" panose="020B0503020204020204" charset="-122"/>
              </a:endParaRPr>
            </a:p>
          </p:txBody>
        </p:sp>
        <p:sp>
          <p:nvSpPr>
            <p:cNvPr id="5" name="TextBox 4"/>
            <p:cNvSpPr txBox="1"/>
            <p:nvPr/>
          </p:nvSpPr>
          <p:spPr>
            <a:xfrm>
              <a:off x="3159025" y="3176495"/>
              <a:ext cx="1723549" cy="400110"/>
            </a:xfrm>
            <a:prstGeom prst="rect">
              <a:avLst/>
            </a:prstGeom>
            <a:noFill/>
          </p:spPr>
          <p:txBody>
            <a:bodyPr wrap="none" rtlCol="0">
              <a:spAutoFit/>
            </a:bodyPr>
            <a:lstStyle/>
            <a:p>
              <a:pPr algn="dist"/>
              <a:r>
                <a:rPr lang="zh-CN" altLang="en-US" sz="2000" dirty="0">
                  <a:solidFill>
                    <a:srgbClr val="00489D"/>
                  </a:solidFill>
                  <a:latin typeface="微软雅黑" panose="020B0503020204020204" charset="-122"/>
                  <a:ea typeface="微软雅黑" panose="020B0503020204020204" charset="-122"/>
                </a:rPr>
                <a:t>创新成就卓越</a:t>
              </a:r>
              <a:endParaRPr lang="bg-BG" altLang="zh-CN" sz="2000" dirty="0">
                <a:solidFill>
                  <a:schemeClr val="bg1">
                    <a:lumMod val="50000"/>
                  </a:schemeClr>
                </a:solidFill>
                <a:latin typeface="微软雅黑" panose="020B0503020204020204" charset="-122"/>
                <a:ea typeface="微软雅黑" panose="020B0503020204020204" charset="-122"/>
              </a:endParaRPr>
            </a:p>
          </p:txBody>
        </p:sp>
      </p:grpSp>
      <p:pic>
        <p:nvPicPr>
          <p:cNvPr id="15" name="Picture 2" descr="C:\Users\wangxin51\Desktop\未标题-33.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85" y="3775075"/>
            <a:ext cx="12193290" cy="407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70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168966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265989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334483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295589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18122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680904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3515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C3D349-EC23-4B81-95B7-6149F516F17E}" type="datetimeFigureOut">
              <a:rPr lang="zh-CN" altLang="en-US" smtClean="0"/>
              <a:t>2023/7/8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29350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3D349-EC23-4B81-95B7-6149F516F17E}" type="datetimeFigureOut">
              <a:rPr lang="zh-CN" altLang="en-US" smtClean="0"/>
              <a:t>2023/7/8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0242D-60B3-4DB2-9600-DD07FFD7E7C3}" type="slidenum">
              <a:rPr lang="zh-CN" altLang="en-US" smtClean="0"/>
              <a:t>‹#›</a:t>
            </a:fld>
            <a:endParaRPr lang="zh-CN" altLang="en-US"/>
          </a:p>
        </p:txBody>
      </p:sp>
    </p:spTree>
    <p:extLst>
      <p:ext uri="{BB962C8B-B14F-4D97-AF65-F5344CB8AC3E}">
        <p14:creationId xmlns:p14="http://schemas.microsoft.com/office/powerpoint/2010/main" val="3746951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oleObject" Target="../embeddings/oleObject3.bin"/><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6" Type="http://schemas.openxmlformats.org/officeDocument/2006/relationships/image" Target="../media/image17.emf"/><Relationship Id="rId5" Type="http://schemas.openxmlformats.org/officeDocument/2006/relationships/oleObject" Target="../embeddings/oleObject4.bin"/><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5.bin"/><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6.bin"/><Relationship Id="rId1" Type="http://schemas.openxmlformats.org/officeDocument/2006/relationships/slideLayout" Target="../slideLayouts/slideLayout12.xml"/><Relationship Id="rId5" Type="http://schemas.openxmlformats.org/officeDocument/2006/relationships/image" Target="../media/image25.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0" y="2349021"/>
            <a:ext cx="12192000" cy="584775"/>
          </a:xfrm>
          <a:prstGeom prst="rect">
            <a:avLst/>
          </a:prstGeom>
          <a:noFill/>
        </p:spPr>
        <p:txBody>
          <a:bodyPr wrap="square" rtlCol="0">
            <a:spAutoFit/>
          </a:bodyPr>
          <a:lstStyle/>
          <a:p>
            <a:pPr algn="ctr"/>
            <a:r>
              <a:rPr lang="zh-CN" altLang="en-US" sz="3200" b="1" dirty="0">
                <a:solidFill>
                  <a:srgbClr val="00479B"/>
                </a:solidFill>
                <a:latin typeface="微软雅黑" panose="020B0503020204020204" charset="-122"/>
                <a:ea typeface="微软雅黑" panose="020B0503020204020204" charset="-122"/>
              </a:rPr>
              <a:t>洋茉莉醛、新洋茉莉醛、檀香</a:t>
            </a:r>
            <a:r>
              <a:rPr lang="en-US" altLang="zh-CN" sz="3200" b="1" dirty="0">
                <a:solidFill>
                  <a:srgbClr val="00479B"/>
                </a:solidFill>
                <a:latin typeface="微软雅黑" panose="020B0503020204020204" charset="-122"/>
                <a:ea typeface="微软雅黑" panose="020B0503020204020204" charset="-122"/>
              </a:rPr>
              <a:t>803</a:t>
            </a:r>
            <a:r>
              <a:rPr lang="zh-CN" altLang="en-US" sz="3200" b="1" dirty="0">
                <a:solidFill>
                  <a:srgbClr val="00479B"/>
                </a:solidFill>
                <a:latin typeface="微软雅黑" panose="020B0503020204020204" charset="-122"/>
                <a:ea typeface="微软雅黑" panose="020B0503020204020204" charset="-122"/>
              </a:rPr>
              <a:t>调研汇报</a:t>
            </a:r>
          </a:p>
        </p:txBody>
      </p:sp>
      <p:sp>
        <p:nvSpPr>
          <p:cNvPr id="3" name="TextBox 1"/>
          <p:cNvSpPr txBox="1">
            <a:spLocks noChangeArrowheads="1"/>
          </p:cNvSpPr>
          <p:nvPr/>
        </p:nvSpPr>
        <p:spPr bwMode="auto">
          <a:xfrm>
            <a:off x="5239845" y="3742266"/>
            <a:ext cx="300787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Arial" panose="020B0604020202020204" pitchFamily="34" charset="0"/>
                <a:ea typeface="微软雅黑" panose="020B0503020204020204" charset="-122"/>
              </a:defRPr>
            </a:lvl1pPr>
            <a:lvl2pPr marL="742950" indent="-285750" eaLnBrk="0" hangingPunct="0">
              <a:defRPr sz="1200">
                <a:solidFill>
                  <a:schemeClr val="tx1"/>
                </a:solidFill>
                <a:latin typeface="Arial" panose="020B0604020202020204" pitchFamily="34" charset="0"/>
                <a:ea typeface="微软雅黑" panose="020B0503020204020204" charset="-122"/>
              </a:defRPr>
            </a:lvl2pPr>
            <a:lvl3pPr marL="1143000" indent="-228600" eaLnBrk="0" hangingPunct="0">
              <a:defRPr sz="1200">
                <a:solidFill>
                  <a:schemeClr val="tx1"/>
                </a:solidFill>
                <a:latin typeface="Arial" panose="020B0604020202020204" pitchFamily="34" charset="0"/>
                <a:ea typeface="微软雅黑" panose="020B0503020204020204" charset="-122"/>
              </a:defRPr>
            </a:lvl3pPr>
            <a:lvl4pPr marL="1600200" indent="-228600" eaLnBrk="0" hangingPunct="0">
              <a:defRPr sz="1200">
                <a:solidFill>
                  <a:schemeClr val="tx1"/>
                </a:solidFill>
                <a:latin typeface="Arial" panose="020B0604020202020204" pitchFamily="34" charset="0"/>
                <a:ea typeface="微软雅黑" panose="020B0503020204020204" charset="-122"/>
              </a:defRPr>
            </a:lvl4pPr>
            <a:lvl5pPr marL="2057400" indent="-228600" eaLnBrk="0" hangingPunct="0">
              <a:defRPr sz="1200">
                <a:solidFill>
                  <a:schemeClr val="tx1"/>
                </a:solidFill>
                <a:latin typeface="Arial" panose="020B0604020202020204" pitchFamily="34" charset="0"/>
                <a:ea typeface="微软雅黑" panose="020B0503020204020204" charset="-122"/>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微软雅黑" panose="020B0503020204020204" charset="-122"/>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微软雅黑" panose="020B0503020204020204" charset="-122"/>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微软雅黑" panose="020B0503020204020204" charset="-122"/>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微软雅黑" panose="020B0503020204020204" charset="-122"/>
              </a:defRPr>
            </a:lvl9pPr>
          </a:lstStyle>
          <a:p>
            <a:pPr eaLnBrk="1" hangingPunct="1">
              <a:lnSpc>
                <a:spcPct val="200000"/>
              </a:lnSpc>
            </a:pPr>
            <a:r>
              <a:rPr lang="zh-CN" altLang="en-US" sz="1600" b="1" dirty="0">
                <a:latin typeface="微软雅黑" panose="020B0503020204020204" charset="-122"/>
              </a:rPr>
              <a:t>部门：产品与工艺研究中心</a:t>
            </a:r>
            <a:endParaRPr lang="en-US" altLang="zh-CN" sz="1600" b="1" dirty="0">
              <a:latin typeface="微软雅黑" panose="020B0503020204020204" charset="-122"/>
            </a:endParaRPr>
          </a:p>
          <a:p>
            <a:pPr eaLnBrk="1" hangingPunct="1">
              <a:lnSpc>
                <a:spcPct val="200000"/>
              </a:lnSpc>
            </a:pPr>
            <a:r>
              <a:rPr lang="zh-CN" altLang="en-US" sz="1600" b="1" dirty="0">
                <a:latin typeface="微软雅黑" panose="020B0503020204020204" charset="-122"/>
              </a:rPr>
              <a:t>述职人：李俊平</a:t>
            </a:r>
            <a:endParaRPr lang="en-US" altLang="zh-CN" sz="1600" b="1" dirty="0">
              <a:latin typeface="微软雅黑" panose="020B0503020204020204" charset="-122"/>
            </a:endParaRPr>
          </a:p>
          <a:p>
            <a:pPr eaLnBrk="1" hangingPunct="1">
              <a:lnSpc>
                <a:spcPct val="200000"/>
              </a:lnSpc>
            </a:pPr>
            <a:r>
              <a:rPr lang="zh-CN" altLang="en-US" sz="1600" b="1" dirty="0">
                <a:latin typeface="微软雅黑" panose="020B0503020204020204" charset="-122"/>
              </a:rPr>
              <a:t>时   间：</a:t>
            </a:r>
            <a:fld id="{E2C961E1-8747-4624-8D47-DBD26AF8C1FF}" type="datetime1">
              <a:rPr lang="zh-CN" altLang="en-US" sz="1600" b="1" dirty="0" smtClean="0">
                <a:latin typeface="微软雅黑" panose="020B0503020204020204" charset="-122"/>
              </a:rPr>
              <a:t>2023/7/8</a:t>
            </a:fld>
            <a:endParaRPr lang="zh-CN" altLang="en-US" sz="1600" b="1" dirty="0">
              <a:latin typeface="微软雅黑" panose="020B0503020204020204" charset="-122"/>
            </a:endParaRPr>
          </a:p>
        </p:txBody>
      </p:sp>
      <p:sp>
        <p:nvSpPr>
          <p:cNvPr id="2" name="文本框 1">
            <a:extLst>
              <a:ext uri="{FF2B5EF4-FFF2-40B4-BE49-F238E27FC236}">
                <a16:creationId xmlns:a16="http://schemas.microsoft.com/office/drawing/2014/main" id="{7FCB187F-B55B-DB1F-8018-6B0B788902E1}"/>
              </a:ext>
            </a:extLst>
          </p:cNvPr>
          <p:cNvSpPr txBox="1"/>
          <p:nvPr/>
        </p:nvSpPr>
        <p:spPr>
          <a:xfrm>
            <a:off x="9335730" y="3059668"/>
            <a:ext cx="1569660"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二酚及衍生物</a:t>
            </a:r>
          </a:p>
        </p:txBody>
      </p:sp>
    </p:spTree>
  </p:cSld>
  <p:clrMapOvr>
    <a:masterClrMapping/>
  </p:clrMapOvr>
  <mc:AlternateContent xmlns:mc="http://schemas.openxmlformats.org/markup-compatibility/2006" xmlns:p14="http://schemas.microsoft.com/office/powerpoint/2010/main">
    <mc:Choice Requires="p14">
      <p:transition spd="slow" p14:dur="2000" advTm="7785"/>
    </mc:Choice>
    <mc:Fallback xmlns="">
      <p:transition spd="slow" advTm="77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市场信息</a:t>
            </a:r>
          </a:p>
        </p:txBody>
      </p:sp>
      <p:sp>
        <p:nvSpPr>
          <p:cNvPr id="4" name="文本占位符 3"/>
          <p:cNvSpPr>
            <a:spLocks noGrp="1"/>
          </p:cNvSpPr>
          <p:nvPr>
            <p:ph type="body" idx="13"/>
          </p:nvPr>
        </p:nvSpPr>
        <p:spPr/>
        <p:txBody>
          <a:bodyPr/>
          <a:lstStyle/>
          <a:p>
            <a:r>
              <a:rPr lang="zh-CN" altLang="en-US" dirty="0"/>
              <a:t>新洋茉莉醛</a:t>
            </a:r>
          </a:p>
        </p:txBody>
      </p:sp>
      <p:sp>
        <p:nvSpPr>
          <p:cNvPr id="6" name="TextBox 5"/>
          <p:cNvSpPr txBox="1"/>
          <p:nvPr/>
        </p:nvSpPr>
        <p:spPr>
          <a:xfrm>
            <a:off x="1037305" y="4362592"/>
            <a:ext cx="10795819" cy="1705403"/>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b="1" dirty="0">
                <a:latin typeface="微软雅黑" pitchFamily="34" charset="-122"/>
                <a:ea typeface="微软雅黑" pitchFamily="34" charset="-122"/>
              </a:rPr>
              <a:t>新洋茉莉醛市场约两千吨，价格约</a:t>
            </a:r>
            <a:r>
              <a:rPr lang="en-US" altLang="zh-CN" b="1" dirty="0">
                <a:latin typeface="微软雅黑" pitchFamily="34" charset="-122"/>
                <a:ea typeface="微软雅黑" pitchFamily="34" charset="-122"/>
              </a:rPr>
              <a:t>14</a:t>
            </a:r>
            <a:r>
              <a:rPr lang="zh-CN" altLang="en-US" b="1" dirty="0">
                <a:latin typeface="微软雅黑" pitchFamily="34" charset="-122"/>
                <a:ea typeface="微软雅黑" pitchFamily="34" charset="-122"/>
              </a:rPr>
              <a:t>万</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吨</a:t>
            </a:r>
            <a:endParaRPr lang="en-US" altLang="zh-CN" b="1"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我国对新洋茉莉醛开发较晚，生产厂家主要有杭州友邦香料香精有限公司、三香汇等；</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国外的主要生产商为美国 </a:t>
            </a:r>
            <a:r>
              <a:rPr lang="en-US" altLang="zh-CN" dirty="0">
                <a:latin typeface="微软雅黑" pitchFamily="34" charset="-122"/>
                <a:ea typeface="微软雅黑" pitchFamily="34" charset="-122"/>
              </a:rPr>
              <a:t>IFF </a:t>
            </a:r>
            <a:r>
              <a:rPr lang="zh-CN" altLang="en-US" dirty="0">
                <a:latin typeface="微软雅黑" pitchFamily="34" charset="-122"/>
                <a:ea typeface="微软雅黑" pitchFamily="34" charset="-122"/>
              </a:rPr>
              <a:t>公司、英国 </a:t>
            </a:r>
            <a:r>
              <a:rPr lang="en-US" altLang="zh-CN" dirty="0">
                <a:latin typeface="微软雅黑" pitchFamily="34" charset="-122"/>
                <a:ea typeface="微软雅黑" pitchFamily="34" charset="-122"/>
              </a:rPr>
              <a:t>Quest </a:t>
            </a:r>
            <a:r>
              <a:rPr lang="zh-CN" altLang="en-US" dirty="0">
                <a:latin typeface="微软雅黑" pitchFamily="34" charset="-122"/>
                <a:ea typeface="微软雅黑" pitchFamily="34" charset="-122"/>
              </a:rPr>
              <a:t>公司、德国哈门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雷默公司</a:t>
            </a:r>
            <a:r>
              <a:rPr lang="en-US" altLang="zh-CN" dirty="0">
                <a:latin typeface="微软雅黑" pitchFamily="34" charset="-122"/>
                <a:ea typeface="微软雅黑" pitchFamily="34" charset="-122"/>
              </a:rPr>
              <a:t>(H&amp;R)</a:t>
            </a:r>
            <a:r>
              <a:rPr lang="zh-CN" altLang="en-US" dirty="0">
                <a:latin typeface="微软雅黑" pitchFamily="34" charset="-122"/>
                <a:ea typeface="微软雅黑" pitchFamily="34" charset="-122"/>
              </a:rPr>
              <a:t>及日本 </a:t>
            </a:r>
            <a:r>
              <a:rPr lang="en-US" altLang="zh-CN" dirty="0">
                <a:latin typeface="微软雅黑" pitchFamily="34" charset="-122"/>
                <a:ea typeface="微软雅黑" pitchFamily="34" charset="-122"/>
              </a:rPr>
              <a:t>UBE </a:t>
            </a:r>
            <a:r>
              <a:rPr lang="zh-CN" altLang="en-US" dirty="0">
                <a:latin typeface="微软雅黑" pitchFamily="34" charset="-122"/>
                <a:ea typeface="微软雅黑" pitchFamily="34" charset="-122"/>
              </a:rPr>
              <a:t>公司等。</a:t>
            </a:r>
            <a:endParaRPr lang="en-US" altLang="zh-CN" dirty="0">
              <a:latin typeface="微软雅黑" pitchFamily="34" charset="-122"/>
              <a:ea typeface="微软雅黑" pitchFamily="34" charset="-122"/>
            </a:endParaRPr>
          </a:p>
          <a:p>
            <a:pPr>
              <a:lnSpc>
                <a:spcPct val="150000"/>
              </a:lnSpc>
              <a:buClr>
                <a:schemeClr val="accent5"/>
              </a:buClr>
            </a:pPr>
            <a:endParaRPr lang="en-US" altLang="zh-CN" dirty="0">
              <a:latin typeface="微软雅黑" pitchFamily="34" charset="-122"/>
              <a:ea typeface="微软雅黑"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827328688"/>
              </p:ext>
            </p:extLst>
          </p:nvPr>
        </p:nvGraphicFramePr>
        <p:xfrm>
          <a:off x="3078679" y="1480445"/>
          <a:ext cx="6425183" cy="2737676"/>
        </p:xfrm>
        <a:graphic>
          <a:graphicData uri="http://schemas.openxmlformats.org/drawingml/2006/table">
            <a:tbl>
              <a:tblPr firstRow="1" bandRow="1">
                <a:tableStyleId>{7DF18680-E054-41AD-8BC1-D1AEF772440D}</a:tableStyleId>
              </a:tblPr>
              <a:tblGrid>
                <a:gridCol w="2077207">
                  <a:extLst>
                    <a:ext uri="{9D8B030D-6E8A-4147-A177-3AD203B41FA5}">
                      <a16:colId xmlns:a16="http://schemas.microsoft.com/office/drawing/2014/main" val="20000"/>
                    </a:ext>
                  </a:extLst>
                </a:gridCol>
                <a:gridCol w="2173988">
                  <a:extLst>
                    <a:ext uri="{9D8B030D-6E8A-4147-A177-3AD203B41FA5}">
                      <a16:colId xmlns:a16="http://schemas.microsoft.com/office/drawing/2014/main" val="20001"/>
                    </a:ext>
                  </a:extLst>
                </a:gridCol>
                <a:gridCol w="2173988">
                  <a:extLst>
                    <a:ext uri="{9D8B030D-6E8A-4147-A177-3AD203B41FA5}">
                      <a16:colId xmlns:a16="http://schemas.microsoft.com/office/drawing/2014/main" val="20002"/>
                    </a:ext>
                  </a:extLst>
                </a:gridCol>
              </a:tblGrid>
              <a:tr h="476822">
                <a:tc>
                  <a:txBody>
                    <a:bodyPr/>
                    <a:lstStyle/>
                    <a:p>
                      <a:pPr indent="0" algn="ctr">
                        <a:buNone/>
                      </a:pPr>
                      <a:r>
                        <a:rPr lang="zh-CN" altLang="en-US" sz="1600" dirty="0">
                          <a:latin typeface="微软雅黑" pitchFamily="34" charset="-122"/>
                          <a:ea typeface="微软雅黑" pitchFamily="34" charset="-122"/>
                        </a:rPr>
                        <a:t>公司</a:t>
                      </a:r>
                      <a:endPar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1" kern="1200" dirty="0">
                          <a:solidFill>
                            <a:schemeClr val="lt1"/>
                          </a:solidFill>
                          <a:latin typeface="微软雅黑" pitchFamily="34" charset="-122"/>
                          <a:ea typeface="微软雅黑" pitchFamily="34" charset="-122"/>
                          <a:cs typeface="+mn-cs"/>
                        </a:rPr>
                        <a:t>地址</a:t>
                      </a:r>
                      <a:endParaRPr lang="en-US" altLang="zh-CN" sz="1600" b="1" kern="1200" dirty="0">
                        <a:solidFill>
                          <a:schemeClr val="lt1"/>
                        </a:solidFill>
                        <a:latin typeface="微软雅黑" pitchFamily="34" charset="-122"/>
                        <a:ea typeface="微软雅黑" pitchFamily="34" charset="-122"/>
                        <a:cs typeface="+mn-cs"/>
                      </a:endParaRPr>
                    </a:p>
                  </a:txBody>
                  <a:tcPr marL="0" marR="0" marT="0" marB="0" anchor="ctr"/>
                </a:tc>
                <a:tc>
                  <a:txBody>
                    <a:bodyPr/>
                    <a:lstStyle/>
                    <a:p>
                      <a:pPr indent="0" algn="ctr">
                        <a:buNone/>
                      </a:pPr>
                      <a:r>
                        <a:rPr lang="zh-CN" altLang="en-US" sz="1600" dirty="0">
                          <a:latin typeface="微软雅黑" pitchFamily="34" charset="-122"/>
                          <a:ea typeface="微软雅黑" pitchFamily="34" charset="-122"/>
                        </a:rPr>
                        <a:t>产能</a:t>
                      </a:r>
                      <a:r>
                        <a:rPr lang="en-US" altLang="zh-CN" sz="1600" dirty="0">
                          <a:latin typeface="微软雅黑" pitchFamily="34" charset="-122"/>
                          <a:ea typeface="微软雅黑" pitchFamily="34" charset="-122"/>
                        </a:rPr>
                        <a:t>(t/a)</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461002">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UBE</a:t>
                      </a:r>
                      <a:endPar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日本</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300</a:t>
                      </a:r>
                    </a:p>
                  </a:txBody>
                  <a:tcPr marL="0" marR="0" marT="0" marB="0" anchor="ctr"/>
                </a:tc>
                <a:extLst>
                  <a:ext uri="{0D108BD9-81ED-4DB2-BD59-A6C34878D82A}">
                    <a16:rowId xmlns:a16="http://schemas.microsoft.com/office/drawing/2014/main" val="10001"/>
                  </a:ext>
                </a:extLst>
              </a:tr>
              <a:tr h="449963">
                <a:tc>
                  <a:txBody>
                    <a:bodyPr/>
                    <a:lstStyle/>
                    <a:p>
                      <a:pPr indent="0" algn="ctr">
                        <a:buNone/>
                      </a:pPr>
                      <a:r>
                        <a:rPr lang="zh-CN" altLang="en-US" sz="1600" dirty="0">
                          <a:latin typeface="微软雅黑" pitchFamily="34" charset="-122"/>
                          <a:ea typeface="微软雅黑" pitchFamily="34" charset="-122"/>
                        </a:rPr>
                        <a:t>友邦香料</a:t>
                      </a:r>
                      <a:endPar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浙江杭州</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400</a:t>
                      </a:r>
                    </a:p>
                  </a:txBody>
                  <a:tcPr marL="0" marR="0" marT="0" marB="0" anchor="ctr"/>
                </a:tc>
                <a:extLst>
                  <a:ext uri="{0D108BD9-81ED-4DB2-BD59-A6C34878D82A}">
                    <a16:rowId xmlns:a16="http://schemas.microsoft.com/office/drawing/2014/main" val="10003"/>
                  </a:ext>
                </a:extLst>
              </a:tr>
              <a:tr h="44996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江西科美</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江西上饶</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230</a:t>
                      </a:r>
                    </a:p>
                  </a:txBody>
                  <a:tcPr marL="0" marR="0" marT="0" marB="0" anchor="ctr"/>
                </a:tc>
                <a:extLst>
                  <a:ext uri="{0D108BD9-81ED-4DB2-BD59-A6C34878D82A}">
                    <a16:rowId xmlns:a16="http://schemas.microsoft.com/office/drawing/2014/main" val="10004"/>
                  </a:ext>
                </a:extLst>
              </a:tr>
              <a:tr h="449963">
                <a:tc>
                  <a:txBody>
                    <a:bodyPr/>
                    <a:lstStyle/>
                    <a:p>
                      <a:pPr algn="ctr"/>
                      <a:r>
                        <a:rPr lang="zh-CN" altLang="en-US" sz="1800" b="0" i="0" kern="1200" dirty="0">
                          <a:solidFill>
                            <a:schemeClr val="dk1"/>
                          </a:solidFill>
                          <a:effectLst/>
                          <a:latin typeface="+mn-lt"/>
                          <a:ea typeface="+mn-ea"/>
                          <a:cs typeface="+mn-cs"/>
                        </a:rPr>
                        <a:t>三香汇</a:t>
                      </a:r>
                    </a:p>
                  </a:txBody>
                  <a:tcPr marL="0" marR="0" marT="0" marB="0" anchor="ctr"/>
                </a:tc>
                <a:tc>
                  <a:txBody>
                    <a:bodyPr/>
                    <a:lstStyle/>
                    <a:p>
                      <a:pPr indent="0" algn="ctr">
                        <a:buNone/>
                      </a:pPr>
                      <a:r>
                        <a:rPr lang="zh-CN" altLang="en-US" sz="1600" b="0" i="0" kern="1200" dirty="0">
                          <a:solidFill>
                            <a:schemeClr val="dk1"/>
                          </a:solidFill>
                          <a:effectLst/>
                          <a:latin typeface="+mn-lt"/>
                          <a:ea typeface="+mn-ea"/>
                          <a:cs typeface="+mn-cs"/>
                        </a:rPr>
                        <a:t>绵阳</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800</a:t>
                      </a:r>
                    </a:p>
                  </a:txBody>
                  <a:tcPr marL="0" marR="0" marT="0" marB="0" anchor="ctr"/>
                </a:tc>
                <a:extLst>
                  <a:ext uri="{0D108BD9-81ED-4DB2-BD59-A6C34878D82A}">
                    <a16:rowId xmlns:a16="http://schemas.microsoft.com/office/drawing/2014/main" val="10005"/>
                  </a:ext>
                </a:extLst>
              </a:tr>
              <a:tr h="44996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科锐化工</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阿拉善</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200</a:t>
                      </a:r>
                    </a:p>
                  </a:txBody>
                  <a:tcPr marL="0" marR="0" marT="0" marB="0" anchor="ctr"/>
                </a:tc>
                <a:extLst>
                  <a:ext uri="{0D108BD9-81ED-4DB2-BD59-A6C34878D82A}">
                    <a16:rowId xmlns:a16="http://schemas.microsoft.com/office/drawing/2014/main" val="3233026500"/>
                  </a:ext>
                </a:extLst>
              </a:tr>
            </a:tbl>
          </a:graphicData>
        </a:graphic>
      </p:graphicFrame>
    </p:spTree>
    <p:extLst>
      <p:ext uri="{BB962C8B-B14F-4D97-AF65-F5344CB8AC3E}">
        <p14:creationId xmlns:p14="http://schemas.microsoft.com/office/powerpoint/2010/main" val="99025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8744E93-64BF-31A1-CECB-BA6FEB40EEEA}"/>
              </a:ext>
            </a:extLst>
          </p:cNvPr>
          <p:cNvSpPr>
            <a:spLocks noGrp="1"/>
          </p:cNvSpPr>
          <p:nvPr>
            <p:ph type="body" idx="13"/>
          </p:nvPr>
        </p:nvSpPr>
        <p:spPr/>
        <p:txBody>
          <a:bodyPr/>
          <a:lstStyle/>
          <a:p>
            <a:r>
              <a:rPr lang="zh-CN" altLang="en-US" dirty="0"/>
              <a:t>檀香</a:t>
            </a:r>
            <a:r>
              <a:rPr lang="en-US" altLang="zh-CN" dirty="0"/>
              <a:t>803</a:t>
            </a:r>
            <a:endParaRPr lang="zh-CN" altLang="en-US" dirty="0"/>
          </a:p>
        </p:txBody>
      </p:sp>
      <p:sp>
        <p:nvSpPr>
          <p:cNvPr id="5" name="文本占位符 4">
            <a:extLst>
              <a:ext uri="{FF2B5EF4-FFF2-40B4-BE49-F238E27FC236}">
                <a16:creationId xmlns:a16="http://schemas.microsoft.com/office/drawing/2014/main" id="{7E95FA84-09ED-4438-B2C0-6DCC9CC51294}"/>
              </a:ext>
            </a:extLst>
          </p:cNvPr>
          <p:cNvSpPr>
            <a:spLocks noGrp="1"/>
          </p:cNvSpPr>
          <p:nvPr>
            <p:ph type="body" sz="half" idx="2"/>
          </p:nvPr>
        </p:nvSpPr>
        <p:spPr>
          <a:xfrm>
            <a:off x="984595" y="2307668"/>
            <a:ext cx="10745587" cy="666441"/>
          </a:xfrm>
        </p:spPr>
        <p:txBody>
          <a:bodyPr/>
          <a:lstStyle/>
          <a:p>
            <a:r>
              <a:rPr lang="zh-CN" altLang="en-US" b="0" i="0" dirty="0">
                <a:solidFill>
                  <a:srgbClr val="000000"/>
                </a:solidFill>
                <a:effectLst/>
                <a:latin typeface="system-ui"/>
              </a:rPr>
              <a:t>    檀香</a:t>
            </a:r>
            <a:r>
              <a:rPr lang="en-US" altLang="zh-CN" b="0" i="0" dirty="0">
                <a:solidFill>
                  <a:srgbClr val="000000"/>
                </a:solidFill>
                <a:effectLst/>
                <a:latin typeface="system-ui"/>
              </a:rPr>
              <a:t>803</a:t>
            </a:r>
            <a:r>
              <a:rPr lang="zh-CN" altLang="en-US" b="0" i="0" dirty="0">
                <a:solidFill>
                  <a:srgbClr val="000000"/>
                </a:solidFill>
                <a:effectLst/>
                <a:latin typeface="system-ui"/>
              </a:rPr>
              <a:t>为无色至黄色粘稠液体，具有持久的檀香香气，挥发度很小，是极好的定香剂，与花香型、幻想型香气十分协调，能大量地用于香水和皂用香精中。</a:t>
            </a:r>
            <a:endParaRPr lang="zh-CN" altLang="en-US" dirty="0"/>
          </a:p>
        </p:txBody>
      </p:sp>
      <p:pic>
        <p:nvPicPr>
          <p:cNvPr id="7" name="图片 6">
            <a:extLst>
              <a:ext uri="{FF2B5EF4-FFF2-40B4-BE49-F238E27FC236}">
                <a16:creationId xmlns:a16="http://schemas.microsoft.com/office/drawing/2014/main" id="{8A8D2161-227B-9D83-0E1D-BC06173E1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1" y="1043227"/>
            <a:ext cx="7543800" cy="1028700"/>
          </a:xfrm>
          <a:prstGeom prst="rect">
            <a:avLst/>
          </a:prstGeom>
        </p:spPr>
      </p:pic>
      <p:sp>
        <p:nvSpPr>
          <p:cNvPr id="8" name="文本框 7">
            <a:extLst>
              <a:ext uri="{FF2B5EF4-FFF2-40B4-BE49-F238E27FC236}">
                <a16:creationId xmlns:a16="http://schemas.microsoft.com/office/drawing/2014/main" id="{54B62016-35F1-C565-1360-47623FC9F527}"/>
              </a:ext>
            </a:extLst>
          </p:cNvPr>
          <p:cNvSpPr txBox="1"/>
          <p:nvPr/>
        </p:nvSpPr>
        <p:spPr>
          <a:xfrm>
            <a:off x="1660330" y="3574473"/>
            <a:ext cx="9793237" cy="1895519"/>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n"/>
            </a:pPr>
            <a:r>
              <a:rPr lang="en-US" altLang="zh-CN" sz="1600" b="0" i="0" dirty="0">
                <a:solidFill>
                  <a:srgbClr val="000000"/>
                </a:solidFill>
                <a:effectLst/>
                <a:latin typeface="微软雅黑" panose="020B0503020204020204" pitchFamily="34" charset="-122"/>
                <a:ea typeface="微软雅黑" panose="020B0503020204020204" pitchFamily="34" charset="-122"/>
              </a:rPr>
              <a:t>1955</a:t>
            </a:r>
            <a:r>
              <a:rPr lang="zh-CN" altLang="en-US" sz="1600" b="0" i="0" dirty="0">
                <a:solidFill>
                  <a:srgbClr val="000000"/>
                </a:solidFill>
                <a:effectLst/>
                <a:latin typeface="微软雅黑" panose="020B0503020204020204" pitchFamily="34" charset="-122"/>
                <a:ea typeface="微软雅黑" panose="020B0503020204020204" pitchFamily="34" charset="-122"/>
              </a:rPr>
              <a:t>年在</a:t>
            </a:r>
            <a:r>
              <a:rPr lang="en-US" altLang="zh-CN" sz="1600" b="0" i="0" dirty="0">
                <a:solidFill>
                  <a:srgbClr val="000000"/>
                </a:solidFill>
                <a:effectLst/>
                <a:latin typeface="微软雅黑" panose="020B0503020204020204" pitchFamily="34" charset="-122"/>
                <a:ea typeface="微软雅黑" panose="020B0503020204020204" pitchFamily="34" charset="-122"/>
              </a:rPr>
              <a:t>Givaudan</a:t>
            </a:r>
            <a:r>
              <a:rPr lang="zh-CN" altLang="en-US" sz="1600" b="0" i="0" dirty="0">
                <a:solidFill>
                  <a:srgbClr val="000000"/>
                </a:solidFill>
                <a:effectLst/>
                <a:latin typeface="微软雅黑" panose="020B0503020204020204" pitchFamily="34" charset="-122"/>
                <a:ea typeface="微软雅黑" panose="020B0503020204020204" pitchFamily="34" charset="-122"/>
              </a:rPr>
              <a:t>公司投产上市，取名</a:t>
            </a:r>
            <a:r>
              <a:rPr lang="en-US" altLang="zh-CN" sz="1600" b="0" i="0" dirty="0" err="1">
                <a:solidFill>
                  <a:srgbClr val="000000"/>
                </a:solidFill>
                <a:effectLst/>
                <a:latin typeface="微软雅黑" panose="020B0503020204020204" pitchFamily="34" charset="-122"/>
                <a:ea typeface="微软雅黑" panose="020B0503020204020204" pitchFamily="34" charset="-122"/>
              </a:rPr>
              <a:t>Sandela</a:t>
            </a:r>
            <a:r>
              <a:rPr lang="en-US" altLang="zh-CN" sz="1600" b="0" i="0" dirty="0">
                <a:solidFill>
                  <a:srgbClr val="000000"/>
                </a:solidFill>
                <a:effectLst/>
                <a:latin typeface="微软雅黑" panose="020B0503020204020204" pitchFamily="34" charset="-122"/>
                <a:ea typeface="微软雅黑" panose="020B0503020204020204" pitchFamily="34" charset="-122"/>
              </a:rPr>
              <a:t> </a:t>
            </a:r>
          </a:p>
          <a:p>
            <a:pPr marL="285750" indent="-285750">
              <a:lnSpc>
                <a:spcPct val="150000"/>
              </a:lnSpc>
              <a:buClr>
                <a:srgbClr val="0070C0"/>
              </a:buClr>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rPr>
              <a:t>90</a:t>
            </a:r>
            <a:r>
              <a:rPr lang="zh-CN" altLang="en-US" sz="1600" dirty="0">
                <a:latin typeface="微软雅黑" panose="020B0503020204020204" pitchFamily="34" charset="-122"/>
                <a:ea typeface="微软雅黑" panose="020B0503020204020204" pitchFamily="34" charset="-122"/>
              </a:rPr>
              <a:t>年代，中华化工利用其愈创木酚资源，开展檀香</a:t>
            </a:r>
            <a:r>
              <a:rPr lang="en-US" altLang="zh-CN" sz="1600" dirty="0">
                <a:latin typeface="微软雅黑" panose="020B0503020204020204" pitchFamily="34" charset="-122"/>
                <a:ea typeface="微软雅黑" panose="020B0503020204020204" pitchFamily="34" charset="-122"/>
              </a:rPr>
              <a:t>803</a:t>
            </a:r>
            <a:r>
              <a:rPr lang="zh-CN" altLang="en-US" sz="1600" dirty="0">
                <a:latin typeface="微软雅黑" panose="020B0503020204020204" pitchFamily="34" charset="-122"/>
                <a:ea typeface="微软雅黑" panose="020B0503020204020204" pitchFamily="34" charset="-122"/>
              </a:rPr>
              <a:t>研究，并投入生产，最终关停此产线；</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n"/>
            </a:pPr>
            <a:r>
              <a:rPr lang="en-US" altLang="zh-CN" sz="1600" dirty="0">
                <a:latin typeface="微软雅黑" panose="020B0503020204020204" pitchFamily="34" charset="-122"/>
                <a:ea typeface="微软雅黑" panose="020B0503020204020204" pitchFamily="34" charset="-122"/>
              </a:rPr>
              <a:t>2022</a:t>
            </a:r>
            <a:r>
              <a:rPr lang="zh-CN" altLang="en-US" sz="1600" dirty="0">
                <a:latin typeface="微软雅黑" panose="020B0503020204020204" pitchFamily="34" charset="-122"/>
                <a:ea typeface="微软雅黑" panose="020B0503020204020204" pitchFamily="34" charset="-122"/>
              </a:rPr>
              <a:t>年，</a:t>
            </a:r>
            <a:r>
              <a:rPr lang="en-US" altLang="zh-CN" sz="1600" dirty="0" err="1">
                <a:latin typeface="微软雅黑" panose="020B0503020204020204" pitchFamily="34" charset="-122"/>
                <a:ea typeface="微软雅黑" panose="020B0503020204020204" pitchFamily="34" charset="-122"/>
              </a:rPr>
              <a:t>solvay</a:t>
            </a:r>
            <a:r>
              <a:rPr lang="zh-CN" altLang="en-US" sz="1600" dirty="0">
                <a:latin typeface="微软雅黑" panose="020B0503020204020204" pitchFamily="34" charset="-122"/>
                <a:ea typeface="微软雅黑" panose="020B0503020204020204" pitchFamily="34" charset="-122"/>
              </a:rPr>
              <a:t>关停檀香</a:t>
            </a:r>
            <a:r>
              <a:rPr lang="en-US" altLang="zh-CN" sz="1600" dirty="0">
                <a:latin typeface="微软雅黑" panose="020B0503020204020204" pitchFamily="34" charset="-122"/>
                <a:ea typeface="微软雅黑" panose="020B0503020204020204" pitchFamily="34" charset="-122"/>
              </a:rPr>
              <a:t>803</a:t>
            </a:r>
            <a:r>
              <a:rPr lang="zh-CN" altLang="en-US" sz="1600" dirty="0">
                <a:latin typeface="微软雅黑" panose="020B0503020204020204" pitchFamily="34" charset="-122"/>
                <a:ea typeface="微软雅黑" panose="020B0503020204020204" pitchFamily="34" charset="-122"/>
              </a:rPr>
              <a:t>产线，寻求出售。</a:t>
            </a:r>
            <a:endParaRPr lang="en-US" altLang="zh-CN" sz="1600" dirty="0">
              <a:latin typeface="微软雅黑" panose="020B0503020204020204" pitchFamily="34" charset="-122"/>
              <a:ea typeface="微软雅黑" panose="020B0503020204020204" pitchFamily="34" charset="-122"/>
            </a:endParaRPr>
          </a:p>
          <a:p>
            <a:pPr>
              <a:lnSpc>
                <a:spcPct val="150000"/>
              </a:lnSpc>
              <a:buClr>
                <a:srgbClr val="0070C0"/>
              </a:buClr>
            </a:pP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Clr>
                <a:srgbClr val="0070C0"/>
              </a:buClr>
              <a:buFont typeface="Wingdings" panose="05000000000000000000" pitchFamily="2" charset="2"/>
              <a:buChar char="n"/>
            </a:pPr>
            <a:endParaRPr lang="zh-CN" altLang="en-US" sz="1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B4F8124-DED2-8575-A5F2-637B90471B7D}"/>
              </a:ext>
            </a:extLst>
          </p:cNvPr>
          <p:cNvSpPr txBox="1"/>
          <p:nvPr/>
        </p:nvSpPr>
        <p:spPr>
          <a:xfrm>
            <a:off x="1053445" y="5169820"/>
            <a:ext cx="10494389" cy="787523"/>
          </a:xfrm>
          <a:prstGeom prst="rect">
            <a:avLst/>
          </a:prstGeom>
          <a:noFill/>
        </p:spPr>
        <p:txBody>
          <a:bodyPr wrap="square">
            <a:spAutoFit/>
          </a:bodyPr>
          <a:lstStyle/>
          <a:p>
            <a:pPr>
              <a:lnSpc>
                <a:spcPct val="150000"/>
              </a:lnSpc>
              <a:buClr>
                <a:srgbClr val="0070C0"/>
              </a:buClr>
            </a:pPr>
            <a:r>
              <a:rPr lang="zh-CN" altLang="en-US" sz="1600" dirty="0">
                <a:latin typeface="微软雅黑" panose="020B0503020204020204" pitchFamily="34" charset="-122"/>
                <a:ea typeface="微软雅黑" panose="020B0503020204020204" pitchFamily="34" charset="-122"/>
              </a:rPr>
              <a:t>    檀香</a:t>
            </a:r>
            <a:r>
              <a:rPr lang="en-US" altLang="zh-CN" sz="1600" dirty="0">
                <a:latin typeface="微软雅黑" panose="020B0503020204020204" pitchFamily="34" charset="-122"/>
                <a:ea typeface="微软雅黑" panose="020B0503020204020204" pitchFamily="34" charset="-122"/>
              </a:rPr>
              <a:t>803</a:t>
            </a:r>
            <a:r>
              <a:rPr lang="zh-CN" altLang="en-US" sz="1600" dirty="0">
                <a:latin typeface="微软雅黑" panose="020B0503020204020204" pitchFamily="34" charset="-122"/>
                <a:ea typeface="微软雅黑" panose="020B0503020204020204" pitchFamily="34" charset="-122"/>
              </a:rPr>
              <a:t>产能持续萎缩，采用愈创木酚合成原子经济性较低，根据与香料客户及专家交流，有企业在尝试采用苯酚和莰烯作为原料制备檀香</a:t>
            </a:r>
            <a:r>
              <a:rPr lang="en-US" altLang="zh-CN" sz="1600" dirty="0">
                <a:latin typeface="微软雅黑" panose="020B0503020204020204" pitchFamily="34" charset="-122"/>
                <a:ea typeface="微软雅黑" panose="020B0503020204020204" pitchFamily="34" charset="-122"/>
              </a:rPr>
              <a:t>803</a:t>
            </a:r>
            <a:r>
              <a:rPr lang="zh-CN" altLang="en-US" sz="1600" dirty="0">
                <a:latin typeface="微软雅黑" panose="020B0503020204020204" pitchFamily="34" charset="-122"/>
                <a:ea typeface="微软雅黑" panose="020B0503020204020204" pitchFamily="34" charset="-122"/>
              </a:rPr>
              <a:t>，暂未开发成功。</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73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46FE5DA0-91FD-D8DC-83FA-3D6389C84C52}"/>
              </a:ext>
            </a:extLst>
          </p:cNvPr>
          <p:cNvSpPr>
            <a:spLocks noGrp="1"/>
          </p:cNvSpPr>
          <p:nvPr>
            <p:ph type="body" idx="13"/>
          </p:nvPr>
        </p:nvSpPr>
        <p:spPr/>
        <p:txBody>
          <a:bodyPr/>
          <a:lstStyle/>
          <a:p>
            <a:r>
              <a:rPr lang="zh-CN" altLang="en-US" dirty="0"/>
              <a:t>总结</a:t>
            </a:r>
          </a:p>
        </p:txBody>
      </p:sp>
      <p:sp>
        <p:nvSpPr>
          <p:cNvPr id="6" name="文本框 5">
            <a:extLst>
              <a:ext uri="{FF2B5EF4-FFF2-40B4-BE49-F238E27FC236}">
                <a16:creationId xmlns:a16="http://schemas.microsoft.com/office/drawing/2014/main" id="{423D41DB-C339-1DFA-66AB-4860E40B474E}"/>
              </a:ext>
            </a:extLst>
          </p:cNvPr>
          <p:cNvSpPr txBox="1"/>
          <p:nvPr/>
        </p:nvSpPr>
        <p:spPr>
          <a:xfrm>
            <a:off x="961534" y="1548091"/>
            <a:ext cx="10609569" cy="2778774"/>
          </a:xfrm>
          <a:prstGeom prst="rect">
            <a:avLst/>
          </a:prstGeom>
          <a:noFill/>
        </p:spPr>
        <p:txBody>
          <a:bodyPr wrap="square" rtlCol="0">
            <a:spAutoFit/>
          </a:bodyPr>
          <a:lstStyle/>
          <a:p>
            <a:pPr marL="285750" indent="-285750">
              <a:lnSpc>
                <a:spcPct val="200000"/>
              </a:lnSpc>
              <a:buClr>
                <a:srgbClr val="0070C0"/>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洋茉莉醛生产逐步转化为化学合成为主，产能增长较快，现有产品主要添加在迪奥、香奈儿香水中，</a:t>
            </a:r>
            <a:endParaRPr lang="en-US" altLang="zh-CN" dirty="0">
              <a:latin typeface="微软雅黑" panose="020B0503020204020204" pitchFamily="34" charset="-122"/>
              <a:ea typeface="微软雅黑" panose="020B0503020204020204" pitchFamily="34" charset="-122"/>
            </a:endParaRPr>
          </a:p>
          <a:p>
            <a:pPr>
              <a:lnSpc>
                <a:spcPct val="200000"/>
              </a:lnSpc>
              <a:buClr>
                <a:srgbClr val="0070C0"/>
              </a:buClr>
            </a:pPr>
            <a:r>
              <a:rPr lang="zh-CN" altLang="en-US" dirty="0">
                <a:latin typeface="微软雅黑" panose="020B0503020204020204" pitchFamily="34" charset="-122"/>
                <a:ea typeface="微软雅黑" panose="020B0503020204020204" pitchFamily="34" charset="-122"/>
              </a:rPr>
              <a:t>根据专家咨询，香料专家比较看好该产品，如果价格降低有望在香水中大量应用；</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Clr>
                <a:srgbClr val="0070C0"/>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乙醛酸法洋茉莉醛的开发成功，较甲醛缩合法收率提高</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，但工艺成熟度较香兰素仍然较为初级，仍然有提升空间，可以考虑开发优化此工艺；</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Clr>
                <a:srgbClr val="0070C0"/>
              </a:buClr>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檀香</a:t>
            </a:r>
            <a:r>
              <a:rPr lang="en-US" altLang="zh-CN" dirty="0">
                <a:latin typeface="微软雅黑" panose="020B0503020204020204" pitchFamily="34" charset="-122"/>
                <a:ea typeface="微软雅黑" panose="020B0503020204020204" pitchFamily="34" charset="-122"/>
              </a:rPr>
              <a:t>803</a:t>
            </a:r>
            <a:r>
              <a:rPr lang="zh-CN" altLang="en-US" dirty="0">
                <a:latin typeface="微软雅黑" panose="020B0503020204020204" pitchFamily="34" charset="-122"/>
                <a:ea typeface="微软雅黑" panose="020B0503020204020204" pitchFamily="34" charset="-122"/>
              </a:rPr>
              <a:t>主流生产商逐步关停了该装置，导致产量大量降低，需要进一步落实市场情况。</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659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p:txBody>
          <a:bodyPr/>
          <a:lstStyle/>
          <a:p>
            <a:fld id="{7D9BB5D0-35E4-459D-AEF3-FE4D7C45CC19}" type="slidenum">
              <a:rPr lang="zh-CN" altLang="en-US" smtClean="0"/>
              <a:t>13</a:t>
            </a:fld>
            <a:endParaRPr lang="zh-CN" altLang="en-US"/>
          </a:p>
        </p:txBody>
      </p:sp>
      <p:sp>
        <p:nvSpPr>
          <p:cNvPr id="7" name="文本占位符 4"/>
          <p:cNvSpPr>
            <a:spLocks noGrp="1"/>
          </p:cNvSpPr>
          <p:nvPr>
            <p:ph type="body" sz="half" idx="2"/>
          </p:nvPr>
        </p:nvSpPr>
        <p:spPr>
          <a:xfrm>
            <a:off x="1041167" y="2879168"/>
            <a:ext cx="10401533" cy="3811905"/>
          </a:xfrm>
        </p:spPr>
        <p:txBody>
          <a:bodyPr>
            <a:normAutofit/>
          </a:bodyPr>
          <a:lstStyle/>
          <a:p>
            <a:pPr algn="ctr"/>
            <a:r>
              <a:rPr lang="zh-CN" altLang="en-US" sz="4000" b="1" dirty="0">
                <a:latin typeface="微软雅黑" panose="020B0503020204020204" charset="-122"/>
              </a:rPr>
              <a:t>请各位领导、专家、同事审议！</a:t>
            </a:r>
          </a:p>
          <a:p>
            <a:pPr algn="ctr"/>
            <a:endParaRPr lang="zh-CN" altLang="en-US" sz="3000" dirty="0"/>
          </a:p>
        </p:txBody>
      </p:sp>
    </p:spTree>
  </p:cSld>
  <p:clrMapOvr>
    <a:masterClrMapping/>
  </p:clrMapOvr>
  <p:transition advTm="695"/>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937"/>
    </mc:Choice>
    <mc:Fallback xmlns="">
      <p:transition spd="slow" advTm="9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3"/>
          </p:nvPr>
        </p:nvSpPr>
        <p:spPr/>
        <p:txBody>
          <a:bodyPr/>
          <a:lstStyle/>
          <a:p>
            <a:r>
              <a:rPr lang="zh-CN" altLang="en-US" dirty="0"/>
              <a:t>胡椒环</a:t>
            </a:r>
          </a:p>
        </p:txBody>
      </p:sp>
      <p:graphicFrame>
        <p:nvGraphicFramePr>
          <p:cNvPr id="6" name="对象 5"/>
          <p:cNvGraphicFramePr>
            <a:graphicFrameLocks noChangeAspect="1"/>
          </p:cNvGraphicFramePr>
          <p:nvPr>
            <p:extLst>
              <p:ext uri="{D42A27DB-BD31-4B8C-83A1-F6EECF244321}">
                <p14:modId xmlns:p14="http://schemas.microsoft.com/office/powerpoint/2010/main" val="2839623723"/>
              </p:ext>
            </p:extLst>
          </p:nvPr>
        </p:nvGraphicFramePr>
        <p:xfrm>
          <a:off x="2343235" y="1276730"/>
          <a:ext cx="1194435" cy="1770013"/>
        </p:xfrm>
        <a:graphic>
          <a:graphicData uri="http://schemas.openxmlformats.org/presentationml/2006/ole">
            <mc:AlternateContent xmlns:mc="http://schemas.openxmlformats.org/markup-compatibility/2006">
              <mc:Choice xmlns:v="urn:schemas-microsoft-com:vml" Requires="v">
                <p:oleObj name="CS ChemDraw Drawing" r:id="rId2" imgW="438384" imgH="648920" progId="ChemDraw.Document.6.0">
                  <p:embed/>
                </p:oleObj>
              </mc:Choice>
              <mc:Fallback>
                <p:oleObj name="CS ChemDraw Drawing" r:id="rId2" imgW="438384" imgH="648920" progId="ChemDraw.Document.6.0">
                  <p:embed/>
                  <p:pic>
                    <p:nvPicPr>
                      <p:cNvPr id="6" name="对象 5"/>
                      <p:cNvPicPr/>
                      <p:nvPr/>
                    </p:nvPicPr>
                    <p:blipFill>
                      <a:blip r:embed="rId3"/>
                      <a:stretch>
                        <a:fillRect/>
                      </a:stretch>
                    </p:blipFill>
                    <p:spPr>
                      <a:xfrm>
                        <a:off x="2343235" y="1276730"/>
                        <a:ext cx="1194435" cy="1770013"/>
                      </a:xfrm>
                      <a:prstGeom prst="rect">
                        <a:avLst/>
                      </a:prstGeom>
                    </p:spPr>
                  </p:pic>
                </p:oleObj>
              </mc:Fallback>
            </mc:AlternateContent>
          </a:graphicData>
        </a:graphic>
      </p:graphicFrame>
      <p:sp>
        <p:nvSpPr>
          <p:cNvPr id="7" name="TextBox 6"/>
          <p:cNvSpPr txBox="1"/>
          <p:nvPr/>
        </p:nvSpPr>
        <p:spPr>
          <a:xfrm>
            <a:off x="2615684" y="3208809"/>
            <a:ext cx="649537" cy="369332"/>
          </a:xfrm>
          <a:prstGeom prst="rect">
            <a:avLst/>
          </a:prstGeom>
          <a:noFill/>
        </p:spPr>
        <p:txBody>
          <a:bodyPr wrap="none" rtlCol="0">
            <a:spAutoFit/>
          </a:bodyPr>
          <a:lstStyle/>
          <a:p>
            <a:r>
              <a:rPr lang="en-US" altLang="zh-CN" dirty="0"/>
              <a:t>MDB</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3704932962"/>
              </p:ext>
            </p:extLst>
          </p:nvPr>
        </p:nvGraphicFramePr>
        <p:xfrm>
          <a:off x="4742498" y="1005278"/>
          <a:ext cx="4614952" cy="2572863"/>
        </p:xfrm>
        <a:graphic>
          <a:graphicData uri="http://schemas.openxmlformats.org/presentationml/2006/ole">
            <mc:AlternateContent xmlns:mc="http://schemas.openxmlformats.org/markup-compatibility/2006">
              <mc:Choice xmlns:v="urn:schemas-microsoft-com:vml" Requires="v">
                <p:oleObj name="CS ChemDraw Drawing" r:id="rId4" imgW="3436347" imgH="1915449" progId="ChemDraw.Document.6.0">
                  <p:embed/>
                </p:oleObj>
              </mc:Choice>
              <mc:Fallback>
                <p:oleObj name="CS ChemDraw Drawing" r:id="rId4" imgW="3436347" imgH="1915449" progId="ChemDraw.Document.6.0">
                  <p:embed/>
                  <p:pic>
                    <p:nvPicPr>
                      <p:cNvPr id="9" name="对象 8"/>
                      <p:cNvPicPr/>
                      <p:nvPr/>
                    </p:nvPicPr>
                    <p:blipFill>
                      <a:blip r:embed="rId5"/>
                      <a:stretch>
                        <a:fillRect/>
                      </a:stretch>
                    </p:blipFill>
                    <p:spPr>
                      <a:xfrm>
                        <a:off x="4742498" y="1005278"/>
                        <a:ext cx="4614952" cy="2572863"/>
                      </a:xfrm>
                      <a:prstGeom prst="rect">
                        <a:avLst/>
                      </a:prstGeom>
                    </p:spPr>
                  </p:pic>
                </p:oleObj>
              </mc:Fallback>
            </mc:AlternateContent>
          </a:graphicData>
        </a:graphic>
      </p:graphicFrame>
      <p:sp>
        <p:nvSpPr>
          <p:cNvPr id="11" name="AutoShape 5" descr="data:image/jpeg;base64,R0lGODlhHQIsAfcAAAAAAAQEBAsMDBEQERwcHCUlJTAvMD8/PkpKSVZWVmNjY3Jycn9/f5KSkqmoqba2tr6+vsfHx8/Q0NTV1NXV1dfX19ra2tzc3OHh4eXl5efn5+rs6+/w8PPz9Pf29vj4+Pr6+vv7+vz8/f39/f39/f7+/v39/f7+/v7+/v////7+/v7+/v7+/v////7+/v7+/v7+/v////7+/v7+/v7+/v////7+/v7+/v7+/v////7+/v7+/v7+/v////7+/v7+/v7+/v7+/v////7+/v7+/v7+/v////7+/v7+/v7+/v////7+/v7+/v7+/v7+/v////7+/v7+/v7+/v////7+/v7+/v7+/v7+/v////7+/v7+/v7+/v////7+/v7+/v7+/v7+/v////7+/v7+/v7+/v7+/v////7+/v7+/v7+/v7+/v////7+/v7+/v7+/v7+/v////7+/v7+/v7+/v////7+/v7+/v7+/v7+/v////7+/v7+/v7+/v7+/v///////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C05FVFNDQVBFMi4wAwEBAAAh+QQADAAAACwAAAAAHQIsAQAI/gAxVBhIsKDBgwgTKlzIsKHDhxAjSpxIsaLFixgzatzIsaPHjyBDLowgooKSkyhTqlzJsqXLlzBjypxJs6bNmzhz6tzJs6fPn0CDCh1KtOjLCxpMGl3KtKnTp1CjSp1KtarVoUiVXt3KtavXr2DDih1LNCvZs2jTql3Lti1bs27jyp1r0wOHDiHo6t27FSkFvoADq5WCoUECAwUKHFgA4cNKDAsWPBBMuXJNpBMsa94sNcOCAQBCiw59QIJKCaEXcF7NGTPr17B9RigQOkCBBAoUHBAQmsBklBFSnxRBvLiU2MjXwk3OvDnLCQRIQ/CAMoQEBL0tABcuRQGC798h/jgf/9U1+fPIOxwInaADyw7YASQAcRI1ANVSaI92gL4/VfP+BWiZAwEAYMAGLlkAmgCmKRHcfSdFAMGEE2og4IVMLYfhhnStBwB/LylAAALiOSgchyhmqEFmKbaoXIEDIPgSBxvkFeGJLub4E4A69viVA6EhIIJND6rm45E4+YXkklcxgCNNRTIpZUw8TmnlUguExsBNUV7pJUpVfimmT1kC0MBN9hk5ppVhrunmTWVuSeSTbyLZZp14wtRAasfV1GWeR94J6KApQUAafS95MAEHfRbZJ6E5CgrpoBzwJkAGMEEwgAEL5JXmpDpKCmqeCYR2Zogn/jkqikquOuoD/gUWgGlLEiwYwY0QusrqirqC+kF8CMioEgYGsGfjp71uKGqyY1oQHQAFNJDBkCJs4IB+sm5336PM+qdht3lC8GwABByAwAEEFAhtg7iqCW5/y77rJQYK8DZaaAMoYGFKqspLXrz+WinCBA3oZsABCTRAgY0pbdBAA7cGfN63EldsMXIAX6zxxnRlzPHHIKNFccgklywyryanrLJYHq/s8stYafAXzDTX3FTLNuesM0w47+zzz0r0DPTQNQtN9NErG4300iQrzfTTGzsN9dQSt0r11S9LjfXWvWrN9degjgz22FWjTPbZFXuN9tpiis3226OqDffcdppN992QWo33/t55ys33khpgkMHghBdu+OGIJ374Be7J6/ffPl5AgACUV2755ZhnrnnmASDAcLePQ56jCAoYeMDpqKeu+uqst756ur+BG7roLUYgQAHCQvWAAAZw8O7stHP464dUhVBqA9x2bXfwgBJ4AHVUTTAAARfIvjzzdXJQgAARUyWFkwok76re2L/5PQAKkHDVBgUEwK7yLJZfJwUDDFD9VgQiAD388tdJQqkMEN9U1BMAEClPK/0bEwRs47uuLLAADdQV8BLoHAIasCulCyD/KCimBnTOMV+pAAEGgMC4JYWDX8rA5N7nFSclYEjjux4KkUSCLC1AgFvhgAEEUKJVTXCG/q+ZgAAIgAGyOG9/YZMZEKU0vFONBQTYcWIS47fEIxGod2ixXbZMSMUq6sgD7YsdWaRgQx8q0Ys9ksKeEqC+tKiQQVxEY48kNwAWnmWNiMqbDOWIoe4AQINr6YABAiDGQf2Qj3yxHQEiuBZYGaBxhDokIvUCgQJccC0iSEAAkKfHmU2SQ1LgQBvdUisi6rGLn3SRAxTQQ7JkKX2R3GMqOZQlKY5FA9vrXt/OOMsc1VItHjzA5+okSY7Z5S5i8kAH8PISEiwTiSj5ZVpCcIACGlKWRyOMYRBDAAMkLAM41FEmDWAATrYkAuTkZAguYAELXKB0DbiAPItIFgjwLndv/nIb0TbAANDcqzcNgCSSROChAehSJV3aQLoCwFAAMJShBzgL6f4IqGIG7AIeAgABcOOdcSFgVgPN6PPOeSIOJAA80THAdw6gALRgoH4lXJNF5aWBYmm0ARpoowg00AB/HoCRPSLoaACJUByJAAQhAEEtQxCCo6LlfAqAYT5P+DQQlAoAB6DnSiLwLFgeSagOBYBBWdKvk0hzLToMQCtlik2fLVCj2nGJPQHAvZCKtXRYFWi7WHLWtThPr21rq86MZyqYkACvLf3qeuxnU6KexFC5Uklf1fKrTRKTl0jbAGgGsK+XRABG0HSRUAfAgc/S9aBlVYIFINBZtigSn1+a/mm3IHuAUbpEkA49qGgX2wEykkagqdVL6W7oJtnmaAMTmAAFkkuB5TaXucxdrnKjq9zlXmCUe4osTK56yb1IIQPVba54x0ve8pZ3Ahvo02h9p8MnQdZdgMHA5B4g3ec+d7rVzW9+71tf59Y3uhIAKmWM2yIdbu7AmxtA7JxEUZngVU6BwcD2EExhzOFuOItt4FzrulfKqJGuFQ6xiAUwn80QOEUeWIDrVuw6BMQPr7Z0SZwEc1jTsfjGqlMA9NZ7khqGBosm0i5gJnowHBvZyLAzsWBXRQKmOvnJUI6ylJmakhnLxMqA0WIGpszlLjNVqjw+SXv/eJzg0sWeBdCA/pfXzOYoOzK0gDmxrrIL35ZIgbuB8QB2uhuUMD/WUrd6L2WoSbyp/M9MmpGzq2hr25Z0gDbuC8wRlyJUATCSBAzunZnjIgXnDRMq0jNlZchHNA4sCKQuMS0BQLiXR6uVKX4+CW7/uGm34JKHVvExcQe8ZJvV+D6NVsmv6ywXqDYl1hGyFJ0FAz6pUoUDk9PtXhTtKgnwZgBrVYkDro1KuVRgenFFyQcq4OyeIFsJ5xMrnehCvwFo9SQgkEAE5k3vetv73vi+93VV4kH98TqmRPOxRiEgPhI8wJ+OnctEIXyS72G7zxlmyZjXLZdMkpnfAnioxjfO8Y57nFz3Q4kH/qrJ5471OmfwCY0AFiABD0hBCh2QQL3YA+e4oFmvChL1Tyot4GSLhthxcaSAKaCABBi96Ec3etKXznTcKN3pCWAAYD974cBQW1cmVRfvzrXD2iig53EZuTVTEoIMCuXcKGGwkOViwa8cNgAJNznAkRYCBwzynwE4gAPKTZc9ISCPJ9kdkIFC0CECFiUc2I0AGD4XvwOeK3QM+bRP7rMOQIABCThd1CNw+LlkYHss9MAgS86TDLgz2A1rJ2zd8kY7cgV8n5bL1d/1cs3YsNF+5zsNyyiWDeww27LH7Noy4ICaq0WIBGitElRYRy9ZmwCoBsukJ99tsjHAsnKxKvZR/uLbBaB+KjSaCxQRTRYQkJwvs7+YtWMkF0fq9fnKrwoUt+iWKxq/K1qMv1vSfzEb6v4sgkRIKgFF27cVuhZOY2FghSQWB6gX/Gcx8gVHbKFGAZAAyeN+X6EBk+NJa7FG/wcWzOd6b0F5V+N4bCFfA9BFabWAUMEBFpA8/cZqaUFHHIgWHlRic/GAFvMBo7cWvpVwN/h4USEiLJR4ArgWGfR9YhGALKgcJHg1ggd2YKFF+PRSAxBuVNFvj7dAj6QWVCeFYyF0OSh8b2NxcQcWlXVJC7cVbZcS/7NJCMgVejZ2baF9MeaE1bc230Y9aAEkI8Uvt6N/UsGFQLWH7yYW/tPnFhUwRNGHh3sDVUq4FezDYeK2HqQXFcYDdyoBiWTBPgEgbWvxSh9IFvqENp4Iiq+HPsPkPEJYFd82ANGnPZQIFlAVh2dxa6hIik+4NX8lFgoCiyoxibk4Fc2mbXkng16Rc5InF37YimehgxsjdpdYPGaXEpz4FZO4Vh9wfmBBWOZEF+ZHh044d3BDdatnFYSoEtLjboiIVdBkOwcCFlEIGGgGhmEBjRvjRwwQiVHRhijxhnfIFQQljkqwhl4hegRJFwtni16Bj1EzQuQoFTGoEg9kj1ZBhcNSP8toFX4Xezk4PREJFqX4NmvkkVGhUBKIeD1IFj4GhKrIFSFY/hkuNIJ5ODcruBUlYEMw+EEuNUI1aGDAJxW3VxmuNowNuYtgY39XUUqH2HppQYEWqBKw8odV8XznuBe9OINkuDciEEUMSRQW940FqZNqwYQqEQIIUIBSQYAByRdpqBYO+THP14hP4UjI+HyHeBZZCRxDdJVMgYGbIQG24ZddEZcco2v8SBQKqBJNVIfHsxJkKRVpFZSB0X2J2WcggFQMaZgcg5IP0E6gGZqiOZqkWZqkeX04iBJX1HlkgXzRh4KfaZqyOZuziZrDhEzFtgGPF4ESEAJfqRMc8AALgADkhACMYY+cyTF78nHM2ZzOWSABUEJSMEhNiBZZwnhKsJzP/rmd3ElXXTRyPyUXXBVjezIAi+EAE8CaOtEBDaAf/2RJzhg0SDk2fqRS4HGf+Jmf+rmf+5lkKsEADDCKnagAhURk/HmgCJqg/lkdmtSWZOGPPVY6k8NQt4MADAABjHOZL6EBmqRy9mkA/hQACnCOyakxVjkV6bgaGCkVgIkSi5h89Zd373g7AuEAKvYsYmUACgAxFilxBcUAFABDIGABC2Av/rYSJWoxcziNRUFY2EkZ21hoUuGNK1GMa3GKA8iNPcYBBKMAIAqdm6IADhABHGCS/4hXBSAB4iMFB5cawUZqfLOXUvGLdClpx+iK07OMnzeLZwFV5daMLvEBGQAB/oaxPQVSoQzwABcAAibAEoKpUSKIbgQiVqiUpBKDpVZhpZUhjFZRi9oGAH+nFnu4jLhIEyCAAQ/AAAiQLip3Gw0wHShhcQ3mEne2bpbqL99TgRpaFL7Hp4BxjVWBqSKnpeX3mNaoqTUhAlxqowcwANDpRBpIV3VaKLGiVyPJNhcAbgNoAQIqFIBKGfTDh/jTOdB0c2iRoi5aP9OarBoQAQ3AcijxVrUVE9pDVyx0q+9ihlWKa1ARjkzaFofmoFABoeiWQb8pFQhZSJkosDjBLdmVWIYVH5eEr+BSjxlpP1KxovRoG+oZFV+oEjkXkhzZOVsYAINXFAz2pCwBYypx/q1nw4MESaVSUWNnGBcEVJ1UYbDHKh+7ChUxmRJmyRQse2Va0rLzWYKguoX3RBUoWIONx5Nf4SxXqBLa82q0OJQpoYVNgWUwMbRgcrRTU6pAa4lVAZXdihYamJJf4UJ/KqNgUUrKh5KRGhTLJhN4lhJw+jbd52wUKCRWEYCUqRYNGBaLmRKN6RVsKWyR+ZekYYu49YlGW5Nos45xG23jegAdexauaUQmi4xUJ4hT0aL1MT3rGhTyJVaEqQTWplFARbG6krjWyHtXYVXkFxeHOxZoaSbcYplcMZkq0ZW1e2xXVbMogVhICrZMI7qqS7pdQQGMyIwm26NWYW30dxIR/ii5ThGExmgA9zcUptV8cmUpduS6qxK0sZqWDAsVWMsWYGS1Z6FrK4FHV2GFWKgEQDkVeGUA1Tcbbnq82As2NzhMynsVezq3YfFhbKQWactC5jsVZTerafeSUrEBHkIADYABIEACJHCq/UQaPUe+oKJZamu/1BkWHfkWI/S/XSG/KWGXVZF/LTtCG/kUGZBRI5Ib6CIaCCCIIAwpBpm18mGmVCGNa0GzbXGzK2GsCEu2bqizVfEBDYCj9xItyIi3W3k2MJwSEVi/XjHAYqFI0tvF0Xsa05OXTcGKCDWYW/FdDnAYiaGjDoCcyDs05ielw1GNY6HEZLGNCZkWALm7/q/Usz0hiwdFxF8hBR/wAV/Zw4PiaQgViGcxqn2aiG0RaoeIkkYJFMB6EvnTvVopsljTq9rIxGMEPgcbFbgEuXMBPrhHsk/xisvIqdQHN8iqBM5TxWHhaoHbJOgjyNi4PWtlyEwBkCphAuCzhAmzyHPsM7CsEo/Gr2lByQ2pkViZdyUbj0zBhXoVrjO8FRqwKfFptKA8KSRwTJ68FIfmWMa2Fm8JFrSrsm3Bx2qIx0VhhAqrx18hAiAKupELLlJgAQ1AnARAAK5qxk2BrifBzW2RxV3MO2F8FmiGT9mKsUYxkS1ssplbFaViwF+rwnnCAR38Txoldf1IrOgGQKd8/hU/bI00sgEu/dIwHdMyPdMxfXg8aMd6YcT/KcFDkbbfuZJj4ST/Kp9OGzc2nACRkQA4egClS7dQixJvFhdbvBLbxp1W/VDQt4n95stkYYVd1KuZjBNOUmceqJdr1xKMrBc1BVDp1WM85VMPrRNy68wmzRYsHK+IkRh6vdd83dd+3dcHgE9vFNZrsQYuJMAHwMU/EdDKx5toIZhRSSXLvCQfcFVZdU5dxdU1Ab/8lrRzUbi5JruC4btbsb63RNDnnNZzMVcFoNjxCmhMwZQqUcB6EdUXybwDkncZbRQnihaiB4yS7dFrcmjByxICFz5GQbu2xLt0QQLoaxVoCYea/lFZ6VsUt/u+mpTJqh0XlYK6MfGoA7DbOKG88McXsk0VD2Ag5zwX5U0VcnoWQi0T2+0WtBXOJwFGoUHYNtHASqDcv7q4LVjCqzFcmr0TpK0WBALPVizcY1K3hnW3StABHeFCjfbedOGZIqEQh80aEfgAGZ4QLpTSVTEBnSPfVzwoKTsTQ0tGI0ZhATDC1OS+gLEnLV7jmvPi46wXH2bjPG45L87RX2FqBWDf8sngYlIm1Y1lDpCgTI5SBPk9Ch4XNWafTV7lCHoA1c0XHZB5Vt7l/EkbCYDLZLFDTT3fbcG1L4Hk3FccbN7mbv7mxfFZ2Mx9Ik4WnwvneJ7nes7m/r6JHCSw54Ae6Gy+1gsg5mKR3ZJd1ITi4C9RqzgNFG9IvHyxpENTAe0j6Wtb3Cxh5mxR3zGB3wAA5Dkx0d0MGNK8MxKQLg1Q4FABJLvmEpweSAti0PxSIKu2FLCnGYSMNJoiAA5Q51BhbZ7DM1S1Kn60Lc2EV69OFKJsGeuMNNv2cGjbTR0b62tRK3SFs9tGqWd8p5QRaqW+MyTQAEOk31MBAiBautY+GGVCAMDHpggH7DRBaEPtgyj9NCJwfa3dp6UyjC5bJx5wVSsnAR1AHKWlAOoS5k+hZYLhxUSjVAbS1Jn66P2cLByA8B56OtvjdXG9EzW27HRBsExT2ViV/rpV4erEbuRuIgJ2py6jkXcPcLZB8c3guxcmeDUcgB3tMRYUUOJHceKj0gERgHnfsXmGzhTaqxe0vTUUjD5HXxUdgNo/r/KAQhy9K+B0YdpXcwGXLvNQEQIgSutF3ivE9/RXIYbs3ZdjQwGqzupD0R0y7r+6kkmq/EQNKn5RhMUD4OvyTngU8BmavuC64vBeIUScBb2YizYOsPc46xQgAAEJwBsEsAD8vO5ncZNPJYpuceBk02kBMFbP5gC7YRs4xY+WTxZJjxZ7au5XYbZsQ4EEkOM/4TDtk3dxPBOnLxZT7VdYZfZeYYWKDjb5brJiDxQhMAGAPwAJAAFCbLTB/l8nIiDaaQGz9X4VOg03HlA64WkUHwD5oDH5FODLuT+FkNwWFpsWEX03egbBQcEBoh8rOKUT4+8Vw1P9XZHOfc8U/ro3IN1FIdCuAPHAwQMJG0goQZhQ4UIpGRoUCCDggAMOCy1eXHhBQwWMHT1+BBlS5EiSJTs6CHDgg0mWLTtaGEDAgkuaIx0AUFlT506ePX3+9CkFQgICAIwCCFBgwQWQUigsKCogAQQQOzVOAJpV69aLHAoIgMB1qxQGABIcFNtyw9cIad2+hRu3JYYEAY5GtGtUAIMOGD0MFQCAwFITPa/KRZz4YlkFIhTr9Bog7GOPjB1TxpxZs8kLBowG/kDgAMIECA0M5FXQV2EHBwcCJG2AAahGjpttA60wYADT2yVRHlB9O/eADL2NH8fM4YBRAxCkLPTQIDCABWiVRCiAdKIHrYd/euDAoWrHEOGDI9cpJQEABs/Rg/yAIECD3iHW03+fX39WKQuYa8BICgcCE+CBhBwgYKqVtvKup/4IKGAyjCCAUIH9aIIgqYou7CiCAAgA0LYMDdiQQxNPHAmDogaQwKP+jDpgPBI2cI8rjSj4SQQFkDKwoweMSgBFkjpwzQEhLZJix+osEkEDDJ6EMkopp6Ryyg0u6uC0Ho/kskslGgCyRow4KCqAFuNqkCcSdgxgy4t+NMvLjxoA/o07OZW4gIABsFroAT11AzRQQQcldNACiluITgTGu7NR/aRAwCg3A1yPPbnS3ClJHj2CAEhHLcqAADM/BXPRhSAwIFVVV2W1VVddRaBEhDQgQIAzP8X1uA+i4u2jm8yyzi1M02Nz0j49zVWJFxUQU04OtGTIgw6mpbZaa6/F9lpGESLBvwWaTTZcyjiwiwBZO8oQAAPsfGvYmtTb1Edkc51AAAJkw/WBAAw4DzEJYkJUXIEpw8CoAtj1SILACuhXLHdpWjNejOAMMlcQIsUPVxIwBvetiwHIeGCREavAYIQ7qheAAs51WAM+HSyW03k/1ZfEcP+9V7GaFxy5Z7gK/has4YsiCGxdNF3+KeI2s52W4lw7gMhYR7sFQIFg33oWLJ+3fsuDAQAYAF9fgby6ZRx9iliwAtZmu+2i4vxUCjATuCzcDWp94AK99+a7b7//BtzvshLYlmvDgZJiOQCkZsg/S49+mSdNj6K88qMqdtQrFkWmMyIBPgc9dNFHJ7100QEQYKbDV88KTGA/IhOptiBPekd1EcA9d909g9vRDxZooGNcO1DgAN2PRz555ZfP/YDgWYfeJxVRl/AiEsrCqfC0aKtd4jdnjj588cd/iyyDr5z46zYRe9glTddHF3zy56e/fpqINBiCq6ObrjH2kUZbzOTVO/sV0IAH7AgG/ngnFQdEYAIRaIBrgMQyYW2ke/CbmPwQuEEO0k8DCsjLZyi3l5PBpX0tURrjENIpAnbQhS+MXgiGIqrPCKAACqBA2UwIQJh5zyJOg2EQhXi4hkTAAUcsSGa4F5T1YPB7LRxiFKU4xZGckCUp9AgQqbhFLnYRIVY0yftUqAQtetGMZ3zhjWoXk+pZBAK6sRAa5ThHA4LRJBx4Es8u4oEMYAB9dARkIKNnR0EW0pBdJOQhFblIGCaSkY+EpP0cCRIIHCBykcRkJhs1SY9kSTKaBGUoucTJjswtBKJEZSr1o8adqMhWqoRlLG9DyosoqTCyxGUu/3fJliiMAH/UZTCF/tkdC9YkPvMZZjKVaRgeuuQ3QltmNKX5EVomBGqfnGY2tdmRJbpEAzfcZjjF+cVmqqWE40RnMglJgg9M65zphOcyWdkRElSgAQgogG4KgIAGXEB48QSoLE/IAahYzigE4EtAFarL9lWAd4JJgAIWQJS8GKBXC8UoKh+2Ad4RoAEG4dYGGvA2AwQsoyfNpLtAUKkDXFQhEsgOFFE6U0W6K10561BgAjA7mvb0kMOCF8g+QrWq1c2nR6XjsDTwNQKYFCMSKJdTkTpVL84zIfrKHkhA4BlsUtWriCznl4wSR5BUKmRfRWsUh4W9BYjEcQxIa1zVWsyEvOhxIMEeXOW6/tc0hjWvbjWKXvk6WAQOy3Vk/UiljERYxhawmwlJV04+8oHs7LSxl6XfsGI3gNokbGEUxGxoDecux7XVI2n7lmhVyzqrJoQCXyvQP1GCOpeu1rYjc9f1DvqAspHgAV+7622FK7KHfaBSAlCABDoAghB0IAIgBNI7hztdR7WPoHmx4QEO8JXPpIa63w3XCUPwgNNYLiUOMCp41XsnMIJAAgxIAO4SwAAJnHK9991kWDsiBRKkF7//7VI1E5IBB0gXwAfuTWtZAqb2INjB6BEwQnBW2wdXGDMRVhZjdGhhDl9KA2erCZkEwNMOl9jDvGzJM0284h2imCUeKBKLZdyy/s7qxEMFAOaMdcwTDCdERwBY7I6FrJMeJ0QDDZDqkJVMkscu2cmPKfKTpcySKE/ZyiJR8LvAIx6PlIcD0Lxyh6ushG6trY2nWptpwyzjMYsxixpcM4fbLMAMyjTOFh4zFgeIuTuXOM90fiKf+yxn/dLEzfGz86AR/GcfHivRigZwliEG6B/CGdKRLrT7iuUBTnfa02W8tIPnfNC2lboAbxN0qA/cZGIZ1NWPVrV6GY2TBNTa1rdWXKpjjV9Gt0kKvwZ2sFmo612vl9U10XOdiV1s8PZ6jKBmtrEz3ZJDT8jS0Z6upDXdaIVAG9vfHbUTKw3rb9vW2W8md7lVe+49sqtb2i52SbID7W5ZT/uKCtDNmRXyxgEglt7DHbMSNvAkA3vgSTn+920DnnATa5vhd174wwkdAb5ZwOIXx3jGNb5xjnfc4x8HechFPnKSl9zkJ0d5ylW+cpa33OUvh3nMZT5zmlugbxDIAB4xoDcKVKACPff5z30OdKIP3ehFF3rSe04Bpjfd6U+HetSlPnWqV93qV8d61rW+da533etfB3vYxT52spfd7GdH+9j59qQABAQAOw=="/>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data:image/jpeg;base64,/9j/4AAQSkZJRgABAQAAAQABAAD/2wBDAAgGBgcGBQgHBwcJCQgKDBQNDAsLDBkSEw8UHRofHh0aHBwgJC4nICIsIxwcKDcpLDAxNDQ0Hyc5PTgyPC4zNDL/2wBDAQkJCQwLDBgNDRgyIRwhMjIyMjIyMjIyMjIyMjIyMjIyMjIyMjIyMjIyMjIyMjIyMjIyMjIyMjIyMjIyMjIyMjL/wAARCAD6APo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dmIPboO1JuPt+VDdfwFJQAu4+35Ubj7flSUUALuPt+VG4+35UlFAC7j7flRuPt+VJRQAu4+35Ubj7flSUUALuPt+VG4+35UlFAC7j7flRuPt+VJRQAu4+35Ubj7flSUUALuPt+VG4+35UlFAC7j7flRuPt+VJRQAu4+35Ubj7flSUUALuPt+VG4+35UlFAC7j7flRuPt+VJRQAu4+35Ubj7flSUUALuPt+VG4+35UlFAC7j7flS5OabTu9ACN1/AUlK3X8BSUAFFFFABRRRQAUUUUAFFFFABRRRQAUUUUAFFFFABRRRQAUUUUAFFFFABRRRQAUUUUAFFFFABRRRQAU7vTad3oARuv4CkpW6/gKSgAooooAKKKKACiiigAooooAKKKKACiiigAooooAKKKKACiiigAooooAKKKKACiiigAooooAKKKKACnd6bTu9ACN1/AUlK3X8BSUAFFFFABRRRQAUUUUAQXYujDm0MQlBHEoOGHpkdD71DbalFNMLaeN7a6x/qZf4v909GH0q7UFzaW95CYriJZEJzg9j6g9QfcUAT5xRWJe3FzoGm3l3K5urO2haVQ3+sGOik/wAQ9+v1qDQ9eur7UpbC9hiWZbaO6Voc7dr/AMJz3H61Lkk0mbKjJxclql/X6nRUUUVRiFFFFABRRRQAUUUUAFFFFABRRRQAUUUUAFFFFABRRRQAU7vTad3oARuv4CkpW6/gKSgAooooAKKKKACiiigAooooAZLFHNC8UqK8bghkYZBB6gisTw1Y2ttBcywwLG/nyQlsknZG5VRkknAHbpW8OSKzNC5sJm7PdzsPxkak1rc0U2oOPc06KKKZmFFFFABRRRQAUUUUAFFFFABRRRQAUUUUAFFFFABRRRQAU7vTad3oARuv4CkpW6/gKSgAoopryJFG0kjqiKMszHAA9zQA6sXW9Zm0+6sLK0ije5vXdUMhIRQq5JOOal+3XN+2NNjVYe93Mvyn/cXq314H1pZdDtru2jjvGmuHjkMizNIVdWPXBGNvpgYFRLmasjWnyqSctULoGqjW9HhvfK8pnLKyZzhlYqcHuMitOs5NPazsYrfTGS2EP3Y2XKMPQ9/xHf1pYNTXzlt72M2l0eArtlZP9xuh+nX2pq+zJqOLbcNrmhRR6+3WsqfWkKuLJVl2ffuHbZBF65fv9B+lURc0priG1iM1xKsUS9WY4FZfhuZH0eOPOJ0LGWNhh0JJPI6jrVS3iuL24S4jHnupyLy6QiNR6RRf+zHH1Na93p8N46ytuiuE+5PEcOv49x7HimIt0VmfbbnT/l1KPzIh0u4V+X/ga9V+oyPpWjHIksayROrowyrKcgj60h3HUVDc3cFnEZbiVY0zjLdz6D1PsKx7vU5pmVMzWkb/AHI0XddTD/ZX+Ae55+lArmwby2F2LQ3EQuSNwi3Ddj6VNWVaaZDJp7QXVhFCrNuCb97/AO8zdd3XkGnH7bpvJ331qPxnQf8As4/X60AadGapx30V7p7XFjPBJkEKzsQob0buvPBHWqfh+XVTo6vrv2dLtSxfy24C56twAD/Sq5Xa4XNikZlTbuZV3HauTjJ9B71lLqU2oj/iVRq0PT7ZNnyz/uDq/wBeB71Iui2sgZr3dezMMGSbnA/2QOF/CpasBpUVmeVf6djyGa9th/yxc/vUH+yx4b6Hn3q3aX1veqxhc7l4eNhtdD6FTyKALFFHeigYUUUUAFFFFABTu9Np3egBG6/gKSlbr+ApKADFU5NNinuvPunecKQY4n+5H747n3OauUUAFFFFABUc0EVzC0U8ayRt1VhkGpKKAOfhsBPql5YTTzTWdqsTQwyOSuXDE7u7AYGATV630mMMkt44upUxsUqFii/3E6D6nJpLT/kYtW/65238nrTpiSCiiikMKxNVt/7KsLvUtPb7PLEjSvEB+6lI9V7H3GDW3WZ4j/5FnU/+vZ/5UCZA2j3RvFkN3l9vz3LDdKPVY1+6g9+TWlaWNvZK3kJhn5eRjudz6sx5NWW+8aSgLBRRRQM434h6N9u8JalHYWzNf3ZhjAh+/JiRWOB3IUE564FQeCtHnaDXl1e23pPqzTRbjuWZQiAPwcMCV78ZzXQ62pN9oJAzjUR+H7mWm+ElK+FrFSMcPx/20aun2zVDk7v5/wBaE2965tAYAAAFFFFcxQVUu9OgvGWRg0c6cJPEdrr+Pcex4q3RQBn6RcT3NrMLh1eSG4kg3qu3cFbGSOxNaFZmif6m/wD+whcf+h1p0AFFFFABRRRQAU7vTad3oARuv4CkpW6/gKSgAooooAKKKKACiiigDMtP+Ri1b/rnbfyetOseZ5NN1e8vJYna1uI4gJUG7y2UMPnA5xyORn8Kdb6yqIhvvLjV+EuY23QP9G/h+jfmaBXNaijIwDkYPI96KBhWZ4j/AORZ1P8A69n/AJVpEhVJJwAMkk4ArF1Cd9asbmx05BIkyGN7puIkz6Hq5+nHvQJm433jSVhy6pfRXaLJCkbsMfZ5GwJT6xy9Cf8AZbH61o2mo292zRKWjnT78Eo2yL+H9RxQFy3RRRQMzdU/4+9H/wCv4f8AouSmeG/+RetPo/8A6G1TT6mizm3tIjd3SdUQ4WM/7bdF/n7VS0+aTQ7KKy1FQsaEhbpMmI5JOG7r1xzxQLqblFICGUMpBUjIIOQRS0DCiiqV1qUVvN9njVri6IyIIuSPdj0Ue5oAh0P/AFN//wBhC4/9DrTrBsprjSROl7AGSWV7hntzv8reScMvXA5G4DB9q24ZoriFZYJEkjboyHINAkPooooGFFFFABTu9Np3egBG6/gKSlbr+ApKACiiigAooooAKKKKAD3rOn0iJmeW0f7NM/39qgxyezp0P14PvWjRQFjnIvP06dYgy2TM3EUmXtZf9xusZ9v0Na11qUcEot4ke5ujyIIuSB6seij61bkijmjaOWNXjYYKsAQfzqK1s7eyiMdtCsaE5OOST6knk/jQJIpjTZbxhJqkiyAHK2sefKX693P149q0gAqhQAAOAB2FLRQMjmhiuImimjWSNxhkYZBrHu9JkjQeWpvLdOVhd8Sxf9cpOv4H863KKAsY9rqltb2h86+eZ1faI5I9s4OOEKjlm68gf41J5N9qI/0gtZW3aGNsSuP9ph90ey/nWiYYjOJzGvmhdofaN2PTPWn0CsR29vDawLDBEsUa9FUYAp5AIIPIIwQe9LRQMzW0x7VjJpk/kc5MDjdC34dV+o/I03+2ooP3eoRSWk38K4LrIf8AYIHzH261qVlawx+0aYg6i4aQfVY2P9aCXoh23UNR6l7C19AczuPr0T9T9KuW1nBZxeVbxrGp5Pqx9SepP1qPS55LrSbK4lIMk1vHI5AwMlQT+pq3QMqXenQXTLI4ZJ0/1c8R2unsD6ex4rImtLvT5muBuBP3rq0T73/XWLo3+8vP0roqKAZlWeso4jF0I08w7Y7iJt0Mh9Af4T7GtWsrXYo49Du2SNF+ZJWwo5KupyfXpWr15oBBRRRQMKd3ptO70AI3X8BSUrdfwFJQAUUUUAFFFFABRRRQAUUUUAFFFFABRRRQAUUUUAFFFFABRRRQAVkar/yFtMHbbcH/AMh1r1kamA2t6Qm4Av8AaFGfUx0CZY0L/kXtM/69Iv8A0AVfqtp1s1lplpauwZ4IEiLDoSqgEj24qzQNBRRR0BPpQBm+IP8AkW9TPpayEfgprRX7o+grH1m8gufC+rSRTI8Yt5ULqfl3begPfrWwv3V+g/lQLqLRRRQMKd3ptO70AI3X8BSUrdfwFJQAUUUUAFFFFABRRRQAUUUUAFFFFABRRRQAUUUUAFFFFABRRRQAVDc20F3CYbiJZIzzhhnHuPQ/SpqKAMzyNQ08ZtpDeW4/5YTP+8Uf7L9/o351as72C9RvKYiRDiSNxh0Pow7VZqpd6fFdssgZ4rhBiOeM4dfb3HseKBDbvUBbyiCKGS4uSu4RoMAD1Zjwo4NZDG51aQqdl4AcFEYpaxn0Zusp9hx9Ks20NxqktxDqNxujtpvKaCIFFk4BDNzk5B+70+tbSIsaKiKqIowFUYAH0oAzoNITckt6/wBrlT7qsoWKP/cToPqcmmjOjEKSW00nAY8/Zj6H/Y9/4fp01KQgMCCAQeCD0NA7ADkA8YPcUtYt5NB4csLi9eR/sUYBEG3O1icYU+hyBg9P0qXSdbTU5rq3aF7e6tSolichiNwypBHUGp5knYv2UmuZaxNWnd6bTu9UQI3X8BSUrdfwFJQAUUUUAFFFFABRRRQAUUUUAFFFFABRRRQAUUUUAFFFFABRRRQAUUUUAFFFFAGbB+58R3cf8NzAkw9yp2N+mytKs2/jZb+wu02gRO0cpLBfkYc9fQgVpfT9KFroU42SsFFFFBJk+JIILrRpLW4jaUXDLGkattJcnjB7YxnPtTtK0WPTJrm5Mzz3VyymWZwAW2jAGBwABSxj7frUkx/1Fj+7j95T94/gMD8TWnStrdmntJKHLF6BTu9Np3emZiN1/AUlK3X8BSUAFFFFABRRRQAUUUUAFFFFABRRRQAUUUUAFFFFABRRRQAUUUUAFFFFABRRRQBy/iewubnUdNuBaSXtjCJRNbIASWZcK2D1wc/TNT6Lb6zpvhzTbVo4Z7mJNs3mzEEc8AEA5wOPwroaKjl1ubuvJwUGlZf8H/MzPt+op9/RZT7xzxn+uajl1a6WJvL0a+87H7sFFK7u2SDwM9TWvRVower0K2n2n2Gwig3bmAy7/wB5icsfxJNWaKKACnd6bTu9ACN1/AUlK3X8BSUAFFFFABRRRQAUUUUAFFFFABRRRQAUUUUAFFFFABRRRQAUUUUAFFFFABRRRQAUUUUAFFFFABRRRQAU7vTad3oARuv4CkpW6/gKSgAooooAKKKKACiiigAooooAKKKKACiiigAooooAKKKKACiiigAooooAKKKKACiiigAooooAKKKKACnd6bTu9ACN1/AUlPbr+ApKAG0U6igBtFOooAbRTqKAG0U6igBtFOooAbRTqKAG0U6igBtFOooAbRTqKAG0U6igBtFOooAbRTqKAG0U6igBtFOooAbTu9FHegD/2Q=="/>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7" name="Picture 9"/>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547" t="15174" r="1473" b="23825"/>
          <a:stretch/>
        </p:blipFill>
        <p:spPr bwMode="auto">
          <a:xfrm>
            <a:off x="5409510" y="2920448"/>
            <a:ext cx="2314643" cy="101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106129" y="4401012"/>
            <a:ext cx="10677832" cy="1705403"/>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胡椒环（非管制药品）主要用作中间体，用于合成洋茉莉醛和新洋茉莉醛（香料）、胡椒基丁醚（农药）以及黄连素（药物），</a:t>
            </a:r>
            <a:r>
              <a:rPr lang="zh-CN" altLang="en-US" dirty="0">
                <a:solidFill>
                  <a:srgbClr val="FF0000"/>
                </a:solidFill>
                <a:latin typeface="微软雅黑" pitchFamily="34" charset="-122"/>
                <a:ea typeface="微软雅黑" pitchFamily="34" charset="-122"/>
              </a:rPr>
              <a:t>绝大多部分用于香料领域</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主要合成路线是邻苯二酚和二氯甲烷在碱性条件下反应，</a:t>
            </a:r>
            <a:r>
              <a:rPr lang="en-US" altLang="zh-CN" dirty="0">
                <a:latin typeface="微软雅黑" pitchFamily="34" charset="-122"/>
                <a:ea typeface="微软雅黑" pitchFamily="34" charset="-122"/>
              </a:rPr>
              <a:t>DMSO</a:t>
            </a:r>
            <a:r>
              <a:rPr lang="zh-CN" altLang="en-US" dirty="0">
                <a:latin typeface="微软雅黑" pitchFamily="34" charset="-122"/>
                <a:ea typeface="微软雅黑" pitchFamily="34" charset="-122"/>
              </a:rPr>
              <a:t>作为溶剂，收率</a:t>
            </a:r>
            <a:r>
              <a:rPr lang="en-US" altLang="zh-CN" dirty="0">
                <a:latin typeface="微软雅黑" pitchFamily="34" charset="-122"/>
                <a:ea typeface="微软雅黑" pitchFamily="34" charset="-122"/>
              </a:rPr>
              <a:t>80%</a:t>
            </a:r>
            <a:r>
              <a:rPr lang="zh-CN" altLang="en-US" dirty="0">
                <a:latin typeface="微软雅黑" pitchFamily="34" charset="-122"/>
                <a:ea typeface="微软雅黑" pitchFamily="34" charset="-122"/>
              </a:rPr>
              <a:t>左右。</a:t>
            </a:r>
            <a:endParaRPr lang="en-US" altLang="zh-CN" dirty="0">
              <a:latin typeface="微软雅黑" pitchFamily="34" charset="-122"/>
              <a:ea typeface="微软雅黑" pitchFamily="34" charset="-122"/>
            </a:endParaRPr>
          </a:p>
          <a:p>
            <a:pPr>
              <a:lnSpc>
                <a:spcPct val="150000"/>
              </a:lnSpc>
              <a:buClr>
                <a:schemeClr val="accent5"/>
              </a:buClr>
            </a:pP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431406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48561A9B-C322-475C-780D-A52896E6BED9}"/>
              </a:ext>
            </a:extLst>
          </p:cNvPr>
          <p:cNvSpPr>
            <a:spLocks noGrp="1"/>
          </p:cNvSpPr>
          <p:nvPr>
            <p:ph type="title"/>
          </p:nvPr>
        </p:nvSpPr>
        <p:spPr>
          <a:xfrm>
            <a:off x="596667" y="877648"/>
            <a:ext cx="6550660" cy="399415"/>
          </a:xfrm>
        </p:spPr>
        <p:txBody>
          <a:bodyPr/>
          <a:lstStyle/>
          <a:p>
            <a:r>
              <a:rPr lang="zh-CN" altLang="en-US" dirty="0"/>
              <a:t>市场信息</a:t>
            </a:r>
          </a:p>
        </p:txBody>
      </p:sp>
      <p:graphicFrame>
        <p:nvGraphicFramePr>
          <p:cNvPr id="8" name="表格 7">
            <a:extLst>
              <a:ext uri="{FF2B5EF4-FFF2-40B4-BE49-F238E27FC236}">
                <a16:creationId xmlns:a16="http://schemas.microsoft.com/office/drawing/2014/main" id="{916E0C19-38BA-F5A7-A9B9-A9B659B232B9}"/>
              </a:ext>
            </a:extLst>
          </p:cNvPr>
          <p:cNvGraphicFramePr>
            <a:graphicFrameLocks noGrp="1"/>
          </p:cNvGraphicFramePr>
          <p:nvPr>
            <p:extLst>
              <p:ext uri="{D42A27DB-BD31-4B8C-83A1-F6EECF244321}">
                <p14:modId xmlns:p14="http://schemas.microsoft.com/office/powerpoint/2010/main" val="22981222"/>
              </p:ext>
            </p:extLst>
          </p:nvPr>
        </p:nvGraphicFramePr>
        <p:xfrm>
          <a:off x="2928833" y="1666536"/>
          <a:ext cx="6334334" cy="2287713"/>
        </p:xfrm>
        <a:graphic>
          <a:graphicData uri="http://schemas.openxmlformats.org/drawingml/2006/table">
            <a:tbl>
              <a:tblPr firstRow="1" bandRow="1">
                <a:tableStyleId>{7DF18680-E054-41AD-8BC1-D1AEF772440D}</a:tableStyleId>
              </a:tblPr>
              <a:tblGrid>
                <a:gridCol w="1552061">
                  <a:extLst>
                    <a:ext uri="{9D8B030D-6E8A-4147-A177-3AD203B41FA5}">
                      <a16:colId xmlns:a16="http://schemas.microsoft.com/office/drawing/2014/main" val="20000"/>
                    </a:ext>
                  </a:extLst>
                </a:gridCol>
                <a:gridCol w="1624374">
                  <a:extLst>
                    <a:ext uri="{9D8B030D-6E8A-4147-A177-3AD203B41FA5}">
                      <a16:colId xmlns:a16="http://schemas.microsoft.com/office/drawing/2014/main" val="20001"/>
                    </a:ext>
                  </a:extLst>
                </a:gridCol>
                <a:gridCol w="1624374">
                  <a:extLst>
                    <a:ext uri="{9D8B030D-6E8A-4147-A177-3AD203B41FA5}">
                      <a16:colId xmlns:a16="http://schemas.microsoft.com/office/drawing/2014/main" val="20002"/>
                    </a:ext>
                  </a:extLst>
                </a:gridCol>
                <a:gridCol w="1533525">
                  <a:extLst>
                    <a:ext uri="{9D8B030D-6E8A-4147-A177-3AD203B41FA5}">
                      <a16:colId xmlns:a16="http://schemas.microsoft.com/office/drawing/2014/main" val="2183097746"/>
                    </a:ext>
                  </a:extLst>
                </a:gridCol>
              </a:tblGrid>
              <a:tr h="476822">
                <a:tc>
                  <a:txBody>
                    <a:bodyPr/>
                    <a:lstStyle/>
                    <a:p>
                      <a:pPr indent="0" algn="ctr">
                        <a:buNone/>
                      </a:pPr>
                      <a:r>
                        <a:rPr lang="zh-CN" altLang="en-US" sz="1600" dirty="0">
                          <a:latin typeface="微软雅黑" pitchFamily="34" charset="-122"/>
                          <a:ea typeface="微软雅黑" pitchFamily="34" charset="-122"/>
                        </a:rPr>
                        <a:t>公司</a:t>
                      </a:r>
                      <a:endPar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1" kern="1200" dirty="0">
                          <a:solidFill>
                            <a:schemeClr val="lt1"/>
                          </a:solidFill>
                          <a:latin typeface="微软雅黑" pitchFamily="34" charset="-122"/>
                          <a:ea typeface="微软雅黑" pitchFamily="34" charset="-122"/>
                          <a:cs typeface="+mn-cs"/>
                        </a:rPr>
                        <a:t>地址</a:t>
                      </a:r>
                      <a:endParaRPr lang="en-US" altLang="zh-CN" sz="1600" b="1" kern="1200" dirty="0">
                        <a:solidFill>
                          <a:schemeClr val="lt1"/>
                        </a:solidFill>
                        <a:latin typeface="微软雅黑" pitchFamily="34" charset="-122"/>
                        <a:ea typeface="微软雅黑" pitchFamily="34" charset="-122"/>
                        <a:cs typeface="+mn-cs"/>
                      </a:endParaRPr>
                    </a:p>
                  </a:txBody>
                  <a:tcPr marL="0" marR="0" marT="0" marB="0" anchor="ctr"/>
                </a:tc>
                <a:tc>
                  <a:txBody>
                    <a:bodyPr/>
                    <a:lstStyle/>
                    <a:p>
                      <a:pPr indent="0" algn="ctr">
                        <a:buNone/>
                      </a:pPr>
                      <a:r>
                        <a:rPr lang="zh-CN" altLang="en-US" sz="1600" dirty="0">
                          <a:latin typeface="微软雅黑" pitchFamily="34" charset="-122"/>
                          <a:ea typeface="微软雅黑" pitchFamily="34" charset="-122"/>
                        </a:rPr>
                        <a:t>产能</a:t>
                      </a:r>
                      <a:r>
                        <a:rPr lang="en-US" altLang="zh-CN" sz="1600" dirty="0">
                          <a:latin typeface="微软雅黑" pitchFamily="34" charset="-122"/>
                          <a:ea typeface="微软雅黑" pitchFamily="34" charset="-122"/>
                        </a:rPr>
                        <a:t>(t/a)</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marL="0" indent="0" algn="ctr" defTabSz="914400" rtl="0" eaLnBrk="1" latinLnBrk="0" hangingPunct="1">
                        <a:buNone/>
                      </a:pPr>
                      <a:r>
                        <a:rPr lang="zh-CN" altLang="en-US" sz="1600" b="1" kern="1200" dirty="0">
                          <a:solidFill>
                            <a:schemeClr val="lt1"/>
                          </a:solidFill>
                          <a:latin typeface="微软雅黑" pitchFamily="34" charset="-122"/>
                          <a:ea typeface="微软雅黑" pitchFamily="34" charset="-122"/>
                          <a:cs typeface="+mn-cs"/>
                        </a:rPr>
                        <a:t>工艺</a:t>
                      </a:r>
                      <a:endParaRPr lang="en-US" altLang="zh-CN" sz="1600" b="1" kern="1200" dirty="0">
                        <a:solidFill>
                          <a:schemeClr val="lt1"/>
                        </a:solidFill>
                        <a:latin typeface="微软雅黑" pitchFamily="34" charset="-122"/>
                        <a:ea typeface="微软雅黑" pitchFamily="34" charset="-122"/>
                        <a:cs typeface="+mn-cs"/>
                      </a:endParaRPr>
                    </a:p>
                  </a:txBody>
                  <a:tcPr marL="0" marR="0" marT="0" marB="0" anchor="ctr"/>
                </a:tc>
                <a:extLst>
                  <a:ext uri="{0D108BD9-81ED-4DB2-BD59-A6C34878D82A}">
                    <a16:rowId xmlns:a16="http://schemas.microsoft.com/office/drawing/2014/main" val="10000"/>
                  </a:ext>
                </a:extLst>
              </a:tr>
              <a:tr h="461002">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UBE</a:t>
                      </a:r>
                      <a:endPar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日本</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邻苯二酚法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1"/>
                  </a:ext>
                </a:extLst>
              </a:tr>
              <a:tr h="449963">
                <a:tc>
                  <a:txBody>
                    <a:bodyPr/>
                    <a:lstStyle/>
                    <a:p>
                      <a:pPr algn="ct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科瑞</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阿拉善</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2000</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邻苯二酚法</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1693148"/>
                  </a:ext>
                </a:extLst>
              </a:tr>
              <a:tr h="44996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江西科美</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江西上饶</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640</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邻苯二酚法</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997058381"/>
                  </a:ext>
                </a:extLst>
              </a:tr>
              <a:tr h="44996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三吉利</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连云港</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5000</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环评公示</a:t>
                      </a:r>
                      <a:endParaRPr kumimoji="0" lang="en-US" altLang="zh-CN" sz="1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633761616"/>
                  </a:ext>
                </a:extLst>
              </a:tr>
            </a:tbl>
          </a:graphicData>
        </a:graphic>
      </p:graphicFrame>
      <p:sp>
        <p:nvSpPr>
          <p:cNvPr id="2" name="TextBox 15">
            <a:extLst>
              <a:ext uri="{FF2B5EF4-FFF2-40B4-BE49-F238E27FC236}">
                <a16:creationId xmlns:a16="http://schemas.microsoft.com/office/drawing/2014/main" id="{AEEDBAC3-DFC3-18EB-3365-FF25A1EF7409}"/>
              </a:ext>
            </a:extLst>
          </p:cNvPr>
          <p:cNvSpPr txBox="1"/>
          <p:nvPr/>
        </p:nvSpPr>
        <p:spPr>
          <a:xfrm>
            <a:off x="1342699" y="4343722"/>
            <a:ext cx="10314039" cy="2120902"/>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主流厂商均采用邻苯二酚与二氯甲烷反应制备；</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三香汇采用公司依托西南地区丰富的香桂资源，制备生物法胡椒环；</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三吉利是国内最早实现邻、对苯二酚产业化的公司，规划</a:t>
            </a:r>
            <a:r>
              <a:rPr lang="en-US" altLang="zh-CN" dirty="0">
                <a:latin typeface="微软雅黑" pitchFamily="34" charset="-122"/>
                <a:ea typeface="微软雅黑" pitchFamily="34" charset="-122"/>
              </a:rPr>
              <a:t>5000</a:t>
            </a:r>
            <a:r>
              <a:rPr lang="zh-CN" altLang="en-US" dirty="0">
                <a:latin typeface="微软雅黑" pitchFamily="34" charset="-122"/>
                <a:ea typeface="微软雅黑" pitchFamily="34" charset="-122"/>
              </a:rPr>
              <a:t>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年胡椒环，用于做洋茉莉醛（</a:t>
            </a:r>
            <a:r>
              <a:rPr lang="en-US" altLang="zh-CN" dirty="0">
                <a:latin typeface="微软雅黑" pitchFamily="34" charset="-122"/>
                <a:ea typeface="微软雅黑" pitchFamily="34" charset="-122"/>
              </a:rPr>
              <a:t>2000</a:t>
            </a:r>
            <a:r>
              <a:rPr lang="zh-CN" altLang="en-US" dirty="0">
                <a:latin typeface="微软雅黑" pitchFamily="34" charset="-122"/>
                <a:ea typeface="微软雅黑" pitchFamily="34" charset="-122"/>
              </a:rPr>
              <a:t>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年）、二氢黄樟素（</a:t>
            </a:r>
            <a:r>
              <a:rPr lang="en-US" altLang="zh-CN" dirty="0">
                <a:latin typeface="微软雅黑" pitchFamily="34" charset="-122"/>
                <a:ea typeface="微软雅黑" pitchFamily="34" charset="-122"/>
              </a:rPr>
              <a:t>2000</a:t>
            </a:r>
            <a:r>
              <a:rPr lang="zh-CN" altLang="en-US" dirty="0">
                <a:latin typeface="微软雅黑" pitchFamily="34" charset="-122"/>
                <a:ea typeface="微软雅黑" pitchFamily="34" charset="-122"/>
              </a:rPr>
              <a:t>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年）、胡椒基丁醚（</a:t>
            </a:r>
            <a:r>
              <a:rPr lang="en-US" altLang="zh-CN" dirty="0">
                <a:latin typeface="微软雅黑" pitchFamily="34" charset="-122"/>
                <a:ea typeface="微软雅黑" pitchFamily="34" charset="-122"/>
              </a:rPr>
              <a:t>2000</a:t>
            </a:r>
            <a:r>
              <a:rPr lang="zh-CN" altLang="en-US" dirty="0">
                <a:latin typeface="微软雅黑" pitchFamily="34" charset="-122"/>
                <a:ea typeface="微软雅黑" pitchFamily="34" charset="-122"/>
              </a:rPr>
              <a:t>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年）。</a:t>
            </a:r>
            <a:endParaRPr lang="en-US" altLang="zh-CN" dirty="0">
              <a:latin typeface="微软雅黑" pitchFamily="34" charset="-122"/>
              <a:ea typeface="微软雅黑" pitchFamily="34" charset="-122"/>
            </a:endParaRPr>
          </a:p>
          <a:p>
            <a:pPr>
              <a:lnSpc>
                <a:spcPct val="150000"/>
              </a:lnSpc>
              <a:buClr>
                <a:schemeClr val="accent5"/>
              </a:buClr>
            </a:pPr>
            <a:endParaRPr lang="en-US" altLang="zh-CN" dirty="0">
              <a:latin typeface="微软雅黑" pitchFamily="34" charset="-122"/>
              <a:ea typeface="微软雅黑" pitchFamily="34" charset="-122"/>
            </a:endParaRPr>
          </a:p>
        </p:txBody>
      </p:sp>
      <p:sp>
        <p:nvSpPr>
          <p:cNvPr id="3" name="文本占位符 3">
            <a:extLst>
              <a:ext uri="{FF2B5EF4-FFF2-40B4-BE49-F238E27FC236}">
                <a16:creationId xmlns:a16="http://schemas.microsoft.com/office/drawing/2014/main" id="{73C6DD63-718B-5705-1073-6172D2FC5567}"/>
              </a:ext>
            </a:extLst>
          </p:cNvPr>
          <p:cNvSpPr txBox="1">
            <a:spLocks/>
          </p:cNvSpPr>
          <p:nvPr/>
        </p:nvSpPr>
        <p:spPr>
          <a:xfrm>
            <a:off x="616680" y="309065"/>
            <a:ext cx="6639560" cy="3634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u="none" strike="noStrike" kern="1200" cap="none" spc="100" normalizeH="0">
                <a:solidFill>
                  <a:srgbClr val="01489D"/>
                </a:solidFill>
                <a:uFillTx/>
                <a:latin typeface="微软雅黑" panose="020B0503020204020204" charset="-122"/>
                <a:ea typeface="微软雅黑"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zh-CN" altLang="en-US"/>
              <a:t>胡椒环</a:t>
            </a:r>
            <a:endParaRPr lang="zh-CN" altLang="en-US" dirty="0"/>
          </a:p>
        </p:txBody>
      </p:sp>
    </p:spTree>
    <p:extLst>
      <p:ext uri="{BB962C8B-B14F-4D97-AF65-F5344CB8AC3E}">
        <p14:creationId xmlns:p14="http://schemas.microsoft.com/office/powerpoint/2010/main" val="177943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305881" y="1008659"/>
            <a:ext cx="4912995" cy="399415"/>
          </a:xfrm>
        </p:spPr>
        <p:txBody>
          <a:bodyPr/>
          <a:lstStyle/>
          <a:p>
            <a:r>
              <a:rPr lang="zh-CN" altLang="en-US" dirty="0"/>
              <a:t>简介</a:t>
            </a:r>
          </a:p>
        </p:txBody>
      </p:sp>
      <p:sp>
        <p:nvSpPr>
          <p:cNvPr id="4" name="文本占位符 3"/>
          <p:cNvSpPr>
            <a:spLocks noGrp="1"/>
          </p:cNvSpPr>
          <p:nvPr>
            <p:ph type="body" idx="13"/>
          </p:nvPr>
        </p:nvSpPr>
        <p:spPr/>
        <p:txBody>
          <a:bodyPr/>
          <a:lstStyle/>
          <a:p>
            <a:r>
              <a:rPr lang="zh-CN" altLang="en-US" dirty="0"/>
              <a:t>洋茉莉醛</a:t>
            </a:r>
          </a:p>
        </p:txBody>
      </p:sp>
      <p:graphicFrame>
        <p:nvGraphicFramePr>
          <p:cNvPr id="6" name="对象 5"/>
          <p:cNvGraphicFramePr>
            <a:graphicFrameLocks noChangeAspect="1"/>
          </p:cNvGraphicFramePr>
          <p:nvPr>
            <p:extLst>
              <p:ext uri="{D42A27DB-BD31-4B8C-83A1-F6EECF244321}">
                <p14:modId xmlns:p14="http://schemas.microsoft.com/office/powerpoint/2010/main" val="830899153"/>
              </p:ext>
            </p:extLst>
          </p:nvPr>
        </p:nvGraphicFramePr>
        <p:xfrm>
          <a:off x="2190738" y="1628383"/>
          <a:ext cx="1243013" cy="2001837"/>
        </p:xfrm>
        <a:graphic>
          <a:graphicData uri="http://schemas.openxmlformats.org/presentationml/2006/ole">
            <mc:AlternateContent xmlns:mc="http://schemas.openxmlformats.org/markup-compatibility/2006">
              <mc:Choice xmlns:v="urn:schemas-microsoft-com:vml" Requires="v">
                <p:oleObj name="CS ChemDraw Drawing" r:id="rId2" imgW="548250" imgH="878904" progId="ChemDraw.Document.6.0">
                  <p:embed/>
                </p:oleObj>
              </mc:Choice>
              <mc:Fallback>
                <p:oleObj name="CS ChemDraw Drawing" r:id="rId2" imgW="548250" imgH="878904" progId="ChemDraw.Document.6.0">
                  <p:embed/>
                  <p:pic>
                    <p:nvPicPr>
                      <p:cNvPr id="6" name="对象 5"/>
                      <p:cNvPicPr>
                        <a:picLocks noChangeAspect="1" noChangeArrowheads="1"/>
                      </p:cNvPicPr>
                      <p:nvPr/>
                    </p:nvPicPr>
                    <p:blipFill>
                      <a:blip r:embed="rId3"/>
                      <a:srcRect/>
                      <a:stretch>
                        <a:fillRect/>
                      </a:stretch>
                    </p:blipFill>
                    <p:spPr bwMode="auto">
                      <a:xfrm>
                        <a:off x="2190738" y="1628383"/>
                        <a:ext cx="1243013"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616681" y="4239823"/>
            <a:ext cx="11359010" cy="2536400"/>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洋茉莉醛又名胡椒醛，白色至淡黄色结晶，具有具有清甜的豆香、茴香以及微弱的辛香，</a:t>
            </a:r>
            <a:r>
              <a:rPr lang="zh-CN" altLang="en-US" b="1" dirty="0">
                <a:latin typeface="微软雅黑" pitchFamily="34" charset="-122"/>
                <a:ea typeface="微软雅黑" pitchFamily="34" charset="-122"/>
              </a:rPr>
              <a:t>留香时间长</a:t>
            </a:r>
            <a:r>
              <a:rPr lang="zh-CN" altLang="en-US" dirty="0">
                <a:latin typeface="微软雅黑" pitchFamily="34" charset="-122"/>
                <a:ea typeface="微软雅黑" pitchFamily="34" charset="-122"/>
              </a:rPr>
              <a:t>，广泛用于香料的调配；</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我国将其归定为</a:t>
            </a:r>
            <a:r>
              <a:rPr lang="zh-CN" altLang="en-US" b="1" dirty="0">
                <a:latin typeface="微软雅黑" pitchFamily="34" charset="-122"/>
                <a:ea typeface="微软雅黑" pitchFamily="34" charset="-122"/>
              </a:rPr>
              <a:t>允许食用的香料</a:t>
            </a:r>
            <a:r>
              <a:rPr lang="zh-CN" altLang="en-US" dirty="0">
                <a:latin typeface="微软雅黑" pitchFamily="34" charset="-122"/>
                <a:ea typeface="微软雅黑" pitchFamily="34" charset="-122"/>
              </a:rPr>
              <a:t>，常用在软饮料、冰淇淋、糖果、口香糖等加香食品中。天然存在刺槐花、右樟树、香桂树叶等精油中</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但量少又较分散</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因此</a:t>
            </a:r>
            <a:r>
              <a:rPr lang="zh-CN" altLang="en-US" b="1" dirty="0">
                <a:latin typeface="微软雅黑" pitchFamily="34" charset="-122"/>
                <a:ea typeface="微软雅黑" pitchFamily="34" charset="-122"/>
              </a:rPr>
              <a:t>来源主要靠人工合成</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b="1" dirty="0">
                <a:latin typeface="微软雅黑" pitchFamily="34" charset="-122"/>
                <a:ea typeface="微软雅黑" pitchFamily="34" charset="-122"/>
              </a:rPr>
              <a:t>公安部一类管制药品</a:t>
            </a:r>
            <a:r>
              <a:rPr lang="zh-CN" altLang="en-US" dirty="0">
                <a:latin typeface="微软雅黑" pitchFamily="34" charset="-122"/>
                <a:ea typeface="微软雅黑" pitchFamily="34" charset="-122"/>
              </a:rPr>
              <a:t>，可用于合成摇头丸。</a:t>
            </a:r>
            <a:endParaRPr lang="en-US" altLang="zh-CN" dirty="0">
              <a:latin typeface="微软雅黑" pitchFamily="34" charset="-122"/>
              <a:ea typeface="微软雅黑" pitchFamily="34" charset="-122"/>
            </a:endParaRPr>
          </a:p>
          <a:p>
            <a:pPr>
              <a:lnSpc>
                <a:spcPct val="150000"/>
              </a:lnSpc>
              <a:buClr>
                <a:schemeClr val="accent5"/>
              </a:buClr>
            </a:pPr>
            <a:endParaRPr lang="en-US" altLang="zh-CN" dirty="0">
              <a:latin typeface="微软雅黑" pitchFamily="34" charset="-122"/>
              <a:ea typeface="微软雅黑" pitchFamily="34" charset="-122"/>
            </a:endParaRPr>
          </a:p>
        </p:txBody>
      </p:sp>
      <p:sp>
        <p:nvSpPr>
          <p:cNvPr id="2" name="TextBox 1"/>
          <p:cNvSpPr txBox="1"/>
          <p:nvPr/>
        </p:nvSpPr>
        <p:spPr>
          <a:xfrm>
            <a:off x="2138540" y="3634013"/>
            <a:ext cx="1243738" cy="369332"/>
          </a:xfrm>
          <a:prstGeom prst="rect">
            <a:avLst/>
          </a:prstGeom>
          <a:noFill/>
        </p:spPr>
        <p:txBody>
          <a:bodyPr wrap="none" rtlCol="0">
            <a:spAutoFit/>
          </a:bodyPr>
          <a:lstStyle/>
          <a:p>
            <a:r>
              <a:rPr lang="en-US" altLang="zh-CN" dirty="0" err="1"/>
              <a:t>Heliotropin</a:t>
            </a:r>
            <a:endParaRPr lang="zh-CN" altLang="en-US" dirty="0"/>
          </a:p>
        </p:txBody>
      </p:sp>
      <p:pic>
        <p:nvPicPr>
          <p:cNvPr id="10267" name="Picture 27"/>
          <p:cNvPicPr>
            <a:picLocks noChangeAspect="1" noChangeArrowheads="1"/>
          </p:cNvPicPr>
          <p:nvPr/>
        </p:nvPicPr>
        <p:blipFill rotWithShape="1">
          <a:blip r:embed="rId4">
            <a:extLst>
              <a:ext uri="{28A0092B-C50C-407E-A947-70E740481C1C}">
                <a14:useLocalDpi xmlns:a14="http://schemas.microsoft.com/office/drawing/2010/main" val="0"/>
              </a:ext>
            </a:extLst>
          </a:blip>
          <a:srcRect t="25094" b="7709"/>
          <a:stretch/>
        </p:blipFill>
        <p:spPr bwMode="auto">
          <a:xfrm>
            <a:off x="5292050" y="1035954"/>
            <a:ext cx="2877637" cy="1611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6303" y="1108958"/>
            <a:ext cx="2254207" cy="1465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1"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932" y="2742488"/>
            <a:ext cx="2639872" cy="136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2"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6303" y="2720540"/>
            <a:ext cx="2299872" cy="138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11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市场信息</a:t>
            </a:r>
          </a:p>
        </p:txBody>
      </p:sp>
      <p:sp>
        <p:nvSpPr>
          <p:cNvPr id="4" name="文本占位符 3"/>
          <p:cNvSpPr>
            <a:spLocks noGrp="1"/>
          </p:cNvSpPr>
          <p:nvPr>
            <p:ph type="body" idx="13"/>
          </p:nvPr>
        </p:nvSpPr>
        <p:spPr/>
        <p:txBody>
          <a:bodyPr/>
          <a:lstStyle/>
          <a:p>
            <a:r>
              <a:rPr lang="zh-CN" altLang="en-US" dirty="0"/>
              <a:t>洋茉莉醛</a:t>
            </a:r>
          </a:p>
          <a:p>
            <a:endParaRPr lang="zh-CN" altLang="en-US" dirty="0"/>
          </a:p>
        </p:txBody>
      </p:sp>
      <p:graphicFrame>
        <p:nvGraphicFramePr>
          <p:cNvPr id="6" name="图表 5"/>
          <p:cNvGraphicFramePr>
            <a:graphicFrameLocks/>
          </p:cNvGraphicFramePr>
          <p:nvPr>
            <p:extLst>
              <p:ext uri="{D42A27DB-BD31-4B8C-83A1-F6EECF244321}">
                <p14:modId xmlns:p14="http://schemas.microsoft.com/office/powerpoint/2010/main" val="159643130"/>
              </p:ext>
            </p:extLst>
          </p:nvPr>
        </p:nvGraphicFramePr>
        <p:xfrm>
          <a:off x="6379760" y="1330205"/>
          <a:ext cx="4401311" cy="2926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27711350"/>
              </p:ext>
            </p:extLst>
          </p:nvPr>
        </p:nvGraphicFramePr>
        <p:xfrm>
          <a:off x="1598531" y="1454004"/>
          <a:ext cx="4330320" cy="2982182"/>
        </p:xfrm>
        <a:graphic>
          <a:graphicData uri="http://schemas.openxmlformats.org/drawingml/2006/table">
            <a:tbl>
              <a:tblPr firstRow="1" bandRow="1">
                <a:tableStyleId>{7DF18680-E054-41AD-8BC1-D1AEF772440D}</a:tableStyleId>
              </a:tblPr>
              <a:tblGrid>
                <a:gridCol w="861331">
                  <a:extLst>
                    <a:ext uri="{9D8B030D-6E8A-4147-A177-3AD203B41FA5}">
                      <a16:colId xmlns:a16="http://schemas.microsoft.com/office/drawing/2014/main" val="20000"/>
                    </a:ext>
                  </a:extLst>
                </a:gridCol>
                <a:gridCol w="872869">
                  <a:extLst>
                    <a:ext uri="{9D8B030D-6E8A-4147-A177-3AD203B41FA5}">
                      <a16:colId xmlns:a16="http://schemas.microsoft.com/office/drawing/2014/main" val="20001"/>
                    </a:ext>
                  </a:extLst>
                </a:gridCol>
                <a:gridCol w="684264">
                  <a:extLst>
                    <a:ext uri="{9D8B030D-6E8A-4147-A177-3AD203B41FA5}">
                      <a16:colId xmlns:a16="http://schemas.microsoft.com/office/drawing/2014/main" val="20002"/>
                    </a:ext>
                  </a:extLst>
                </a:gridCol>
                <a:gridCol w="1076010">
                  <a:extLst>
                    <a:ext uri="{9D8B030D-6E8A-4147-A177-3AD203B41FA5}">
                      <a16:colId xmlns:a16="http://schemas.microsoft.com/office/drawing/2014/main" val="1186276231"/>
                    </a:ext>
                  </a:extLst>
                </a:gridCol>
                <a:gridCol w="835846">
                  <a:extLst>
                    <a:ext uri="{9D8B030D-6E8A-4147-A177-3AD203B41FA5}">
                      <a16:colId xmlns:a16="http://schemas.microsoft.com/office/drawing/2014/main" val="927211895"/>
                    </a:ext>
                  </a:extLst>
                </a:gridCol>
              </a:tblGrid>
              <a:tr h="431579">
                <a:tc>
                  <a:txBody>
                    <a:bodyPr/>
                    <a:lstStyle/>
                    <a:p>
                      <a:pPr indent="0" algn="ctr">
                        <a:buNone/>
                      </a:pPr>
                      <a:r>
                        <a:rPr lang="zh-CN" altLang="en-US" sz="1600" dirty="0">
                          <a:latin typeface="微软雅黑" pitchFamily="34" charset="-122"/>
                          <a:ea typeface="微软雅黑" pitchFamily="34" charset="-122"/>
                        </a:rPr>
                        <a:t>公司</a:t>
                      </a:r>
                      <a:endPar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1" kern="1200" dirty="0">
                          <a:solidFill>
                            <a:schemeClr val="lt1"/>
                          </a:solidFill>
                          <a:latin typeface="微软雅黑" pitchFamily="34" charset="-122"/>
                          <a:ea typeface="微软雅黑" pitchFamily="34" charset="-122"/>
                          <a:cs typeface="+mn-cs"/>
                        </a:rPr>
                        <a:t>地址</a:t>
                      </a:r>
                      <a:endParaRPr lang="en-US" altLang="zh-CN" sz="1600" b="1" kern="1200" dirty="0">
                        <a:solidFill>
                          <a:schemeClr val="lt1"/>
                        </a:solidFill>
                        <a:latin typeface="微软雅黑" pitchFamily="34" charset="-122"/>
                        <a:ea typeface="微软雅黑" pitchFamily="34" charset="-122"/>
                        <a:cs typeface="+mn-cs"/>
                      </a:endParaRPr>
                    </a:p>
                  </a:txBody>
                  <a:tcPr marL="0" marR="0" marT="0" marB="0" anchor="ctr"/>
                </a:tc>
                <a:tc>
                  <a:txBody>
                    <a:bodyPr/>
                    <a:lstStyle/>
                    <a:p>
                      <a:pPr indent="0" algn="ctr">
                        <a:buNone/>
                      </a:pPr>
                      <a:r>
                        <a:rPr lang="zh-CN" altLang="en-US" sz="1600" dirty="0">
                          <a:latin typeface="微软雅黑" pitchFamily="34" charset="-122"/>
                          <a:ea typeface="微软雅黑" pitchFamily="34" charset="-122"/>
                        </a:rPr>
                        <a:t>产能</a:t>
                      </a:r>
                      <a:r>
                        <a:rPr lang="en-US" altLang="zh-CN" sz="1600" dirty="0">
                          <a:latin typeface="微软雅黑" pitchFamily="34" charset="-122"/>
                          <a:ea typeface="微软雅黑" pitchFamily="34" charset="-122"/>
                        </a:rPr>
                        <a:t>(t/a)</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marL="0" indent="0" algn="ctr" defTabSz="914400" rtl="0" eaLnBrk="1" latinLnBrk="0" hangingPunct="1">
                        <a:buNone/>
                      </a:pPr>
                      <a:r>
                        <a:rPr lang="zh-CN" altLang="en-US" sz="1600" b="1" kern="1200" dirty="0">
                          <a:solidFill>
                            <a:schemeClr val="lt1"/>
                          </a:solidFill>
                          <a:latin typeface="微软雅黑" pitchFamily="34" charset="-122"/>
                          <a:ea typeface="微软雅黑" pitchFamily="34" charset="-122"/>
                          <a:cs typeface="+mn-cs"/>
                        </a:rPr>
                        <a:t>工艺路线</a:t>
                      </a:r>
                      <a:endParaRPr lang="en-US" altLang="zh-CN" sz="1600" b="1" kern="1200" dirty="0">
                        <a:solidFill>
                          <a:schemeClr val="lt1"/>
                        </a:solidFill>
                        <a:latin typeface="微软雅黑" pitchFamily="34" charset="-122"/>
                        <a:ea typeface="微软雅黑" pitchFamily="34" charset="-122"/>
                        <a:cs typeface="+mn-cs"/>
                      </a:endParaRPr>
                    </a:p>
                  </a:txBody>
                  <a:tcPr marL="0" marR="0" marT="0" marB="0" anchor="ctr"/>
                </a:tc>
                <a:tc>
                  <a:txBody>
                    <a:bodyPr/>
                    <a:lstStyle/>
                    <a:p>
                      <a:pPr marL="0" indent="0" algn="ctr" defTabSz="914400" rtl="0" eaLnBrk="1" latinLnBrk="0" hangingPunct="1">
                        <a:buNone/>
                      </a:pPr>
                      <a:r>
                        <a:rPr lang="zh-CN" altLang="en-US" sz="1600" b="1" kern="1200" dirty="0">
                          <a:solidFill>
                            <a:schemeClr val="lt1"/>
                          </a:solidFill>
                          <a:latin typeface="微软雅黑" pitchFamily="34" charset="-122"/>
                          <a:ea typeface="微软雅黑" pitchFamily="34" charset="-122"/>
                          <a:cs typeface="+mn-cs"/>
                        </a:rPr>
                        <a:t>状态</a:t>
                      </a:r>
                      <a:endParaRPr lang="en-US" altLang="zh-CN" sz="1600" b="1" kern="1200" dirty="0">
                        <a:solidFill>
                          <a:schemeClr val="lt1"/>
                        </a:solidFill>
                        <a:latin typeface="微软雅黑" pitchFamily="34" charset="-122"/>
                        <a:ea typeface="微软雅黑" pitchFamily="34" charset="-122"/>
                        <a:cs typeface="+mn-cs"/>
                      </a:endParaRPr>
                    </a:p>
                  </a:txBody>
                  <a:tcPr marL="0" marR="0" marT="0" marB="0" anchor="ctr"/>
                </a:tc>
                <a:extLst>
                  <a:ext uri="{0D108BD9-81ED-4DB2-BD59-A6C34878D82A}">
                    <a16:rowId xmlns:a16="http://schemas.microsoft.com/office/drawing/2014/main" val="10000"/>
                  </a:ext>
                </a:extLst>
              </a:tr>
              <a:tr h="363824">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UBE</a:t>
                      </a:r>
                      <a:endPar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日本</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700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胡椒环法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正常生产</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1"/>
                  </a:ext>
                </a:extLst>
              </a:tr>
              <a:tr h="35511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正元</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重庆</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1500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胡椒环法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正常生产</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314148474"/>
                  </a:ext>
                </a:extLst>
              </a:tr>
              <a:tr h="35511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科锐化工</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阿拉善</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1000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胡椒环法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正常生产</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3572900875"/>
                  </a:ext>
                </a:extLst>
              </a:tr>
              <a:tr h="35511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仁宏医药</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福建南平</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300</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胡椒环法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正常生产</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4"/>
                  </a:ext>
                </a:extLst>
              </a:tr>
              <a:tr h="355113">
                <a:tc>
                  <a:txBody>
                    <a:bodyPr/>
                    <a:lstStyle/>
                    <a:p>
                      <a:pPr marL="0" indent="0" algn="ctr" defTabSz="914400" rtl="0" eaLnBrk="1" latinLnBrk="0" hangingPunct="1">
                        <a:buNone/>
                      </a:pPr>
                      <a:r>
                        <a:rPr lang="zh-CN" altLang="en-US" sz="1600" b="0" kern="1200" dirty="0">
                          <a:solidFill>
                            <a:srgbClr val="000000"/>
                          </a:solidFill>
                          <a:latin typeface="微软雅黑" panose="020B0503020204020204" pitchFamily="34" charset="-122"/>
                          <a:ea typeface="微软雅黑" panose="020B0503020204020204" pitchFamily="34" charset="-122"/>
                          <a:cs typeface="+mn-cs"/>
                        </a:rPr>
                        <a:t>柏森香料</a:t>
                      </a:r>
                      <a:endParaRPr lang="zh-CN" altLang="en-US" sz="1600" b="0" kern="12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贵州凯里</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胡椒环法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正常生产</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10005"/>
                  </a:ext>
                </a:extLst>
              </a:tr>
              <a:tr h="355113">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三吉利</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连云港</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2000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胡椒环法</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环评</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401867404"/>
                  </a:ext>
                </a:extLst>
              </a:tr>
              <a:tr h="355113">
                <a:tc>
                  <a:txBody>
                    <a:bodyPr/>
                    <a:lstStyle/>
                    <a:p>
                      <a:pPr algn="ctr"/>
                      <a:r>
                        <a:rPr lang="zh-CN" altLang="en-US" sz="1800" b="0" i="0" kern="1200" dirty="0">
                          <a:solidFill>
                            <a:schemeClr val="dk1"/>
                          </a:solidFill>
                          <a:effectLst/>
                          <a:latin typeface="微软雅黑" panose="020B0503020204020204" pitchFamily="34" charset="-122"/>
                          <a:ea typeface="微软雅黑" panose="020B0503020204020204" pitchFamily="34" charset="-122"/>
                          <a:cs typeface="+mn-cs"/>
                        </a:rPr>
                        <a:t>三香汇</a:t>
                      </a:r>
                    </a:p>
                  </a:txBody>
                  <a:tcPr marL="0" marR="0" marT="0" marB="0" anchor="ctr"/>
                </a:tc>
                <a:tc>
                  <a:txBody>
                    <a:bodyPr/>
                    <a:lstStyle/>
                    <a:p>
                      <a:pPr indent="0" algn="ctr">
                        <a:buNone/>
                      </a:pPr>
                      <a:r>
                        <a:rPr lang="zh-CN" altLang="en-US" sz="1600" b="0" i="0" kern="1200" dirty="0">
                          <a:solidFill>
                            <a:schemeClr val="dk1"/>
                          </a:solidFill>
                          <a:effectLst/>
                          <a:latin typeface="微软雅黑" panose="020B0503020204020204" pitchFamily="34" charset="-122"/>
                          <a:ea typeface="微软雅黑" panose="020B0503020204020204" pitchFamily="34" charset="-122"/>
                          <a:cs typeface="+mn-cs"/>
                        </a:rPr>
                        <a:t>绵阳</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500</a:t>
                      </a: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生物基</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tc>
                  <a:txBody>
                    <a:bodyPr/>
                    <a:lstStyle/>
                    <a:p>
                      <a:pPr indent="0" algn="ctr">
                        <a:buNone/>
                      </a:pPr>
                      <a:r>
                        <a:rPr lang="zh-CN" altLang="en-US"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正常生产</a:t>
                      </a:r>
                      <a:endParaRPr lang="en-US" altLang="zh-CN" sz="16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0" marR="0" marT="0" marB="0" anchor="ctr"/>
                </a:tc>
                <a:extLst>
                  <a:ext uri="{0D108BD9-81ED-4DB2-BD59-A6C34878D82A}">
                    <a16:rowId xmlns:a16="http://schemas.microsoft.com/office/drawing/2014/main" val="482040235"/>
                  </a:ext>
                </a:extLst>
              </a:tr>
            </a:tbl>
          </a:graphicData>
        </a:graphic>
      </p:graphicFrame>
      <p:sp>
        <p:nvSpPr>
          <p:cNvPr id="7" name="TextBox 6"/>
          <p:cNvSpPr txBox="1"/>
          <p:nvPr/>
        </p:nvSpPr>
        <p:spPr>
          <a:xfrm>
            <a:off x="1179871" y="4672488"/>
            <a:ext cx="10545097" cy="2120902"/>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b="1" dirty="0">
                <a:latin typeface="微软雅黑" pitchFamily="34" charset="-122"/>
                <a:ea typeface="微软雅黑" pitchFamily="34" charset="-122"/>
              </a:rPr>
              <a:t>近三年洋茉莉醛产能增长很快，目前全球市场约</a:t>
            </a:r>
            <a:r>
              <a:rPr lang="en-US" altLang="zh-CN" b="1" dirty="0">
                <a:latin typeface="微软雅黑" pitchFamily="34" charset="-122"/>
                <a:ea typeface="微软雅黑" pitchFamily="34" charset="-122"/>
              </a:rPr>
              <a:t>5000t</a:t>
            </a:r>
            <a:r>
              <a:rPr lang="zh-CN" altLang="en-US" dirty="0">
                <a:latin typeface="微软雅黑" pitchFamily="34" charset="-122"/>
                <a:ea typeface="微软雅黑" pitchFamily="34" charset="-122"/>
              </a:rPr>
              <a:t>，价格约 </a:t>
            </a:r>
            <a:r>
              <a:rPr lang="en-US" altLang="zh-CN" dirty="0">
                <a:latin typeface="微软雅黑" pitchFamily="34" charset="-122"/>
                <a:ea typeface="微软雅黑" pitchFamily="34" charset="-122"/>
              </a:rPr>
              <a:t>12-13</a:t>
            </a:r>
            <a:r>
              <a:rPr lang="zh-CN" altLang="en-US" dirty="0">
                <a:latin typeface="微软雅黑" pitchFamily="34" charset="-122"/>
                <a:ea typeface="微软雅黑" pitchFamily="34" charset="-122"/>
              </a:rPr>
              <a:t>万元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吨；</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目前主要生产厂家采用胡椒环法生产；</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根据专家咨询，目前洋茉莉醛高端香料中添加量较多，留香持久，如果价格降低，将会有较大增长，三吉利规划</a:t>
            </a:r>
            <a:r>
              <a:rPr lang="en-US" altLang="zh-CN" dirty="0">
                <a:latin typeface="微软雅黑" pitchFamily="34" charset="-122"/>
                <a:ea typeface="微软雅黑" pitchFamily="34" charset="-122"/>
              </a:rPr>
              <a:t>2000</a:t>
            </a:r>
            <a:r>
              <a:rPr lang="zh-CN" altLang="en-US" dirty="0">
                <a:latin typeface="微软雅黑" pitchFamily="34" charset="-122"/>
                <a:ea typeface="微软雅黑" pitchFamily="34" charset="-122"/>
              </a:rPr>
              <a:t>吨新增产能；</a:t>
            </a:r>
            <a:endParaRPr lang="en-US" altLang="zh-CN" dirty="0">
              <a:latin typeface="微软雅黑" pitchFamily="34" charset="-122"/>
              <a:ea typeface="微软雅黑" pitchFamily="34" charset="-122"/>
            </a:endParaRPr>
          </a:p>
          <a:p>
            <a:pPr>
              <a:lnSpc>
                <a:spcPct val="150000"/>
              </a:lnSpc>
              <a:buClr>
                <a:schemeClr val="accent5"/>
              </a:buClr>
            </a:pPr>
            <a:endParaRPr lang="en-US" altLang="zh-CN" dirty="0">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059F438B-8E2A-3F93-4F3F-72F6C4BF0D37}"/>
              </a:ext>
            </a:extLst>
          </p:cNvPr>
          <p:cNvSpPr txBox="1"/>
          <p:nvPr/>
        </p:nvSpPr>
        <p:spPr>
          <a:xfrm>
            <a:off x="7875638" y="4266909"/>
            <a:ext cx="1620957" cy="338554"/>
          </a:xfrm>
          <a:prstGeom prst="rect">
            <a:avLst/>
          </a:prstGeom>
          <a:noFill/>
        </p:spPr>
        <p:txBody>
          <a:bodyPr wrap="none" rtlCol="0">
            <a:spAutoFit/>
          </a:bodyPr>
          <a:lstStyle/>
          <a:p>
            <a:r>
              <a:rPr lang="zh-CN" altLang="en-US" sz="1600" dirty="0"/>
              <a:t>海关数据待更新</a:t>
            </a:r>
          </a:p>
        </p:txBody>
      </p:sp>
    </p:spTree>
    <p:extLst>
      <p:ext uri="{BB962C8B-B14F-4D97-AF65-F5344CB8AC3E}">
        <p14:creationId xmlns:p14="http://schemas.microsoft.com/office/powerpoint/2010/main" val="311560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合成路线</a:t>
            </a:r>
          </a:p>
        </p:txBody>
      </p:sp>
      <p:sp>
        <p:nvSpPr>
          <p:cNvPr id="4" name="文本占位符 3"/>
          <p:cNvSpPr>
            <a:spLocks noGrp="1"/>
          </p:cNvSpPr>
          <p:nvPr>
            <p:ph type="body" idx="13"/>
          </p:nvPr>
        </p:nvSpPr>
        <p:spPr/>
        <p:txBody>
          <a:bodyPr/>
          <a:lstStyle/>
          <a:p>
            <a:r>
              <a:rPr lang="zh-CN" altLang="en-US" dirty="0"/>
              <a:t>洋茉莉醛</a:t>
            </a:r>
          </a:p>
        </p:txBody>
      </p:sp>
      <p:pic>
        <p:nvPicPr>
          <p:cNvPr id="18435" name="Picture 3" descr="C:\Users\Administrator\Downloads\ZJTY201305006_150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9696" y="2534412"/>
            <a:ext cx="5552369" cy="9144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C:\Users\Administrator\Downloads\ZJTY201305006_15200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9696" y="3732276"/>
            <a:ext cx="5552369" cy="8199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3178" y="4156245"/>
            <a:ext cx="647934" cy="307777"/>
          </a:xfrm>
          <a:prstGeom prst="rect">
            <a:avLst/>
          </a:prstGeom>
          <a:noFill/>
        </p:spPr>
        <p:txBody>
          <a:bodyPr wrap="none" rtlCol="0">
            <a:spAutoFit/>
          </a:bodyPr>
          <a:lstStyle/>
          <a:p>
            <a:r>
              <a:rPr lang="en-US" altLang="zh-CN" sz="1400" dirty="0"/>
              <a:t>O</a:t>
            </a:r>
            <a:r>
              <a:rPr lang="en-US" altLang="zh-CN" sz="1400" baseline="-25000" dirty="0"/>
              <a:t>2 </a:t>
            </a:r>
            <a:r>
              <a:rPr lang="en-US" altLang="zh-CN" sz="1400" dirty="0"/>
              <a:t>, H</a:t>
            </a:r>
            <a:r>
              <a:rPr lang="en-US" altLang="zh-CN" sz="1400" baseline="30000" dirty="0"/>
              <a:t>+</a:t>
            </a:r>
            <a:endParaRPr lang="zh-CN" altLang="en-US" sz="1400" baseline="30000" dirty="0"/>
          </a:p>
        </p:txBody>
      </p:sp>
      <p:pic>
        <p:nvPicPr>
          <p:cNvPr id="18438" name="Picture 6" descr="C:\Users\Administrator\Downloads\ZJTY201305006_149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8714" y="1421892"/>
            <a:ext cx="3514344" cy="966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对象 5"/>
          <p:cNvGraphicFramePr>
            <a:graphicFrameLocks noChangeAspect="1"/>
          </p:cNvGraphicFramePr>
          <p:nvPr/>
        </p:nvGraphicFramePr>
        <p:xfrm>
          <a:off x="2717673" y="1527684"/>
          <a:ext cx="1171576" cy="860425"/>
        </p:xfrm>
        <a:graphic>
          <a:graphicData uri="http://schemas.openxmlformats.org/presentationml/2006/ole">
            <mc:AlternateContent xmlns:mc="http://schemas.openxmlformats.org/markup-compatibility/2006">
              <mc:Choice xmlns:v="urn:schemas-microsoft-com:vml" Requires="v">
                <p:oleObj name="CS ChemDraw Drawing" r:id="rId5" imgW="1124574" imgH="860818" progId="ChemDraw.Document.6.0">
                  <p:embed/>
                </p:oleObj>
              </mc:Choice>
              <mc:Fallback>
                <p:oleObj name="CS ChemDraw Drawing" r:id="rId5" imgW="1124574" imgH="860818" progId="ChemDraw.Document.6.0">
                  <p:embed/>
                  <p:pic>
                    <p:nvPicPr>
                      <p:cNvPr id="6" name="对象 5"/>
                      <p:cNvPicPr/>
                      <p:nvPr/>
                    </p:nvPicPr>
                    <p:blipFill>
                      <a:blip r:embed="rId6"/>
                      <a:stretch>
                        <a:fillRect/>
                      </a:stretch>
                    </p:blipFill>
                    <p:spPr>
                      <a:xfrm>
                        <a:off x="2717673" y="1527684"/>
                        <a:ext cx="1171576" cy="860425"/>
                      </a:xfrm>
                      <a:prstGeom prst="rect">
                        <a:avLst/>
                      </a:prstGeom>
                    </p:spPr>
                  </p:pic>
                </p:oleObj>
              </mc:Fallback>
            </mc:AlternateContent>
          </a:graphicData>
        </a:graphic>
      </p:graphicFrame>
      <p:sp>
        <p:nvSpPr>
          <p:cNvPr id="7" name="TextBox 6"/>
          <p:cNvSpPr txBox="1"/>
          <p:nvPr/>
        </p:nvSpPr>
        <p:spPr>
          <a:xfrm>
            <a:off x="1574293" y="1719072"/>
            <a:ext cx="1005403" cy="338554"/>
          </a:xfrm>
          <a:prstGeom prst="rect">
            <a:avLst/>
          </a:prstGeom>
          <a:noFill/>
        </p:spPr>
        <p:txBody>
          <a:bodyPr wrap="none" rtlCol="0">
            <a:spAutoFit/>
          </a:bodyPr>
          <a:lstStyle/>
          <a:p>
            <a:r>
              <a:rPr lang="zh-CN" altLang="en-US" sz="1600" b="1" dirty="0"/>
              <a:t>黄樟素法</a:t>
            </a:r>
          </a:p>
        </p:txBody>
      </p:sp>
      <p:sp>
        <p:nvSpPr>
          <p:cNvPr id="8" name="TextBox 7"/>
          <p:cNvSpPr txBox="1"/>
          <p:nvPr/>
        </p:nvSpPr>
        <p:spPr>
          <a:xfrm>
            <a:off x="1846161" y="3007532"/>
            <a:ext cx="461665" cy="1002839"/>
          </a:xfrm>
          <a:prstGeom prst="rect">
            <a:avLst/>
          </a:prstGeom>
          <a:noFill/>
        </p:spPr>
        <p:txBody>
          <a:bodyPr vert="eaVert" wrap="none" rtlCol="0">
            <a:spAutoFit/>
          </a:bodyPr>
          <a:lstStyle/>
          <a:p>
            <a:r>
              <a:rPr lang="zh-CN" altLang="en-US" b="1" dirty="0"/>
              <a:t>胡椒环法</a:t>
            </a:r>
          </a:p>
        </p:txBody>
      </p:sp>
      <p:sp>
        <p:nvSpPr>
          <p:cNvPr id="9" name="TextBox 8"/>
          <p:cNvSpPr txBox="1"/>
          <p:nvPr/>
        </p:nvSpPr>
        <p:spPr>
          <a:xfrm>
            <a:off x="8424672" y="1615440"/>
            <a:ext cx="1210588" cy="584775"/>
          </a:xfrm>
          <a:prstGeom prst="rect">
            <a:avLst/>
          </a:prstGeom>
          <a:noFill/>
        </p:spPr>
        <p:txBody>
          <a:bodyPr wrap="none" rtlCol="0">
            <a:spAutoFit/>
          </a:bodyPr>
          <a:lstStyle/>
          <a:p>
            <a:r>
              <a:rPr lang="zh-CN" altLang="en-US" sz="1600" dirty="0">
                <a:latin typeface="微软雅黑" pitchFamily="34" charset="-122"/>
                <a:ea typeface="微软雅黑" pitchFamily="34" charset="-122"/>
              </a:rPr>
              <a:t>代表厂家：</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成都建中</a:t>
            </a:r>
          </a:p>
        </p:txBody>
      </p:sp>
      <p:sp>
        <p:nvSpPr>
          <p:cNvPr id="16" name="TextBox 15"/>
          <p:cNvSpPr txBox="1"/>
          <p:nvPr/>
        </p:nvSpPr>
        <p:spPr>
          <a:xfrm>
            <a:off x="8440155" y="2715144"/>
            <a:ext cx="1620957" cy="584775"/>
          </a:xfrm>
          <a:prstGeom prst="rect">
            <a:avLst/>
          </a:prstGeom>
          <a:noFill/>
        </p:spPr>
        <p:txBody>
          <a:bodyPr wrap="none" rtlCol="0">
            <a:spAutoFit/>
          </a:bodyPr>
          <a:lstStyle/>
          <a:p>
            <a:r>
              <a:rPr lang="zh-CN" altLang="en-US" sz="1600" dirty="0">
                <a:latin typeface="微软雅黑" pitchFamily="34" charset="-122"/>
                <a:ea typeface="微软雅黑" pitchFamily="34" charset="-122"/>
              </a:rPr>
              <a:t>代表厂家：</a:t>
            </a:r>
            <a:endParaRPr lang="en-US" altLang="zh-CN" sz="1600" dirty="0">
              <a:latin typeface="微软雅黑" pitchFamily="34" charset="-122"/>
              <a:ea typeface="微软雅黑" pitchFamily="34" charset="-122"/>
            </a:endParaRPr>
          </a:p>
          <a:p>
            <a:r>
              <a:rPr lang="zh-CN" altLang="en-US" sz="1600" dirty="0">
                <a:latin typeface="微软雅黑" pitchFamily="34" charset="-122"/>
                <a:ea typeface="微软雅黑" pitchFamily="34" charset="-122"/>
              </a:rPr>
              <a:t>国内大多数厂家</a:t>
            </a:r>
          </a:p>
        </p:txBody>
      </p:sp>
      <p:sp>
        <p:nvSpPr>
          <p:cNvPr id="17" name="TextBox 16"/>
          <p:cNvSpPr txBox="1"/>
          <p:nvPr/>
        </p:nvSpPr>
        <p:spPr>
          <a:xfrm>
            <a:off x="8629568" y="3971578"/>
            <a:ext cx="1005403"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污染最小</a:t>
            </a:r>
          </a:p>
        </p:txBody>
      </p:sp>
      <p:sp>
        <p:nvSpPr>
          <p:cNvPr id="18" name="TextBox 17"/>
          <p:cNvSpPr txBox="1"/>
          <p:nvPr/>
        </p:nvSpPr>
        <p:spPr>
          <a:xfrm>
            <a:off x="752168" y="4594858"/>
            <a:ext cx="11208773" cy="1705403"/>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黄樟素法是早期用于生产洋茉莉醛的主要方法，受到黄樟素（国家管制药品）逐渐枯竭等影响，该方法已逐渐被取代，目前</a:t>
            </a:r>
            <a:r>
              <a:rPr lang="zh-CN" altLang="en-US" b="1" dirty="0">
                <a:latin typeface="微软雅黑" pitchFamily="34" charset="-122"/>
                <a:ea typeface="微软雅黑" pitchFamily="34" charset="-122"/>
              </a:rPr>
              <a:t>主要以成都建中采用此工艺，</a:t>
            </a:r>
            <a:r>
              <a:rPr lang="zh-CN" altLang="en-US" dirty="0">
                <a:latin typeface="微软雅黑" pitchFamily="34" charset="-122"/>
                <a:ea typeface="微软雅黑" pitchFamily="34" charset="-122"/>
              </a:rPr>
              <a:t>目前已经停产；</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胡椒环法是化学合成法的主要原料，国内大多数采用甲醛工艺，污染较大，</a:t>
            </a:r>
            <a:r>
              <a:rPr lang="zh-CN" altLang="en-US" b="1" dirty="0">
                <a:latin typeface="微软雅黑" pitchFamily="34" charset="-122"/>
                <a:ea typeface="微软雅黑" pitchFamily="34" charset="-122"/>
              </a:rPr>
              <a:t>乙醛酸法是发展方向</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en-US" altLang="zh-CN" dirty="0">
                <a:latin typeface="微软雅黑" pitchFamily="34" charset="-122"/>
                <a:ea typeface="微软雅黑" pitchFamily="34" charset="-122"/>
              </a:rPr>
              <a:t>UBE </a:t>
            </a:r>
            <a:r>
              <a:rPr lang="zh-CN" altLang="en-US" dirty="0">
                <a:latin typeface="微软雅黑" pitchFamily="34" charset="-122"/>
                <a:ea typeface="微软雅黑" pitchFamily="34" charset="-122"/>
              </a:rPr>
              <a:t>发表过邻苯二酚先上醛，后关环生产洋茉莉醛的专利，但整体收率仅</a:t>
            </a:r>
            <a:r>
              <a:rPr lang="en-US" altLang="zh-CN" dirty="0">
                <a:latin typeface="微软雅黑" pitchFamily="34" charset="-122"/>
                <a:ea typeface="微软雅黑" pitchFamily="34" charset="-122"/>
              </a:rPr>
              <a:t>50%</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46503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6BCFBAF-37E3-0D65-047B-0155BB1C676E}"/>
              </a:ext>
            </a:extLst>
          </p:cNvPr>
          <p:cNvSpPr>
            <a:spLocks noGrp="1"/>
          </p:cNvSpPr>
          <p:nvPr>
            <p:ph type="body" idx="13"/>
          </p:nvPr>
        </p:nvSpPr>
        <p:spPr/>
        <p:txBody>
          <a:bodyPr/>
          <a:lstStyle/>
          <a:p>
            <a:r>
              <a:rPr lang="zh-CN" altLang="en-US" dirty="0"/>
              <a:t>洋茉莉醛</a:t>
            </a:r>
          </a:p>
          <a:p>
            <a:endParaRPr lang="zh-CN" altLang="en-US" dirty="0"/>
          </a:p>
        </p:txBody>
      </p:sp>
      <p:pic>
        <p:nvPicPr>
          <p:cNvPr id="7" name="图片 6">
            <a:extLst>
              <a:ext uri="{FF2B5EF4-FFF2-40B4-BE49-F238E27FC236}">
                <a16:creationId xmlns:a16="http://schemas.microsoft.com/office/drawing/2014/main" id="{7F32CA44-B60E-2623-627F-FBC3D7826BCF}"/>
              </a:ext>
            </a:extLst>
          </p:cNvPr>
          <p:cNvPicPr>
            <a:picLocks noChangeAspect="1"/>
          </p:cNvPicPr>
          <p:nvPr/>
        </p:nvPicPr>
        <p:blipFill>
          <a:blip r:embed="rId2"/>
          <a:stretch>
            <a:fillRect/>
          </a:stretch>
        </p:blipFill>
        <p:spPr>
          <a:xfrm>
            <a:off x="840835" y="1482246"/>
            <a:ext cx="6191250" cy="3000375"/>
          </a:xfrm>
          <a:prstGeom prst="rect">
            <a:avLst/>
          </a:prstGeom>
        </p:spPr>
      </p:pic>
      <p:sp>
        <p:nvSpPr>
          <p:cNvPr id="8" name="标题 1">
            <a:extLst>
              <a:ext uri="{FF2B5EF4-FFF2-40B4-BE49-F238E27FC236}">
                <a16:creationId xmlns:a16="http://schemas.microsoft.com/office/drawing/2014/main" id="{714D4D31-207E-E7A0-5E25-514277185467}"/>
              </a:ext>
            </a:extLst>
          </p:cNvPr>
          <p:cNvSpPr>
            <a:spLocks noGrp="1"/>
          </p:cNvSpPr>
          <p:nvPr>
            <p:ph type="title"/>
          </p:nvPr>
        </p:nvSpPr>
        <p:spPr>
          <a:xfrm>
            <a:off x="596667" y="877648"/>
            <a:ext cx="6550660" cy="399415"/>
          </a:xfrm>
        </p:spPr>
        <p:txBody>
          <a:bodyPr/>
          <a:lstStyle/>
          <a:p>
            <a:r>
              <a:rPr lang="zh-CN" altLang="en-US" dirty="0"/>
              <a:t>工艺流程</a:t>
            </a:r>
          </a:p>
        </p:txBody>
      </p:sp>
      <p:sp>
        <p:nvSpPr>
          <p:cNvPr id="9" name="TextBox 17">
            <a:extLst>
              <a:ext uri="{FF2B5EF4-FFF2-40B4-BE49-F238E27FC236}">
                <a16:creationId xmlns:a16="http://schemas.microsoft.com/office/drawing/2014/main" id="{A7DE2E2F-B6E7-9504-CDC3-9DFD9C91D103}"/>
              </a:ext>
            </a:extLst>
          </p:cNvPr>
          <p:cNvSpPr txBox="1"/>
          <p:nvPr/>
        </p:nvSpPr>
        <p:spPr>
          <a:xfrm>
            <a:off x="722076" y="4482621"/>
            <a:ext cx="11208773" cy="2120902"/>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洋茉莉醛生产工艺流程与香兰素类似，分缩合、氧化、脱羧三部分；</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根据柏森香料环评报告，采用硝酸作为氧化剂，成本较高，收率较低（</a:t>
            </a:r>
            <a:r>
              <a:rPr lang="en-US" altLang="zh-CN" b="1" dirty="0">
                <a:latin typeface="微软雅黑" pitchFamily="34" charset="-122"/>
                <a:ea typeface="微软雅黑" pitchFamily="34" charset="-122"/>
              </a:rPr>
              <a:t> 63% </a:t>
            </a:r>
            <a:r>
              <a:rPr lang="zh-CN" altLang="en-US" dirty="0">
                <a:latin typeface="微软雅黑" pitchFamily="34" charset="-122"/>
                <a:ea typeface="微软雅黑" pitchFamily="34" charset="-122"/>
              </a:rPr>
              <a:t>），远远低于香兰素合成收率（</a:t>
            </a:r>
            <a:r>
              <a:rPr lang="en-US" altLang="zh-CN" dirty="0">
                <a:latin typeface="微软雅黑" pitchFamily="34" charset="-122"/>
                <a:ea typeface="微软雅黑" pitchFamily="34" charset="-122"/>
              </a:rPr>
              <a:t>89%</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如果能借鉴部分香兰素生产过程，如碱性条件溶解缩合产物，可节约中间重结晶步骤，空气氧化替代硝酸氧化，总收率接近</a:t>
            </a:r>
            <a:r>
              <a:rPr lang="en-US" altLang="zh-CN" dirty="0">
                <a:latin typeface="微软雅黑" pitchFamily="34" charset="-122"/>
                <a:ea typeface="微软雅黑" pitchFamily="34" charset="-122"/>
              </a:rPr>
              <a:t>80%</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03297D7C-3885-4E1F-991F-CFB2204BC42E}"/>
              </a:ext>
            </a:extLst>
          </p:cNvPr>
          <p:cNvPicPr>
            <a:picLocks noChangeAspect="1"/>
          </p:cNvPicPr>
          <p:nvPr/>
        </p:nvPicPr>
        <p:blipFill>
          <a:blip r:embed="rId3"/>
          <a:stretch>
            <a:fillRect/>
          </a:stretch>
        </p:blipFill>
        <p:spPr>
          <a:xfrm>
            <a:off x="7256240" y="1399722"/>
            <a:ext cx="4505776" cy="3082899"/>
          </a:xfrm>
          <a:prstGeom prst="rect">
            <a:avLst/>
          </a:prstGeom>
        </p:spPr>
      </p:pic>
    </p:spTree>
    <p:extLst>
      <p:ext uri="{BB962C8B-B14F-4D97-AF65-F5344CB8AC3E}">
        <p14:creationId xmlns:p14="http://schemas.microsoft.com/office/powerpoint/2010/main" val="339641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4" name="文本占位符 3"/>
          <p:cNvSpPr>
            <a:spLocks noGrp="1"/>
          </p:cNvSpPr>
          <p:nvPr>
            <p:ph type="body" idx="13"/>
          </p:nvPr>
        </p:nvSpPr>
        <p:spPr/>
        <p:txBody>
          <a:bodyPr/>
          <a:lstStyle/>
          <a:p>
            <a:r>
              <a:rPr lang="zh-CN" altLang="en-US" dirty="0"/>
              <a:t>新洋茉莉醛</a:t>
            </a:r>
          </a:p>
        </p:txBody>
      </p:sp>
      <p:graphicFrame>
        <p:nvGraphicFramePr>
          <p:cNvPr id="6" name="对象 5"/>
          <p:cNvGraphicFramePr>
            <a:graphicFrameLocks noChangeAspect="1"/>
          </p:cNvGraphicFramePr>
          <p:nvPr/>
        </p:nvGraphicFramePr>
        <p:xfrm>
          <a:off x="2588544" y="1453516"/>
          <a:ext cx="1530350" cy="2143125"/>
        </p:xfrm>
        <a:graphic>
          <a:graphicData uri="http://schemas.openxmlformats.org/presentationml/2006/ole">
            <mc:AlternateContent xmlns:mc="http://schemas.openxmlformats.org/markup-compatibility/2006">
              <mc:Choice xmlns:v="urn:schemas-microsoft-com:vml" Requires="v">
                <p:oleObj name="CS ChemDraw Drawing" r:id="rId2" imgW="760153" imgH="1061919" progId="ChemDraw.Document.6.0">
                  <p:embed/>
                </p:oleObj>
              </mc:Choice>
              <mc:Fallback>
                <p:oleObj name="CS ChemDraw Drawing" r:id="rId2" imgW="760153" imgH="1061919" progId="ChemDraw.Document.6.0">
                  <p:embed/>
                  <p:pic>
                    <p:nvPicPr>
                      <p:cNvPr id="6" name="对象 5"/>
                      <p:cNvPicPr>
                        <a:picLocks noChangeAspect="1" noChangeArrowheads="1"/>
                      </p:cNvPicPr>
                      <p:nvPr/>
                    </p:nvPicPr>
                    <p:blipFill>
                      <a:blip r:embed="rId3"/>
                      <a:srcRect/>
                      <a:stretch>
                        <a:fillRect/>
                      </a:stretch>
                    </p:blipFill>
                    <p:spPr bwMode="auto">
                      <a:xfrm>
                        <a:off x="2588544" y="1453516"/>
                        <a:ext cx="1530350" cy="2143125"/>
                      </a:xfrm>
                      <a:prstGeom prst="rect">
                        <a:avLst/>
                      </a:prstGeom>
                      <a:noFill/>
                      <a:ln>
                        <a:noFill/>
                      </a:ln>
                    </p:spPr>
                  </p:pic>
                </p:oleObj>
              </mc:Fallback>
            </mc:AlternateContent>
          </a:graphicData>
        </a:graphic>
      </p:graphicFrame>
      <p:sp>
        <p:nvSpPr>
          <p:cNvPr id="7" name="TextBox 6"/>
          <p:cNvSpPr txBox="1"/>
          <p:nvPr/>
        </p:nvSpPr>
        <p:spPr>
          <a:xfrm>
            <a:off x="988141" y="4163566"/>
            <a:ext cx="10264877" cy="1754326"/>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基本都用作香料，具有紫丁香、仙客来等花草香气，也具有新鲜甜瓜的水果青香，多用于调制化妆以及皂用香精，如</a:t>
            </a:r>
            <a:r>
              <a:rPr lang="en-US" altLang="zh-CN" dirty="0">
                <a:latin typeface="微软雅黑" pitchFamily="34" charset="-122"/>
                <a:ea typeface="微软雅黑" pitchFamily="34" charset="-122"/>
              </a:rPr>
              <a:t>Dior</a:t>
            </a:r>
            <a:r>
              <a:rPr lang="zh-CN" altLang="en-US" dirty="0">
                <a:latin typeface="微软雅黑" pitchFamily="34" charset="-122"/>
                <a:ea typeface="微软雅黑" pitchFamily="34" charset="-122"/>
              </a:rPr>
              <a:t>等；</a:t>
            </a:r>
            <a:endParaRPr lang="en-US" altLang="zh-CN"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dirty="0">
                <a:latin typeface="微软雅黑" pitchFamily="34" charset="-122"/>
                <a:ea typeface="微软雅黑" pitchFamily="34" charset="-122"/>
              </a:rPr>
              <a:t>自然界中不存在，都是通过人工合成的，国外从 </a:t>
            </a:r>
            <a:r>
              <a:rPr lang="en-US" altLang="zh-CN" dirty="0">
                <a:latin typeface="微软雅黑" pitchFamily="34" charset="-122"/>
                <a:ea typeface="微软雅黑" pitchFamily="34" charset="-122"/>
              </a:rPr>
              <a:t>20 </a:t>
            </a:r>
            <a:r>
              <a:rPr lang="zh-CN" altLang="en-US" dirty="0">
                <a:latin typeface="微软雅黑" pitchFamily="34" charset="-122"/>
                <a:ea typeface="微软雅黑" pitchFamily="34" charset="-122"/>
              </a:rPr>
              <a:t>世纪 </a:t>
            </a:r>
            <a:r>
              <a:rPr lang="en-US" altLang="zh-CN" dirty="0">
                <a:latin typeface="微软雅黑" pitchFamily="34" charset="-122"/>
                <a:ea typeface="微软雅黑" pitchFamily="34" charset="-122"/>
              </a:rPr>
              <a:t>50 </a:t>
            </a:r>
            <a:r>
              <a:rPr lang="zh-CN" altLang="en-US" dirty="0">
                <a:latin typeface="微软雅黑" pitchFamily="34" charset="-122"/>
                <a:ea typeface="微软雅黑" pitchFamily="34" charset="-122"/>
              </a:rPr>
              <a:t>年代就开始研制并使用新洋茉莉醛，</a:t>
            </a:r>
            <a:r>
              <a:rPr lang="en-US" altLang="zh-CN" dirty="0">
                <a:latin typeface="微软雅黑" pitchFamily="34" charset="-122"/>
                <a:ea typeface="微软雅黑" pitchFamily="34" charset="-122"/>
              </a:rPr>
              <a:t>90</a:t>
            </a:r>
            <a:r>
              <a:rPr lang="zh-CN" altLang="en-US" dirty="0">
                <a:latin typeface="微软雅黑" pitchFamily="34" charset="-122"/>
                <a:ea typeface="微软雅黑" pitchFamily="34" charset="-122"/>
              </a:rPr>
              <a:t>年代引入中国。</a:t>
            </a:r>
            <a:endParaRPr lang="en-US" altLang="zh-CN" dirty="0">
              <a:latin typeface="微软雅黑" pitchFamily="34" charset="-122"/>
              <a:ea typeface="微软雅黑" pitchFamily="34" charset="-122"/>
            </a:endParaRPr>
          </a:p>
        </p:txBody>
      </p:sp>
      <p:sp>
        <p:nvSpPr>
          <p:cNvPr id="3" name="TextBox 2"/>
          <p:cNvSpPr txBox="1"/>
          <p:nvPr/>
        </p:nvSpPr>
        <p:spPr>
          <a:xfrm>
            <a:off x="2780390" y="3596640"/>
            <a:ext cx="1146661" cy="369332"/>
          </a:xfrm>
          <a:prstGeom prst="rect">
            <a:avLst/>
          </a:prstGeom>
          <a:noFill/>
        </p:spPr>
        <p:txBody>
          <a:bodyPr wrap="none" rtlCol="0">
            <a:spAutoFit/>
          </a:bodyPr>
          <a:lstStyle/>
          <a:p>
            <a:r>
              <a:rPr lang="en-US" altLang="zh-CN" dirty="0" err="1"/>
              <a:t>Heliofresh</a:t>
            </a:r>
            <a:endParaRPr lang="zh-CN" altLang="en-US" dirty="0"/>
          </a:p>
        </p:txBody>
      </p:sp>
      <p:sp>
        <p:nvSpPr>
          <p:cNvPr id="5" name="AutoShape 23" descr="data:image/jpeg;base64,/9j/4AAQSkZJRgABAQAAAQABAAD/2wBDAAgGBgcGBQgHBwcJCQgKDBQNDAsLDBkSEw8UHRofHh0aHBwgJC4nICIsIxwcKDcpLDAxNDQ0Hyc5PTgyPC4zNDL/2wBDAQkJCQwLDBgNDRgyIRwhMjIyMjIyMjIyMjIyMjIyMjIyMjIyMjIyMjIyMjIyMjIyMjIyMjIyMjIyMjIyMjIyMjL/wAARCAEsAc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2WikorqOYWkoooASkpaKAEopaSgApKWigQmaXNJRQAtJRRQAUlLRQAlFFFACUtJRmgAoopKYBRRmkoAKTNFFABmkzQTSZoAXNJmkzRQA7NGabSigBcml5pOaWkAtLTaWgB1GaSigAzRmiigBOaXmlooASilooATFFLRTASilooASilooASilooASlpaKQCUYp1FMBMUYpaKQD6WkxRQMWikooAWkpKXNAC03FGaMmgBKKKKACkpcUYoASkpcUYoEJRS0YoGJSU7FG2gBuKMU7FJigBMUU7FJigBuKKdikIoAbSU7ikOKAG0UtGaAG4oxS0UAGKMUtFABSgUlLQAuKWkBpaADFLikzS5oAMUYozRQAUUUUAFJS0UAJRRRQAUUtFABRRilxQAlLRiigAxRRS0AJRRS0AFFFGKAJMUYp1FK4xmKMU+jFFwGYoxT8UYouIZijFPxRii4EeKKfijFFwI6KkxSYouAzFGKfto20XAZijFPxSYouA3FFOxSYoAbRS0UAJRRRQAlIaDSUwENQz3ENtE0s8qRxryWdsAVK1eXfGe4ki0S0RWIVnJIB69KUnZXHFXdj0iK8tJ4FnjuY2jblWU7s/lUb6nZRdXlb/dQf1NcJ8P5S/gfT8nJw3/oRrZmbmoUmzTlSN4a3ZFgoinJJx1Arh9R+NXh6w1Ke0Gn30whcoZEdNrEentRrmpf2Tod9fZw0MLFP98jC/qRXzm8jM5Ykkk5JqZNoaij6Ki+N3hqQqHsdUTccfcjb/wBmFaU3xV8NwzpCWuy7c7fK5A59/avmmNzmL/eFbTymXxPs7BmX9DS52HKj6d0bxNpGvQrJp92sm7orKVJ/A9fwrXr598PSPHpvhkxsVYXinIOP79fQOaqnPnVyakOV2HUtNzS5rQzFpaTNLQAUtJRTAWiiigAopaKAExS4paKAExRilooATFLS0UAJijFLS0ANxRinYoxQA3FLinYopAJijFLRQAZozSUuKYBml3UlFAC7qXdTaKQDt1G6m0UWAdmlzTKKLAPpKbRmgYtGaSigBc0lFJmgBaSikoAWkopM0ALSUZpCaAFNNpM0hNACNXl/xjtXudItmAIRCxZgM46V6cxry341TSr4eto0kIjaTLAd/Spn8I4bjfBun6uPCdjHFPFZwbCQZId0hyc92AH5GteXSJ2/12uXGf8AYCKP0Ss34ftnwVYZP8Lf+hGt2Y1KRo2cJ4z0/TrHT0OoaxcPDK+AkrSSBmH+yCo4rze9j0CeQGLUDCAMYjsSAfrlzXT/ABVuzJqljaA/LFEZCPdj/gBXnL8OamW5SNdbDTCyFNYTG7o8Dr/IGnNbG01UPb3sM8gY7dhZzn3yBmshWxtPoau6U+7Wrdv70tSB3vh6S4ebw9YIkUyiZZVeLdkAZyCCPfqPSvobNeEaZJJbaB4UljYo/wBtiGQcfwtXuwNPDu8RV1aQ6lFNzRmugwH0U3NANICQGlzTM0UwH0UgpaAFzS02lFAC0tJS0gCiiimAtLSUUgFoFFFMBaKKKQBS0mKXFAwopaKBDaKKKYBRRRQAUUUuaAEopaKQCUUtJQAUUUUAFGaSigAopM0UABNJmiimAham7qdg0hFADSxppY07imnFADSxppc084phxQBE7mvOvizaG78OpI5xHE+Wx1PsK9GcCvMPjKxHh+2QE7TJkj34qZ/COHxFPwTYX914btsahJZWwyESLyyxGeuSCf0rel0C3YfvtVv5D/13YZ/7521m+Bzjw1bj0Lf+hGt+U1CRqzyTxOvh621W4t3urhp4ztZlty5z/vNJz+VctfTaZcyZN1dEqMD/AEVF4/BqXX5vtGuX0uc752P61jSfeNQykXRDphwTeTAZ6Nb/AODUJFEl7GbO63sW+TahUg9uD/jVA/dqzp5xqFuf+mi/zpMZ6PpUeo3TeG9PRvNtROsyO1uY8MoPy7s4OQT+Ve+iQV4gSU8M+FWUkEahDyP91q9mBNGF1iycTpItiSlD1U3H1pwY11WOe5a3Uu6qwY04NSHcsbqXNQhqcDQBLmnZNRBqcGoAkzS0zNLmgB4NLTaKAH0U2lpAOopKKAFpaSloAWgUUUDFpaSlFABS0mKXFIBlFFJVCDNGaKKADNGaKSgBc0ZpKKAFzRmm0UALuozSUUALmjNJSUALmkzRRQAZpN1FJQAZNITS0lADSaaTTjSEUAMNNNONNNAiJyfWvPvirZxz+HUmlkVVifO0nBY+gr0JhXmPxlX/AIkdof8Apof6VM/hKh8RmeDdKmvtFjlm1O5toix2wwSgD3zhc9c963bvw5pCwO9xPeTbVJJe4lYflvFZvglwNEVc9JH/APQjWrr9yLfRbuQ9fLKj6nj+tQkatnkOqv4YF5Isf9pptYjEcaKP1YmsadtGJOw6h/wIpUGotuv5iB1Y1Taoe5S2LZTTD/y2ux/2zU/+zUzy4Fnj+zzu2SMErtIP5mqpp8JxNGfRhSA9P0+zvrqbw7aC5n/s9pkkQ3KoAJADgBhyc/Nwea932ivE5GB8NeGFB5F9Cf0avbwtPDP3RYhe8M20bal2Uvl10XOexGFPrS7fepBGaXyzRcLDQKdSiM07yzQMaPpTqURmnbKQDQacDShKdsouA0U6lCU7ZRcBtLTttLtouA2in7KXbSuMbS07bRtouFhtLTttGKAEpaXFLigYgpaXFGKQENFFFUSJRRilxTASkpaKAEooxRQAYpKKKACiiigAooooASg0UlABRRSUAFFFFIBppKU0hpgMIrJ1fxDpOhpv1G+igz0UnLH6Ac1d1C4+yWE8/wDcQkV8x61dS6hqt/eXEjSSfMQWOcHtUSlYqMbn0XFraXKB44WiQjIa5YJkfQZb8wKwPFumaV4otIbe+1X7Okbbv3Ee8n8yK5nw7ctdaZaPKxdmjUksc84rq4oI/LyFwfbipbbLUUjnYIPB3h1xbz6zqk74L+SvyA5PJwvPX3qrqfjrwPafu20XULo9R5kSuD/32TXP+IbyZvGd6kc8qrHAqgBzjoD/AFrjPE17eC+RVuZgvljADmk1oNPWx27/ABI8NJuFv4QUA45a2tgeP+2Rqp/wsfSFDBfCduQc53Q2xPP/AGxrzf7Zdd7mb/vs0fa7k/8ALxL/AN9mosWdO+ueGZHLN4dulyc/LcJ/8bq5J4k8G3EYSXw5LFgY3RlM/ptrjPtdyOlxKP8AgZpDd3LDDXErD3cmmB2h8RaQq2wg1HUGitpVlit57ZAoKngb1YnHJ7V6JY/HbSJCq3uj3cOf4oXWQfqRXgJJJyetKDihe7sJq+59Wab8RvCuoqMaiLdj0Fypj/U8frXVQywzxLLDIkkbDKshBBHsRXzpo10k/ghoJ41kUkIN4zgbSePxFdf8I7yaLxDr2kRuRYxbZIoskhDnBxmrhJy3InBR2PX9wo3D0pm2lxVmQ/dRu9qaAaXBoHceGFLmmAGl5oAdmlzTeaXBpAOBpc03FLigB1KDSAUoFAx1FJS0ALRSUUALS5pAKXFABmlpKKAHZozSUUAQ0UYoqiQooooAKKKKAEopaSgApKKSgAooooAKKSigAJFJmkooAKKKKAEooooAQ00mnYppoAyfEf8AyL97/wBczXzNdDm+z/db+dfTXiIf8U/e/wDXM18z3P3bw+qt/OokaQPQPBzbtGtM9dgrvIv9T+FefeCm3aRaf7gr0CP/AFFBR5BqknneNdVYHoxX8sD+lctr43Xa+oUV0O8S+JtYlHIM74P/AAM1h+IFxdKfVaf2SftHPkc0YpzdabUWNAA4/GmkVIvT8aRupp2AZSgUtFTYDp9Jnf7L5G4+WIN+M9+RXpfwnXHjfXWzyykfkV/xrzDSR+53esG3/wAeNen/AAjyfG2rD1839DHWiVkZvW57MFNKFPpVhY6ds9qXMTYrbTRtNWtntRs9qXMFiuENLsNWNvtS7aOYdivsPpS7D6VY2il20rhYrhDTthqbFLii4WINhp2w1LijFFwsRbDRsNTYoxRcdiMJS7KkoouFiPZRsNSYpcUXCxFspdlSYoxRcLEeyl21JijHtRcLFPFGKdikxV3IsNxSYp+KTAouFhuKKdgUYp3ENopcUYouA3FJTsUYouA3FJT6SlcY2kp1JRcQlJTqMUXAbikxT8UmKLgJSU7bS7aLjGUYzUm2k20rhYx/ES/8U/fcf8sjXzLcr+7n94WP86+oPEC/8SC9/wCuZr5p1K3MAOf47RnH0+aky4nU+BGzo9t7A/zr0VP9Rn2rzb4fq76RDtRmCls4GcfMa9GyfsjEAk7TgDvQUeKac3mX+oSf3pM/mTWX4hb/AEwD0StHw9FJNJNFHG7yuyhUVSSTzwBVbXdJ1J9eFiNPuvtcijZAYmDt9Fxk1X2SftHMN1pvetW38N61e3VzbW2l3cs9t/r40iJaP/eHb8ahtdE1K9guZ7aymmitf9e6LkR+7HsKg0Ka9PxpD1NSx28z20k6xO0MbKHcD5VJzgE++D+VMSKSaVY4kZ5GOFVRkk+gFMBlFW73StR03b9usLq13/d8+Fkz9MiqhBBwRg0gOi0hv9GX/dUf+P16p8IxjxnqXubj+cVeTaW+yxL/AN3b/wCh1618IRnxpfH1Nz/OGr+yR1Pb8ilzT9tGwVlcLDMmjJqTbRtouKwyin7aNtFwGUYp+2jbRcY2lpcUuKLgNop2KXbRcBtFP20baLhYaBRinYoxRcYlLS4oxRcBKKdijFFwG4paXFGKLgUsUmKkxSEVdzMZRTsUmKLhYbRTsUlFxDcUUuKMe9O4DaQ07FJigBKSnUlACUlOxSYoASil20uKVwG0uKcBTgtFx2GAUuKeEp20UrhYjxSgVJtoC0rjsZHiMY8O3x/6ZGvnnxPCsbWgHRtKVvxIY19FeJRjw3f/APXE189eKBkWTemkqP8Ax0/40IpHVfCRvP8AC6W1pdCDUYrlpkjY4FwvTbn1GDx712djN9m869cRgWqNKRI21cjoCT05rzj4b6jYwaHapPHP9ptrp5Y3jxhhx8pz05Gc+9djrl9F/wAIZqilWE0iM7NnjoeMfjVFHBarpiaV4+uoLcj7PcXaXFsy9DHJhlwf+BY/Cq/iEtL8dJOTn+2IwD9JAKjvfEMGqxaKkNrLDcafAtsJmlDGRV+7kYGCO3tUeseMbN9ak1hdDjXXDh/tX2hjGJMf6wR4+9364zzinZ2J6mV4M1hNN+I0Mly5+yXsz2l1k8GOXKMT9N2fwqPWbGfwno+oaRKSlzeXzRuPWCEkA/RnJ/74rlWY+ZuBIOc5962te8UT+JfEEWqarD5oWOONoUfbuVRg844yck/U1LWpZ3PhPTbSfwjfeFXubb+0dVsWvVtyr+cJk/eRAHbtwY1Jxuz89YHglBZeHvF2uRD/AE+xs447Zu8RlkCM49CBkZ7ZqlbeMIoPHkfiiPTnTypFkW1S4wAQu0Lu2/dxxjHTvUdr4rhsPEOp3dtp2NM1NHiutPeXIKMckK2Bgg4KnHGO9FgIEbXLrwZcReTNPpMd2k5mLZWGQKyke27d+O0V2N/dXUHhzSr9r+3kii0JPNspfmeXdK0e7BGOARyDkbRXJXWvaZB4YutD0q0uxHd3MdxLNdSqxGwMAoCgf3zya0W1rwretoxv/wC1/L0+yW2kgjhTbcFWZ8Ft+QpLY6HpSYGFYf8AIHl/3lH/AI8K9i+EKbfGN1nuLk/rDXkOnBriykAUbpLhAAowMlh0r2H4WHyvGVzu44uR+RiH9K0fwkdT2+jIqu1x/dH51D5smfvViosTki9kUZFUfNkP8Rp6zkdRmnysOYt5FGag88Y4BphmY9MClysOZFvIoyKqCZxSGR2/ip8ocxdzRVNZHU9c/WpPtBx0pcrHzIs0VT81yfvU4TuOvNPlDmRboquLj/ZpftHtSswuixRUBnHYVGXZjnJ/CiwXLdISB1qsJHH8VNJJ6nNOwcxa8xP7wpDKoHHNVqWnYXMS+cfSl872qKiiwXYM6j3qMy/7NKRSYqrIm7E80/3RR5o7rRgUbRT0Fdih1PtS5X1FM2imlKLILkhHpSYpmCOhpMt6miwXHmkpu5qN59KLMBaKTePSjeKVgFopu8UnmegoswJMUuBUXmHsKaWLdTRYLkvmIDQJ1zjBqHijA9KdkFy0JEPegyoB1qtj2oxS5UFyVrnB+UfnQt0e6/lUW3ilAosguyl4knVvDWoDBB8k14F4mjJsrOTsdOjH/jte7+Ih/wAU7ff9cTXimvx+Z4csJCOTYj8gSv8ASlaxcXoZngg4tcejmu08RNjwnfe8WPzIFcZ4NXbAf9811/iMZ8LXS+qqP1FWkVc8w0//AF0ZPYn+dZ2rKRfOK1bVNrD/AD3qnrMf+nNxV20Iv7xgMp3Um2rTR800x0WKuQKnWgrk1OideKNnNFguVylIRVoxnHSmeXzSsHMbXh0Ze1U972H/ANDWvZfh/atB4mRyPvm9H5PFXjugfJPbH+7dxN/48K968HRqdSs5VHDTX3/oSD/2WlLQW535XijZUu2jbWVxWItlGypsUYouFiILRtqXFGKLhYj20bal20baLhYjAo21Lto20XCxFtpdtSbaXbRcLEW2gjFTbaNtFx2IcUoFS7B6UBaLhYjxRipdtLii4WIsGjBqXb7Uu0UXCxDilxUoXFLtouFitRUfmH0o8z2q7ED6KZv9qQygdqdgH0VF5voKXzeOlFmBIaSm+YDS7gaQBSEUZFGaAEwKQinUlADcUm2nEgUm5R3piDbRtpDKo701p1HvRZgSbaXbUBuABwDSfaSe1FmBY20barmZxSeY7fxUcrGWdtHyjqRVViT1J/OkUZ6CjlAq+I2U+Hr8A8+Ua8f1SLzPDemA9tLLf+RHr1zXudCvB/0yNeaXsSt4csMdtI/mzGlbUpbHL+Eo9sZH+3XV+IR/xTkw9cfzrA8Lw4QjH8VdH4hQnQnX1IqwZ5tFHjHHb+tVNVjLXWfUVvR2n7tTjt/Wqd/bZkTI521rbQi+pzLQ/NR5HTitZrTnpR9lyelFh3MlYMZ4pph56VsLan0pGtSO1FgMsQ5HSkMHNai25B6Uj29Ah+h25eSUgf6kpKfwcV7p4G/499Hkb+M3bZ+sjf4V414fjKtfAdWhA/8AHgf6V7J4QzHpvhxCOTDM3/fTM39axlqy1sehGUD3phmPYVX3nNKHOelRyiuTec3oKPOb2phNJ1osguSGZj0wKaJXHfNNozTsFyUTnuKPtH+zUNFHKhXZP9o/2aX7R/s1BRRyod2WPtA/u0vnj+7Velo5UF2TGc+lKs/qKhoo5UF2WPPX0NAnGelV6WlyoOZlnzl96QzjsKgoo5UHMycTjuKd5y1Xoo5UPmZYEy07zk9arCijlQczIvwpKXNJmrEJRjijNGaAExQMAdKC1JmmAZx9KQ/WlzSE0CGgHPWlyc9aXNNNAAWb1phLHnPFPxmkPtQAzk55NIQSPepMH6U0g0AM2EUBDt96caTI7nFAAAMYPWkC4pC6g8uv50nnwjrIv50XQWZJk9qAMc9KryajZxDJlB9hzVKbxDbr9yJnHrUuaKUGzWyPWlz36VkQ+IIZDhoSv41fW/t2XO4Uc8Q9nJEGsgvpFyoPVcV59HAZPDlghH/MIH9a9BvriCWylVWGdtcnBAB4dscf9AzbSbTYWaRzPh212A8d63dchB0nbj+IfyNVdJiWHIJGc1b1u4iWxUMerVWganMR2YNmpx3I/Ws+/tQGTj+H+tdJb+U9gCDxk/zrN1FoQI+egI/Wtk1Yy1uc8bUE9Ka1t7VckuI16CmrcKR92jmRXLIqfZ9o6VG0OR0q4ZN2flqFpPmxjmjniPkkVTb89KHg+XNSu7sTjtUB3uOTxS50HIy94dVPt14OuLSRvyxXrul27WGpeH7F+GisefrtNeRaFmLU2UD/AFsLofxGf6V7NqkqReOtPfcAiWP89wrGUrs0UdDpcc0p496zv7Vg7Ofyo/tWH+8fypcyFyM0CSRjFJzVIalGehP5U1tRjHqKOdB7Nmjlh15pc57Vmf2pGO9H9qR+v6Uc6DkZp0pOKy/7Ti/vH8qX+04h1b9KOdByM080tZf9qQ/3j+VKdVhH8R/KjnQcjNSisdtajXoSaibXhj7pzSc4jVORu5xSgiubbXm9KZ/wkJHWp9pEfspHUEgUbhXLHxGT0Gab/wAJFKeigUe0Q/YyOr3CjeK5Jtfu8ZAGPpUR128PO8D8KPaIfsZHZhxRvFcQ+s3zD/XkfQUxNVvVOTOx+tL2qD2LO73Cl3D1rh21e6cYM+P+BCmjUrkD/Xg/8Cpe1Q/YM6E6yi25kaFy2PuoMkn0FPTUw0SMYmVioJUnlc9qxhYzQtOElChgdpHJX8T14qxBEFYfPgFs85J6Afn+Nc/1iZ0OhAtnXrUKrSbo9z7FDjGTnFTLqsROArHgNwOxqm2mTyo4jmVyTnd0I+maaml3ayM8kchRY8DaclyOh4prETE6EC1JrVspw+5fqMUwa7Z/3jWb5F8yT+ZgRkgR5gI2HuCD1+tVL21tzAMxcnaPMjwu3nBOD1+nWmsTIX1eJv8A9uWR/wCWlJ/blnj79cdJo9wv+ruY3BOFByCf84qk9peRy+W0T78btoIJI+mar27F7CJ3f9uWvYk/Sg69aD728fhXnzymIjzRLHnpuUilEpblJCfxp+2kHsYnftr1sBlBn6mon19O0Y/OuLW4IXD/AM6kE429aXtZB7GJ1L+InJwsSD3JzULavdScCQLn0Fc8s+SATkVOLmNRhiKHVkHsomq99cj70zfXNIs8sn3pWP41SS7jcAEg0/z+Plb8Kl1GUqaLe1iMEn6mlESdGc5qgbpv7xppupB1ORU84+QvSNHHxmopHg28kCq4ug45FQTs7H9y4B9GpqYcpOrIWwhBHqeKsCbyxzms1WlwN0gB9BzU6HI5LN9afOLlLq3gYMMEDa38jUEZI0CxUcH7Io/8dBqGdiltK3pG38jVoRkadaRn+G1P/ouqjPQznDU56yB81jnJNP1uM/ZIs+posk3XBCsOlWdXizbRBuetaKaaJcHczbNFOnEemazbuLLKMVu2cCnTmwPWqd1Cvl9PStHLQhR1OdmtVzwKjS3+YkrWt5Qz900vlDB+Wp5i+VmWbUgZqu1vIZlCjNbgGQBtpTGByBzRzByMyZbPKYA5qF7TbtA7Vui3LDcRxUP2YyOTjgUe0FyFbSbfZqcbY7N/I13Us8l1qwmwWZIEQAenP+Nc7p1m32hXxg7T/Kt7TgWaV2YA4UZP41EpaMajqXALk/wY/EU4CUHnIqORiOk6H8ahMxB+9n6VjzG/KXMMepNBLA8E496qfafZjSGR3HCMPpxS5g5S5uIHBpjSuvbJqsfO9h9TTQwRvnkB9hRzBylsXJJ68UGUk/eNVWmjYcGmFlJ4BNPnHyF3eQev60xpT61XAY9gKXae9LmBQJPPH8QaopLrHQCmPxnJ4+tV3cdhmlcrlJvPZ+pxTSpP8Yqs8nrkVCbnYOtFx2LbRtnO8YpQhHO7NUPtje9TRNLM2EjZifSi4rFrn+/igA/89GqExzAkNFKCOvympVtbsqzCKXC4z8tK47CkZ6u5/GmmGM9S3505YLliAFfJOOVIoezuMMzjAQgE5PX/ACai4WI/JQepH1o2Rjsan/s28OwiJiG5ByB/Oj+zb4dIHb6EH+tFwsdO92wkbdDJgYXGRiie4WMRKjBZN6lkYE7hnp9D61ce3AjZWwrk792ecjnrxVCyu1LSrOpzuIiKkMpwoJGccHJNQWQHUbq7S5ktCiMr7VXbkK3p9M1ft9Qn8iMtNJHPjDFGJUH8ahM4MVxueJXicq+Tj5cZ/CpVnQWqXKrHJHIwACsG69D+NACrqepM5eSWVVIwVT5gDnHXH0qJIJ764f7XE7DeEUSKDuwPvVfhvIVJXy8kHblT0xVmK8t52O1ypfJzyO36U7k7bI56SJpLmJA20NkF/KyqnIPPoc1JeXAjnWMrl0IDOmMx5BGQT9f51q3FuJnOzbtPUg/eNUJLa5jEjSQ4QA4VUJ54xSKTKjAXCxTTb1cBVBWQ4B6gkY/n2NVmWGSR/NgUyLkAkAcHHPt9KRzdxyLDZwj7RvL7WY8nHX6nHSk+y6nPPFKsoiijX518oBh2IJI6U7jsSR6fbXaSxMkUSrzEwcMHI6+4psvh6CTmBlHAIG/oKtmGS7mnV4vJKhfLZQOe3GelU7nWLa2cQRxSyyBGG4qBwOOtHM0K1yidIKnAUkZ9DVhPD7yLlTEQehya0lv7C8sxHgxFxk7x6e+acZrBgsTXm5X4VVGc5p87J5TGGmuGkUBQI32Mxzwf609dPu3Z1iCNtOCQwrZ26cFAnNvIASoaQdfbnOaLe70uKYK0dt8o3DEXC44zmp5mx2tsYv2G/bd+5A2jJBIp0en3LgFSozkY2n/Ct6/uEhX7XFBFM7EbNiHO36rnNYFvrutzXCTHSUkhYndg52DPfuD7GnqAv2C6FwYAYPOwG2FsEj15FOGm6irsPsgyDg8itiO/trjMd1GouQhLIjM+wZ44HSqE19BfoNPsAJHaFir+dtYEdOCevei4WK4sdQzj7Gc+gxml8i+jGWs3A9dvFTeY2ixCB7iVy+CfMJYKe/So9QM0siRWKRrIWPJLbYx6kD86OZhylPUWkGnzB4mRih4KkVrywkW6gD7tqw/8dArCkhvmiW2ubyC4UOF8wkl2DEcDjpz612EsQMUox/yzYfrVxejMqi1RxWm2rLc5welaeo25aKMEetadlbRxydOcVau4lKqNvrVRn7oNamBb2e3T349asajpllBoNne+RIzzSFWXzMAYz04rVjtR9lYYqfVLMSeG7CP+7Ix/nWvP7pnb3jlRolvd6TLqFgXUwMBPBIQSoPRgR1FUbvT5bYqsqbWZA4HXg9K7LSbMWGi6jLJwtynkoD/Eecn8M1FJotunmuqFhHbJIEZurHGfwGanmLTOEFvhxkcGpkstzZI4rtItCspZLV3iYCWB5GjVujLnkZ7HFZU8G+U+RB5SYAC7t3b1qXIpWZitbbgEUcVL9gVQABwOtacNpKo+ZefWniAkncNoFLnCxQsIgLg/Qj9KtCALby5JHK9Pxqe2tP8ASQRkA5x78Vfjt/3xTaCNwHPToTU+0Fy6owfLjz1J+pNOUgbcRg7uF4zmuma33MgRInUYwA3Ofb2pxsl8xC0IRQPmA6fpUczNbI5gyy/woT/wGmPJMi7yyhMZJJ6Vv3OmR3N2LhpJ1AxkRnbnHvjmoW0yCeWSOWVmVk2LGw6eufenzDsjISJ5o0kW4hKPwCrZqSKzjlRX8/zI24DqflzViz0OGCIwtbF0VsxOz8j1xn6VYstIj01BEqStvJYhn3Bj9e2PwpXYOxmqbZL2WDy32QruebgqB3PXtxVgJb3MKSWc6yRt/Go4/Xmr8nh+2nd5LgPJEMAJIew57flzVy10y3tWfyGMavj93xtxRdi0ML7JP5MkmVAj6jufpVOJ4Jt5W7iZVzv+baV468/hXYpbwRq0O0YblsDg0z7OksZhUfuBwACAG+mKLsNDlPJT7KJwJihA25XO8npiomjnj1Fbb7ExiZcrLu4Jx09q6xAskxgjDB15IkUhR9DjGaV9PS8SIyIWAwQDxyO9S7spNLc5QWlyL+GGezfyiDvKMCF59f6VZm0qGNRtgJYnIOCcj09q6f8AsZmkSZCQ20ru9KSCymhZYHhldTgCQAYHuaNRXiZen6XayI2+yRGB4fOc/wCFXhottHJkhUlmIRd7HnucAVrJapbqWUvuOFz2Pvj8ak8uaSbH3dmNrE5DU7slsyJNAUREW0ssMhwN5csTjsc9qfZ2l4YhJdReUynARG3ZHrWit5HK7wJtuJI2CzKp+6TVC0e6S4upjZzQoZCoWa5LBgO6jkAGi4XYySKO0i8zZK8cp+ZFQnqep9BSHTo9rgFEwd5Ea4BOO/rxT5r6PChn2FfmAON2PY9KR7w3E/7oGMquWST7rDnuKVx6jbe3itoURtqMzZO9icn2yfQUsiqDuRCT3A/nUIuwltLuX7PGctG5kByc8+uB1qvHf/b7WKeBrdo2Gd+4g/TAouM3JPKLmXcWcjAI9PSoBa25xIkahy4dmTHJ9aq7zHIIoAv3CzAg/wCc1PbxOsZ8lmYAdM/dPf8AyaLhaxLMkMwDhMOfvY71EtlF5W1eH4w+OTz0NPjVZ/M8yYLsXAGeHpkF9DdWLXMTJhDsJzwCOCKYhraeGffFL5RJ6hc5pblXhRtqFjjACjOT60s/mQshZmXB3HLYAx3qJ9SkSBQcySL/AMtAmcjrzQGoiwguCZHXYNrKRgDvU4lu1cok3l2+0FJFbJyT6VmWuvC6vZY3sp4o9xWNpRgP9K1YihK+VhVJPAHWlcbXcp3VvdSXDyS6jcZDB4WGAI+O3r+PrUq2xeBzO/nq8ZR1IzuB74o1FpYYy8e0hFOfMYDB9aYlzBlPKZjKACQhzzQHQjuY5YkCm3kIPKSk/KhAwB7A/SsNj5ruZbSOJgNpKSYc/l1Fdjb6kz7EaL5XIBJ7VXvYNtwZ90Yz8qnb09eaLCUujOXhs3uGZXs/LdTgBvl47H8ailW8t4SkEso3MufIQMyj0A7fnXSzuswERWFm3bGOD+vNQQWMIlKRBgCD0Jxj60WK5u5y0el3dzcxxS3WIsZP2iEMw7Z68dOtSwwahFATEsAXPWIBlf2Pp9a6KSzaSaMyAvtJAkCEY/Ptx+NXhGsUe9pV+zsO6Y2j365pqNwczkltNeuSQk/2aYAn90oKsoJ6Z5B/SrNpot95TvBcySzOBuknjCMQDyDgZPfrmuhiFoJJQlw6GYElfNHOO4BHFVo7nyyzRtK2xQylGDbhnHXFVYnmbM26s7bykW5n8sOfuKn3eBjvgkf5FVIPC2i2tz54Ek92nzBskrknrtH3f/r1vJexzmUyTA5cKAzAY/lzQZS12hCRAElS20MwPbpkUWC7KNxE17ZbFk8jcSvHzcdDknp296mj0uG3sfIYneinYWk5xnr05/8Ar0Q754jLqVtBh/mQICrZ+h9jRfPb2QSVxuQfLt2H5u+AOec8fWlYL9CtJb23lwz7R/ococu6hSfY9TjpxxXVxRWmp6cZbaYKXj6ZzjIzXMWMlrrVwtqkTwmXcZYXbLJwefxFXXspbS3/ALNsdQgW6to97b125jK/Lz0GD6enaqinqZztdXLVvpF3FLnCyD/ZbNTXEUqbQYGHHpVKHUJzFHiO6glXGJAv2iJ/ffHnH4gVIdf1KTUGt1hTYiFvMLKFbBxjgls+2KORpC5tSzGCIT8hBqOee4CAbpcDoMmrMWvEwr5sHzHuqsw/9Bqtc+IrZJAr+Wn+/Hj+dU1LlJTVylJJNM2W8xmHQtk1Jm7LB8yAgYDE4wKnTWrOSNpALZ1XqwaPA+vzUi6vbEb0W0K465T/AOKrO0jS6KjTzRyFzNhyMZD84qDeXPXP0FaB1hP4Y4m9Nu0/ypv9sXJIVIlXPt/9ajlkw5ooiS1nlwdpAqcaYVOSn4scUkl/eeckUqlQwHzswVR+JxSzGJIiYYpdQmP3Vtk3Ln3ckKPzqlB9hOSJreztI5fMnuYlPQ7Tnj0zWQPEenah4i/srTZAfsz7pmHUko2P5VPpdvqVvJcXeryWsaHPkW8a7mjH+0f4j9Pzqj4f0fSbdr6/tYphcPMAZZWBJ+U9hwBiiK0asD3TudB5flbgCGdzuyKRz8pRpBz/AAknJ+lQxybg2wOhHPPO76VLJArFJ3QbgONwzikkU2MnUtC6qfKdepB5HHWkitjlQ2cqctIQAX478Cq95BHFcB5bm43SZbajYBwPw9Kg/tq38pWidSoTJz8xHoc5p2DXobCxIMleXzuBqpf6pZ6eC9w+Djj5MnPp7VRi1S2njfzoDcS4CmONMkKT3PQetS3dvpstt9mFvEyBtqKYyVU+px0HvR6BbXU0rSWO6t1uIZC0bDggZNN2lEzIzM2P4zyP6VBFOlvaCJGR3QbcdBn2OKVbmGQo3mDleQpyG/HvTsLqHnAQNLgxKDjDY+Y/XNMF0suDCytOWHA5H4Z46VOTGHzngj5OtUROLaILN5kWZGPmFskA5weB7ipehS1NiHynRWeLyi2PlJGQe4OKniuLbhiVVA20SMeG+n41mT3TwoghcG4PQE4LY64H51zOt+L2tLRLCLdFLdIxRmQYhwcZxknOc8Urhy3PSXkjjhLFsBuBisuTUJImZxBkLGWKhuTjpiqy3l3Dp+nRO0Ez7Q0u3I3jH8+9ZWo3V3F9pnjgZYkYFAo3OwHJGP0pOXYUYdzpbiS0fyHnQsWYbBjO04/T61UN3FJERb3a45Affvwc8iubkt4r+zyZJh5ycox5XnoR+dZ1po8elac1xp8UwhiDCWPO8k+oqXK5ahY7H7QofBIMg+ZjH8oJHAyaq3msQQz+Q8gR2XPXqTWPbPdPa21wiGZZVG1UP3eM/MO3Sq9wYLqFikwEvYFQdpHufypXY1FGvc2S2twJ7iJZFKYIj+ZiPQVHdJmPNiimM4QAk4XPY/SksWa+sInnn23gdg0ORwPY1atdIitLeRIjPtlfzX3Pn5v6UwM+7nsHgldJWXyVCykHKZ9BxVWG2tb6eSe2uRFwAZ1xtl+h74qK68PLHZpbCa7hKuWYxZGQ2eD61d0+1hjtPslmiNFAcEFSG3dyTQUjpptMdpCyuVJGMA4FVbye6s7baIRI/TCcCrE+pjyU3syYwSwFQy3SSo2HIIG8HjHFPToZq/U5rXItTFjKmmu4dwjLyF4zyM4+lTaDvTRUhn09VlZiJCCPm/KtCdZbi3d4rhF3oVH8QDdjWP4eS/to7u2vJ8u7blYqRtb2+vpSNU9Dfuo42dD852r5a8/dU+1JpSPHb+S8plw5AZxgj2x6VX0+G403ULqaeV5w6gnzB9wY7HoRVqOS2WZJmUBimRKORj0oJ8iRoI2WRJG2ISNnfa1QR2rWUCw3M+Jt2TIg+8M9MVbM6wW73AIaAKWJ9B3ohuY7+yW5t2Lxn78Y5bH9KCdTCv7q5jl+xyXESxyOFUnJZge2e2elSWFnBpVxIhckMhdstkqewqzcvpiCJ7iIoZJsASL1I7n2q5bTWV486wTxTtnLqpBK0XKewl0kxdLeGZYWkX5XZcliAc+1SWci3Vu1qSryQrh5Nu0MR7fhVnZKoUJEGBOHJ42+4FQpDL5hcrjyThPlAyp6lT6exqjMqXUCO6v5Mhk5KumV+b0z61HBbzL+6LMSmcc5Jz15zWr55kjYKUkyM8qeD+eayZPJgu4xI6RvKeMFjz645p6Bd7DbxbtbYC2kDsMAJI5GAOvuTVi3mjaBkiDAu2Suw4X1BpC0cgSEEs+8/OQQMD0x/XrTIjGrTQyKuxP+Wm5h9OR0qluHQZeQhnLCE+cSAuW/lz1wTx7UR200D+TsbjBB3AKM47/XtVlpoGt0eUIUzks5xtP6YNQ3E0K3EbIAfNOCd7AggdaNBakE9vIiM9yYoWQZDID3xyDx64qK1tLeAPILwMJRncWznA6+xq3JdoDHvkcqoO75jj9apPrGm+bHCY5S7DKFkK5obQ0myW8Y3lq4EYldOAJGwCcdBj/CktbO48lXmkQ3EQ5ZlbHbB9j171ajmsp98CW+7I3OuzgH/aPrTJL6ztZdirChOQGI5H5UroNdkR2Dy/aorqKcSx7JTLkHg+WQD9cj/Oa5Hw5rM+ra9rT3JyVsChxxwDxW5qHiFIfNtzeReaVO1XZUXkFR83TrnvXMeF9Gv9J1nUxqMlrbPeWTCFWnVixPIPyk8daqLJkrblWx1N7SGKPew255B9zXXQaxI4j3TOV29Cc1y1lod0qKpltZgDjKydefcCukTRJWc+UyOkaAsyOuF+vPFTdlWR0dveiSNcKv/fIpZ9QYNggEe6iqVrAlum2WeNSOxkXP86lkhjbnzYuf+mq/41rfQxsrkqai4HCrz7U7+0JsfcTn2qoqRIQWkQDPHzDmkllVRlWjP/Ax/jU8xViyb+XnMcf/AHzTDeHORDBk/wCxms7z8v8ANJHnHGHH+NaFosKxB5JFJJ7HNJSbG4pEkc0+cqIox6rEo/pSG6a58xBK77cqRnjNOee3AIEijuOaA8EUZxLGMjkg07iEmBWxVMfNjBxWUjLBoF5vaRFe6Cbogdw+UdOD6+lb32VJoPMF1GQw4HNY7zxRyx6cZjkys5kAIXbgZ5/z0pNjitSCTVGtSYYnDEKGVpDgsMY5Hrn2rSszcSKzJMZHdT8rAZHfgVSOkwXyzbJmw6kKxAZgOCCpyeKxrbwHq8WpG7h1cW/J2Ydsgep45P0NSmzRqPVmy32u1mJ8ovDKdzyyyAFSM8DoD9KiinurRoljECC6B8vzFCENgce+SenFaM/ha6u7dRdatcSSKDlg2A2fUDFVm8M3bXStLdwvBEAFRkLkHpuzjrSs0HNF9TA1TU7uBvLkgjY72heZSAUPsSc9T71BZ3N8t6Jbi8LbUMXlEf6zHXJAx/8AWrrl0I3kubuQSzsPmYAorHr931/WqN94WZ5A8CrlgCzNxgjj73+elFn2KUlsYdlbxrqUcKTzkBD9o8ydCVB6ZXHX6Vp3Mj2rNDDIzEfOrlcIcnIJIAA444NVYrBdP1LyLiaaNpUMi5ZJFCqem7HB+tWrc213HJJpl7HG5zh+CBjqMD88GpKbGz+JbnS4pmkshMIjtyhIDdOmevWti01mxvrNZkRtrxg7WXBBP8JHXNU7G082ImSSGSXueoYkdcevU9qkWynSNhIka7cmMwjt2z7inqToWFtoGu4biSIpIFyjDpu54yee/wCtYfieLSobI3NzaKzCVlUOmSGbngjsetbEkzBUgVWW5Qh/3ibt4HHHpz/KpRIdUWa1ltSCPl2/3/Uj05zSYLQq2V/B/wAI9aXcULnPy7F+8regqxo6HXtKm1CRmt3TevltwwHvVqwt/swMU0LeUOzjvSPBNbxTSRLhQSQWOSRnJGKhNDfkRWdnNCGWZY3jC4Qgklh6NWtpyKdjGQoVPKcYeqAU7S3mGMOM7h0FEn2j7PmGVF7BivehMT1LVxp8jyPLZzeS+clduVas+O0u5rx4p/s5hZsgxqOR3qxplze29kW1OVN+84KL2zxVa/kmguheW9y0ca53R7A24UwV9iSS+QIB9mjWNOAVj+YCrVpdC3UyFh84CBSeD+FUEtIBcRTmZhdSpho1yFx9OlU7/wAH6teahHeQasfKXBWEDABB701cHbZm6boXEDlQvmxHLoM5/Ci0t5LgM81uATyAOOKqWUj2U0kd03mshAZj3P0rSfX7G3UedIEz0zQrEu62MkWstw6FlZCrBeehBqabR7ncnkMqKpyykZBFdCsKLICBke5qYyQ5IHX0qlHuS5vocgmm3AmWUlARkBexH09ahbS511YXYlkjjZfnXO4Fq6wtBkMWCjunvUEoti20L1yeKllqbOevZhPL86MrKdqlhgH8v61QhL/NAgbdAwGFbjBrfuYUUpsZducFWqW0uYow22JMk4cjFIq+hhvb3s6yW80MhhYHgcZqbR9Flspy8MToXADKpOK6ZL+L5RuQADnJ5FPkv0hhLxRmVh0C8U7IjnlayRi3GnNMrRz2xZVOQG5pbXSrXdIYohbyswY7OMkeprZl1qFFYhGfC54A/Kn2N1HfW63CR4yPuuMGq5Y30ZPPJLUhDzs6gxnBXJIGM80lxe29o6q6uFc8uQdqn3NSNcfvCscK8nB5IwRVO6zcb4c4xjcQc4596L2Elfc5nU7S1iurvVIZmjeMq4JyE9+n+ea5qHX7UXwNpre5ZJC7pcMNyN6fT6Gut1a1W8spbR95SQbSEIUg9iPxFcheeB/D2nW4uJYJJSCCRJJjJzyDipSRsmzodX1G5/s+aax/0a/2DHm/dI9cdM8968umbxS5fdOXheQea3nEYOONwJr0Odra9lgFhqNmMFU8i4JDrjGMZznv6datrZabpVq8k2xOm/C/eweDgfWq12YJpbHJ6VplxDbyy3+oNPKvBt1Q8YPfjkZHUdK6fTby4FmbWRHlk3BhcxEyAK395uoIx3qLVLzRLoCWa9mUwkNG8SkHOOqnIrnTqMNnNLNYTXLIxKlnynmHHQjJO3r09KFBrWwOaloaXibxHb6HNaGeGSTdEPOUNgnPp6HP1FRaF4t0vXrn7IGERjG7/TRksM/dBHGcc+vFcVr8V3ryW7XN4F8j902Y9rKO3b5u/wBMVRsrSz0pz5e+eUghdwOcn0HrV8isTzM9AuPGWpNPKsSobJgyBCuC69AQe3asq51u+vyEiKWirgEQMQSfc5zVBTLhFnR1kY9CMGponmklVIowWJ2kAY796pJLcl+RFZfarS9F35ySTA8LMPMX8R+NbK3La54lS+iiRbu5gW1ngUsIpAOMg9UOPqK0NJ0cQItxfWg+ysTuaT+LnsCc/wCFPtdU0S11F5LTTJEAGCPOIVffJHWquzNpMuf8Ina6fa7Z5zb7DjmXP4ZI5/Ci3tdOjyqa2BkcjeOfrWBrt8Libz2lmndhgYwFUVlgwRXEcVuwkZ+XYfdA+tSUlpud0kWlzAuusW7EHBZiP6mrMen2j8pqdof++T/WvMG8m7d1ghPliQg4B5x7VcNtIsGLeAKydecfnTCx6N5FpaOGbUrD5ecNgj+dVr6/0hkWSXUrJFx96KMkY/CuFstDvtVZ4p7kWu7/AFe7+Ifpx71Yj8MyI0aXN/BAI/vxxNuyO/41N0tB8h1oGjPGrrrdmVbpjP8AKk2aYGCxar5znosURP8A9an6Homg2zMxiE0rvtH2pcZJ9Ac+1XYbwwXr21z4chjiLbGkMYIbB4PTBHei6CzM+GfTJJ/Jj1FnkGRtENMkuJjcGK2glYID5jPEPlP0x/Wta5XTVgnijddNkRt0bQIEBGOOR1BzWRZtdrJ5surrOg+R1VCzH2wfWpbaKUUy7JpuqX4R2l+xxK/yxRxr5jemTk47U+30ye1jeJ7eUR7t2ftILFv6VFc2uoF45rWXaIAAJn3KWHq46H6/WnW+pTIAfsw+b704jJBOeenrSb7jS7G/pkCsD1UjIwxzj8u3FXvsshkCrdYYDOD0H5Cs62kmmtFezuVNxgHYxI3eg9cdetWp5L1LGSb7PsmA5VmDDrzg/wD1qatYh3uTyErGUuT82cxvGxFZ98kTSJI0khThgoB5J9T+fFV4kmwky3MSxlTuzlkzkfwk8HqOKl1KcmzMbTwJGy/LJKp2hu3UY9qlu6KUbMqDVows6RuYPLBKfaXGc8+5469ayINb1U3sMlzPBc2MiFRPuKMjHGFdAOO/I656io7i1vtImFxI1vJhCA0Y2juemeOvb1rQisftkNutwRBIQWjiikGHGQfmGMdcc4NRdmto7jtVuG042KQSRGSXnMxAY8jgNjH58mshWtL65Ml5ZzwXtthzNG2wuN3JIHB47+3Wn6nrkdmt1ZXkUlw0Sq5eOPcVVzjeT0AHXgYyKv2LnUZIW+1+dAEUpMAUcjJ4JHGQQc+oxQwS0NGPyJQ7QbWcgMx4yVxweOayzFqyXq/ZLmJLSMMfKZcl8+/4mr6wRrfu8cW0vHtM0WCOOx4Hp+pqdYirphSwHKgtwKdyRovbh/8AWIW74x0PpmiPzPtHnW8hDBcFAePX86Zq2o2mmRp506pIx3bCOo9Kt2LtqFst3bRAQjuB976VLAksb24ybWYeY+cgvjOK1JHWSPyto6YIzzis1XaaORVKxyBSAx7GpbDdFYRN5sc0sfEjbtwPvmpBodKpSDZFHvjAxhv61UuN0R2hMAehq4ZN8e2MkkEsFHHHv6is+WFrgb35ZG5XdjFAIfGpmjILupP8THkVUmju7eAWv2hmV+DKUDEfUntUypNHeRDzRiRf9UccevNXSZckeVlv4cjg/jQM5y6hvjdW8csssa52rPFH8p9A1T6ZrUzWs0c8xNxC20qx2OR64PatbyIpFDunlMGDEKTjP0qJ7S3nvlldjgKSMjg496dw0YTXFvqVilzbBclWEnchvqa5+6ESLG9zaTTREAJJHzn8jWqYJN00dqLdlJyQFO4H1PbNRWFrqljAIY9QSZFzhZYsbf1ouNaHSf2qWlCiNtvc/wB2o31CFZFR32tIflPr7Vg2V3K1vM7kMY4yRkdfrTNLb7bafaJgCwkIA7dKdyeVI011u2k1ltOMRTZFvZ5Bgev41bkvFjVnkwsIxh/rVGXEIiCKOecnrWZcvJe6XIskjKJAc7MDo3/1qAsbcrRvMFP7xHGSwGVHpVWOytHZ5rSQCSMlXCN0I7H8abpALaXCrOzAjBye2astGiT7lRQXyGIA54oAdHbks8bSqzNycDt6U5oYmVS0r8/KVPANRkKLlZNi7xgA/pTpHKzshwy/7XNAiyNPDs+RjzcFiTn8quWluLZvLV2BPTJrkYL24uPHVtFJKxiXgR5O3p1xXVa4StoCp2ljsyOoBGDiqsS77Ek0kZV1lkyFHzMR/WmF4iu8kEuAd2eD6c1ynim5uNFsbe3sZ5I1kc7mJyx4HeuR13Vb2DUGCXD4CgYJyORycdAfpTUWwsdpq2p6fZy4mAaUHdjGfLJ71zl/LPqEdxP5wniThWxtUHqOveuTvb+5nKpJIWUpznqfxqCGSSKNLdJGEbSYYZ6jjrQlfcvbYniQwait9JLhkHBIBUHsR2q095LqUrSzO8h+6WJxxXO3d3LLfyxuQUEgAUjgc10+nopYJtGBgZ71tFWM5O4x4ftCK7geRGex6ke3emSsAUCyMn8QUdT/APWoGUvHjBO3PT15q/xHNtAyAner6kkSmJYctGFAHA29amijZ4xHEYhPIQVbZ9xe/PepWnKw8JGOcfdqpPK8BE8ZAk5y2OoxnH0oldISsyV3l09fLa6kmV2IySPlrP1rVLi2ljltysdxnJwBhvc+9LZzyX91mY4wM4XjvSXOk213db5N4ZZ1UFW7GoU77luCQ7T9f8QaxFJaytGYT8qllJKn0A7mt+18H319BGsmoQQzHorr1x3AFdZpeg6da28Yigxu+QknkiquqwwaZZK1rAisbvZk5Jxmht3JSWxztx4CvgyRi/tvJbiWRMqRTrvwVaWMCSrevdMpG2K3QdR1OSaXV765h1IlZn2neuzOF44HArd8PYXw6sgUbjKck85qedlONluVtM8I6W1mDN5sMrguU8xSQPwFYtwNTsrwJYIoiU5bcOCP9o962JysFrczRovmDOGOSRWX4W1C4vNXltLhhLCybiGGec1Lkyox3Zrm1sLyRrkzSeYww6L0TjpnNZ99daN4f8maXM8kjclQOnvWjcKkczwRoqRjPyqMZrjruJLzVAkygonRe1JsaR20OseGzDFch33MchWX7vvXQ6Zd6a0BktZg6ynoTyT+Nee+RFBCZ1jUug4BHFdZohSe2imeGPeBkELjFOLZM4qxe1C5uROLeGxgdCMKehArM0/SdNsHk+3Qu00py2TlfUYHY1X166mh1uzdJCMjaR2xW7Ei3JRpQGI5FOLu9RSXLFND7a5hSN0tkJ3E4MrE5z/SnTSWttGPtBW23DlokwPzxUVzZwXYEMqfKwPIOCPoaZHp0D+GmtZi8yKTgyNlh+NDk9hKKtcux6fYTW6T28sbzhQsdyuC2Per0aM0ZiaSNnHXcSQw9xXF2F09lf28EAVYzkEY61X8Ua9f2N8UtpFjVBwFFCmlrYfs23a51l9YyXEnmQ3zwyKceWApX6HpkVDNo0c0UUMdyyyJhZN65Dj0AP8AOuW0HXNQvZFkknIZWH3RjP1rRvNZuo/KuQIzJuKnK8HnFTzRfQrkktEy/BcHSw8V8gklYkCXyvl9Bn07ZrLu/DmqLdw39s6yshJaJeCAcfdY8EcD0rsdOAeCKQrjeuSoJxWZc3Mg1CW0XCx5IBUfMOAev403Gy1JjO70MX+wPtEAU5hkCbTsl2svJPYYPJqWaGSGzS2tp0tnLbclMDH4D3qPU7mZTbSeYxJjbOe+Dxmm2d7Leaj9nn2unlhxkcg49az02NXe1xsGpvp14umzXKSzE/6zZjrWg9pcy6pFJNNtiCkhI24PPBxiqmoaRZ6gsNzNGRMhyHQ4NV9SvLm1dTHM2EKABsEU2CVzjNanvbTxRMdShkmViwhLfdK9sV6b4d1u3svCMUk8cgSNcABclvTioYcXkHmzAFgw6D1qqZ3truK1jP7lzgqe3PapbBpNWZq2dxJrEHnW8QjYnlJFxkVWt7O1s7vecQzMxUojfK/pxV9ybYkxfLvGCO1M0+zglnVZE37Mspbkg/WoC5zz6zc2WrXsTbCWYeTvOCeB+lbj6hFf2TrExjuFTEm0ZI+metcZ4l58YyxkApCgCA9qvaBcOjPGuNqhiPWmU1dXLI0uXUZY72C7m8+1G1dw2A+/IrXtbtnuHn81pUVRuVfuqf8AGtKwlNxpxuHVQ+OgHFYLXDx+J7SJQvlvAzsvYmgm9yvpXim0vL6+jkj8lonITe/3z3rpY1jubdZt64284PFZjeE9EmgiuvsMccoO7Mfyg89x3qPQ445L6504xr9lAJCc/wBaAdrXRdtQtvPIZtojwduM5P1qF7iN5DnoPQA//XoSNbbXfJjz5cUOFUnPU81ieJJp7PVWa3neLf12ge3tTQJan//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313" name="Picture 25" descr="https://timgsa.baidu.com/timg?image&amp;quality=80&amp;size=b9999_10000&amp;sec=1533743803&amp;di=6dcc732adb0659aa8f6c48088f90d12e&amp;imgtype=jpg&amp;er=1&amp;src=http%3A%2F%2Fwww.price.com.hk%2Fspace%2Fec_product%2F1000%2F1453_dk2pfd_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1156" y="865348"/>
            <a:ext cx="2330766" cy="1530380"/>
          </a:xfrm>
          <a:prstGeom prst="rect">
            <a:avLst/>
          </a:prstGeom>
          <a:noFill/>
          <a:extLst>
            <a:ext uri="{909E8E84-426E-40DD-AFC4-6F175D3DCCD1}">
              <a14:hiddenFill xmlns:a14="http://schemas.microsoft.com/office/drawing/2010/main">
                <a:solidFill>
                  <a:srgbClr val="FFFFFF"/>
                </a:solidFill>
              </a14:hiddenFill>
            </a:ext>
          </a:extLst>
        </p:spPr>
      </p:pic>
      <p:pic>
        <p:nvPicPr>
          <p:cNvPr id="12316" name="Picture 28" descr="https://timgsa.baidu.com/timg?image&amp;quality=80&amp;size=b9999_10000&amp;sec=1533149129211&amp;di=2e74a004142a9f197a0c836c0ba58771&amp;imgtype=0&amp;src=http%3A%2F%2Fimg1.pclady.com.cn%2Fpclady%2F0708%2F07%2F174516_0340768010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1923" y="865348"/>
            <a:ext cx="2331593" cy="3100624"/>
          </a:xfrm>
          <a:prstGeom prst="rect">
            <a:avLst/>
          </a:prstGeom>
          <a:noFill/>
          <a:extLst>
            <a:ext uri="{909E8E84-426E-40DD-AFC4-6F175D3DCCD1}">
              <a14:hiddenFill xmlns:a14="http://schemas.microsoft.com/office/drawing/2010/main">
                <a:solidFill>
                  <a:srgbClr val="FFFFFF"/>
                </a:solidFill>
              </a14:hiddenFill>
            </a:ext>
          </a:extLst>
        </p:spPr>
      </p:pic>
      <p:pic>
        <p:nvPicPr>
          <p:cNvPr id="12317"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1156" y="2527236"/>
            <a:ext cx="2330767" cy="135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21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合成路线</a:t>
            </a:r>
          </a:p>
        </p:txBody>
      </p:sp>
      <p:sp>
        <p:nvSpPr>
          <p:cNvPr id="4" name="文本占位符 3"/>
          <p:cNvSpPr>
            <a:spLocks noGrp="1"/>
          </p:cNvSpPr>
          <p:nvPr>
            <p:ph type="body" idx="13"/>
          </p:nvPr>
        </p:nvSpPr>
        <p:spPr/>
        <p:txBody>
          <a:bodyPr/>
          <a:lstStyle/>
          <a:p>
            <a:r>
              <a:rPr lang="zh-CN" altLang="en-US" dirty="0"/>
              <a:t>新洋茉莉醛</a:t>
            </a:r>
          </a:p>
        </p:txBody>
      </p:sp>
      <p:graphicFrame>
        <p:nvGraphicFramePr>
          <p:cNvPr id="6" name="对象 5"/>
          <p:cNvGraphicFramePr>
            <a:graphicFrameLocks noChangeAspect="1"/>
          </p:cNvGraphicFramePr>
          <p:nvPr/>
        </p:nvGraphicFramePr>
        <p:xfrm>
          <a:off x="2739010" y="1517049"/>
          <a:ext cx="4551807" cy="1697322"/>
        </p:xfrm>
        <a:graphic>
          <a:graphicData uri="http://schemas.openxmlformats.org/presentationml/2006/ole">
            <mc:AlternateContent xmlns:mc="http://schemas.openxmlformats.org/markup-compatibility/2006">
              <mc:Choice xmlns:v="urn:schemas-microsoft-com:vml" Requires="v">
                <p:oleObj name="CS ChemDraw Drawing" r:id="rId2" imgW="3104050" imgH="1157745" progId="ChemDraw.Document.6.0">
                  <p:embed/>
                </p:oleObj>
              </mc:Choice>
              <mc:Fallback>
                <p:oleObj name="CS ChemDraw Drawing" r:id="rId2" imgW="3104050" imgH="1157745" progId="ChemDraw.Document.6.0">
                  <p:embed/>
                  <p:pic>
                    <p:nvPicPr>
                      <p:cNvPr id="6" name="对象 5"/>
                      <p:cNvPicPr/>
                      <p:nvPr/>
                    </p:nvPicPr>
                    <p:blipFill>
                      <a:blip r:embed="rId3"/>
                      <a:stretch>
                        <a:fillRect/>
                      </a:stretch>
                    </p:blipFill>
                    <p:spPr>
                      <a:xfrm>
                        <a:off x="2739010" y="1517049"/>
                        <a:ext cx="4551807" cy="1697322"/>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682241" y="3222465"/>
          <a:ext cx="4689876" cy="1511030"/>
        </p:xfrm>
        <a:graphic>
          <a:graphicData uri="http://schemas.openxmlformats.org/presentationml/2006/ole">
            <mc:AlternateContent xmlns:mc="http://schemas.openxmlformats.org/markup-compatibility/2006">
              <mc:Choice xmlns:v="urn:schemas-microsoft-com:vml" Requires="v">
                <p:oleObj name="CS ChemDraw Drawing" r:id="rId4" imgW="3799148" imgH="1223339" progId="ChemDraw.Document.6.0">
                  <p:embed/>
                </p:oleObj>
              </mc:Choice>
              <mc:Fallback>
                <p:oleObj name="CS ChemDraw Drawing" r:id="rId4" imgW="3799148" imgH="1223339" progId="ChemDraw.Document.6.0">
                  <p:embed/>
                  <p:pic>
                    <p:nvPicPr>
                      <p:cNvPr id="7" name="对象 6"/>
                      <p:cNvPicPr/>
                      <p:nvPr/>
                    </p:nvPicPr>
                    <p:blipFill>
                      <a:blip r:embed="rId5"/>
                      <a:stretch>
                        <a:fillRect/>
                      </a:stretch>
                    </p:blipFill>
                    <p:spPr>
                      <a:xfrm>
                        <a:off x="2682241" y="3222465"/>
                        <a:ext cx="4689876" cy="1511030"/>
                      </a:xfrm>
                      <a:prstGeom prst="rect">
                        <a:avLst/>
                      </a:prstGeom>
                    </p:spPr>
                  </p:pic>
                </p:oleObj>
              </mc:Fallback>
            </mc:AlternateContent>
          </a:graphicData>
        </a:graphic>
      </p:graphicFrame>
      <p:sp>
        <p:nvSpPr>
          <p:cNvPr id="8" name="TextBox 7"/>
          <p:cNvSpPr txBox="1"/>
          <p:nvPr/>
        </p:nvSpPr>
        <p:spPr>
          <a:xfrm>
            <a:off x="3255264" y="3702560"/>
            <a:ext cx="1082348"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甲基丙烯醛</a:t>
            </a:r>
          </a:p>
        </p:txBody>
      </p:sp>
      <p:sp>
        <p:nvSpPr>
          <p:cNvPr id="9" name="TextBox 8"/>
          <p:cNvSpPr txBox="1"/>
          <p:nvPr/>
        </p:nvSpPr>
        <p:spPr>
          <a:xfrm>
            <a:off x="3434801" y="4139841"/>
            <a:ext cx="723275"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醋酸酐</a:t>
            </a:r>
          </a:p>
        </p:txBody>
      </p:sp>
      <p:sp>
        <p:nvSpPr>
          <p:cNvPr id="10" name="TextBox 9"/>
          <p:cNvSpPr txBox="1"/>
          <p:nvPr/>
        </p:nvSpPr>
        <p:spPr>
          <a:xfrm>
            <a:off x="5581486" y="3771103"/>
            <a:ext cx="543739" cy="307777"/>
          </a:xfrm>
          <a:prstGeom prst="rect">
            <a:avLst/>
          </a:prstGeom>
          <a:noFill/>
        </p:spPr>
        <p:txBody>
          <a:bodyPr wrap="none" rtlCol="0">
            <a:spAutoFit/>
          </a:bodyPr>
          <a:lstStyle/>
          <a:p>
            <a:r>
              <a:rPr lang="zh-CN" altLang="en-US" sz="1400" dirty="0">
                <a:latin typeface="微软雅黑" pitchFamily="34" charset="-122"/>
                <a:ea typeface="微软雅黑" pitchFamily="34" charset="-122"/>
              </a:rPr>
              <a:t>醇解</a:t>
            </a:r>
          </a:p>
        </p:txBody>
      </p:sp>
      <p:sp>
        <p:nvSpPr>
          <p:cNvPr id="11" name="TextBox 10"/>
          <p:cNvSpPr txBox="1"/>
          <p:nvPr/>
        </p:nvSpPr>
        <p:spPr>
          <a:xfrm>
            <a:off x="7717536" y="1914144"/>
            <a:ext cx="2954655" cy="923330"/>
          </a:xfrm>
          <a:prstGeom prst="rect">
            <a:avLst/>
          </a:prstGeom>
          <a:noFill/>
        </p:spPr>
        <p:txBody>
          <a:bodyPr wrap="none" rtlCol="0">
            <a:spAutoFit/>
          </a:bodyPr>
          <a:lstStyle/>
          <a:p>
            <a:pPr algn="ctr"/>
            <a:r>
              <a:rPr lang="zh-CN" altLang="en-US" dirty="0">
                <a:latin typeface="微软雅黑" pitchFamily="34" charset="-122"/>
                <a:ea typeface="微软雅黑" pitchFamily="34" charset="-122"/>
              </a:rPr>
              <a:t>主流工艺</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整体收率不太高</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工艺差别体现在催化剂不同</a:t>
            </a:r>
          </a:p>
        </p:txBody>
      </p:sp>
      <p:sp>
        <p:nvSpPr>
          <p:cNvPr id="12" name="TextBox 11"/>
          <p:cNvSpPr txBox="1"/>
          <p:nvPr/>
        </p:nvSpPr>
        <p:spPr>
          <a:xfrm>
            <a:off x="7863838" y="3755714"/>
            <a:ext cx="1569660" cy="646331"/>
          </a:xfrm>
          <a:prstGeom prst="rect">
            <a:avLst/>
          </a:prstGeom>
          <a:noFill/>
        </p:spPr>
        <p:txBody>
          <a:bodyPr wrap="none" rtlCol="0">
            <a:spAutoFit/>
          </a:bodyPr>
          <a:lstStyle/>
          <a:p>
            <a:pPr algn="ctr"/>
            <a:r>
              <a:rPr lang="zh-CN" altLang="en-US" dirty="0">
                <a:latin typeface="微软雅黑" pitchFamily="34" charset="-122"/>
                <a:ea typeface="微软雅黑" pitchFamily="34" charset="-122"/>
              </a:rPr>
              <a:t>成都建中报道</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新工艺</a:t>
            </a:r>
          </a:p>
        </p:txBody>
      </p:sp>
      <p:sp>
        <p:nvSpPr>
          <p:cNvPr id="13" name="TextBox 12"/>
          <p:cNvSpPr txBox="1"/>
          <p:nvPr/>
        </p:nvSpPr>
        <p:spPr>
          <a:xfrm>
            <a:off x="2015563" y="4814315"/>
            <a:ext cx="7675582" cy="1200329"/>
          </a:xfrm>
          <a:prstGeom prst="rect">
            <a:avLst/>
          </a:prstGeom>
          <a:noFill/>
        </p:spPr>
        <p:txBody>
          <a:bodyPr wrap="square" rtlCol="0">
            <a:spAutoFit/>
          </a:bodyPr>
          <a:lstStyle/>
          <a:p>
            <a:pPr marL="285750" indent="-285750">
              <a:lnSpc>
                <a:spcPct val="150000"/>
              </a:lnSpc>
              <a:buClr>
                <a:schemeClr val="accent5"/>
              </a:buClr>
              <a:buFont typeface="Wingdings" pitchFamily="2" charset="2"/>
              <a:buChar char="n"/>
            </a:pPr>
            <a:r>
              <a:rPr lang="zh-CN" altLang="en-US" sz="1600" dirty="0">
                <a:latin typeface="微软雅黑" pitchFamily="34" charset="-122"/>
                <a:ea typeface="微软雅黑" pitchFamily="34" charset="-122"/>
              </a:rPr>
              <a:t>新洋茉莉醛基本都采用洋茉莉醛和丙醛、氢气路线，主要差别在于催化剂的选择不同；</a:t>
            </a:r>
            <a:endParaRPr lang="en-US" altLang="zh-CN" sz="1600" dirty="0">
              <a:latin typeface="微软雅黑" pitchFamily="34" charset="-122"/>
              <a:ea typeface="微软雅黑" pitchFamily="34" charset="-122"/>
            </a:endParaRPr>
          </a:p>
          <a:p>
            <a:pPr marL="285750" indent="-285750">
              <a:lnSpc>
                <a:spcPct val="150000"/>
              </a:lnSpc>
              <a:buClr>
                <a:schemeClr val="accent5"/>
              </a:buClr>
              <a:buFont typeface="Wingdings" pitchFamily="2" charset="2"/>
              <a:buChar char="n"/>
            </a:pPr>
            <a:r>
              <a:rPr lang="zh-CN" altLang="en-US" sz="1600" dirty="0">
                <a:latin typeface="微软雅黑" pitchFamily="34" charset="-122"/>
                <a:ea typeface="微软雅黑" pitchFamily="34" charset="-122"/>
              </a:rPr>
              <a:t>胡椒环法是报道的新工艺，但具体是否实施还未确定。</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38490374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623</TotalTime>
  <Words>1321</Words>
  <Application>Microsoft Office PowerPoint</Application>
  <PresentationFormat>宽屏</PresentationFormat>
  <Paragraphs>161</Paragraphs>
  <Slides>14</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3" baseType="lpstr">
      <vt:lpstr>Helvetica Neue</vt:lpstr>
      <vt:lpstr>system-ui</vt:lpstr>
      <vt:lpstr>等线</vt:lpstr>
      <vt:lpstr>等线 Light</vt:lpstr>
      <vt:lpstr>微软雅黑</vt:lpstr>
      <vt:lpstr>Arial</vt:lpstr>
      <vt:lpstr>Wingdings</vt:lpstr>
      <vt:lpstr>Office 主题​​</vt:lpstr>
      <vt:lpstr>CS ChemDraw Drawing</vt:lpstr>
      <vt:lpstr>PowerPoint 演示文稿</vt:lpstr>
      <vt:lpstr>PowerPoint 演示文稿</vt:lpstr>
      <vt:lpstr>市场信息</vt:lpstr>
      <vt:lpstr>简介</vt:lpstr>
      <vt:lpstr>市场信息</vt:lpstr>
      <vt:lpstr>合成路线</vt:lpstr>
      <vt:lpstr>工艺流程</vt:lpstr>
      <vt:lpstr>简介</vt:lpstr>
      <vt:lpstr>合成路线</vt:lpstr>
      <vt:lpstr>市场信息</vt:lpstr>
      <vt:lpstr>PowerPoint 演示文稿</vt:lpstr>
      <vt:lpstr>PowerPoint 演示文稿</vt:lpstr>
      <vt:lpstr>PowerPoint 演示文稿</vt:lpstr>
      <vt:lpstr>PowerPoint 演示文稿</vt:lpstr>
    </vt:vector>
  </TitlesOfParts>
  <Company>wh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丁大康(dkding)</dc:creator>
  <cp:lastModifiedBy>Jeanetta Washington</cp:lastModifiedBy>
  <cp:revision>78</cp:revision>
  <dcterms:created xsi:type="dcterms:W3CDTF">2023-07-05T05:45:33Z</dcterms:created>
  <dcterms:modified xsi:type="dcterms:W3CDTF">2023-07-07T16:57:32Z</dcterms:modified>
</cp:coreProperties>
</file>