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Proxima Nova"/>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italic.fntdata"/><Relationship Id="rId10" Type="http://schemas.openxmlformats.org/officeDocument/2006/relationships/slide" Target="slides/slide6.xml"/><Relationship Id="rId32" Type="http://schemas.openxmlformats.org/officeDocument/2006/relationships/font" Target="fonts/ProximaNova-bold.fntdata"/><Relationship Id="rId13" Type="http://schemas.openxmlformats.org/officeDocument/2006/relationships/slide" Target="slides/slide9.xml"/><Relationship Id="rId35" Type="http://schemas.openxmlformats.org/officeDocument/2006/relationships/font" Target="fonts/AlfaSlabOne-regular.fntdata"/><Relationship Id="rId12" Type="http://schemas.openxmlformats.org/officeDocument/2006/relationships/slide" Target="slides/slide8.xml"/><Relationship Id="rId34" Type="http://schemas.openxmlformats.org/officeDocument/2006/relationships/font" Target="fonts/ProximaNova-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s://github.com/kaymatrix/our-py-lib/tree/master/PyOneApplication" TargetMode="External"/><Relationship Id="rId4" Type="http://schemas.openxmlformats.org/officeDocument/2006/relationships/hyperlink" Target="mailto:kaymatrix@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6.png"/><Relationship Id="rId5" Type="http://schemas.openxmlformats.org/officeDocument/2006/relationships/image" Target="../media/image08.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n-GB"/>
              <a:t>PyOne</a:t>
            </a:r>
          </a:p>
        </p:txBody>
      </p:sp>
      <p:sp>
        <p:nvSpPr>
          <p:cNvPr id="57" name="Shape 57"/>
          <p:cNvSpPr txBox="1"/>
          <p:nvPr>
            <p:ph idx="1" type="subTitle"/>
          </p:nvPr>
        </p:nvSpPr>
        <p:spPr>
          <a:xfrm>
            <a:off x="2842450" y="2850050"/>
            <a:ext cx="3438000" cy="792600"/>
          </a:xfrm>
          <a:prstGeom prst="rect">
            <a:avLst/>
          </a:prstGeom>
        </p:spPr>
        <p:txBody>
          <a:bodyPr anchorCtr="0" anchor="t" bIns="91425" lIns="91425" rIns="91425" tIns="91425">
            <a:noAutofit/>
          </a:bodyPr>
          <a:lstStyle/>
          <a:p>
            <a:pPr lvl="0">
              <a:spcBef>
                <a:spcPts val="0"/>
              </a:spcBef>
              <a:buNone/>
            </a:pPr>
            <a:r>
              <a:rPr lang="en-GB"/>
              <a:t>For Rapid Automation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89175"/>
            <a:ext cx="8520600" cy="572700"/>
          </a:xfrm>
          <a:prstGeom prst="rect">
            <a:avLst/>
          </a:prstGeom>
        </p:spPr>
        <p:txBody>
          <a:bodyPr anchorCtr="0" anchor="t" bIns="91425" lIns="91425" rIns="91425" tIns="91425">
            <a:noAutofit/>
          </a:bodyPr>
          <a:lstStyle/>
          <a:p>
            <a:pPr lvl="0">
              <a:spcBef>
                <a:spcPts val="0"/>
              </a:spcBef>
              <a:buNone/>
            </a:pPr>
            <a:r>
              <a:rPr lang="en-GB"/>
              <a:t>Some more… </a:t>
            </a:r>
            <a:r>
              <a:rPr lang="en-GB">
                <a:solidFill>
                  <a:srgbClr val="0000FF"/>
                </a:solidFill>
              </a:rPr>
              <a:t>Challenges for </a:t>
            </a:r>
            <a:r>
              <a:rPr lang="en-GB"/>
              <a:t>PyOne.</a:t>
            </a:r>
          </a:p>
        </p:txBody>
      </p:sp>
      <p:sp>
        <p:nvSpPr>
          <p:cNvPr id="119" name="Shape 119"/>
          <p:cNvSpPr txBox="1"/>
          <p:nvPr>
            <p:ph idx="1" type="body"/>
          </p:nvPr>
        </p:nvSpPr>
        <p:spPr>
          <a:xfrm>
            <a:off x="311700" y="1056550"/>
            <a:ext cx="8520600" cy="3416400"/>
          </a:xfrm>
          <a:prstGeom prst="rect">
            <a:avLst/>
          </a:prstGeom>
        </p:spPr>
        <p:txBody>
          <a:bodyPr anchorCtr="0" anchor="t" bIns="91425" lIns="91425" rIns="91425" tIns="91425">
            <a:noAutofit/>
          </a:bodyPr>
          <a:lstStyle/>
          <a:p>
            <a:pPr indent="-304800" lvl="0" marL="457200" rtl="0">
              <a:lnSpc>
                <a:spcPct val="150000"/>
              </a:lnSpc>
              <a:spcBef>
                <a:spcPts val="0"/>
              </a:spcBef>
              <a:buSzPct val="100000"/>
            </a:pPr>
            <a:r>
              <a:rPr lang="en-GB" sz="1200"/>
              <a:t>Call a webservice in a specific interval and parse XML and convert to JSON and call RESTful.</a:t>
            </a:r>
          </a:p>
          <a:p>
            <a:pPr indent="-304800" lvl="0" marL="457200">
              <a:lnSpc>
                <a:spcPct val="150000"/>
              </a:lnSpc>
              <a:spcBef>
                <a:spcPts val="0"/>
              </a:spcBef>
              <a:buSzPct val="100000"/>
            </a:pPr>
            <a:r>
              <a:rPr lang="en-GB" sz="1200"/>
              <a:t>Quickly deploy/host a web service, handling the various GET/POST request. Also act as an application server..</a:t>
            </a:r>
          </a:p>
          <a:p>
            <a:pPr indent="-304800" lvl="0" marL="457200">
              <a:lnSpc>
                <a:spcPct val="150000"/>
              </a:lnSpc>
              <a:spcBef>
                <a:spcPts val="0"/>
              </a:spcBef>
              <a:buSzPct val="100000"/>
            </a:pPr>
            <a:r>
              <a:rPr lang="en-GB" sz="1200"/>
              <a:t>Download any youtube video based on viewer rating, comments, date, playlist, video formats etc.</a:t>
            </a:r>
          </a:p>
          <a:p>
            <a:pPr indent="-304800" lvl="0" marL="457200">
              <a:lnSpc>
                <a:spcPct val="150000"/>
              </a:lnSpc>
              <a:spcBef>
                <a:spcPts val="0"/>
              </a:spcBef>
              <a:buSzPct val="100000"/>
            </a:pPr>
            <a:r>
              <a:rPr lang="en-GB" sz="1200"/>
              <a:t>Perform and maintain health check data in SQL database of a various servers.</a:t>
            </a:r>
          </a:p>
          <a:p>
            <a:pPr indent="-304800" lvl="0" marL="457200">
              <a:lnSpc>
                <a:spcPct val="150000"/>
              </a:lnSpc>
              <a:spcBef>
                <a:spcPts val="0"/>
              </a:spcBef>
              <a:buSzPct val="100000"/>
            </a:pPr>
            <a:r>
              <a:rPr lang="en-GB" sz="1200"/>
              <a:t>Handle XML/XSD/XSL/HTML/JSON/CSV/TEXT/BATCH/BASH or any ASCII based file operations.</a:t>
            </a:r>
          </a:p>
          <a:p>
            <a:pPr indent="-304800" lvl="0" marL="457200">
              <a:lnSpc>
                <a:spcPct val="150000"/>
              </a:lnSpc>
              <a:spcBef>
                <a:spcPts val="0"/>
              </a:spcBef>
              <a:buSzPct val="100000"/>
            </a:pPr>
            <a:r>
              <a:rPr lang="en-GB" sz="1200"/>
              <a:t>Handles HTTPS/HTTP/SSL/SOAP/REST/Webservices with basic python modules.</a:t>
            </a:r>
          </a:p>
          <a:p>
            <a:pPr indent="-304800" lvl="0" marL="457200">
              <a:lnSpc>
                <a:spcPct val="150000"/>
              </a:lnSpc>
              <a:spcBef>
                <a:spcPts val="0"/>
              </a:spcBef>
              <a:buSzPct val="100000"/>
            </a:pPr>
            <a:r>
              <a:rPr lang="en-GB" sz="1200"/>
              <a:t>Various file-based operations like read/write/copy/delete/move/upload/download/sync files in specific interval or on-demand or based on result of various other activities.</a:t>
            </a:r>
          </a:p>
          <a:p>
            <a:pPr indent="-304800" lvl="0" marL="457200">
              <a:lnSpc>
                <a:spcPct val="150000"/>
              </a:lnSpc>
              <a:spcBef>
                <a:spcPts val="0"/>
              </a:spcBef>
              <a:buSzPct val="100000"/>
            </a:pPr>
            <a:r>
              <a:rPr lang="en-GB" sz="1200"/>
              <a:t>Encrypt/Decrypt base64 with custom keyword based security.</a:t>
            </a:r>
          </a:p>
          <a:p>
            <a:pPr indent="-304800" lvl="0" marL="457200">
              <a:lnSpc>
                <a:spcPct val="150000"/>
              </a:lnSpc>
              <a:spcBef>
                <a:spcPts val="0"/>
              </a:spcBef>
              <a:buSzPct val="100000"/>
            </a:pPr>
            <a:r>
              <a:rPr lang="en-GB" sz="1200"/>
              <a:t>Execute certain code daily once when the application starts.</a:t>
            </a:r>
          </a:p>
          <a:p>
            <a:pPr indent="-304800" lvl="0" marL="457200">
              <a:lnSpc>
                <a:spcPct val="150000"/>
              </a:lnSpc>
              <a:spcBef>
                <a:spcPts val="0"/>
              </a:spcBef>
              <a:buSzPct val="100000"/>
            </a:pPr>
            <a:r>
              <a:rPr lang="en-GB" sz="1200"/>
              <a:t>Execute certain code in specific interval of time.</a:t>
            </a:r>
          </a:p>
          <a:p>
            <a:pPr indent="-304800" lvl="0" marL="457200">
              <a:lnSpc>
                <a:spcPct val="150000"/>
              </a:lnSpc>
              <a:spcBef>
                <a:spcPts val="0"/>
              </a:spcBef>
              <a:buSzPct val="100000"/>
            </a:pPr>
            <a:r>
              <a:rPr lang="en-GB" sz="1200"/>
              <a:t>Execute custom DOS batch application on specific time and fetches the system-outs.</a:t>
            </a:r>
          </a:p>
          <a:p>
            <a:pPr indent="-304800" lvl="0" marL="457200">
              <a:lnSpc>
                <a:spcPct val="150000"/>
              </a:lnSpc>
              <a:spcBef>
                <a:spcPts val="0"/>
              </a:spcBef>
              <a:buSzPct val="100000"/>
            </a:pPr>
            <a:r>
              <a:rPr lang="en-GB" sz="1200"/>
              <a:t>Execute EXEs as visually customized shortcut cuts. </a:t>
            </a:r>
          </a:p>
          <a:p>
            <a:pPr indent="-304800" lvl="0" marL="457200" rtl="0">
              <a:lnSpc>
                <a:spcPct val="150000"/>
              </a:lnSpc>
              <a:spcBef>
                <a:spcPts val="0"/>
              </a:spcBef>
              <a:buSzPct val="100000"/>
            </a:pPr>
            <a:r>
              <a:rPr lang="en-GB" sz="1200"/>
              <a:t>And many more tools on the fly.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774350" y="152400"/>
            <a:ext cx="7595294"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90250" y="526350"/>
            <a:ext cx="8250000" cy="4090800"/>
          </a:xfrm>
          <a:prstGeom prst="rect">
            <a:avLst/>
          </a:prstGeom>
        </p:spPr>
        <p:txBody>
          <a:bodyPr anchorCtr="0" anchor="ctr" bIns="91425" lIns="91425" rIns="91425" tIns="91425">
            <a:noAutofit/>
          </a:bodyPr>
          <a:lstStyle/>
          <a:p>
            <a:pPr lvl="0">
              <a:spcBef>
                <a:spcPts val="0"/>
              </a:spcBef>
              <a:buNone/>
            </a:pPr>
            <a:r>
              <a:rPr lang="en-GB"/>
              <a:t>How to do?</a:t>
            </a:r>
          </a:p>
        </p:txBody>
      </p:sp>
      <p:sp>
        <p:nvSpPr>
          <p:cNvPr id="130" name="Shape 130"/>
          <p:cNvSpPr txBox="1"/>
          <p:nvPr>
            <p:ph type="title"/>
          </p:nvPr>
        </p:nvSpPr>
        <p:spPr>
          <a:xfrm>
            <a:off x="575325" y="2836525"/>
            <a:ext cx="4592100" cy="572700"/>
          </a:xfrm>
          <a:prstGeom prst="rect">
            <a:avLst/>
          </a:prstGeom>
        </p:spPr>
        <p:txBody>
          <a:bodyPr anchorCtr="0" anchor="ctr" bIns="91425" lIns="91425" rIns="91425" tIns="91425">
            <a:noAutofit/>
          </a:bodyPr>
          <a:lstStyle/>
          <a:p>
            <a:pPr lvl="0" rtl="0">
              <a:spcBef>
                <a:spcPts val="0"/>
              </a:spcBef>
              <a:buNone/>
            </a:pPr>
            <a:r>
              <a:rPr lang="en-GB" sz="1400"/>
              <a:t>A Simple tool in 10 mins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302125"/>
            <a:ext cx="8520600" cy="572700"/>
          </a:xfrm>
          <a:prstGeom prst="rect">
            <a:avLst/>
          </a:prstGeom>
        </p:spPr>
        <p:txBody>
          <a:bodyPr anchorCtr="0" anchor="t" bIns="91425" lIns="91425" rIns="91425" tIns="91425">
            <a:noAutofit/>
          </a:bodyPr>
          <a:lstStyle/>
          <a:p>
            <a:pPr lvl="0" algn="ctr">
              <a:spcBef>
                <a:spcPts val="0"/>
              </a:spcBef>
              <a:buNone/>
            </a:pPr>
            <a:r>
              <a:rPr lang="en-GB" sz="1400"/>
              <a:t>Let’s quickly build a </a:t>
            </a:r>
            <a:r>
              <a:rPr lang="en-GB" sz="1400"/>
              <a:t>simple tool - </a:t>
            </a:r>
            <a:r>
              <a:rPr lang="en-GB" sz="1400">
                <a:solidFill>
                  <a:schemeClr val="accent5"/>
                </a:solidFill>
              </a:rPr>
              <a:t>Employee Tax </a:t>
            </a:r>
            <a:r>
              <a:rPr lang="en-GB" sz="1400">
                <a:solidFill>
                  <a:schemeClr val="accent5"/>
                </a:solidFill>
              </a:rPr>
              <a:t> Calc</a:t>
            </a:r>
          </a:p>
        </p:txBody>
      </p:sp>
      <p:pic>
        <p:nvPicPr>
          <p:cNvPr id="136" name="Shape 136"/>
          <p:cNvPicPr preferRelativeResize="0"/>
          <p:nvPr/>
        </p:nvPicPr>
        <p:blipFill>
          <a:blip r:embed="rId3">
            <a:alphaModFix/>
          </a:blip>
          <a:stretch>
            <a:fillRect/>
          </a:stretch>
        </p:blipFill>
        <p:spPr>
          <a:xfrm>
            <a:off x="3273775" y="1019487"/>
            <a:ext cx="2596450" cy="1977124"/>
          </a:xfrm>
          <a:prstGeom prst="rect">
            <a:avLst/>
          </a:prstGeom>
          <a:noFill/>
          <a:ln>
            <a:noFill/>
          </a:ln>
        </p:spPr>
      </p:pic>
      <p:sp>
        <p:nvSpPr>
          <p:cNvPr id="137" name="Shape 137"/>
          <p:cNvSpPr txBox="1"/>
          <p:nvPr/>
        </p:nvSpPr>
        <p:spPr>
          <a:xfrm>
            <a:off x="311700" y="3285125"/>
            <a:ext cx="8320800" cy="1666500"/>
          </a:xfrm>
          <a:prstGeom prst="rect">
            <a:avLst/>
          </a:prstGeom>
          <a:noFill/>
          <a:ln>
            <a:noFill/>
          </a:ln>
        </p:spPr>
        <p:txBody>
          <a:bodyPr anchorCtr="0" anchor="t" bIns="91425" lIns="91425" rIns="91425" tIns="91425">
            <a:noAutofit/>
          </a:bodyPr>
          <a:lstStyle/>
          <a:p>
            <a:pPr lvl="0" algn="ctr">
              <a:spcBef>
                <a:spcPts val="0"/>
              </a:spcBef>
              <a:buNone/>
            </a:pPr>
            <a:r>
              <a:rPr lang="en-GB"/>
              <a:t>Points to Consider</a:t>
            </a:r>
            <a:br>
              <a:rPr lang="en-GB"/>
            </a:br>
            <a:br>
              <a:rPr lang="en-GB"/>
            </a:br>
            <a:r>
              <a:rPr lang="en-GB"/>
              <a:t>1. Should get user input Income amount from in a Text box.</a:t>
            </a:r>
            <a:br>
              <a:rPr lang="en-GB"/>
            </a:br>
            <a:r>
              <a:rPr lang="en-GB"/>
              <a:t>2. Based on latest TAX Formula, calculate the TAX amount for the Income specified.</a:t>
            </a:r>
            <a:br>
              <a:rPr lang="en-GB"/>
            </a:br>
            <a:r>
              <a:rPr lang="en-GB"/>
              <a:t>3. Display the TAX amount in another text area.</a:t>
            </a:r>
            <a:br>
              <a:rPr lang="en-GB"/>
            </a:br>
            <a:r>
              <a:rPr lang="en-GB"/>
              <a:t>4. Calculation should happen on Click of a button.</a:t>
            </a:r>
            <a:br>
              <a:rPr lang="en-GB"/>
            </a:br>
            <a:r>
              <a:rPr lang="en-GB"/>
              <a:t>5. And you got 10 mins time to do the tool.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265500" y="332524"/>
            <a:ext cx="4045200" cy="614700"/>
          </a:xfrm>
          <a:prstGeom prst="rect">
            <a:avLst/>
          </a:prstGeom>
        </p:spPr>
        <p:txBody>
          <a:bodyPr anchorCtr="0" anchor="b" bIns="91425" lIns="91425" rIns="91425" tIns="91425">
            <a:noAutofit/>
          </a:bodyPr>
          <a:lstStyle/>
          <a:p>
            <a:pPr lvl="0">
              <a:spcBef>
                <a:spcPts val="0"/>
              </a:spcBef>
              <a:buNone/>
            </a:pPr>
            <a:r>
              <a:rPr lang="en-GB"/>
              <a:t>Step 1</a:t>
            </a:r>
          </a:p>
        </p:txBody>
      </p:sp>
      <p:sp>
        <p:nvSpPr>
          <p:cNvPr id="143" name="Shape 143"/>
          <p:cNvSpPr txBox="1"/>
          <p:nvPr>
            <p:ph idx="1" type="subTitle"/>
          </p:nvPr>
        </p:nvSpPr>
        <p:spPr>
          <a:xfrm>
            <a:off x="265500" y="1342824"/>
            <a:ext cx="4045200" cy="2983800"/>
          </a:xfrm>
          <a:prstGeom prst="rect">
            <a:avLst/>
          </a:prstGeom>
        </p:spPr>
        <p:txBody>
          <a:bodyPr anchorCtr="0" anchor="t" bIns="91425" lIns="91425" rIns="91425" tIns="91425">
            <a:noAutofit/>
          </a:bodyPr>
          <a:lstStyle/>
          <a:p>
            <a:pPr lvl="0">
              <a:spcBef>
                <a:spcPts val="0"/>
              </a:spcBef>
              <a:buNone/>
            </a:pPr>
            <a:r>
              <a:rPr lang="en-GB"/>
              <a:t>Right click any section under ‘PyOneScripts’</a:t>
            </a:r>
          </a:p>
          <a:p>
            <a:pPr lvl="0">
              <a:spcBef>
                <a:spcPts val="0"/>
              </a:spcBef>
              <a:buNone/>
            </a:pPr>
            <a:br>
              <a:rPr lang="en-GB"/>
            </a:br>
            <a:r>
              <a:rPr lang="en-GB"/>
              <a:t>And</a:t>
            </a:r>
            <a:br>
              <a:rPr lang="en-GB"/>
            </a:br>
            <a:br>
              <a:rPr lang="en-GB"/>
            </a:br>
            <a:r>
              <a:rPr lang="en-GB"/>
              <a:t>Select ‘New UI Plug’ Option</a:t>
            </a:r>
          </a:p>
        </p:txBody>
      </p:sp>
      <p:pic>
        <p:nvPicPr>
          <p:cNvPr id="144" name="Shape 144"/>
          <p:cNvPicPr preferRelativeResize="0"/>
          <p:nvPr/>
        </p:nvPicPr>
        <p:blipFill>
          <a:blip r:embed="rId3">
            <a:alphaModFix/>
          </a:blip>
          <a:stretch>
            <a:fillRect/>
          </a:stretch>
        </p:blipFill>
        <p:spPr>
          <a:xfrm>
            <a:off x="5459637" y="1466850"/>
            <a:ext cx="2486025" cy="220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265500" y="332524"/>
            <a:ext cx="4045200" cy="614700"/>
          </a:xfrm>
          <a:prstGeom prst="rect">
            <a:avLst/>
          </a:prstGeom>
        </p:spPr>
        <p:txBody>
          <a:bodyPr anchorCtr="0" anchor="b" bIns="91425" lIns="91425" rIns="91425" tIns="91425">
            <a:noAutofit/>
          </a:bodyPr>
          <a:lstStyle/>
          <a:p>
            <a:pPr lvl="0" rtl="0">
              <a:spcBef>
                <a:spcPts val="0"/>
              </a:spcBef>
              <a:buNone/>
            </a:pPr>
            <a:r>
              <a:rPr lang="en-GB"/>
              <a:t>Step 2</a:t>
            </a:r>
          </a:p>
        </p:txBody>
      </p:sp>
      <p:sp>
        <p:nvSpPr>
          <p:cNvPr id="150" name="Shape 150"/>
          <p:cNvSpPr txBox="1"/>
          <p:nvPr>
            <p:ph idx="1" type="subTitle"/>
          </p:nvPr>
        </p:nvSpPr>
        <p:spPr>
          <a:xfrm>
            <a:off x="265500" y="1342824"/>
            <a:ext cx="4045200" cy="2983800"/>
          </a:xfrm>
          <a:prstGeom prst="rect">
            <a:avLst/>
          </a:prstGeom>
        </p:spPr>
        <p:txBody>
          <a:bodyPr anchorCtr="0" anchor="t" bIns="91425" lIns="91425" rIns="91425" tIns="91425">
            <a:noAutofit/>
          </a:bodyPr>
          <a:lstStyle/>
          <a:p>
            <a:pPr lvl="0">
              <a:spcBef>
                <a:spcPts val="0"/>
              </a:spcBef>
              <a:buNone/>
            </a:pPr>
            <a:r>
              <a:rPr lang="en-GB"/>
              <a:t>Provide a name (EmpTaxCalc) for your new tool.</a:t>
            </a:r>
          </a:p>
          <a:p>
            <a:pPr lvl="0">
              <a:spcBef>
                <a:spcPts val="0"/>
              </a:spcBef>
              <a:buNone/>
            </a:pPr>
            <a:r>
              <a:t/>
            </a:r>
            <a:endParaRPr/>
          </a:p>
          <a:p>
            <a:pPr lvl="0">
              <a:spcBef>
                <a:spcPts val="0"/>
              </a:spcBef>
              <a:buNone/>
            </a:pPr>
            <a:r>
              <a:rPr lang="en-GB"/>
              <a:t>And</a:t>
            </a:r>
          </a:p>
          <a:p>
            <a:pPr lvl="0">
              <a:spcBef>
                <a:spcPts val="0"/>
              </a:spcBef>
              <a:buNone/>
            </a:pPr>
            <a:r>
              <a:t/>
            </a:r>
            <a:endParaRPr/>
          </a:p>
          <a:p>
            <a:pPr lvl="0" rtl="0">
              <a:spcBef>
                <a:spcPts val="0"/>
              </a:spcBef>
              <a:buNone/>
            </a:pPr>
            <a:r>
              <a:rPr lang="en-GB"/>
              <a:t>Click ‘OK’</a:t>
            </a:r>
          </a:p>
        </p:txBody>
      </p:sp>
      <p:pic>
        <p:nvPicPr>
          <p:cNvPr id="151" name="Shape 151"/>
          <p:cNvPicPr preferRelativeResize="0"/>
          <p:nvPr/>
        </p:nvPicPr>
        <p:blipFill>
          <a:blip r:embed="rId3">
            <a:alphaModFix/>
          </a:blip>
          <a:stretch>
            <a:fillRect/>
          </a:stretch>
        </p:blipFill>
        <p:spPr>
          <a:xfrm>
            <a:off x="5901850" y="1759000"/>
            <a:ext cx="1981200" cy="113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265500" y="332524"/>
            <a:ext cx="4045200" cy="614700"/>
          </a:xfrm>
          <a:prstGeom prst="rect">
            <a:avLst/>
          </a:prstGeom>
        </p:spPr>
        <p:txBody>
          <a:bodyPr anchorCtr="0" anchor="b" bIns="91425" lIns="91425" rIns="91425" tIns="91425">
            <a:noAutofit/>
          </a:bodyPr>
          <a:lstStyle/>
          <a:p>
            <a:pPr lvl="0" rtl="0">
              <a:spcBef>
                <a:spcPts val="0"/>
              </a:spcBef>
              <a:buNone/>
            </a:pPr>
            <a:r>
              <a:rPr lang="en-GB"/>
              <a:t>Step 3</a:t>
            </a:r>
          </a:p>
        </p:txBody>
      </p:sp>
      <p:sp>
        <p:nvSpPr>
          <p:cNvPr id="157" name="Shape 157"/>
          <p:cNvSpPr txBox="1"/>
          <p:nvPr>
            <p:ph idx="1" type="subTitle"/>
          </p:nvPr>
        </p:nvSpPr>
        <p:spPr>
          <a:xfrm>
            <a:off x="265500" y="1019100"/>
            <a:ext cx="4045200" cy="3307500"/>
          </a:xfrm>
          <a:prstGeom prst="rect">
            <a:avLst/>
          </a:prstGeom>
        </p:spPr>
        <p:txBody>
          <a:bodyPr anchorCtr="0" anchor="t" bIns="91425" lIns="91425" rIns="91425" tIns="91425">
            <a:noAutofit/>
          </a:bodyPr>
          <a:lstStyle/>
          <a:p>
            <a:pPr lvl="0">
              <a:spcBef>
                <a:spcPts val="0"/>
              </a:spcBef>
              <a:buNone/>
            </a:pPr>
            <a:r>
              <a:rPr lang="en-GB"/>
              <a:t>TaDa!!!</a:t>
            </a:r>
            <a:br>
              <a:rPr lang="en-GB"/>
            </a:br>
            <a:r>
              <a:rPr lang="en-GB"/>
              <a:t>You are given with basic script and UI</a:t>
            </a:r>
          </a:p>
          <a:p>
            <a:pPr lvl="0" rtl="0">
              <a:spcBef>
                <a:spcPts val="0"/>
              </a:spcBef>
              <a:buNone/>
            </a:pPr>
            <a:r>
              <a:rPr lang="en-GB"/>
              <a:t>for editing and enhancing as per your requirement.</a:t>
            </a:r>
            <a:br>
              <a:rPr lang="en-GB"/>
            </a:br>
            <a:br>
              <a:rPr lang="en-GB"/>
            </a:br>
            <a:r>
              <a:rPr lang="en-GB"/>
              <a:t>Now right click EmpTaxCalc in PyOneScripts and Click EditUI</a:t>
            </a:r>
          </a:p>
        </p:txBody>
      </p:sp>
      <p:pic>
        <p:nvPicPr>
          <p:cNvPr id="158" name="Shape 158"/>
          <p:cNvPicPr preferRelativeResize="0"/>
          <p:nvPr/>
        </p:nvPicPr>
        <p:blipFill>
          <a:blip r:embed="rId3">
            <a:alphaModFix/>
          </a:blip>
          <a:stretch>
            <a:fillRect/>
          </a:stretch>
        </p:blipFill>
        <p:spPr>
          <a:xfrm>
            <a:off x="4615500" y="763875"/>
            <a:ext cx="4528500" cy="3093727"/>
          </a:xfrm>
          <a:prstGeom prst="rect">
            <a:avLst/>
          </a:prstGeom>
          <a:noFill/>
          <a:ln>
            <a:noFill/>
          </a:ln>
        </p:spPr>
      </p:pic>
      <p:pic>
        <p:nvPicPr>
          <p:cNvPr id="159" name="Shape 159"/>
          <p:cNvPicPr preferRelativeResize="0"/>
          <p:nvPr/>
        </p:nvPicPr>
        <p:blipFill>
          <a:blip r:embed="rId4">
            <a:alphaModFix/>
          </a:blip>
          <a:stretch>
            <a:fillRect/>
          </a:stretch>
        </p:blipFill>
        <p:spPr>
          <a:xfrm>
            <a:off x="1354792" y="3126222"/>
            <a:ext cx="1866620" cy="1960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265500" y="332524"/>
            <a:ext cx="4045200" cy="614700"/>
          </a:xfrm>
          <a:prstGeom prst="rect">
            <a:avLst/>
          </a:prstGeom>
        </p:spPr>
        <p:txBody>
          <a:bodyPr anchorCtr="0" anchor="b" bIns="91425" lIns="91425" rIns="91425" tIns="91425">
            <a:noAutofit/>
          </a:bodyPr>
          <a:lstStyle/>
          <a:p>
            <a:pPr lvl="0" rtl="0">
              <a:spcBef>
                <a:spcPts val="0"/>
              </a:spcBef>
              <a:buNone/>
            </a:pPr>
            <a:r>
              <a:rPr lang="en-GB"/>
              <a:t>Step 4</a:t>
            </a:r>
          </a:p>
        </p:txBody>
      </p:sp>
      <p:sp>
        <p:nvSpPr>
          <p:cNvPr id="165" name="Shape 165"/>
          <p:cNvSpPr txBox="1"/>
          <p:nvPr>
            <p:ph idx="1" type="subTitle"/>
          </p:nvPr>
        </p:nvSpPr>
        <p:spPr>
          <a:xfrm>
            <a:off x="265500" y="1019100"/>
            <a:ext cx="4045200" cy="3307500"/>
          </a:xfrm>
          <a:prstGeom prst="rect">
            <a:avLst/>
          </a:prstGeom>
        </p:spPr>
        <p:txBody>
          <a:bodyPr anchorCtr="0" anchor="t" bIns="91425" lIns="91425" rIns="91425" tIns="91425">
            <a:noAutofit/>
          </a:bodyPr>
          <a:lstStyle/>
          <a:p>
            <a:pPr lvl="0">
              <a:spcBef>
                <a:spcPts val="0"/>
              </a:spcBef>
              <a:buNone/>
            </a:pPr>
            <a:br>
              <a:rPr lang="en-GB"/>
            </a:br>
            <a:r>
              <a:rPr lang="en-GB"/>
              <a:t>QtDesigner will be launched automatically with UI Script file.</a:t>
            </a:r>
            <a:br>
              <a:rPr lang="en-GB"/>
            </a:br>
          </a:p>
          <a:p>
            <a:pPr lvl="0" rtl="0">
              <a:spcBef>
                <a:spcPts val="0"/>
              </a:spcBef>
              <a:buNone/>
            </a:pPr>
            <a:r>
              <a:rPr lang="en-GB"/>
              <a:t>Drag n Drop and Do your own GUI with the help of QtDesigner and save the file once you completed.</a:t>
            </a:r>
          </a:p>
        </p:txBody>
      </p:sp>
      <p:pic>
        <p:nvPicPr>
          <p:cNvPr id="166" name="Shape 166"/>
          <p:cNvPicPr preferRelativeResize="0"/>
          <p:nvPr/>
        </p:nvPicPr>
        <p:blipFill>
          <a:blip r:embed="rId3">
            <a:alphaModFix/>
          </a:blip>
          <a:stretch>
            <a:fillRect/>
          </a:stretch>
        </p:blipFill>
        <p:spPr>
          <a:xfrm>
            <a:off x="4615500" y="715900"/>
            <a:ext cx="4528500" cy="32111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265500" y="332524"/>
            <a:ext cx="4045200" cy="614700"/>
          </a:xfrm>
          <a:prstGeom prst="rect">
            <a:avLst/>
          </a:prstGeom>
        </p:spPr>
        <p:txBody>
          <a:bodyPr anchorCtr="0" anchor="b" bIns="91425" lIns="91425" rIns="91425" tIns="91425">
            <a:noAutofit/>
          </a:bodyPr>
          <a:lstStyle/>
          <a:p>
            <a:pPr lvl="0" rtl="0">
              <a:spcBef>
                <a:spcPts val="0"/>
              </a:spcBef>
              <a:buNone/>
            </a:pPr>
            <a:r>
              <a:rPr lang="en-GB"/>
              <a:t>Step 6</a:t>
            </a:r>
          </a:p>
        </p:txBody>
      </p:sp>
      <p:sp>
        <p:nvSpPr>
          <p:cNvPr id="172" name="Shape 172"/>
          <p:cNvSpPr txBox="1"/>
          <p:nvPr>
            <p:ph idx="1" type="subTitle"/>
          </p:nvPr>
        </p:nvSpPr>
        <p:spPr>
          <a:xfrm>
            <a:off x="265500" y="1019100"/>
            <a:ext cx="4045200" cy="3307500"/>
          </a:xfrm>
          <a:prstGeom prst="rect">
            <a:avLst/>
          </a:prstGeom>
        </p:spPr>
        <p:txBody>
          <a:bodyPr anchorCtr="0" anchor="t" bIns="91425" lIns="91425" rIns="91425" tIns="91425">
            <a:noAutofit/>
          </a:bodyPr>
          <a:lstStyle/>
          <a:p>
            <a:pPr lvl="0">
              <a:spcBef>
                <a:spcPts val="0"/>
              </a:spcBef>
              <a:buNone/>
            </a:pPr>
            <a:br>
              <a:rPr lang="en-GB"/>
            </a:br>
            <a:r>
              <a:rPr lang="en-GB"/>
              <a:t>Back in our PyOne Editor with EmpTaxCalc.py</a:t>
            </a:r>
          </a:p>
          <a:p>
            <a:pPr lvl="0">
              <a:spcBef>
                <a:spcPts val="0"/>
              </a:spcBef>
              <a:buNone/>
            </a:pPr>
            <a:r>
              <a:t/>
            </a:r>
            <a:endParaRPr/>
          </a:p>
          <a:p>
            <a:pPr lvl="0" rtl="0">
              <a:spcBef>
                <a:spcPts val="0"/>
              </a:spcBef>
              <a:buNone/>
            </a:pPr>
            <a:r>
              <a:rPr lang="en-GB"/>
              <a:t>Scroll down and look for a python method </a:t>
            </a:r>
            <a:r>
              <a:rPr i="1" lang="en-GB"/>
              <a:t>doRun </a:t>
            </a:r>
            <a:r>
              <a:rPr lang="en-GB"/>
              <a:t>as given below</a:t>
            </a:r>
          </a:p>
        </p:txBody>
      </p:sp>
      <p:pic>
        <p:nvPicPr>
          <p:cNvPr id="173" name="Shape 173"/>
          <p:cNvPicPr preferRelativeResize="0"/>
          <p:nvPr/>
        </p:nvPicPr>
        <p:blipFill>
          <a:blip r:embed="rId3">
            <a:alphaModFix/>
          </a:blip>
          <a:stretch>
            <a:fillRect/>
          </a:stretch>
        </p:blipFill>
        <p:spPr>
          <a:xfrm>
            <a:off x="71275" y="3034724"/>
            <a:ext cx="4433653" cy="1064075"/>
          </a:xfrm>
          <a:prstGeom prst="rect">
            <a:avLst/>
          </a:prstGeom>
          <a:noFill/>
          <a:ln>
            <a:noFill/>
          </a:ln>
        </p:spPr>
      </p:pic>
      <p:pic>
        <p:nvPicPr>
          <p:cNvPr id="174" name="Shape 174"/>
          <p:cNvPicPr preferRelativeResize="0"/>
          <p:nvPr/>
        </p:nvPicPr>
        <p:blipFill>
          <a:blip r:embed="rId4">
            <a:alphaModFix/>
          </a:blip>
          <a:stretch>
            <a:fillRect/>
          </a:stretch>
        </p:blipFill>
        <p:spPr>
          <a:xfrm>
            <a:off x="4600949" y="947225"/>
            <a:ext cx="4543049" cy="28942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265500" y="332524"/>
            <a:ext cx="4045200" cy="614700"/>
          </a:xfrm>
          <a:prstGeom prst="rect">
            <a:avLst/>
          </a:prstGeom>
        </p:spPr>
        <p:txBody>
          <a:bodyPr anchorCtr="0" anchor="b" bIns="91425" lIns="91425" rIns="91425" tIns="91425">
            <a:noAutofit/>
          </a:bodyPr>
          <a:lstStyle/>
          <a:p>
            <a:pPr lvl="0" rtl="0">
              <a:spcBef>
                <a:spcPts val="0"/>
              </a:spcBef>
              <a:buNone/>
            </a:pPr>
            <a:r>
              <a:rPr lang="en-GB"/>
              <a:t>Step 7</a:t>
            </a:r>
          </a:p>
        </p:txBody>
      </p:sp>
      <p:sp>
        <p:nvSpPr>
          <p:cNvPr id="180" name="Shape 180"/>
          <p:cNvSpPr txBox="1"/>
          <p:nvPr>
            <p:ph idx="1" type="subTitle"/>
          </p:nvPr>
        </p:nvSpPr>
        <p:spPr>
          <a:xfrm>
            <a:off x="4749600" y="332525"/>
            <a:ext cx="4045200" cy="455700"/>
          </a:xfrm>
          <a:prstGeom prst="rect">
            <a:avLst/>
          </a:prstGeom>
        </p:spPr>
        <p:txBody>
          <a:bodyPr anchorCtr="0" anchor="t" bIns="91425" lIns="91425" rIns="91425" tIns="91425">
            <a:noAutofit/>
          </a:bodyPr>
          <a:lstStyle/>
          <a:p>
            <a:pPr lvl="0" rtl="0">
              <a:spcBef>
                <a:spcPts val="0"/>
              </a:spcBef>
              <a:buNone/>
            </a:pPr>
            <a:r>
              <a:rPr lang="en-GB">
                <a:solidFill>
                  <a:srgbClr val="FFFFFF"/>
                </a:solidFill>
              </a:rPr>
              <a:t>Edit the doRun with below code and Save the script</a:t>
            </a:r>
          </a:p>
        </p:txBody>
      </p:sp>
      <p:pic>
        <p:nvPicPr>
          <p:cNvPr id="181" name="Shape 181"/>
          <p:cNvPicPr preferRelativeResize="0"/>
          <p:nvPr/>
        </p:nvPicPr>
        <p:blipFill>
          <a:blip r:embed="rId3">
            <a:alphaModFix/>
          </a:blip>
          <a:stretch>
            <a:fillRect/>
          </a:stretch>
        </p:blipFill>
        <p:spPr>
          <a:xfrm>
            <a:off x="1552699" y="1234899"/>
            <a:ext cx="5868800" cy="3705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313150"/>
            <a:ext cx="8520600" cy="572700"/>
          </a:xfrm>
          <a:prstGeom prst="rect">
            <a:avLst/>
          </a:prstGeom>
        </p:spPr>
        <p:txBody>
          <a:bodyPr anchorCtr="0" anchor="t" bIns="91425" lIns="91425" rIns="91425" tIns="91425">
            <a:noAutofit/>
          </a:bodyPr>
          <a:lstStyle/>
          <a:p>
            <a:pPr lvl="0">
              <a:spcBef>
                <a:spcPts val="0"/>
              </a:spcBef>
              <a:buNone/>
            </a:pPr>
            <a:r>
              <a:rPr lang="en-GB"/>
              <a:t>About PyOne</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PyOne is a simple, portable, self-evolving - pyqt based python application developed for my personal and official use. </a:t>
            </a:r>
          </a:p>
          <a:p>
            <a:pPr lvl="0">
              <a:spcBef>
                <a:spcPts val="0"/>
              </a:spcBef>
              <a:buNone/>
            </a:pPr>
            <a:r>
              <a:rPr lang="en-GB"/>
              <a:t>The main purpose of this tool is to do a rapid automation for any type of windows based development/testing and other activities, regardless of tools and technologies in existing place.</a:t>
            </a:r>
          </a:p>
          <a:p>
            <a:pPr lvl="0">
              <a:spcBef>
                <a:spcPts val="0"/>
              </a:spcBef>
              <a:buNone/>
            </a:pPr>
            <a:r>
              <a:rPr lang="en-GB"/>
              <a:t>It self-evolves and supports to any situation, process, tools or systems for which users can build their own custom tools in amazing blazing speed.  </a:t>
            </a:r>
          </a:p>
          <a:p>
            <a:pPr lvl="0">
              <a:spcBef>
                <a:spcPts val="0"/>
              </a:spcBef>
              <a:buNone/>
            </a:pPr>
            <a:r>
              <a:rPr lang="en-GB"/>
              <a:t>All you need is very basic python knowledge. </a:t>
            </a:r>
          </a:p>
          <a:p>
            <a:pPr lvl="0">
              <a:spcBef>
                <a:spcPts val="0"/>
              </a:spcBef>
              <a:buNone/>
            </a:pPr>
            <a:r>
              <a:t/>
            </a:r>
            <a:endParaRP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265500" y="332524"/>
            <a:ext cx="4045200" cy="614700"/>
          </a:xfrm>
          <a:prstGeom prst="rect">
            <a:avLst/>
          </a:prstGeom>
        </p:spPr>
        <p:txBody>
          <a:bodyPr anchorCtr="0" anchor="b" bIns="91425" lIns="91425" rIns="91425" tIns="91425">
            <a:noAutofit/>
          </a:bodyPr>
          <a:lstStyle/>
          <a:p>
            <a:pPr lvl="0" rtl="0">
              <a:spcBef>
                <a:spcPts val="0"/>
              </a:spcBef>
              <a:buNone/>
            </a:pPr>
            <a:r>
              <a:rPr lang="en-GB"/>
              <a:t>Step 8</a:t>
            </a:r>
          </a:p>
        </p:txBody>
      </p:sp>
      <p:sp>
        <p:nvSpPr>
          <p:cNvPr id="187" name="Shape 187"/>
          <p:cNvSpPr txBox="1"/>
          <p:nvPr>
            <p:ph idx="1" type="subTitle"/>
          </p:nvPr>
        </p:nvSpPr>
        <p:spPr>
          <a:xfrm>
            <a:off x="551400" y="1426750"/>
            <a:ext cx="3759300" cy="2961300"/>
          </a:xfrm>
          <a:prstGeom prst="rect">
            <a:avLst/>
          </a:prstGeom>
        </p:spPr>
        <p:txBody>
          <a:bodyPr anchorCtr="0" anchor="t" bIns="91425" lIns="91425" rIns="91425" tIns="91425">
            <a:noAutofit/>
          </a:bodyPr>
          <a:lstStyle/>
          <a:p>
            <a:pPr lvl="0">
              <a:spcBef>
                <a:spcPts val="0"/>
              </a:spcBef>
              <a:buNone/>
            </a:pPr>
            <a:r>
              <a:rPr lang="en-GB"/>
              <a:t>Execute the code by double clicking the EmpTaxCalc in PyOneScripts</a:t>
            </a:r>
          </a:p>
          <a:p>
            <a:pPr lvl="0">
              <a:spcBef>
                <a:spcPts val="0"/>
              </a:spcBef>
              <a:buNone/>
            </a:pPr>
            <a:r>
              <a:t/>
            </a:r>
            <a:endParaRPr/>
          </a:p>
          <a:p>
            <a:pPr lvl="0">
              <a:spcBef>
                <a:spcPts val="0"/>
              </a:spcBef>
              <a:buNone/>
            </a:pPr>
            <a:r>
              <a:rPr lang="en-GB"/>
              <a:t>And</a:t>
            </a:r>
          </a:p>
          <a:p>
            <a:pPr lvl="0">
              <a:spcBef>
                <a:spcPts val="0"/>
              </a:spcBef>
              <a:buNone/>
            </a:pPr>
            <a:r>
              <a:t/>
            </a:r>
            <a:endParaRPr/>
          </a:p>
          <a:p>
            <a:pPr lvl="0">
              <a:spcBef>
                <a:spcPts val="0"/>
              </a:spcBef>
              <a:buNone/>
            </a:pPr>
            <a:r>
              <a:rPr lang="en-GB"/>
              <a:t>BINGO!</a:t>
            </a:r>
          </a:p>
          <a:p>
            <a:pPr lvl="0" rtl="0">
              <a:spcBef>
                <a:spcPts val="0"/>
              </a:spcBef>
              <a:buNone/>
            </a:pPr>
            <a:r>
              <a:rPr lang="en-GB"/>
              <a:t>Your EmpTaxCalc tool is done!</a:t>
            </a:r>
          </a:p>
        </p:txBody>
      </p:sp>
      <p:pic>
        <p:nvPicPr>
          <p:cNvPr id="188" name="Shape 188"/>
          <p:cNvPicPr preferRelativeResize="0"/>
          <p:nvPr/>
        </p:nvPicPr>
        <p:blipFill>
          <a:blip r:embed="rId3">
            <a:alphaModFix/>
          </a:blip>
          <a:stretch>
            <a:fillRect/>
          </a:stretch>
        </p:blipFill>
        <p:spPr>
          <a:xfrm>
            <a:off x="4615500" y="1060250"/>
            <a:ext cx="4528499" cy="30229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1412762" y="547475"/>
            <a:ext cx="6318475" cy="4596025"/>
          </a:xfrm>
          <a:prstGeom prst="rect">
            <a:avLst/>
          </a:prstGeom>
          <a:noFill/>
          <a:ln>
            <a:noFill/>
          </a:ln>
        </p:spPr>
      </p:pic>
      <p:sp>
        <p:nvSpPr>
          <p:cNvPr id="194" name="Shape 194"/>
          <p:cNvSpPr txBox="1"/>
          <p:nvPr/>
        </p:nvSpPr>
        <p:spPr>
          <a:xfrm>
            <a:off x="2146125" y="0"/>
            <a:ext cx="4532100" cy="547500"/>
          </a:xfrm>
          <a:prstGeom prst="rect">
            <a:avLst/>
          </a:prstGeom>
          <a:noFill/>
          <a:ln>
            <a:noFill/>
          </a:ln>
        </p:spPr>
        <p:txBody>
          <a:bodyPr anchorCtr="0" anchor="ctr" bIns="91425" lIns="91425" rIns="91425" tIns="91425">
            <a:noAutofit/>
          </a:bodyPr>
          <a:lstStyle/>
          <a:p>
            <a:pPr lvl="0" rtl="0" algn="ctr">
              <a:spcBef>
                <a:spcPts val="0"/>
              </a:spcBef>
              <a:buNone/>
            </a:pPr>
            <a:r>
              <a:rPr lang="en-GB" sz="3800">
                <a:solidFill>
                  <a:schemeClr val="accent3"/>
                </a:solidFill>
                <a:latin typeface="Alfa Slab One"/>
                <a:ea typeface="Alfa Slab One"/>
                <a:cs typeface="Alfa Slab One"/>
                <a:sym typeface="Alfa Slab One"/>
              </a:rPr>
              <a:t>EmpTaxCalc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nvSpPr>
        <p:spPr>
          <a:xfrm>
            <a:off x="1304850" y="385425"/>
            <a:ext cx="6534300" cy="3196500"/>
          </a:xfrm>
          <a:prstGeom prst="rect">
            <a:avLst/>
          </a:prstGeom>
          <a:noFill/>
          <a:ln>
            <a:noFill/>
          </a:ln>
        </p:spPr>
        <p:txBody>
          <a:bodyPr anchorCtr="0" anchor="t" bIns="91425" lIns="91425" rIns="91425" tIns="91425">
            <a:noAutofit/>
          </a:bodyPr>
          <a:lstStyle/>
          <a:p>
            <a:pPr lvl="0" rtl="0" algn="ctr">
              <a:spcBef>
                <a:spcPts val="0"/>
              </a:spcBef>
              <a:buNone/>
            </a:pPr>
            <a:r>
              <a:rPr lang="en-GB" sz="1800"/>
              <a:t>On seeing above sample, You may ask…</a:t>
            </a:r>
          </a:p>
          <a:p>
            <a:pPr lvl="0" rtl="0" algn="ctr">
              <a:spcBef>
                <a:spcPts val="0"/>
              </a:spcBef>
              <a:buNone/>
            </a:pPr>
            <a:r>
              <a:t/>
            </a:r>
            <a:endParaRPr/>
          </a:p>
          <a:p>
            <a:pPr lvl="0" rtl="0" algn="ctr">
              <a:spcBef>
                <a:spcPts val="0"/>
              </a:spcBef>
              <a:buNone/>
            </a:pPr>
            <a:r>
              <a:rPr i="1" lang="en-GB" u="sng"/>
              <a:t>“</a:t>
            </a:r>
            <a:r>
              <a:rPr i="1" lang="en-GB" u="sng"/>
              <a:t>What’s the big deal? I can do the same in MS-EXCEL or MS-CALC”.</a:t>
            </a:r>
            <a:br>
              <a:rPr lang="en-GB" u="sng"/>
            </a:br>
            <a:br>
              <a:rPr lang="en-GB"/>
            </a:br>
          </a:p>
          <a:p>
            <a:pPr lvl="0" rtl="0" algn="ctr">
              <a:spcBef>
                <a:spcPts val="0"/>
              </a:spcBef>
              <a:buNone/>
            </a:pPr>
            <a:r>
              <a:rPr lang="en-GB"/>
              <a:t>Consider</a:t>
            </a:r>
            <a:r>
              <a:rPr lang="en-GB"/>
              <a:t> I change the challenge as given below…</a:t>
            </a:r>
          </a:p>
          <a:p>
            <a:pPr lvl="0" rtl="0" algn="just">
              <a:spcBef>
                <a:spcPts val="0"/>
              </a:spcBef>
              <a:buNone/>
            </a:pPr>
            <a:r>
              <a:t/>
            </a:r>
            <a:endParaRPr/>
          </a:p>
          <a:p>
            <a:pPr indent="-228600" lvl="0" marL="457200" rtl="0" algn="just">
              <a:spcBef>
                <a:spcPts val="0"/>
              </a:spcBef>
              <a:buAutoNum type="arabicPeriod"/>
            </a:pPr>
            <a:r>
              <a:rPr lang="en-GB"/>
              <a:t>TAX Rule is dynamic and available in CSV </a:t>
            </a:r>
            <a:r>
              <a:rPr lang="en-GB"/>
              <a:t>somewhere</a:t>
            </a:r>
            <a:r>
              <a:rPr lang="en-GB"/>
              <a:t> in web-server.</a:t>
            </a:r>
          </a:p>
          <a:p>
            <a:pPr indent="-228600" lvl="0" marL="457200" rtl="0" algn="just">
              <a:spcBef>
                <a:spcPts val="0"/>
              </a:spcBef>
              <a:buAutoNum type="arabicPeriod"/>
            </a:pPr>
            <a:r>
              <a:rPr lang="en-GB"/>
              <a:t>Need to do the same calculation for 5 lakhs employees fetching the income detail from a DB and prepare another CSV w</a:t>
            </a:r>
            <a:r>
              <a:rPr lang="en-GB"/>
              <a:t>ith all </a:t>
            </a:r>
            <a:r>
              <a:rPr lang="en-GB"/>
              <a:t>TAX calculated.</a:t>
            </a:r>
          </a:p>
          <a:p>
            <a:pPr indent="-228600" lvl="0" marL="457200" rtl="0" algn="just">
              <a:spcBef>
                <a:spcPts val="0"/>
              </a:spcBef>
              <a:buAutoNum type="arabicPeriod"/>
            </a:pPr>
            <a:r>
              <a:rPr lang="en-GB"/>
              <a:t>Need to repeat the calculation in specific interval.</a:t>
            </a:r>
          </a:p>
          <a:p>
            <a:pPr indent="-228600" lvl="0" marL="457200" rtl="0" algn="just">
              <a:spcBef>
                <a:spcPts val="0"/>
              </a:spcBef>
              <a:buAutoNum type="arabicPeriod"/>
            </a:pPr>
            <a:r>
              <a:rPr lang="en-GB"/>
              <a:t>Update Cloud with details processed.</a:t>
            </a:r>
          </a:p>
          <a:p>
            <a:pPr indent="-228600" lvl="0" marL="457200" rtl="0" algn="just">
              <a:spcBef>
                <a:spcPts val="0"/>
              </a:spcBef>
              <a:buAutoNum type="arabicPeriod"/>
            </a:pPr>
            <a:r>
              <a:rPr lang="en-GB"/>
              <a:t>With additional lot more, Challenges!!!</a:t>
            </a:r>
          </a:p>
          <a:p>
            <a:pPr lvl="0" algn="ctr">
              <a:spcBef>
                <a:spcPts val="0"/>
              </a:spcBef>
              <a:buNone/>
            </a:pPr>
            <a:br>
              <a:rPr lang="en-GB"/>
            </a:br>
            <a:br>
              <a:rPr lang="en-GB"/>
            </a:br>
          </a:p>
        </p:txBody>
      </p:sp>
      <p:sp>
        <p:nvSpPr>
          <p:cNvPr id="200" name="Shape 200"/>
          <p:cNvSpPr txBox="1"/>
          <p:nvPr>
            <p:ph type="title"/>
          </p:nvPr>
        </p:nvSpPr>
        <p:spPr>
          <a:xfrm>
            <a:off x="2549396" y="3874319"/>
            <a:ext cx="4045200" cy="614700"/>
          </a:xfrm>
          <a:prstGeom prst="rect">
            <a:avLst/>
          </a:prstGeom>
        </p:spPr>
        <p:txBody>
          <a:bodyPr anchorCtr="0" anchor="t" bIns="91425" lIns="91425" rIns="91425" tIns="91425">
            <a:noAutofit/>
          </a:bodyPr>
          <a:lstStyle/>
          <a:p>
            <a:pPr lvl="0" rtl="0" algn="ctr">
              <a:spcBef>
                <a:spcPts val="0"/>
              </a:spcBef>
              <a:buNone/>
            </a:pPr>
            <a:r>
              <a:rPr lang="en-GB"/>
              <a:t>Think PyOne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pic>
        <p:nvPicPr>
          <p:cNvPr id="205" name="Shape 205"/>
          <p:cNvPicPr preferRelativeResize="0"/>
          <p:nvPr/>
        </p:nvPicPr>
        <p:blipFill>
          <a:blip r:embed="rId3">
            <a:alphaModFix/>
          </a:blip>
          <a:stretch>
            <a:fillRect/>
          </a:stretch>
        </p:blipFill>
        <p:spPr>
          <a:xfrm>
            <a:off x="745574" y="134049"/>
            <a:ext cx="7652843" cy="4875400"/>
          </a:xfrm>
          <a:prstGeom prst="rect">
            <a:avLst/>
          </a:prstGeom>
          <a:noFill/>
          <a:ln>
            <a:noFill/>
          </a:ln>
        </p:spPr>
      </p:pic>
      <p:sp>
        <p:nvSpPr>
          <p:cNvPr id="206" name="Shape 206"/>
          <p:cNvSpPr txBox="1"/>
          <p:nvPr>
            <p:ph type="title"/>
          </p:nvPr>
        </p:nvSpPr>
        <p:spPr>
          <a:xfrm>
            <a:off x="1187850" y="1835850"/>
            <a:ext cx="6768300" cy="1471800"/>
          </a:xfrm>
          <a:prstGeom prst="rect">
            <a:avLst/>
          </a:prstGeom>
        </p:spPr>
        <p:txBody>
          <a:bodyPr anchorCtr="0" anchor="ctr" bIns="91425" lIns="91425" rIns="91425" tIns="91425">
            <a:noAutofit/>
          </a:bodyPr>
          <a:lstStyle/>
          <a:p>
            <a:pPr lvl="0" rtl="0" algn="ctr">
              <a:spcBef>
                <a:spcPts val="0"/>
              </a:spcBef>
              <a:buNone/>
            </a:pPr>
            <a:r>
              <a:rPr lang="en-GB" sz="5700">
                <a:solidFill>
                  <a:schemeClr val="accent4"/>
                </a:solidFill>
              </a:rPr>
              <a:t>Think PyOne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229225"/>
            <a:ext cx="8520600" cy="572700"/>
          </a:xfrm>
          <a:prstGeom prst="rect">
            <a:avLst/>
          </a:prstGeom>
        </p:spPr>
        <p:txBody>
          <a:bodyPr anchorCtr="0" anchor="t" bIns="91425" lIns="91425" rIns="91425" tIns="91425">
            <a:noAutofit/>
          </a:bodyPr>
          <a:lstStyle/>
          <a:p>
            <a:pPr lvl="0" rtl="0">
              <a:spcBef>
                <a:spcPts val="0"/>
              </a:spcBef>
              <a:buNone/>
            </a:pPr>
            <a:r>
              <a:rPr lang="en-GB"/>
              <a:t>D</a:t>
            </a:r>
            <a:r>
              <a:rPr lang="en-GB"/>
              <a:t>isclaimer</a:t>
            </a:r>
          </a:p>
        </p:txBody>
      </p:sp>
      <p:sp>
        <p:nvSpPr>
          <p:cNvPr id="212" name="Shape 212"/>
          <p:cNvSpPr txBox="1"/>
          <p:nvPr/>
        </p:nvSpPr>
        <p:spPr>
          <a:xfrm>
            <a:off x="311700" y="4028475"/>
            <a:ext cx="8344800" cy="695400"/>
          </a:xfrm>
          <a:prstGeom prst="rect">
            <a:avLst/>
          </a:prstGeom>
          <a:noFill/>
          <a:ln>
            <a:noFill/>
          </a:ln>
        </p:spPr>
        <p:txBody>
          <a:bodyPr anchorCtr="0" anchor="ctr" bIns="91425" lIns="91425" rIns="91425" tIns="91425">
            <a:noAutofit/>
          </a:bodyPr>
          <a:lstStyle/>
          <a:p>
            <a:pPr lvl="0" rtl="0" algn="just">
              <a:spcBef>
                <a:spcPts val="0"/>
              </a:spcBef>
              <a:buNone/>
            </a:pPr>
            <a:r>
              <a:t/>
            </a:r>
            <a:endParaRPr sz="700"/>
          </a:p>
          <a:p>
            <a:pPr lvl="0" rtl="0" algn="just">
              <a:spcBef>
                <a:spcPts val="0"/>
              </a:spcBef>
              <a:buNone/>
            </a:pPr>
            <a:r>
              <a:rPr lang="en-GB" sz="700"/>
              <a:t>PyOne features and </a:t>
            </a:r>
            <a:r>
              <a:rPr lang="en-GB" sz="700"/>
              <a:t>functionalities</a:t>
            </a:r>
            <a:r>
              <a:rPr lang="en-GB" sz="700"/>
              <a:t> are bound to the </a:t>
            </a:r>
            <a:r>
              <a:rPr lang="en-GB" sz="700"/>
              <a:t>limitation</a:t>
            </a:r>
            <a:r>
              <a:rPr lang="en-GB" sz="700"/>
              <a:t> of python, pyqt and windows. Most features and ability mentioned in this document are </a:t>
            </a:r>
            <a:r>
              <a:rPr lang="en-GB" sz="700"/>
              <a:t>achieved</a:t>
            </a:r>
            <a:r>
              <a:rPr lang="en-GB" sz="700"/>
              <a:t> with support of few third parties. It does exist few limitations to PyOne by its own which should be understood by users  and can overcome with various third parties. PyOne author </a:t>
            </a:r>
            <a:r>
              <a:rPr lang="en-GB" sz="700"/>
              <a:t>won't</a:t>
            </a:r>
            <a:r>
              <a:rPr lang="en-GB" sz="700"/>
              <a:t> be responsible for any </a:t>
            </a:r>
            <a:r>
              <a:rPr lang="en-GB" sz="700"/>
              <a:t>damages to hardware/</a:t>
            </a:r>
            <a:r>
              <a:rPr lang="en-GB" sz="700"/>
              <a:t> software or data loss caused by PyOne on mishandling them by the user.  Please, discuss with author for gaining more knowledge about  it. On critical usage.</a:t>
            </a:r>
          </a:p>
        </p:txBody>
      </p:sp>
      <p:sp>
        <p:nvSpPr>
          <p:cNvPr id="213" name="Shape 213"/>
          <p:cNvSpPr txBox="1"/>
          <p:nvPr/>
        </p:nvSpPr>
        <p:spPr>
          <a:xfrm>
            <a:off x="6989875" y="4580000"/>
            <a:ext cx="1666500" cy="214200"/>
          </a:xfrm>
          <a:prstGeom prst="rect">
            <a:avLst/>
          </a:prstGeom>
          <a:noFill/>
          <a:ln>
            <a:noFill/>
          </a:ln>
        </p:spPr>
        <p:txBody>
          <a:bodyPr anchorCtr="0" anchor="ctr" bIns="91425" lIns="91425" rIns="91425" tIns="91425">
            <a:noAutofit/>
          </a:bodyPr>
          <a:lstStyle/>
          <a:p>
            <a:pPr indent="-273050" lvl="0" marL="457200" rtl="0" algn="r">
              <a:spcBef>
                <a:spcPts val="0"/>
              </a:spcBef>
              <a:buSzPct val="100000"/>
              <a:buChar char="-"/>
            </a:pPr>
            <a:r>
              <a:rPr lang="en-GB" sz="700"/>
              <a:t>PyOne Author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229225"/>
            <a:ext cx="8520600" cy="572700"/>
          </a:xfrm>
          <a:prstGeom prst="rect">
            <a:avLst/>
          </a:prstGeom>
        </p:spPr>
        <p:txBody>
          <a:bodyPr anchorCtr="0" anchor="t" bIns="91425" lIns="91425" rIns="91425" tIns="91425">
            <a:noAutofit/>
          </a:bodyPr>
          <a:lstStyle/>
          <a:p>
            <a:pPr lvl="0">
              <a:spcBef>
                <a:spcPts val="0"/>
              </a:spcBef>
              <a:buNone/>
            </a:pPr>
            <a:r>
              <a:rPr lang="en-GB"/>
              <a:t>Note from au</a:t>
            </a:r>
            <a:r>
              <a:rPr lang="en-GB"/>
              <a:t>thor</a:t>
            </a:r>
          </a:p>
        </p:txBody>
      </p:sp>
      <p:sp>
        <p:nvSpPr>
          <p:cNvPr id="219" name="Shape 219"/>
          <p:cNvSpPr txBox="1"/>
          <p:nvPr/>
        </p:nvSpPr>
        <p:spPr>
          <a:xfrm>
            <a:off x="311700" y="801925"/>
            <a:ext cx="8344800" cy="3765300"/>
          </a:xfrm>
          <a:prstGeom prst="rect">
            <a:avLst/>
          </a:prstGeom>
          <a:noFill/>
          <a:ln>
            <a:noFill/>
          </a:ln>
        </p:spPr>
        <p:txBody>
          <a:bodyPr anchorCtr="0" anchor="t" bIns="91425" lIns="91425" rIns="91425" tIns="91425">
            <a:noAutofit/>
          </a:bodyPr>
          <a:lstStyle/>
          <a:p>
            <a:pPr lvl="0" algn="just">
              <a:spcBef>
                <a:spcPts val="0"/>
              </a:spcBef>
              <a:buNone/>
            </a:pPr>
            <a:r>
              <a:t/>
            </a:r>
            <a:endParaRPr/>
          </a:p>
          <a:p>
            <a:pPr lvl="0" algn="just">
              <a:spcBef>
                <a:spcPts val="0"/>
              </a:spcBef>
              <a:buNone/>
            </a:pPr>
            <a:r>
              <a:rPr lang="en-GB"/>
              <a:t>I am Kumaresan Lakshmanan, aut</a:t>
            </a:r>
            <a:r>
              <a:rPr lang="en-GB"/>
              <a:t>hor of PyOne Application. I am a mainstream developer (Java/Python/BPM/Integration etc) and I am not into any Devops. But still I hate doing redundant and manual works. Most time I used think of automation possibilities in my daily task like everyone does. But thought of having a customized unified portable solution. Thus I got my favorite programming  language python to help me.</a:t>
            </a:r>
          </a:p>
          <a:p>
            <a:pPr lvl="0" algn="just">
              <a:spcBef>
                <a:spcPts val="0"/>
              </a:spcBef>
              <a:buNone/>
            </a:pPr>
            <a:r>
              <a:t/>
            </a:r>
            <a:endParaRPr/>
          </a:p>
          <a:p>
            <a:pPr lvl="0" rtl="0" algn="just">
              <a:spcBef>
                <a:spcPts val="0"/>
              </a:spcBef>
              <a:buNone/>
            </a:pPr>
            <a:r>
              <a:rPr lang="en-GB"/>
              <a:t>PyOne’s key points are Rapid, Dynamic, Flexible and Simple. I got this inspiration from python itself. Also I love coding in python. It's been 7 years now. I explored lot many technologies, but I never felt anything as easy and enjoyable like python coding. So this is just a small contribution to my favourite python to show its flexibility and features to this world.  </a:t>
            </a:r>
          </a:p>
          <a:p>
            <a:pPr lvl="0" rtl="0" algn="just">
              <a:spcBef>
                <a:spcPts val="0"/>
              </a:spcBef>
              <a:buNone/>
            </a:pPr>
            <a:r>
              <a:t/>
            </a:r>
            <a:endParaRPr/>
          </a:p>
          <a:p>
            <a:pPr lvl="0" algn="just">
              <a:spcBef>
                <a:spcPts val="0"/>
              </a:spcBef>
              <a:buNone/>
            </a:pPr>
            <a:r>
              <a:rPr lang="en-GB"/>
              <a:t>This tools is not meant for any commercial use. This will remain open-source in public github and users are free to fork and contribute to source.</a:t>
            </a:r>
          </a:p>
        </p:txBody>
      </p:sp>
      <p:sp>
        <p:nvSpPr>
          <p:cNvPr id="220" name="Shape 220"/>
          <p:cNvSpPr txBox="1"/>
          <p:nvPr/>
        </p:nvSpPr>
        <p:spPr>
          <a:xfrm>
            <a:off x="3247898" y="3851700"/>
            <a:ext cx="5302200" cy="666900"/>
          </a:xfrm>
          <a:prstGeom prst="rect">
            <a:avLst/>
          </a:prstGeom>
          <a:noFill/>
          <a:ln>
            <a:noFill/>
          </a:ln>
        </p:spPr>
        <p:txBody>
          <a:bodyPr anchorCtr="0" anchor="t" bIns="91425" lIns="91425" rIns="91425" tIns="91425">
            <a:noAutofit/>
          </a:bodyPr>
          <a:lstStyle/>
          <a:p>
            <a:pPr lvl="0" algn="r">
              <a:spcBef>
                <a:spcPts val="0"/>
              </a:spcBef>
              <a:buNone/>
            </a:pPr>
            <a:r>
              <a:rPr lang="en-GB"/>
              <a:t>Kumaresan Lakshmanan</a:t>
            </a:r>
          </a:p>
          <a:p>
            <a:pPr lvl="0" algn="r">
              <a:spcBef>
                <a:spcPts val="0"/>
              </a:spcBef>
              <a:buNone/>
            </a:pPr>
            <a:r>
              <a:rPr lang="en-GB"/>
              <a:t>Year </a:t>
            </a:r>
            <a:r>
              <a:rPr lang="en-GB"/>
              <a:t>2017</a:t>
            </a:r>
          </a:p>
          <a:p>
            <a:pPr lvl="0" algn="r">
              <a:spcBef>
                <a:spcPts val="0"/>
              </a:spcBef>
              <a:buNone/>
            </a:pPr>
            <a:r>
              <a:rPr lang="en-GB"/>
              <a:t>Chennai - India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467600" y="479575"/>
            <a:ext cx="8200800" cy="2565600"/>
          </a:xfrm>
          <a:prstGeom prst="rect">
            <a:avLst/>
          </a:prstGeom>
          <a:noFill/>
          <a:ln>
            <a:noFill/>
          </a:ln>
        </p:spPr>
        <p:txBody>
          <a:bodyPr anchorCtr="0" anchor="ctr" bIns="91425" lIns="91425" rIns="91425" tIns="91425">
            <a:noAutofit/>
          </a:bodyPr>
          <a:lstStyle/>
          <a:p>
            <a:pPr lvl="0" rtl="0" algn="ctr">
              <a:spcBef>
                <a:spcPts val="0"/>
              </a:spcBef>
              <a:buNone/>
            </a:pPr>
            <a:r>
              <a:rPr lang="en-GB" sz="3000">
                <a:solidFill>
                  <a:srgbClr val="FFFFFF"/>
                </a:solidFill>
                <a:latin typeface="Alfa Slab One"/>
                <a:ea typeface="Alfa Slab One"/>
                <a:cs typeface="Alfa Slab One"/>
                <a:sym typeface="Alfa Slab One"/>
              </a:rPr>
              <a:t>Thank you</a:t>
            </a:r>
            <a:br>
              <a:rPr lang="en-GB">
                <a:solidFill>
                  <a:srgbClr val="FFFFFF"/>
                </a:solidFill>
                <a:latin typeface="Alfa Slab One"/>
                <a:ea typeface="Alfa Slab One"/>
                <a:cs typeface="Alfa Slab One"/>
                <a:sym typeface="Alfa Slab One"/>
              </a:rPr>
            </a:br>
            <a:br>
              <a:rPr lang="en-GB">
                <a:solidFill>
                  <a:srgbClr val="FFFFFF"/>
                </a:solidFill>
                <a:latin typeface="Alfa Slab One"/>
                <a:ea typeface="Alfa Slab One"/>
                <a:cs typeface="Alfa Slab One"/>
                <a:sym typeface="Alfa Slab One"/>
              </a:rPr>
            </a:br>
            <a:br>
              <a:rPr lang="en-GB">
                <a:solidFill>
                  <a:srgbClr val="FFFFFF"/>
                </a:solidFill>
                <a:latin typeface="Alfa Slab One"/>
                <a:ea typeface="Alfa Slab One"/>
                <a:cs typeface="Alfa Slab One"/>
                <a:sym typeface="Alfa Slab One"/>
              </a:rPr>
            </a:br>
            <a:r>
              <a:rPr lang="en-GB">
                <a:solidFill>
                  <a:srgbClr val="CC4125"/>
                </a:solidFill>
                <a:latin typeface="Alfa Slab One"/>
                <a:ea typeface="Alfa Slab One"/>
                <a:cs typeface="Alfa Slab One"/>
                <a:sym typeface="Alfa Slab One"/>
              </a:rPr>
              <a:t>Source Code</a:t>
            </a:r>
            <a:br>
              <a:rPr lang="en-GB">
                <a:solidFill>
                  <a:srgbClr val="CC4125"/>
                </a:solidFill>
                <a:latin typeface="Alfa Slab One"/>
                <a:ea typeface="Alfa Slab One"/>
                <a:cs typeface="Alfa Slab One"/>
                <a:sym typeface="Alfa Slab One"/>
              </a:rPr>
            </a:br>
            <a:r>
              <a:rPr lang="en-GB" u="sng">
                <a:solidFill>
                  <a:srgbClr val="FFFFFF"/>
                </a:solidFill>
                <a:latin typeface="Alfa Slab One"/>
                <a:ea typeface="Alfa Slab One"/>
                <a:cs typeface="Alfa Slab One"/>
                <a:sym typeface="Alfa Slab One"/>
                <a:hlinkClick r:id="rId3"/>
              </a:rPr>
              <a:t>https://github.com/kaymatrix/our-py-lib/tree/master/PyOneApplication</a:t>
            </a:r>
          </a:p>
          <a:p>
            <a:pPr lvl="0" rtl="0" algn="ctr">
              <a:spcBef>
                <a:spcPts val="0"/>
              </a:spcBef>
              <a:buNone/>
            </a:pPr>
            <a:r>
              <a:t/>
            </a:r>
            <a:endParaRPr>
              <a:solidFill>
                <a:srgbClr val="FFFFFF"/>
              </a:solidFill>
              <a:latin typeface="Alfa Slab One"/>
              <a:ea typeface="Alfa Slab One"/>
              <a:cs typeface="Alfa Slab One"/>
              <a:sym typeface="Alfa Slab One"/>
            </a:endParaRPr>
          </a:p>
          <a:p>
            <a:pPr lvl="0" rtl="0" algn="ctr">
              <a:spcBef>
                <a:spcPts val="0"/>
              </a:spcBef>
              <a:buNone/>
            </a:pPr>
            <a:r>
              <a:t/>
            </a:r>
            <a:endParaRPr>
              <a:solidFill>
                <a:srgbClr val="FFFFFF"/>
              </a:solidFill>
              <a:latin typeface="Alfa Slab One"/>
              <a:ea typeface="Alfa Slab One"/>
              <a:cs typeface="Alfa Slab One"/>
              <a:sym typeface="Alfa Slab One"/>
            </a:endParaRPr>
          </a:p>
          <a:p>
            <a:pPr lvl="0" rtl="0" algn="ctr">
              <a:spcBef>
                <a:spcPts val="0"/>
              </a:spcBef>
              <a:buNone/>
            </a:pPr>
            <a:r>
              <a:rPr lang="en-GB">
                <a:solidFill>
                  <a:srgbClr val="CC4125"/>
                </a:solidFill>
                <a:latin typeface="Alfa Slab One"/>
                <a:ea typeface="Alfa Slab One"/>
                <a:cs typeface="Alfa Slab One"/>
                <a:sym typeface="Alfa Slab One"/>
              </a:rPr>
              <a:t>Contact</a:t>
            </a:r>
            <a:br>
              <a:rPr lang="en-GB">
                <a:solidFill>
                  <a:srgbClr val="FFFFFF"/>
                </a:solidFill>
                <a:latin typeface="Alfa Slab One"/>
                <a:ea typeface="Alfa Slab One"/>
                <a:cs typeface="Alfa Slab One"/>
                <a:sym typeface="Alfa Slab One"/>
              </a:rPr>
            </a:br>
            <a:r>
              <a:rPr lang="en-GB" u="sng">
                <a:solidFill>
                  <a:srgbClr val="FFFFFF"/>
                </a:solidFill>
                <a:latin typeface="Alfa Slab One"/>
                <a:ea typeface="Alfa Slab One"/>
                <a:cs typeface="Alfa Slab One"/>
                <a:sym typeface="Alfa Slab One"/>
                <a:hlinkClick r:id="rId4"/>
              </a:rPr>
              <a:t>kaymatrix@gmail.com</a:t>
            </a:r>
          </a:p>
          <a:p>
            <a:pPr lvl="0" algn="ctr">
              <a:spcBef>
                <a:spcPts val="0"/>
              </a:spcBef>
              <a:buNone/>
            </a:pPr>
            <a:r>
              <a:t/>
            </a:r>
            <a:endParaRPr>
              <a:solidFill>
                <a:srgbClr val="FFFFFF"/>
              </a:solidFill>
              <a:latin typeface="Alfa Slab One"/>
              <a:ea typeface="Alfa Slab One"/>
              <a:cs typeface="Alfa Slab One"/>
              <a:sym typeface="Alfa Slab One"/>
            </a:endParaRPr>
          </a:p>
        </p:txBody>
      </p:sp>
      <p:sp>
        <p:nvSpPr>
          <p:cNvPr id="226" name="Shape 226"/>
          <p:cNvSpPr txBox="1"/>
          <p:nvPr/>
        </p:nvSpPr>
        <p:spPr>
          <a:xfrm>
            <a:off x="608000" y="3417000"/>
            <a:ext cx="8200800" cy="1223100"/>
          </a:xfrm>
          <a:prstGeom prst="rect">
            <a:avLst/>
          </a:prstGeom>
          <a:noFill/>
          <a:ln>
            <a:noFill/>
          </a:ln>
        </p:spPr>
        <p:txBody>
          <a:bodyPr anchorCtr="0" anchor="ctr" bIns="91425" lIns="91425" rIns="91425" tIns="91425">
            <a:noAutofit/>
          </a:bodyPr>
          <a:lstStyle/>
          <a:p>
            <a:pPr lvl="0" rtl="0" algn="ctr">
              <a:spcBef>
                <a:spcPts val="0"/>
              </a:spcBef>
              <a:buNone/>
            </a:pPr>
            <a:r>
              <a:rPr lang="en-GB" sz="6000">
                <a:solidFill>
                  <a:srgbClr val="CC4125"/>
                </a:solidFill>
                <a:latin typeface="Alfa Slab One"/>
                <a:ea typeface="Alfa Slab One"/>
                <a:cs typeface="Alfa Slab One"/>
                <a:sym typeface="Alfa Slab One"/>
              </a:rPr>
              <a:t>PyOne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743200" y="132550"/>
            <a:ext cx="7657599" cy="4878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267150" y="190625"/>
            <a:ext cx="8609700" cy="660600"/>
          </a:xfrm>
          <a:prstGeom prst="rect">
            <a:avLst/>
          </a:prstGeom>
        </p:spPr>
        <p:txBody>
          <a:bodyPr anchorCtr="0" anchor="ctr" bIns="91425" lIns="91425" rIns="91425" tIns="91425">
            <a:noAutofit/>
          </a:bodyPr>
          <a:lstStyle/>
          <a:p>
            <a:pPr lvl="0">
              <a:spcBef>
                <a:spcPts val="0"/>
              </a:spcBef>
              <a:buNone/>
            </a:pPr>
            <a:r>
              <a:rPr lang="en-GB" sz="2400">
                <a:solidFill>
                  <a:srgbClr val="FF0000"/>
                </a:solidFill>
              </a:rPr>
              <a:t>PyOne’s </a:t>
            </a:r>
            <a:r>
              <a:rPr lang="en-GB" sz="2400">
                <a:solidFill>
                  <a:srgbClr val="0000FF"/>
                </a:solidFill>
              </a:rPr>
              <a:t>Interesting</a:t>
            </a:r>
            <a:r>
              <a:rPr lang="en-GB" sz="2400">
                <a:solidFill>
                  <a:srgbClr val="0000FF"/>
                </a:solidFill>
              </a:rPr>
              <a:t> challenges</a:t>
            </a:r>
          </a:p>
        </p:txBody>
      </p:sp>
      <p:sp>
        <p:nvSpPr>
          <p:cNvPr id="74" name="Shape 74"/>
          <p:cNvSpPr txBox="1"/>
          <p:nvPr/>
        </p:nvSpPr>
        <p:spPr>
          <a:xfrm>
            <a:off x="4723850" y="875362"/>
            <a:ext cx="4172400" cy="816000"/>
          </a:xfrm>
          <a:prstGeom prst="rect">
            <a:avLst/>
          </a:prstGeom>
          <a:noFill/>
          <a:ln>
            <a:noFill/>
          </a:ln>
        </p:spPr>
        <p:txBody>
          <a:bodyPr anchorCtr="0" anchor="t" bIns="91425" lIns="91425" rIns="91425" tIns="91425">
            <a:noAutofit/>
          </a:bodyPr>
          <a:lstStyle/>
          <a:p>
            <a:pPr lvl="0">
              <a:spcBef>
                <a:spcPts val="0"/>
              </a:spcBef>
              <a:buNone/>
            </a:pPr>
            <a:r>
              <a:rPr i="1" lang="en-GB"/>
              <a:t>Daily check IND/AUD Currency rate and send me alert when threshold level reached. also log the rates to DB and give me a </a:t>
            </a:r>
            <a:r>
              <a:rPr i="1" lang="en-GB"/>
              <a:t>beautiful</a:t>
            </a:r>
            <a:r>
              <a:rPr i="1" lang="en-GB"/>
              <a:t> graph.</a:t>
            </a:r>
          </a:p>
        </p:txBody>
      </p:sp>
      <p:sp>
        <p:nvSpPr>
          <p:cNvPr id="75" name="Shape 75"/>
          <p:cNvSpPr txBox="1"/>
          <p:nvPr/>
        </p:nvSpPr>
        <p:spPr>
          <a:xfrm>
            <a:off x="4723850" y="2265975"/>
            <a:ext cx="4172400" cy="816000"/>
          </a:xfrm>
          <a:prstGeom prst="rect">
            <a:avLst/>
          </a:prstGeom>
          <a:noFill/>
          <a:ln>
            <a:noFill/>
          </a:ln>
        </p:spPr>
        <p:txBody>
          <a:bodyPr anchorCtr="0" anchor="t" bIns="91425" lIns="91425" rIns="91425" tIns="91425">
            <a:noAutofit/>
          </a:bodyPr>
          <a:lstStyle/>
          <a:p>
            <a:pPr lvl="0" rtl="0">
              <a:spcBef>
                <a:spcPts val="0"/>
              </a:spcBef>
              <a:buNone/>
            </a:pPr>
            <a:r>
              <a:rPr i="1" lang="en-GB"/>
              <a:t>Call a specific RESTful service and fetch JSON details, Based on it cross check data in my Google Cloud and update the file present in my Dropbox Cloud.</a:t>
            </a:r>
          </a:p>
        </p:txBody>
      </p:sp>
      <p:sp>
        <p:nvSpPr>
          <p:cNvPr id="76" name="Shape 76"/>
          <p:cNvSpPr txBox="1"/>
          <p:nvPr/>
        </p:nvSpPr>
        <p:spPr>
          <a:xfrm>
            <a:off x="239800" y="1362750"/>
            <a:ext cx="4304100" cy="1119000"/>
          </a:xfrm>
          <a:prstGeom prst="rect">
            <a:avLst/>
          </a:prstGeom>
          <a:noFill/>
          <a:ln>
            <a:noFill/>
          </a:ln>
        </p:spPr>
        <p:txBody>
          <a:bodyPr anchorCtr="0" anchor="t" bIns="91425" lIns="91425" rIns="91425" tIns="91425">
            <a:noAutofit/>
          </a:bodyPr>
          <a:lstStyle/>
          <a:p>
            <a:pPr lvl="0" rtl="0">
              <a:spcBef>
                <a:spcPts val="0"/>
              </a:spcBef>
              <a:buNone/>
            </a:pPr>
            <a:r>
              <a:rPr i="1" lang="en-GB"/>
              <a:t>A Manual deployment has a series of steps like  Editing XMLs, File updates, CSV updates, cross checking server names etc. Which should be automated with visually clean neat GUI so users can simply click items and buttons.</a:t>
            </a:r>
          </a:p>
        </p:txBody>
      </p:sp>
      <p:sp>
        <p:nvSpPr>
          <p:cNvPr id="77" name="Shape 77"/>
          <p:cNvSpPr txBox="1"/>
          <p:nvPr/>
        </p:nvSpPr>
        <p:spPr>
          <a:xfrm>
            <a:off x="239800" y="2993275"/>
            <a:ext cx="4016400" cy="816000"/>
          </a:xfrm>
          <a:prstGeom prst="rect">
            <a:avLst/>
          </a:prstGeom>
          <a:noFill/>
          <a:ln>
            <a:noFill/>
          </a:ln>
        </p:spPr>
        <p:txBody>
          <a:bodyPr anchorCtr="0" anchor="t" bIns="91425" lIns="91425" rIns="91425" tIns="91425">
            <a:noAutofit/>
          </a:bodyPr>
          <a:lstStyle/>
          <a:p>
            <a:pPr lvl="0" rtl="0">
              <a:spcBef>
                <a:spcPts val="0"/>
              </a:spcBef>
              <a:buNone/>
            </a:pPr>
            <a:r>
              <a:rPr i="1" lang="en-GB"/>
              <a:t>Daily shakeout testing fetches details about various server health and serve the reports in a custom web service hosted with-in, so people can check reports from remote.</a:t>
            </a:r>
          </a:p>
        </p:txBody>
      </p:sp>
      <p:sp>
        <p:nvSpPr>
          <p:cNvPr id="78" name="Shape 78"/>
          <p:cNvSpPr txBox="1"/>
          <p:nvPr/>
        </p:nvSpPr>
        <p:spPr>
          <a:xfrm>
            <a:off x="4723850" y="3656575"/>
            <a:ext cx="4016400" cy="1007400"/>
          </a:xfrm>
          <a:prstGeom prst="rect">
            <a:avLst/>
          </a:prstGeom>
          <a:noFill/>
          <a:ln>
            <a:noFill/>
          </a:ln>
        </p:spPr>
        <p:txBody>
          <a:bodyPr anchorCtr="0" anchor="t" bIns="91425" lIns="91425" rIns="91425" tIns="91425">
            <a:noAutofit/>
          </a:bodyPr>
          <a:lstStyle/>
          <a:p>
            <a:pPr lvl="0" rtl="0">
              <a:spcBef>
                <a:spcPts val="0"/>
              </a:spcBef>
              <a:buNone/>
            </a:pPr>
            <a:r>
              <a:rPr i="1" lang="en-GB"/>
              <a:t>Firefighter Situation: 50k DB Records need to be manually checked against 10k xml file data. Based on result need to update various other xml files. All need to be done in 2 days.</a:t>
            </a:r>
          </a:p>
        </p:txBody>
      </p:sp>
      <p:sp>
        <p:nvSpPr>
          <p:cNvPr id="79" name="Shape 79"/>
          <p:cNvSpPr txBox="1"/>
          <p:nvPr/>
        </p:nvSpPr>
        <p:spPr>
          <a:xfrm>
            <a:off x="239800" y="4532000"/>
            <a:ext cx="4072800" cy="368400"/>
          </a:xfrm>
          <a:prstGeom prst="rect">
            <a:avLst/>
          </a:prstGeom>
          <a:noFill/>
          <a:ln>
            <a:noFill/>
          </a:ln>
        </p:spPr>
        <p:txBody>
          <a:bodyPr anchorCtr="0" anchor="t" bIns="91425" lIns="91425" rIns="91425" tIns="91425">
            <a:noAutofit/>
          </a:bodyPr>
          <a:lstStyle/>
          <a:p>
            <a:pPr lvl="0" rtl="0">
              <a:spcBef>
                <a:spcPts val="0"/>
              </a:spcBef>
              <a:buNone/>
            </a:pPr>
            <a:r>
              <a:rPr i="1" lang="en-GB"/>
              <a:t>And many more… Explore yourself.</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90250" y="526350"/>
            <a:ext cx="8104800" cy="4090800"/>
          </a:xfrm>
          <a:prstGeom prst="rect">
            <a:avLst/>
          </a:prstGeom>
        </p:spPr>
        <p:txBody>
          <a:bodyPr anchorCtr="0" anchor="ctr" bIns="91425" lIns="91425" rIns="91425" tIns="91425">
            <a:noAutofit/>
          </a:bodyPr>
          <a:lstStyle/>
          <a:p>
            <a:pPr lvl="0">
              <a:spcBef>
                <a:spcPts val="0"/>
              </a:spcBef>
              <a:buNone/>
            </a:pPr>
            <a:r>
              <a:rPr lang="en-GB"/>
              <a:t>More About PyOne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70700"/>
            <a:ext cx="2808000" cy="649800"/>
          </a:xfrm>
          <a:prstGeom prst="rect">
            <a:avLst/>
          </a:prstGeom>
        </p:spPr>
        <p:txBody>
          <a:bodyPr anchorCtr="0" anchor="b" bIns="91425" lIns="91425" rIns="91425" tIns="91425">
            <a:noAutofit/>
          </a:bodyPr>
          <a:lstStyle/>
          <a:p>
            <a:pPr lvl="0">
              <a:spcBef>
                <a:spcPts val="0"/>
              </a:spcBef>
              <a:buNone/>
            </a:pPr>
            <a:r>
              <a:rPr lang="en-GB"/>
              <a:t>PyOne Build</a:t>
            </a:r>
          </a:p>
        </p:txBody>
      </p:sp>
      <p:sp>
        <p:nvSpPr>
          <p:cNvPr id="90" name="Shape 90"/>
          <p:cNvSpPr txBox="1"/>
          <p:nvPr>
            <p:ph idx="1" type="body"/>
          </p:nvPr>
        </p:nvSpPr>
        <p:spPr>
          <a:xfrm>
            <a:off x="311700" y="1069300"/>
            <a:ext cx="4858800" cy="3499500"/>
          </a:xfrm>
          <a:prstGeom prst="rect">
            <a:avLst/>
          </a:prstGeom>
        </p:spPr>
        <p:txBody>
          <a:bodyPr anchorCtr="0" anchor="t" bIns="91425" lIns="91425" rIns="91425" tIns="91425">
            <a:noAutofit/>
          </a:bodyPr>
          <a:lstStyle/>
          <a:p>
            <a:pPr indent="-228600" lvl="0" marL="457200">
              <a:spcBef>
                <a:spcPts val="0"/>
              </a:spcBef>
              <a:buChar char="●"/>
            </a:pPr>
            <a:r>
              <a:rPr lang="en-GB"/>
              <a:t>B</a:t>
            </a:r>
            <a:r>
              <a:rPr lang="en-GB"/>
              <a:t>uilt is based upon x86 – 64bit Python 3.0 with PyQt5 and Other basic modules built in it.</a:t>
            </a:r>
            <a:br>
              <a:rPr lang="en-GB"/>
            </a:br>
          </a:p>
          <a:p>
            <a:pPr indent="-228600" lvl="0" marL="457200">
              <a:spcBef>
                <a:spcPts val="0"/>
              </a:spcBef>
              <a:buChar char="●"/>
            </a:pPr>
            <a:r>
              <a:rPr lang="en-GB"/>
              <a:t>Compiled to Standard Standalone 64bit Binary executable for windows execution. (No Installation needed)</a:t>
            </a:r>
            <a:br>
              <a:rPr lang="en-GB"/>
            </a:br>
          </a:p>
          <a:p>
            <a:pPr indent="-228600" lvl="0" marL="457200">
              <a:spcBef>
                <a:spcPts val="0"/>
              </a:spcBef>
              <a:buChar char="●"/>
            </a:pPr>
            <a:r>
              <a:rPr lang="en-GB"/>
              <a:t>PyOne has built-in Qt Based Python Interactive Interpreter with all most all PyQt5 modules.</a:t>
            </a:r>
            <a:br>
              <a:rPr lang="en-GB"/>
            </a:br>
          </a:p>
          <a:p>
            <a:pPr indent="-228600" lvl="0" marL="457200">
              <a:spcBef>
                <a:spcPts val="0"/>
              </a:spcBef>
              <a:buChar char="●"/>
            </a:pPr>
            <a:r>
              <a:rPr lang="en-GB"/>
              <a:t>PyOne uses PyQt GUI Designer (packed along with PyOne) for rapid GUI based tool building.</a:t>
            </a:r>
            <a:br>
              <a:rPr lang="en-GB"/>
            </a:br>
          </a:p>
          <a:p>
            <a:pPr indent="-228600" lvl="0" marL="457200">
              <a:spcBef>
                <a:spcPts val="0"/>
              </a:spcBef>
              <a:buChar char="●"/>
            </a:pPr>
            <a:r>
              <a:rPr lang="en-GB"/>
              <a:t>More modules like mat-lab, graph plotting, pysci, pil, pygames etc can be included (Through source build).</a:t>
            </a:r>
            <a:br>
              <a:rPr lang="en-GB"/>
            </a:br>
          </a:p>
          <a:p>
            <a:pPr indent="-228600" lvl="0" marL="457200">
              <a:spcBef>
                <a:spcPts val="0"/>
              </a:spcBef>
              <a:buChar char="●"/>
            </a:pPr>
            <a:r>
              <a:rPr lang="en-GB"/>
              <a:t>Entire application is openly available for rebuilding with-in itself. User has full freedom to transform the tool to their need.</a:t>
            </a:r>
          </a:p>
          <a:p>
            <a:pPr lvl="0" rtl="0">
              <a:spcBef>
                <a:spcPts val="0"/>
              </a:spcBef>
              <a:buNone/>
            </a:pPr>
            <a:r>
              <a:t/>
            </a:r>
            <a:endParaRPr/>
          </a:p>
        </p:txBody>
      </p:sp>
      <p:pic>
        <p:nvPicPr>
          <p:cNvPr id="91" name="Shape 91"/>
          <p:cNvPicPr preferRelativeResize="0"/>
          <p:nvPr/>
        </p:nvPicPr>
        <p:blipFill>
          <a:blip r:embed="rId3">
            <a:alphaModFix/>
          </a:blip>
          <a:stretch>
            <a:fillRect/>
          </a:stretch>
        </p:blipFill>
        <p:spPr>
          <a:xfrm>
            <a:off x="5268750" y="339775"/>
            <a:ext cx="3668699" cy="2197347"/>
          </a:xfrm>
          <a:prstGeom prst="rect">
            <a:avLst/>
          </a:prstGeom>
          <a:noFill/>
          <a:ln>
            <a:noFill/>
          </a:ln>
        </p:spPr>
      </p:pic>
      <p:pic>
        <p:nvPicPr>
          <p:cNvPr id="92" name="Shape 92"/>
          <p:cNvPicPr preferRelativeResize="0"/>
          <p:nvPr/>
        </p:nvPicPr>
        <p:blipFill>
          <a:blip r:embed="rId4">
            <a:alphaModFix/>
          </a:blip>
          <a:stretch>
            <a:fillRect/>
          </a:stretch>
        </p:blipFill>
        <p:spPr>
          <a:xfrm>
            <a:off x="6053825" y="2757222"/>
            <a:ext cx="2280500" cy="23015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2511076" y="812300"/>
            <a:ext cx="6390426" cy="4071150"/>
          </a:xfrm>
          <a:prstGeom prst="rect">
            <a:avLst/>
          </a:prstGeom>
          <a:noFill/>
          <a:ln>
            <a:noFill/>
          </a:ln>
        </p:spPr>
      </p:pic>
      <p:sp>
        <p:nvSpPr>
          <p:cNvPr id="98" name="Shape 98"/>
          <p:cNvSpPr txBox="1"/>
          <p:nvPr>
            <p:ph type="title"/>
          </p:nvPr>
        </p:nvSpPr>
        <p:spPr>
          <a:xfrm>
            <a:off x="191850" y="162500"/>
            <a:ext cx="4258800" cy="649800"/>
          </a:xfrm>
          <a:prstGeom prst="rect">
            <a:avLst/>
          </a:prstGeom>
        </p:spPr>
        <p:txBody>
          <a:bodyPr anchorCtr="0" anchor="t" bIns="91425" lIns="91425" rIns="91425" tIns="91425">
            <a:noAutofit/>
          </a:bodyPr>
          <a:lstStyle/>
          <a:p>
            <a:pPr lvl="0" rtl="0">
              <a:spcBef>
                <a:spcPts val="0"/>
              </a:spcBef>
              <a:buNone/>
            </a:pPr>
            <a:r>
              <a:rPr lang="en-GB"/>
              <a:t>Flexible</a:t>
            </a:r>
            <a:r>
              <a:rPr lang="en-GB"/>
              <a:t> Framework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275750" y="212175"/>
            <a:ext cx="4675800" cy="507300"/>
          </a:xfrm>
          <a:prstGeom prst="rect">
            <a:avLst/>
          </a:prstGeom>
        </p:spPr>
        <p:txBody>
          <a:bodyPr anchorCtr="0" anchor="b" bIns="91425" lIns="91425" rIns="91425" tIns="91425">
            <a:noAutofit/>
          </a:bodyPr>
          <a:lstStyle/>
          <a:p>
            <a:pPr lvl="0">
              <a:spcBef>
                <a:spcPts val="0"/>
              </a:spcBef>
              <a:buNone/>
            </a:pPr>
            <a:r>
              <a:rPr lang="en-GB"/>
              <a:t>PyOne Framework</a:t>
            </a:r>
          </a:p>
        </p:txBody>
      </p:sp>
      <p:sp>
        <p:nvSpPr>
          <p:cNvPr id="104" name="Shape 104"/>
          <p:cNvSpPr txBox="1"/>
          <p:nvPr>
            <p:ph idx="1" type="body"/>
          </p:nvPr>
        </p:nvSpPr>
        <p:spPr>
          <a:xfrm>
            <a:off x="4388150" y="814850"/>
            <a:ext cx="4388100" cy="3705600"/>
          </a:xfrm>
          <a:prstGeom prst="rect">
            <a:avLst/>
          </a:prstGeom>
        </p:spPr>
        <p:txBody>
          <a:bodyPr anchorCtr="0" anchor="t" bIns="91425" lIns="91425" rIns="91425" tIns="91425">
            <a:noAutofit/>
          </a:bodyPr>
          <a:lstStyle/>
          <a:p>
            <a:pPr indent="-228600" lvl="0" marL="457200">
              <a:spcBef>
                <a:spcPts val="0"/>
              </a:spcBef>
              <a:buChar char="●"/>
            </a:pPr>
            <a:r>
              <a:rPr lang="en-GB"/>
              <a:t>PyOne scripting framework has nothing specific. It’s almost similar to simple dynamic python execution.</a:t>
            </a:r>
            <a:br>
              <a:rPr lang="en-GB"/>
            </a:br>
          </a:p>
          <a:p>
            <a:pPr indent="-228600" lvl="0" marL="457200">
              <a:spcBef>
                <a:spcPts val="0"/>
              </a:spcBef>
              <a:buChar char="●"/>
            </a:pPr>
            <a:r>
              <a:rPr lang="en-GB"/>
              <a:t>Framework has been defined with various structures for building the new plugins to it, which simple python users can use it with no time of learning.</a:t>
            </a:r>
            <a:br>
              <a:rPr lang="en-GB"/>
            </a:br>
          </a:p>
          <a:p>
            <a:pPr indent="-228600" lvl="0" marL="457200">
              <a:spcBef>
                <a:spcPts val="0"/>
              </a:spcBef>
              <a:buChar char="●"/>
            </a:pPr>
            <a:r>
              <a:rPr lang="en-GB"/>
              <a:t>PyOne itself already evolved to a certain stage with help of its own Script Framework.</a:t>
            </a:r>
            <a:br>
              <a:rPr lang="en-GB"/>
            </a:br>
          </a:p>
          <a:p>
            <a:pPr indent="-228600" lvl="0" marL="457200">
              <a:spcBef>
                <a:spcPts val="0"/>
              </a:spcBef>
              <a:buChar char="●"/>
            </a:pPr>
            <a:r>
              <a:rPr lang="en-GB"/>
              <a:t>GUI or NON-GUI any application can be built with this framework. GUIs are PyQt based loads dynamically.</a:t>
            </a:r>
            <a:br>
              <a:rPr lang="en-GB"/>
            </a:br>
          </a:p>
          <a:p>
            <a:pPr indent="-228600" lvl="0" marL="457200">
              <a:spcBef>
                <a:spcPts val="0"/>
              </a:spcBef>
              <a:buChar char="●"/>
            </a:pPr>
            <a:r>
              <a:rPr lang="en-GB"/>
              <a:t>Built-in colourful icons (fatcows - farmfresh) for building your GUIs rapidly with colourful icons.  </a:t>
            </a:r>
            <a:br>
              <a:rPr lang="en-GB"/>
            </a:br>
          </a:p>
          <a:p>
            <a:pPr indent="-228600" lvl="0" marL="457200" rtl="0">
              <a:spcBef>
                <a:spcPts val="0"/>
              </a:spcBef>
              <a:buChar char="●"/>
            </a:pPr>
            <a:r>
              <a:rPr lang="en-GB"/>
              <a:t>MDI Editor, Editor enabled with QsciScintilla &amp; Python Lexer, Dockable windows, Standard Error and Outputs, Dynamic Execution, Error Handling, Threads etc</a:t>
            </a:r>
          </a:p>
        </p:txBody>
      </p:sp>
      <p:pic>
        <p:nvPicPr>
          <p:cNvPr id="105" name="Shape 105"/>
          <p:cNvPicPr preferRelativeResize="0"/>
          <p:nvPr/>
        </p:nvPicPr>
        <p:blipFill>
          <a:blip r:embed="rId3">
            <a:alphaModFix/>
          </a:blip>
          <a:stretch>
            <a:fillRect/>
          </a:stretch>
        </p:blipFill>
        <p:spPr>
          <a:xfrm>
            <a:off x="275750" y="967800"/>
            <a:ext cx="3795576" cy="2419402"/>
          </a:xfrm>
          <a:prstGeom prst="rect">
            <a:avLst/>
          </a:prstGeom>
          <a:noFill/>
          <a:ln>
            <a:noFill/>
          </a:ln>
        </p:spPr>
      </p:pic>
      <p:pic>
        <p:nvPicPr>
          <p:cNvPr id="106" name="Shape 106"/>
          <p:cNvPicPr preferRelativeResize="0"/>
          <p:nvPr/>
        </p:nvPicPr>
        <p:blipFill>
          <a:blip r:embed="rId4">
            <a:alphaModFix/>
          </a:blip>
          <a:stretch>
            <a:fillRect/>
          </a:stretch>
        </p:blipFill>
        <p:spPr>
          <a:xfrm>
            <a:off x="233775" y="3588200"/>
            <a:ext cx="1426024" cy="812600"/>
          </a:xfrm>
          <a:prstGeom prst="rect">
            <a:avLst/>
          </a:prstGeom>
          <a:noFill/>
          <a:ln>
            <a:noFill/>
          </a:ln>
        </p:spPr>
      </p:pic>
      <p:pic>
        <p:nvPicPr>
          <p:cNvPr id="107" name="Shape 107"/>
          <p:cNvPicPr preferRelativeResize="0"/>
          <p:nvPr/>
        </p:nvPicPr>
        <p:blipFill>
          <a:blip r:embed="rId5">
            <a:alphaModFix/>
          </a:blip>
          <a:stretch>
            <a:fillRect/>
          </a:stretch>
        </p:blipFill>
        <p:spPr>
          <a:xfrm>
            <a:off x="1757162" y="3570640"/>
            <a:ext cx="1190625" cy="847725"/>
          </a:xfrm>
          <a:prstGeom prst="rect">
            <a:avLst/>
          </a:prstGeom>
          <a:noFill/>
          <a:ln>
            <a:noFill/>
          </a:ln>
        </p:spPr>
      </p:pic>
      <p:pic>
        <p:nvPicPr>
          <p:cNvPr id="108" name="Shape 108"/>
          <p:cNvPicPr preferRelativeResize="0"/>
          <p:nvPr/>
        </p:nvPicPr>
        <p:blipFill>
          <a:blip r:embed="rId6">
            <a:alphaModFix/>
          </a:blip>
          <a:stretch>
            <a:fillRect/>
          </a:stretch>
        </p:blipFill>
        <p:spPr>
          <a:xfrm>
            <a:off x="3045112" y="3551587"/>
            <a:ext cx="1343025" cy="88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736437" y="128250"/>
            <a:ext cx="7671124" cy="4886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