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modernComment_189_716E56C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4258" r:id="rId3"/>
    <p:sldMasterId id="2147484277" r:id="rId4"/>
  </p:sldMasterIdLst>
  <p:notesMasterIdLst>
    <p:notesMasterId r:id="rId25"/>
  </p:notesMasterIdLst>
  <p:handoutMasterIdLst>
    <p:handoutMasterId r:id="rId26"/>
  </p:handoutMasterIdLst>
  <p:sldIdLst>
    <p:sldId id="258" r:id="rId5"/>
    <p:sldId id="403" r:id="rId6"/>
    <p:sldId id="406" r:id="rId7"/>
    <p:sldId id="399" r:id="rId8"/>
    <p:sldId id="401" r:id="rId9"/>
    <p:sldId id="400" r:id="rId10"/>
    <p:sldId id="405" r:id="rId11"/>
    <p:sldId id="393" r:id="rId12"/>
    <p:sldId id="388" r:id="rId13"/>
    <p:sldId id="394" r:id="rId14"/>
    <p:sldId id="390" r:id="rId15"/>
    <p:sldId id="392" r:id="rId16"/>
    <p:sldId id="395" r:id="rId17"/>
    <p:sldId id="391" r:id="rId18"/>
    <p:sldId id="397" r:id="rId19"/>
    <p:sldId id="389" r:id="rId20"/>
    <p:sldId id="387" r:id="rId21"/>
    <p:sldId id="407" r:id="rId22"/>
    <p:sldId id="396" r:id="rId23"/>
    <p:sldId id="398" r:id="rId24"/>
  </p:sldIdLst>
  <p:sldSz cx="12192000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5DA0F0-DBF0-3778-D615-538DF563539A}" name="James Blackshaw" initials="JB" userId="S::jblackshaw@ebi.ac.uk::ab997c36-4b20-4420-b555-2b50dac2cbd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na Stroe" initials="OS" lastIdx="2" clrIdx="0">
    <p:extLst>
      <p:ext uri="{19B8F6BF-5375-455C-9EA6-DF929625EA0E}">
        <p15:presenceInfo xmlns:p15="http://schemas.microsoft.com/office/powerpoint/2012/main" userId="Oana Stroe" providerId="None"/>
      </p:ext>
    </p:extLst>
  </p:cmAuthor>
  <p:cmAuthor id="2" name="James Blackshaw" initials="JB" lastIdx="5" clrIdx="1">
    <p:extLst>
      <p:ext uri="{19B8F6BF-5375-455C-9EA6-DF929625EA0E}">
        <p15:presenceInfo xmlns:p15="http://schemas.microsoft.com/office/powerpoint/2012/main" userId="S::jblackshaw@ebi.ac.uk::ab997c36-4b20-4420-b555-2b50dac2cb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D9C"/>
    <a:srgbClr val="006E9C"/>
    <a:srgbClr val="9CBCC6"/>
    <a:srgbClr val="99C3CE"/>
    <a:srgbClr val="90C3D6"/>
    <a:srgbClr val="78A1B1"/>
    <a:srgbClr val="AAC9DC"/>
    <a:srgbClr val="85ACC2"/>
    <a:srgbClr val="72C7EB"/>
    <a:srgbClr val="B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34"/>
    <p:restoredTop sz="97222"/>
  </p:normalViewPr>
  <p:slideViewPr>
    <p:cSldViewPr snapToGrid="0" snapToObjects="1" showGuides="1">
      <p:cViewPr varScale="1">
        <p:scale>
          <a:sx n="117" d="100"/>
          <a:sy n="117" d="100"/>
        </p:scale>
        <p:origin x="184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modernComment_189_716E56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70CCA6-4BBE-4146-990F-F9FEA96E5881}" authorId="{E85DA0F0-DBF0-3778-D615-538DF563539A}" created="2022-03-14T16:54:30.295">
    <pc:sldMkLst xmlns:pc="http://schemas.microsoft.com/office/powerpoint/2013/main/command">
      <pc:docMk/>
      <pc:sldMk cId="1903056579" sldId="393"/>
    </pc:sldMkLst>
    <p188:txBody>
      <a:bodyPr/>
      <a:lstStyle/>
      <a:p>
        <a:r>
          <a:rPr lang="en-US"/>
          <a:t>Check how probes data may differ from usual compound data here.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1956542-C623-044C-94DC-BB3181C4B641}" type="datetimeFigureOut">
              <a:rPr lang="en-GB" altLang="x-none"/>
              <a:pPr>
                <a:defRPr/>
              </a:pPr>
              <a:t>06/07/2022</a:t>
            </a:fld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AABC30A3-A54A-8D40-A678-0018651FA2D9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079933B-9219-4A43-8FF1-1143B54DFF89}" type="datetimeFigureOut">
              <a:rPr lang="en-US" altLang="x-none"/>
              <a:pPr>
                <a:defRPr/>
              </a:pPr>
              <a:t>7/6/22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 noProof="0"/>
              <a:t>Click to edit Master text styles</a:t>
            </a:r>
          </a:p>
          <a:p>
            <a:pPr lvl="1"/>
            <a:r>
              <a:rPr lang="en-GB" altLang="x-none" noProof="0"/>
              <a:t>Second level</a:t>
            </a:r>
          </a:p>
          <a:p>
            <a:pPr lvl="2"/>
            <a:r>
              <a:rPr lang="en-GB" altLang="x-none" noProof="0"/>
              <a:t>Third level</a:t>
            </a:r>
          </a:p>
          <a:p>
            <a:pPr lvl="3"/>
            <a:r>
              <a:rPr lang="en-GB" altLang="x-none" noProof="0"/>
              <a:t>Fourth level</a:t>
            </a:r>
          </a:p>
          <a:p>
            <a:pPr lvl="4"/>
            <a:r>
              <a:rPr lang="en-GB" altLang="x-none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8688DC0-69FC-9E46-99A6-68B85A690F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ＭＳ Ｐゴシック" charset="0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688DC0-69FC-9E46-99A6-68B85A690F8C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625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122142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6548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054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49912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6960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58362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06084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628548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5929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47290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6002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603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134692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77434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9264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122142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78629-6564-934D-B339-452E6AAA85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4908"/>
      </p:ext>
    </p:extLst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1D871-2FBF-5049-BB42-315F017919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5950"/>
      </p:ext>
    </p:extLst>
  </p:cSld>
  <p:clrMapOvr>
    <a:masterClrMapping/>
  </p:clrMapOvr>
  <p:transition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6D62D-A517-0149-A8FF-475FC760CF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1923"/>
      </p:ext>
    </p:extLst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E23B3-56FC-1F44-8385-EE0132FA0F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2461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1691E-EF69-BF4D-AA1C-C6E979E209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30713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82DD9-E005-3F41-81CD-091F82C092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098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ADCD1-9DB7-8241-8AD9-6B833A14AB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8548"/>
      </p:ext>
    </p:extLst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89FD8-0499-1B4A-A77F-1B3981B0D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326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07908"/>
      </p:ext>
    </p:extLst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0C7AB-D672-414D-92D3-B28CB2F67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72805"/>
      </p:ext>
    </p:extLst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9139D-DAA9-B74F-A76D-16BDBF9B4E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5837"/>
      </p:ext>
    </p:extLst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EDEFE-169B-0B4E-875D-76D5535C05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4842"/>
      </p:ext>
    </p:extLst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E71A2-073B-EF48-922D-3411500E19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6968"/>
      </p:ext>
    </p:extLst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92AAB-F98E-0F43-BCC5-4C1C97DF6A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2848"/>
      </p:ext>
    </p:extLst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2BABA-C88B-D94D-BD67-BA3171B0AE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9970"/>
      </p:ext>
    </p:extLst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B2AE5-D14F-F840-A337-B2881C1FDF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8568"/>
      </p:ext>
    </p:extLst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36858"/>
      </p:ext>
    </p:extLst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895045"/>
      </p:ext>
    </p:extLst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0117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910718"/>
      </p:ext>
    </p:extLst>
  </p:cSld>
  <p:clrMapOvr>
    <a:masterClrMapping/>
  </p:clrMapOvr>
  <p:transition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293"/>
      </p:ext>
    </p:extLst>
  </p:cSld>
  <p:clrMapOvr>
    <a:masterClrMapping/>
  </p:clrMapOvr>
  <p:transition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859227"/>
      </p:ext>
    </p:extLst>
  </p:cSld>
  <p:clrMapOvr>
    <a:masterClrMapping/>
  </p:clrMapOvr>
  <p:transition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348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60783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33921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993144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655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70054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12192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800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Master title style</a:t>
            </a:r>
            <a:endParaRPr lang="de-DE" altLang="x-non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Master text styles</a:t>
            </a:r>
          </a:p>
          <a:p>
            <a:pPr lvl="1"/>
            <a:r>
              <a:rPr lang="en-GB" altLang="x-none"/>
              <a:t>Second level</a:t>
            </a:r>
          </a:p>
          <a:p>
            <a:pPr lvl="2"/>
            <a:r>
              <a:rPr lang="en-GB" altLang="x-none"/>
              <a:t>Third level</a:t>
            </a:r>
          </a:p>
          <a:p>
            <a:pPr lvl="3"/>
            <a:r>
              <a:rPr lang="en-GB" altLang="x-none"/>
              <a:t>Fourth level</a:t>
            </a:r>
          </a:p>
          <a:p>
            <a:pPr lvl="4"/>
            <a:r>
              <a:rPr lang="en-GB" altLang="x-none"/>
              <a:t>Fifth level</a:t>
            </a:r>
            <a:endParaRPr lang="de-DE" altLang="x-none" dirty="0"/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37" r:id="rId16"/>
    <p:sldLayoutId id="2147484238" r:id="rId17"/>
    <p:sldLayoutId id="2147484239" r:id="rId18"/>
  </p:sldLayoutIdLst>
  <p:transition>
    <p:cut/>
  </p:transition>
  <p:hf hdr="0" ftr="0"/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</a:t>
            </a:r>
            <a:r>
              <a:rPr lang="de-DE" altLang="x-none" dirty="0" err="1"/>
              <a:t>text</a:t>
            </a:r>
            <a:r>
              <a:rPr lang="de-DE" altLang="x-none" dirty="0"/>
              <a:t> </a:t>
            </a:r>
            <a:r>
              <a:rPr lang="de-DE" altLang="x-none" dirty="0" err="1"/>
              <a:t>styles</a:t>
            </a:r>
            <a:endParaRPr lang="de-DE" altLang="x-none" dirty="0"/>
          </a:p>
          <a:p>
            <a:pPr lvl="1"/>
            <a:r>
              <a:rPr lang="de-DE" altLang="x-none" dirty="0"/>
              <a:t>Second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2"/>
            <a:r>
              <a:rPr lang="de-DE" altLang="x-none" dirty="0"/>
              <a:t>Third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3"/>
            <a:r>
              <a:rPr lang="de-DE" altLang="x-none" dirty="0" err="1"/>
              <a:t>Fourth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4"/>
            <a:r>
              <a:rPr lang="de-DE" altLang="x-none" dirty="0" err="1"/>
              <a:t>Fifth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7081" y="6308725"/>
            <a:ext cx="1455319" cy="45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12192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800" b="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  <a:endParaRPr lang="de-DE" altLang="x-non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lang="de-DE" alt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192D-505D-0948-8694-4C97304EE41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3" r:id="rId15"/>
    <p:sldLayoutId id="2147484274" r:id="rId16"/>
    <p:sldLayoutId id="2147484275" r:id="rId17"/>
    <p:sldLayoutId id="2147484276" r:id="rId18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</a:t>
            </a:r>
            <a:r>
              <a:rPr lang="de-DE" altLang="x-none" dirty="0" err="1"/>
              <a:t>text</a:t>
            </a:r>
            <a:r>
              <a:rPr lang="de-DE" altLang="x-none" dirty="0"/>
              <a:t> </a:t>
            </a:r>
            <a:r>
              <a:rPr lang="de-DE" altLang="x-none" dirty="0" err="1"/>
              <a:t>styles</a:t>
            </a:r>
            <a:endParaRPr lang="de-DE" altLang="x-none" dirty="0"/>
          </a:p>
          <a:p>
            <a:pPr lvl="1"/>
            <a:r>
              <a:rPr lang="de-DE" altLang="x-none" dirty="0"/>
              <a:t>Second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2"/>
            <a:r>
              <a:rPr lang="de-DE" altLang="x-none" dirty="0"/>
              <a:t>Third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3"/>
            <a:r>
              <a:rPr lang="de-DE" altLang="x-none" dirty="0" err="1"/>
              <a:t>Fourth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4"/>
            <a:r>
              <a:rPr lang="de-DE" altLang="x-none" dirty="0" err="1"/>
              <a:t>Fifth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04313-1759-E045-B28F-FD0C4051914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472" y="6308726"/>
            <a:ext cx="1051928" cy="4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9_716E56C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A92-1D42-0E4F-AAD1-5FABC9B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ChEMBL Schema</a:t>
            </a:r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6956D54-7ADD-4842-BAD1-C85B66BA9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59" b="8712"/>
          <a:stretch/>
        </p:blipFill>
        <p:spPr>
          <a:xfrm>
            <a:off x="3159682" y="873906"/>
            <a:ext cx="5872636" cy="5110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07C2A-3061-6147-A05D-6BE2E0153482}"/>
              </a:ext>
            </a:extLst>
          </p:cNvPr>
          <p:cNvSpPr txBox="1"/>
          <p:nvPr/>
        </p:nvSpPr>
        <p:spPr>
          <a:xfrm>
            <a:off x="8645109" y="898890"/>
            <a:ext cx="3114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‘Short user defined identifiers are required for each entity and are recorded under various ID fields: CIDX (=Compound), RIDX (=Document), AIDX (=Assay).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757D-AB66-DE44-A246-A77605DE5182}"/>
              </a:ext>
            </a:extLst>
          </p:cNvPr>
          <p:cNvSpPr txBox="1"/>
          <p:nvPr/>
        </p:nvSpPr>
        <p:spPr>
          <a:xfrm>
            <a:off x="3159682" y="4876097"/>
            <a:ext cx="2100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‘Most deposited data is classed as </a:t>
            </a:r>
            <a:r>
              <a:rPr lang="en-GB" sz="1400" dirty="0" err="1"/>
              <a:t>ref_type</a:t>
            </a:r>
            <a:r>
              <a:rPr lang="en-GB" sz="1400" dirty="0"/>
              <a:t> = ’DATASET’.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1583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48277"/>
              </p:ext>
            </p:extLst>
          </p:nvPr>
        </p:nvGraphicFramePr>
        <p:xfrm>
          <a:off x="660400" y="1066800"/>
          <a:ext cx="10871200" cy="3956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GB" sz="2000" b="1" dirty="0"/>
                        <a:t>AIDX should not be duplicated within a given source. 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For example, if one panel of probes is being used on multiple sites, or be multiple collaborators, there should only be a single AIDX for "All experiments using this panel". </a:t>
                      </a:r>
                      <a:br>
                        <a:rPr lang="en-GB" sz="2000" b="0" dirty="0"/>
                      </a:br>
                      <a:r>
                        <a:rPr lang="en-GB" sz="2000" b="0" dirty="0"/>
                        <a:t>Alternatively, each site or group could have one AIDX that refers to "The experiment performed at this location". 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AIDX should be maintained for additional depositions to the same source.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Subsequent data that are using the same panel or at the same location should be loaded with the same AIDX.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AIDXs must be unique and should be informative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e.g. a group leader's initials or a short version of the site name. It’s a text field up to 200 characters long, so you should have space. 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25252558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AIDX DEFINITION</a:t>
            </a:r>
          </a:p>
        </p:txBody>
      </p:sp>
    </p:spTree>
    <p:extLst>
      <p:ext uri="{BB962C8B-B14F-4D97-AF65-F5344CB8AC3E}">
        <p14:creationId xmlns:p14="http://schemas.microsoft.com/office/powerpoint/2010/main" val="257076032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364637"/>
              </p:ext>
            </p:extLst>
          </p:nvPr>
        </p:nvGraphicFramePr>
        <p:xfrm>
          <a:off x="660399" y="2566851"/>
          <a:ext cx="10871200" cy="26335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This file describes the assay parameters.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For example, here the first two records show the concentration of compound used.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47907596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AIDX and TYPE are both mandatory. 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Depositors can set their own TYPE categories, but should not use the same TYPE value for different sorts of data.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It is a many-to-one mapping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You can store multiple parameters for one assay.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27670550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GB" sz="2000" b="1" dirty="0"/>
                        <a:t>AIDX is a link to your assays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It must match an existing AIDX owned by the depositor.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81261722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ASSAY_PARAM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04874"/>
              </p:ext>
            </p:extLst>
          </p:nvPr>
        </p:nvGraphicFramePr>
        <p:xfrm>
          <a:off x="2773193" y="1014873"/>
          <a:ext cx="6645611" cy="128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73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1202810188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1462450427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747174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79716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19056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8694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25849"/>
              </p:ext>
            </p:extLst>
          </p:nvPr>
        </p:nvGraphicFramePr>
        <p:xfrm>
          <a:off x="660400" y="3381995"/>
          <a:ext cx="10871200" cy="27370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possible to load data without a CTAB file.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If you include a CTAB file or will be loading structure data later, the CIDX fields in the CTAB must match the CIDX IDs here.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ACT_ID links to other tables.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ACT_ID </a:t>
                      </a:r>
                      <a:r>
                        <a:rPr lang="en-GB" sz="2000" dirty="0"/>
                        <a:t>is mandatory if providing an ACTIVITY_</a:t>
                      </a:r>
                      <a:r>
                        <a:rPr lang="en-GB" sz="2000" i="0" dirty="0"/>
                        <a:t>PROPERTIES or ACTIVITY_SUPPLEMENTAR</a:t>
                      </a:r>
                      <a:r>
                        <a:rPr lang="en-GB" sz="2000" dirty="0"/>
                        <a:t>Y record that maps to a given line.</a:t>
                      </a:r>
                      <a:endParaRPr lang="en-GB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US" sz="2000" b="1" dirty="0"/>
                        <a:t>Other notes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This table will take non-numerical activity values is submitted in the </a:t>
                      </a:r>
                      <a:r>
                        <a:rPr lang="en-GB" sz="2000" b="1" dirty="0"/>
                        <a:t>ACTIVITY_COMMENT</a:t>
                      </a:r>
                      <a:r>
                        <a:rPr lang="en-GB" sz="2000" dirty="0"/>
                        <a:t> field. </a:t>
                      </a:r>
                      <a:r>
                        <a:rPr lang="en-GB" sz="2000" b="1" dirty="0"/>
                        <a:t>CRIDX</a:t>
                      </a:r>
                      <a:r>
                        <a:rPr lang="en-GB" sz="2000" dirty="0"/>
                        <a:t> should generally be identical to </a:t>
                      </a:r>
                      <a:r>
                        <a:rPr lang="en-GB" sz="2000" b="1" dirty="0"/>
                        <a:t>RIDX.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79531"/>
              </p:ext>
            </p:extLst>
          </p:nvPr>
        </p:nvGraphicFramePr>
        <p:xfrm>
          <a:off x="711200" y="882955"/>
          <a:ext cx="10769600" cy="238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0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301995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688657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4948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975391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68450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69484">
                  <a:extLst>
                    <a:ext uri="{9D8B030D-6E8A-4147-A177-3AD203B41FA5}">
                      <a16:colId xmlns:a16="http://schemas.microsoft.com/office/drawing/2014/main" val="4075305003"/>
                    </a:ext>
                  </a:extLst>
                </a:gridCol>
                <a:gridCol w="822338">
                  <a:extLst>
                    <a:ext uri="{9D8B030D-6E8A-4147-A177-3AD203B41FA5}">
                      <a16:colId xmlns:a16="http://schemas.microsoft.com/office/drawing/2014/main" val="208335209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516779723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27095241"/>
                    </a:ext>
                  </a:extLst>
                </a:gridCol>
                <a:gridCol w="791337">
                  <a:extLst>
                    <a:ext uri="{9D8B030D-6E8A-4147-A177-3AD203B41FA5}">
                      <a16:colId xmlns:a16="http://schemas.microsoft.com/office/drawing/2014/main" val="1902893691"/>
                    </a:ext>
                  </a:extLst>
                </a:gridCol>
                <a:gridCol w="729034">
                  <a:extLst>
                    <a:ext uri="{9D8B030D-6E8A-4147-A177-3AD203B41FA5}">
                      <a16:colId xmlns:a16="http://schemas.microsoft.com/office/drawing/2014/main" val="3813983918"/>
                    </a:ext>
                  </a:extLst>
                </a:gridCol>
              </a:tblGrid>
              <a:tr h="475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7183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FECH at 10uM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P22830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HMBS at  100uM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7189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7EB7-4AFF-E449-B990-485522B9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659E-079F-BD45-BE6C-A319F46A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Assay type</a:t>
            </a:r>
          </a:p>
          <a:p>
            <a:r>
              <a:rPr lang="en-GB" dirty="0"/>
              <a:t>Assay test type (‘in vivo’, ‘in vitro’, ‘ex vivo')</a:t>
            </a:r>
          </a:p>
          <a:p>
            <a:r>
              <a:rPr lang="en-GB" dirty="0" err="1"/>
              <a:t>Assay_strain</a:t>
            </a:r>
            <a:r>
              <a:rPr lang="en-GB" dirty="0"/>
              <a:t>: The organism strain, </a:t>
            </a:r>
            <a:r>
              <a:rPr lang="en-GB" dirty="0" err="1"/>
              <a:t>e.g.‘BALB</a:t>
            </a:r>
            <a:r>
              <a:rPr lang="en-GB" dirty="0"/>
              <a:t>/c’ for a mouse assay.</a:t>
            </a:r>
          </a:p>
          <a:p>
            <a:r>
              <a:rPr lang="en-GB" dirty="0" err="1"/>
              <a:t>Assay_cell_type</a:t>
            </a:r>
            <a:r>
              <a:rPr lang="en-GB" dirty="0"/>
              <a:t>: The name of the cell line used.</a:t>
            </a:r>
          </a:p>
          <a:p>
            <a:r>
              <a:rPr lang="en-GB" dirty="0" err="1"/>
              <a:t>Assay_organism</a:t>
            </a:r>
            <a:r>
              <a:rPr lang="en-GB" dirty="0"/>
              <a:t>: The species targeted by the assay/</a:t>
            </a:r>
          </a:p>
          <a:p>
            <a:r>
              <a:rPr lang="en-GB" dirty="0"/>
              <a:t>TAX_IDs should be present in NCBI taxonomy browser.</a:t>
            </a:r>
          </a:p>
          <a:p>
            <a:r>
              <a:rPr lang="en-GB" dirty="0"/>
              <a:t>Target type: We have a list of categories for this. E.g. PROTEIN/SUBCELLULAR/CELL_LINE.</a:t>
            </a:r>
          </a:p>
          <a:p>
            <a:r>
              <a:rPr lang="en-GB" dirty="0" err="1"/>
              <a:t>Target_name</a:t>
            </a:r>
            <a:r>
              <a:rPr lang="en-GB" dirty="0"/>
              <a:t> (for proteins, this is often the gene symbol)</a:t>
            </a:r>
          </a:p>
          <a:p>
            <a:r>
              <a:rPr lang="en-GB" dirty="0"/>
              <a:t>Accession (from </a:t>
            </a:r>
            <a:r>
              <a:rPr lang="en-GB" dirty="0" err="1"/>
              <a:t>UniProt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18724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50457"/>
              </p:ext>
            </p:extLst>
          </p:nvPr>
        </p:nvGraphicFramePr>
        <p:xfrm>
          <a:off x="660399" y="2566851"/>
          <a:ext cx="10871200" cy="31805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GB" sz="1600" b="1" dirty="0"/>
                        <a:t>CIDX, AIDX, CRIDX and TYPE are mandatory.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99245">
                <a:tc>
                  <a:txBody>
                    <a:bodyPr/>
                    <a:lstStyle/>
                    <a:p>
                      <a:r>
                        <a:rPr lang="en-GB" sz="1600" b="1" dirty="0"/>
                        <a:t>Text results should be submitted to ACTIVITY_COMMENT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This table will take non-numerical activity values if submitted in the </a:t>
                      </a:r>
                      <a:r>
                        <a:rPr lang="en-GB" sz="1600" b="1" dirty="0"/>
                        <a:t>ACTIVITY_COMMENT</a:t>
                      </a:r>
                      <a:r>
                        <a:rPr lang="en-GB" sz="1600" dirty="0"/>
                        <a:t> field.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775492976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r>
                        <a:rPr lang="en-GB" sz="1600" b="1" dirty="0">
                          <a:effectLst/>
                        </a:rPr>
                        <a:t>It is possible to load data without a CTAB file.</a:t>
                      </a:r>
                      <a:endParaRPr lang="en-GB" sz="16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If you include a CTAB file or will be loading structure data later, the CIDX fields in the CTAB </a:t>
                      </a:r>
                      <a:r>
                        <a:rPr lang="en-GB" sz="1600" b="1" dirty="0"/>
                        <a:t>must</a:t>
                      </a:r>
                      <a:r>
                        <a:rPr lang="en-GB" sz="1600" dirty="0"/>
                        <a:t> match the CIDX IDs here.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GB" sz="1600" b="1" dirty="0"/>
                        <a:t>RIDX is optional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If included it must be an RIDX owned by the depositor. </a:t>
                      </a:r>
                      <a:r>
                        <a:rPr lang="en-GB" sz="1600" b="1" dirty="0"/>
                        <a:t>CRIDX</a:t>
                      </a:r>
                      <a:r>
                        <a:rPr lang="en-GB" sz="1600" dirty="0"/>
                        <a:t> should generally be identical to </a:t>
                      </a:r>
                      <a:r>
                        <a:rPr lang="en-GB" sz="1600" b="1" dirty="0"/>
                        <a:t>RIDX.</a:t>
                      </a:r>
                      <a:endParaRPr lang="en-GB" sz="16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GB" sz="1600" b="1" dirty="0"/>
                        <a:t>ACT_ID may be mandatory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ACT_ID </a:t>
                      </a:r>
                      <a:r>
                        <a:rPr lang="en-GB" sz="1600" dirty="0"/>
                        <a:t>is mandatory if providing an </a:t>
                      </a:r>
                      <a:r>
                        <a:rPr lang="en-GB" sz="1600" i="0" dirty="0"/>
                        <a:t>ACTIVITY_PROPERTIES </a:t>
                      </a:r>
                      <a:r>
                        <a:rPr lang="en-GB" sz="1600" i="1" dirty="0"/>
                        <a:t>or </a:t>
                      </a:r>
                      <a:r>
                        <a:rPr lang="en-GB" sz="1600" i="0" dirty="0"/>
                        <a:t>ACTIVITY_SUPPLEMENTARY </a:t>
                      </a:r>
                      <a:r>
                        <a:rPr lang="en-GB" sz="1600" dirty="0"/>
                        <a:t>record that maps to a given line.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9948"/>
              </p:ext>
            </p:extLst>
          </p:nvPr>
        </p:nvGraphicFramePr>
        <p:xfrm>
          <a:off x="919480" y="966215"/>
          <a:ext cx="10353035" cy="142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85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344897657"/>
                    </a:ext>
                  </a:extLst>
                </a:gridCol>
                <a:gridCol w="739107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786740">
                  <a:extLst>
                    <a:ext uri="{9D8B030D-6E8A-4147-A177-3AD203B41FA5}">
                      <a16:colId xmlns:a16="http://schemas.microsoft.com/office/drawing/2014/main" val="3567084466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800111782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54746053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568710274"/>
                    </a:ext>
                  </a:extLst>
                </a:gridCol>
                <a:gridCol w="1768761">
                  <a:extLst>
                    <a:ext uri="{9D8B030D-6E8A-4147-A177-3AD203B41FA5}">
                      <a16:colId xmlns:a16="http://schemas.microsoft.com/office/drawing/2014/main" val="491340546"/>
                    </a:ext>
                  </a:extLst>
                </a:gridCol>
              </a:tblGrid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ACTIVITY_COMMENT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MMV161996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MMV202458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8508763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MMV676395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36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47417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0399" y="2566851"/>
          <a:ext cx="10871200" cy="3446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used to supply additional activity information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For example the Hill slope of a curve.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Should contain information necessary for interpretation of the ACTIVITY table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Raw results and supporting info belong in the ACTIVITY_SUPPLEMENTARY table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Can contain dependent or independent variables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If RESULT_FLAG is set to 1, it shows the record is a dependent variable/result (e.g., slope) rather than an independent variable/parameter.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US" sz="2000" b="1" dirty="0"/>
                        <a:t>TYPE is depositor-defined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Depositors can set their own TYPE categories, but should not use the same TYPE value for different sorts of data.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ACTIVITY_PROPERTIES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/>
        </p:nvGraphicFramePr>
        <p:xfrm>
          <a:off x="1904733" y="1388361"/>
          <a:ext cx="8382532" cy="85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17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822845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272785">
                  <a:extLst>
                    <a:ext uri="{9D8B030D-6E8A-4147-A177-3AD203B41FA5}">
                      <a16:colId xmlns:a16="http://schemas.microsoft.com/office/drawing/2014/main" val="3567084466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800111782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547460535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HILL_SLOPE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5462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67983"/>
              </p:ext>
            </p:extLst>
          </p:nvPr>
        </p:nvGraphicFramePr>
        <p:xfrm>
          <a:off x="660400" y="3429000"/>
          <a:ext cx="10871200" cy="20279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5717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1402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Links ACTIVITY and ACTIVITY_SUPPLEMENTARY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It is a many-to-one mapping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You can assign multiple ACT_IDs to one SAM_ID, e.g. multiple results from a single animal (or multiple results from one multiplex plate).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ACTIVITY_SUPP_MAP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57811"/>
              </p:ext>
            </p:extLst>
          </p:nvPr>
        </p:nvGraphicFramePr>
        <p:xfrm>
          <a:off x="5029347" y="1066800"/>
          <a:ext cx="2133306" cy="214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25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92581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ACT_ID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5789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3959"/>
              </p:ext>
            </p:extLst>
          </p:nvPr>
        </p:nvGraphicFramePr>
        <p:xfrm>
          <a:off x="660400" y="3429000"/>
          <a:ext cx="10871200" cy="21274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8194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8083006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Contains supplementary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grouped by REGID and SAMID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REGID groups by a group, SAMID groups by sample. You can map many ACT_IDS to one sample in the ACT_SUPP_MAP table.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Useful for fine-detail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more useful with datasets such as</a:t>
                      </a:r>
                      <a:r>
                        <a:rPr lang="en-GB" sz="2000" i="1" dirty="0"/>
                        <a:t> in vivo </a:t>
                      </a:r>
                      <a:r>
                        <a:rPr lang="en-GB" sz="2000" dirty="0"/>
                        <a:t>studies where animal-level data is submitted.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ACTIVITY_SUPPLEMENTARY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451"/>
              </p:ext>
            </p:extLst>
          </p:nvPr>
        </p:nvGraphicFramePr>
        <p:xfrm>
          <a:off x="1533100" y="1014548"/>
          <a:ext cx="8133218" cy="215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12">
                  <a:extLst>
                    <a:ext uri="{9D8B030D-6E8A-4147-A177-3AD203B41FA5}">
                      <a16:colId xmlns:a16="http://schemas.microsoft.com/office/drawing/2014/main" val="2202246038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1214345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16401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423052440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681955079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592608751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RELATION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TEXT_VALUE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Side Effect (Y,N)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Y,N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1449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07054"/>
              </p:ext>
            </p:extLst>
          </p:nvPr>
        </p:nvGraphicFramePr>
        <p:xfrm>
          <a:off x="660400" y="3429000"/>
          <a:ext cx="10871200" cy="2432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8194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8083006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Contains information about the publication or dataset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This table should contain enough information to easily identify a publication. For a dataset, it should provide enough context to understand what the data represent.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The ABSTRACT field is still useful for datasets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This should contain a description of the dataset, along with any other relevant metadata such as what was used as a control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47498"/>
              </p:ext>
            </p:extLst>
          </p:nvPr>
        </p:nvGraphicFramePr>
        <p:xfrm>
          <a:off x="609600" y="846142"/>
          <a:ext cx="10871200" cy="194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202246038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445319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1014852">
                  <a:extLst>
                    <a:ext uri="{9D8B030D-6E8A-4147-A177-3AD203B41FA5}">
                      <a16:colId xmlns:a16="http://schemas.microsoft.com/office/drawing/2014/main" val="3107506231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2623193">
                  <a:extLst>
                    <a:ext uri="{9D8B030D-6E8A-4147-A177-3AD203B41FA5}">
                      <a16:colId xmlns:a16="http://schemas.microsoft.com/office/drawing/2014/main" val="3423052440"/>
                    </a:ext>
                  </a:extLst>
                </a:gridCol>
                <a:gridCol w="1302921">
                  <a:extLst>
                    <a:ext uri="{9D8B030D-6E8A-4147-A177-3AD203B41FA5}">
                      <a16:colId xmlns:a16="http://schemas.microsoft.com/office/drawing/2014/main" val="3681955079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PUBMED_ID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REF_TYPE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ABSTRACT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AUTHORS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Publication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an example publication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A.N. Other, </a:t>
                      </a: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R. Hartley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doi.org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10.6019/EXAMPLE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Dataset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an example set of data from the Chemical Studies Project, targeting ATP synthase with inhibitors. The control used for this dataset was DMSO.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CSP Consortium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0702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BDF-4F16-8143-9405-3C4EDA2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2F9A-8277-2043-8B2A-AD797B1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NUCLEIC-ACID NUCLEIC ACID</a:t>
            </a:r>
          </a:p>
          <a:p>
            <a:r>
              <a:rPr lang="en-GB" dirty="0"/>
              <a:t>TISSUE, PROTEIN, ORGANISM, </a:t>
            </a:r>
          </a:p>
          <a:p>
            <a:r>
              <a:rPr lang="en-GB" dirty="0"/>
              <a:t>CELL-LINE, CELL_LINE, CELL LINE</a:t>
            </a:r>
          </a:p>
          <a:p>
            <a:r>
              <a:rPr lang="en-GB" dirty="0"/>
              <a:t>ADMET, UNKNOWN, UNCHECKED, SUBCELLULAR, NO TARGET</a:t>
            </a:r>
          </a:p>
          <a:p>
            <a:r>
              <a:rPr lang="en-GB" dirty="0"/>
              <a:t>PROTEIN COMPLEX, PROTEIN FAMILY, PROTEIN COMPLEX GROUP, CHIMERIC PROTEIN, SELECTIVITY GROUP, PROTEIN\-PROTEIN INTERACTION, SINGLE PROTEIN</a:t>
            </a:r>
          </a:p>
          <a:p>
            <a:r>
              <a:rPr lang="en-GB" dirty="0"/>
              <a:t>MOLECULAR, NON\-MOLECULAR, UNDEFINED, PHENOTYPE, PROTEIN NUCLEIC-ACID COMPLEX</a:t>
            </a:r>
          </a:p>
          <a:p>
            <a:r>
              <a:rPr lang="en-GB" dirty="0"/>
              <a:t>SMALL MOLECULE, OLIGOSACCHARIDE, METAL, LIPID, MACROMOLECULE,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8427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7EA45C-7C83-DD4A-A0D5-66AF3E14543B}"/>
              </a:ext>
            </a:extLst>
          </p:cNvPr>
          <p:cNvSpPr/>
          <p:nvPr/>
        </p:nvSpPr>
        <p:spPr bwMode="auto">
          <a:xfrm>
            <a:off x="711200" y="1249680"/>
            <a:ext cx="4154187" cy="479552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A3C1C-41A8-034A-B4C8-A6E09F5AD40E}"/>
              </a:ext>
            </a:extLst>
          </p:cNvPr>
          <p:cNvSpPr/>
          <p:nvPr/>
        </p:nvSpPr>
        <p:spPr bwMode="auto">
          <a:xfrm>
            <a:off x="4937759" y="1249680"/>
            <a:ext cx="6935153" cy="4795520"/>
          </a:xfrm>
          <a:prstGeom prst="rect">
            <a:avLst/>
          </a:prstGeom>
          <a:solidFill>
            <a:srgbClr val="2B5D9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E443-CBD0-CF42-8D36-A158B909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for </a:t>
            </a:r>
            <a:r>
              <a:rPr lang="en-US" dirty="0" err="1"/>
              <a:t>EUbOPEN</a:t>
            </a:r>
            <a:r>
              <a:rPr lang="en-US" dirty="0"/>
              <a:t> data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C2B7C70-FB11-7649-848A-03DD016A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70703"/>
              </p:ext>
            </p:extLst>
          </p:nvPr>
        </p:nvGraphicFramePr>
        <p:xfrm>
          <a:off x="994920" y="3077789"/>
          <a:ext cx="3586745" cy="136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2428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287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 for individual observations (e.g. cell counts) within a multiplex 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Stores the highest level-data.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ACTIVITY_SUPPLEMENTARY can contain data for individual points used to generate a summary statistic.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D7FD80-B9B9-4042-9ABF-92C13023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24298"/>
              </p:ext>
            </p:extLst>
          </p:nvPr>
        </p:nvGraphicFramePr>
        <p:xfrm>
          <a:off x="995415" y="1445944"/>
          <a:ext cx="3586745" cy="1435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417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4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of a particular multiplex 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338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Species, cell line used, etc.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338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 not have a specific assay type for multiplex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506ED-8106-6541-93DE-F56FF43BF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07409"/>
              </p:ext>
            </p:extLst>
          </p:nvPr>
        </p:nvGraphicFramePr>
        <p:xfrm>
          <a:off x="5295882" y="1414916"/>
          <a:ext cx="3101043" cy="194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04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659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ASSAY_PARAM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626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 for variables related to  the assay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Concentration, incubation time, etc.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a numeric or a text value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6D8288-3F86-1846-B5CD-B75C7B5F9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93874"/>
              </p:ext>
            </p:extLst>
          </p:nvPr>
        </p:nvGraphicFramePr>
        <p:xfrm>
          <a:off x="5200652" y="3542331"/>
          <a:ext cx="3300413" cy="200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4854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ACTIVITY_PROPERTIES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30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dirty="0"/>
                        <a:t>Information necessary for interpretation of the ACTIVITY table data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5409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independent variables or dependent variables.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40965"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Can be used to supply additional activity information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e.g. Hill slope of a curve</a:t>
                      </a:r>
                      <a:endParaRPr lang="en-US" sz="1400" b="0" dirty="0"/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A11203-0196-6640-92FC-47C791C6A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63815"/>
              </p:ext>
            </p:extLst>
          </p:nvPr>
        </p:nvGraphicFramePr>
        <p:xfrm>
          <a:off x="8659963" y="3542330"/>
          <a:ext cx="2970065" cy="16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6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216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ACTIVITY_SUPPLEMENTARY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fine-detail or supplementary data on an assay. 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853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points on a curve, individual  information from each animal (for an animal assay)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8F9D1A4D-EF3E-8E4D-A2A9-15FA37C2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17297"/>
              </p:ext>
            </p:extLst>
          </p:nvPr>
        </p:nvGraphicFramePr>
        <p:xfrm>
          <a:off x="995414" y="4593973"/>
          <a:ext cx="3586745" cy="132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2428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287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on a particular series of depositions.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‘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take a dataset or a publication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BA85F1-979C-3C4A-A765-0C0D2CFC2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04207"/>
              </p:ext>
            </p:extLst>
          </p:nvPr>
        </p:nvGraphicFramePr>
        <p:xfrm>
          <a:off x="8659963" y="1472065"/>
          <a:ext cx="2970065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6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085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ACTIVITY_SUPP_MAP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517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Links ACTIVITY and ACTIVITY_SUPPLEMENTARY</a:t>
                      </a:r>
                    </a:p>
                  </a:txBody>
                  <a:tcPr marL="99549" marR="99549" marT="49775" marB="49775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73165">
                <a:tc>
                  <a:txBody>
                    <a:bodyPr/>
                    <a:lstStyle/>
                    <a:p>
                      <a:pPr marL="0" marR="0" lvl="0" indent="0" algn="ctr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effectLst/>
                        </a:rPr>
                        <a:t>It is a many-to-one mapping</a:t>
                      </a:r>
                      <a:endParaRPr lang="en-GB" sz="1400" b="0" dirty="0"/>
                    </a:p>
                  </a:txBody>
                  <a:tcPr marL="99549" marR="99549" marT="49775" marB="49775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0582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A60-EEAA-2641-BC3D-1FDEBB67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673F-55B8-E540-BB6D-5A915FEF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Binding (B) - Data measuring binding of compound to a molecular target, e.g. Ki, IC50, </a:t>
            </a:r>
            <a:r>
              <a:rPr lang="en-GB" dirty="0" err="1"/>
              <a:t>Kd</a:t>
            </a:r>
            <a:r>
              <a:rPr lang="en-GB" dirty="0"/>
              <a:t>.</a:t>
            </a:r>
          </a:p>
          <a:p>
            <a:r>
              <a:rPr lang="en-GB" dirty="0"/>
              <a:t>Functional (F) - Data measuring the biological effect of a compound, e.g. %cell death in a cell line, rat weight.</a:t>
            </a:r>
          </a:p>
          <a:p>
            <a:r>
              <a:rPr lang="en-GB" dirty="0"/>
              <a:t>ADMET (A) - ADME data e.g. t1/2, oral bioavailability.</a:t>
            </a:r>
          </a:p>
          <a:p>
            <a:r>
              <a:rPr lang="en-GB" dirty="0"/>
              <a:t>Toxicity (T) - Data measuring toxicity of a compound, e.g., cytotoxicity.</a:t>
            </a:r>
          </a:p>
          <a:p>
            <a:r>
              <a:rPr lang="en-GB" dirty="0"/>
              <a:t>Physicochemical (P) - Assays measuring physicochemical properties of the compounds in the absence of biological material </a:t>
            </a:r>
          </a:p>
          <a:p>
            <a:r>
              <a:rPr lang="en-GB" dirty="0"/>
              <a:t>Unclassified (U) - A small proportion of assays cannot be classified into one of the above categories e.g., ratio of binding vs efficacy.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7508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BFED-754E-4F4F-9FBE-B097EE1E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(ASSAY)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9AFC49-072C-294D-81AD-A9AB85B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86461"/>
              </p:ext>
            </p:extLst>
          </p:nvPr>
        </p:nvGraphicFramePr>
        <p:xfrm>
          <a:off x="660400" y="1852612"/>
          <a:ext cx="10871200" cy="225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27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631118">
                  <a:extLst>
                    <a:ext uri="{9D8B030D-6E8A-4147-A177-3AD203B41FA5}">
                      <a16:colId xmlns:a16="http://schemas.microsoft.com/office/drawing/2014/main" val="1018956609"/>
                    </a:ext>
                  </a:extLst>
                </a:gridCol>
                <a:gridCol w="1626118">
                  <a:extLst>
                    <a:ext uri="{9D8B030D-6E8A-4147-A177-3AD203B41FA5}">
                      <a16:colId xmlns:a16="http://schemas.microsoft.com/office/drawing/2014/main" val="3173423642"/>
                    </a:ext>
                  </a:extLst>
                </a:gridCol>
                <a:gridCol w="697293">
                  <a:extLst>
                    <a:ext uri="{9D8B030D-6E8A-4147-A177-3AD203B41FA5}">
                      <a16:colId xmlns:a16="http://schemas.microsoft.com/office/drawing/2014/main" val="41544698"/>
                    </a:ext>
                  </a:extLst>
                </a:gridCol>
                <a:gridCol w="924185">
                  <a:extLst>
                    <a:ext uri="{9D8B030D-6E8A-4147-A177-3AD203B41FA5}">
                      <a16:colId xmlns:a16="http://schemas.microsoft.com/office/drawing/2014/main" val="1688303862"/>
                    </a:ext>
                  </a:extLst>
                </a:gridCol>
                <a:gridCol w="959856">
                  <a:extLst>
                    <a:ext uri="{9D8B030D-6E8A-4147-A177-3AD203B41FA5}">
                      <a16:colId xmlns:a16="http://schemas.microsoft.com/office/drawing/2014/main" val="3749144587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53526876"/>
                    </a:ext>
                  </a:extLst>
                </a:gridCol>
                <a:gridCol w="741417">
                  <a:extLst>
                    <a:ext uri="{9D8B030D-6E8A-4147-A177-3AD203B41FA5}">
                      <a16:colId xmlns:a16="http://schemas.microsoft.com/office/drawing/2014/main" val="372244387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416704949"/>
                    </a:ext>
                  </a:extLst>
                </a:gridCol>
                <a:gridCol w="1242260">
                  <a:extLst>
                    <a:ext uri="{9D8B030D-6E8A-4147-A177-3AD203B41FA5}">
                      <a16:colId xmlns:a16="http://schemas.microsoft.com/office/drawing/2014/main" val="2708840591"/>
                    </a:ext>
                  </a:extLst>
                </a:gridCol>
                <a:gridCol w="1300120">
                  <a:extLst>
                    <a:ext uri="{9D8B030D-6E8A-4147-A177-3AD203B41FA5}">
                      <a16:colId xmlns:a16="http://schemas.microsoft.com/office/drawing/2014/main" val="2937690976"/>
                    </a:ext>
                  </a:extLst>
                </a:gridCol>
              </a:tblGrid>
              <a:tr h="6940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ASSAY_TAX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_TISSUE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ASSAY_CELL_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15576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 assay against human 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MULTI_CQ1-ctf003_human 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0BAF60-D099-0442-AF8F-A25D99B18815}"/>
              </a:ext>
            </a:extLst>
          </p:cNvPr>
          <p:cNvSpPr txBox="1"/>
          <p:nvPr/>
        </p:nvSpPr>
        <p:spPr>
          <a:xfrm>
            <a:off x="1460500" y="4659303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is where data describing what the assay is should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9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E9EC-E0A1-5A46-834F-28CA2A07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(ASSAY)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DDED9B9-7F7E-E043-87A8-96380F16A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81206"/>
              </p:ext>
            </p:extLst>
          </p:nvPr>
        </p:nvGraphicFramePr>
        <p:xfrm>
          <a:off x="644041" y="982282"/>
          <a:ext cx="11005518" cy="503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1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835580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2322736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1514832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183041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1880354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131958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</a:tblGrid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ACTIVITY_COMMENT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Normal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Pyknosed Nuclei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Tubulin-Different-Phenotype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Cell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528845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Apoptotic Cells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406113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Fragmented Nuclei 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140907"/>
                  </a:ext>
                </a:extLst>
              </a:tr>
              <a:tr h="7012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Growth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7012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Healthy Nuclei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06161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1386-A779-564F-91AC-C281F006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Supplementary data (ACTIVITY)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E767C82-03CA-214A-BB09-6F6073570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91606"/>
              </p:ext>
            </p:extLst>
          </p:nvPr>
        </p:nvGraphicFramePr>
        <p:xfrm>
          <a:off x="644039" y="1066800"/>
          <a:ext cx="11005522" cy="260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46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248796058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447761881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849593575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176509261"/>
                    </a:ext>
                  </a:extLst>
                </a:gridCol>
                <a:gridCol w="455872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267227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826455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98631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1025875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719933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19933">
                  <a:extLst>
                    <a:ext uri="{9D8B030D-6E8A-4147-A177-3AD203B41FA5}">
                      <a16:colId xmlns:a16="http://schemas.microsoft.com/office/drawing/2014/main" val="3268749274"/>
                    </a:ext>
                  </a:extLst>
                </a:gridCol>
                <a:gridCol w="834223">
                  <a:extLst>
                    <a:ext uri="{9D8B030D-6E8A-4147-A177-3AD203B41FA5}">
                      <a16:colId xmlns:a16="http://schemas.microsoft.com/office/drawing/2014/main" val="2866764430"/>
                    </a:ext>
                  </a:extLst>
                </a:gridCol>
                <a:gridCol w="605643">
                  <a:extLst>
                    <a:ext uri="{9D8B030D-6E8A-4147-A177-3AD203B41FA5}">
                      <a16:colId xmlns:a16="http://schemas.microsoft.com/office/drawing/2014/main" val="7303721"/>
                    </a:ext>
                  </a:extLst>
                </a:gridCol>
              </a:tblGrid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STANDARD_UNITS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STANDARD_TEXT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17876445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1.85140564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17876447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1.00104977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7564212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23071299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7564213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23071300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92110FE-6793-EC4F-8F20-D4BF6703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205052"/>
              </p:ext>
            </p:extLst>
          </p:nvPr>
        </p:nvGraphicFramePr>
        <p:xfrm>
          <a:off x="711200" y="3840462"/>
          <a:ext cx="10871200" cy="6992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6959600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ACTIVITY data stores the highest levels of activity data.</a:t>
                      </a:r>
                      <a:endParaRPr lang="en-US" sz="1600" b="0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The Activity table is being used here to store the Hill slope coefficients, but if you had individual points they could go in ACTIVITY_SUPPLEMENTARY.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54325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85381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BFED-754E-4F4F-9FBE-B097EE1E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(ACTIVITY_PROPERTIES)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9AFC49-072C-294D-81AD-A9AB85B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1649"/>
              </p:ext>
            </p:extLst>
          </p:nvPr>
        </p:nvGraphicFramePr>
        <p:xfrm>
          <a:off x="767314" y="1410910"/>
          <a:ext cx="10657372" cy="367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1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248796058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447761881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849593575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176509261"/>
                    </a:ext>
                  </a:extLst>
                </a:gridCol>
                <a:gridCol w="723547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2011306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1142657">
                  <a:extLst>
                    <a:ext uri="{9D8B030D-6E8A-4147-A177-3AD203B41FA5}">
                      <a16:colId xmlns:a16="http://schemas.microsoft.com/office/drawing/2014/main" val="2866764430"/>
                    </a:ext>
                  </a:extLst>
                </a:gridCol>
                <a:gridCol w="1142657">
                  <a:extLst>
                    <a:ext uri="{9D8B030D-6E8A-4147-A177-3AD203B41FA5}">
                      <a16:colId xmlns:a16="http://schemas.microsoft.com/office/drawing/2014/main" val="7303721"/>
                    </a:ext>
                  </a:extLst>
                </a:gridCol>
              </a:tblGrid>
              <a:tr h="5309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7896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concentration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7826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Rate (GR)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7826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7896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concentration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1369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74879"/>
              </p:ext>
            </p:extLst>
          </p:nvPr>
        </p:nvGraphicFramePr>
        <p:xfrm>
          <a:off x="660399" y="3686175"/>
          <a:ext cx="10871200" cy="21274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8194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8083006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Contains supplementary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grouped by REGID and SAMID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REGID groups by a group, SAMID groups by sample. You can map many ACT_IDS to one sample in the ACT_SUPP_MAP table.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Useful for fine-detail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more useful with datasets such as</a:t>
                      </a:r>
                      <a:r>
                        <a:rPr lang="en-GB" sz="2000" i="1" dirty="0"/>
                        <a:t> in vivo </a:t>
                      </a:r>
                      <a:r>
                        <a:rPr lang="en-GB" sz="2000" dirty="0"/>
                        <a:t>studies where animal-level data is submitted.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Supplementary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84413"/>
              </p:ext>
            </p:extLst>
          </p:nvPr>
        </p:nvGraphicFramePr>
        <p:xfrm>
          <a:off x="1640468" y="897315"/>
          <a:ext cx="8911061" cy="258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89">
                  <a:extLst>
                    <a:ext uri="{9D8B030D-6E8A-4147-A177-3AD203B41FA5}">
                      <a16:colId xmlns:a16="http://schemas.microsoft.com/office/drawing/2014/main" val="2202246038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665034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423052440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681955079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592608751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RELATION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TEXT_VALUE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 at 0.1mM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1mM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2mM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3mM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10mM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64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7840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998725"/>
              </p:ext>
            </p:extLst>
          </p:nvPr>
        </p:nvGraphicFramePr>
        <p:xfrm>
          <a:off x="660400" y="3251182"/>
          <a:ext cx="10871200" cy="19059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52649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718551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ACTIVITY_SUPPLEMENTARY table stores individual points on the curve.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543250543"/>
                  </a:ext>
                </a:extLst>
              </a:tr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The ACT_SUPP_MAP links ACTIVITY records to sample IDs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For example, if you had HILLSLOPE and SEM measurements from the same plate, these could share a SAMPLE ID.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COMPOUND_RECORD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54233"/>
              </p:ext>
            </p:extLst>
          </p:nvPr>
        </p:nvGraphicFramePr>
        <p:xfrm>
          <a:off x="2135414" y="1277901"/>
          <a:ext cx="7921171" cy="148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63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1506136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3079212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2008188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</a:tblGrid>
              <a:tr h="1809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COMPOUND_KEY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94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MMV010764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010764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MMV010764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1293699"/>
                  </a:ext>
                </a:extLst>
              </a:tr>
              <a:tr h="4207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MMV026468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026468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MMV026468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4455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MMV011229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011229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MMV011229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56579"/>
      </p:ext>
    </p:extLst>
  </p:cSld>
  <p:clrMapOvr>
    <a:masterClrMapping/>
  </p:clrMapOvr>
  <p:transition>
    <p:cut/>
  </p:transition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894628"/>
              </p:ext>
            </p:extLst>
          </p:nvPr>
        </p:nvGraphicFramePr>
        <p:xfrm>
          <a:off x="660399" y="4047308"/>
          <a:ext cx="10871200" cy="14183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This file provides a brief description of the assay, 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Includes data on the target organism, tissue, cellular fraction etc.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RIDX is optional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If included it must be an RIDX owned by the depositor. Either one in this set of files or one already loaded into ChEMBL.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66507"/>
              </p:ext>
            </p:extLst>
          </p:nvPr>
        </p:nvGraphicFramePr>
        <p:xfrm>
          <a:off x="711200" y="882955"/>
          <a:ext cx="10769600" cy="281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0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433438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204867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785785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4948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975391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68450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69484">
                  <a:extLst>
                    <a:ext uri="{9D8B030D-6E8A-4147-A177-3AD203B41FA5}">
                      <a16:colId xmlns:a16="http://schemas.microsoft.com/office/drawing/2014/main" val="4075305003"/>
                    </a:ext>
                  </a:extLst>
                </a:gridCol>
                <a:gridCol w="822338">
                  <a:extLst>
                    <a:ext uri="{9D8B030D-6E8A-4147-A177-3AD203B41FA5}">
                      <a16:colId xmlns:a16="http://schemas.microsoft.com/office/drawing/2014/main" val="208335209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516779723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27095241"/>
                    </a:ext>
                  </a:extLst>
                </a:gridCol>
                <a:gridCol w="791337">
                  <a:extLst>
                    <a:ext uri="{9D8B030D-6E8A-4147-A177-3AD203B41FA5}">
                      <a16:colId xmlns:a16="http://schemas.microsoft.com/office/drawing/2014/main" val="1902893691"/>
                    </a:ext>
                  </a:extLst>
                </a:gridCol>
                <a:gridCol w="729034">
                  <a:extLst>
                    <a:ext uri="{9D8B030D-6E8A-4147-A177-3AD203B41FA5}">
                      <a16:colId xmlns:a16="http://schemas.microsoft.com/office/drawing/2014/main" val="3813983918"/>
                    </a:ext>
                  </a:extLst>
                </a:gridCol>
              </a:tblGrid>
              <a:tr h="475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FECH at 10uM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P22830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HMBS at  100uM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8703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EMBL-EBI_slide_template_July_2015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BBB38D69-F5AA-A744-B18A-4DB8DD1AA6F6}"/>
    </a:ext>
  </a:extLst>
</a:theme>
</file>

<file path=ppt/theme/theme2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CC44CB89-9800-0941-8ECC-CB9266D4EBC4}"/>
    </a:ext>
  </a:extLst>
</a:theme>
</file>

<file path=ppt/theme/theme3.xml><?xml version="1.0" encoding="utf-8"?>
<a:theme xmlns:a="http://schemas.openxmlformats.org/drawingml/2006/main" name="1_EMBL-EBI_slide_template_July_2015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26ADEBC2-7D48-6A4E-A5A8-3798DE85B088}"/>
    </a:ext>
  </a:extLst>
</a:theme>
</file>

<file path=ppt/theme/theme4.xml><?xml version="1.0" encoding="utf-8"?>
<a:theme xmlns:a="http://schemas.openxmlformats.org/drawingml/2006/main" name="2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A605A994-E6CA-FB41-9058-6E42B4B7AB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EMBL-EBI_slide_template_July_2015</Template>
  <TotalTime>2531</TotalTime>
  <Words>2485</Words>
  <Application>Microsoft Macintosh PowerPoint</Application>
  <PresentationFormat>Widescreen</PresentationFormat>
  <Paragraphs>558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HelveticaNeueLT Pro 45 Lt</vt:lpstr>
      <vt:lpstr>Times</vt:lpstr>
      <vt:lpstr>EMBL-EBI_slide_template_July_2015</vt:lpstr>
      <vt:lpstr>1_Leere Präsentation</vt:lpstr>
      <vt:lpstr>1_EMBL-EBI_slide_template_July_2015</vt:lpstr>
      <vt:lpstr>2_Leere Präsentation</vt:lpstr>
      <vt:lpstr>ChEMBL Schema</vt:lpstr>
      <vt:lpstr>Use of tables for EUbOPEN data</vt:lpstr>
      <vt:lpstr>Current Multiplex data structure (ASSAY)</vt:lpstr>
      <vt:lpstr>Current Multiplex data structure (ASSAY)</vt:lpstr>
      <vt:lpstr>Example of Supplementary data (ACTIVITY)</vt:lpstr>
      <vt:lpstr>Current Multiplex data structure (ACTIVITY_PROPERTIES)</vt:lpstr>
      <vt:lpstr>Example of Supplementary data</vt:lpstr>
      <vt:lpstr>COMPOUND_RECORD</vt:lpstr>
      <vt:lpstr>ASSAY</vt:lpstr>
      <vt:lpstr>AIDX DEFINITION</vt:lpstr>
      <vt:lpstr>ASSAY_PARAM</vt:lpstr>
      <vt:lpstr>ASSAY </vt:lpstr>
      <vt:lpstr>ASSAY</vt:lpstr>
      <vt:lpstr>ACTIVITY</vt:lpstr>
      <vt:lpstr>ACTIVITY_PROPERTIES</vt:lpstr>
      <vt:lpstr>ACTIVITY_SUPP_MAP</vt:lpstr>
      <vt:lpstr>ACTIVITY_SUPPLEMENTARY</vt:lpstr>
      <vt:lpstr>REFERENCE</vt:lpstr>
      <vt:lpstr>TARGET_TYPES</vt:lpstr>
      <vt:lpstr>ASSAY_TYPES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UniChem Interface</dc:title>
  <dc:creator>James Blackshaw</dc:creator>
  <cp:lastModifiedBy>James Blackshaw</cp:lastModifiedBy>
  <cp:revision>82</cp:revision>
  <dcterms:created xsi:type="dcterms:W3CDTF">2021-10-07T15:44:20Z</dcterms:created>
  <dcterms:modified xsi:type="dcterms:W3CDTF">2022-07-06T16:51:36Z</dcterms:modified>
</cp:coreProperties>
</file>