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omments/modernComment_189_716E56C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4258" r:id="rId3"/>
    <p:sldMasterId id="2147484277" r:id="rId4"/>
  </p:sldMasterIdLst>
  <p:notesMasterIdLst>
    <p:notesMasterId r:id="rId24"/>
  </p:notesMasterIdLst>
  <p:handoutMasterIdLst>
    <p:handoutMasterId r:id="rId25"/>
  </p:handoutMasterIdLst>
  <p:sldIdLst>
    <p:sldId id="258" r:id="rId5"/>
    <p:sldId id="403" r:id="rId6"/>
    <p:sldId id="406" r:id="rId7"/>
    <p:sldId id="399" r:id="rId8"/>
    <p:sldId id="401" r:id="rId9"/>
    <p:sldId id="400" r:id="rId10"/>
    <p:sldId id="405" r:id="rId11"/>
    <p:sldId id="393" r:id="rId12"/>
    <p:sldId id="388" r:id="rId13"/>
    <p:sldId id="394" r:id="rId14"/>
    <p:sldId id="390" r:id="rId15"/>
    <p:sldId id="392" r:id="rId16"/>
    <p:sldId id="395" r:id="rId17"/>
    <p:sldId id="391" r:id="rId18"/>
    <p:sldId id="397" r:id="rId19"/>
    <p:sldId id="389" r:id="rId20"/>
    <p:sldId id="387" r:id="rId21"/>
    <p:sldId id="396" r:id="rId22"/>
    <p:sldId id="398" r:id="rId23"/>
  </p:sldIdLst>
  <p:sldSz cx="12192000" cy="6858000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85DA0F0-DBF0-3778-D615-538DF563539A}" name="James Blackshaw" initials="JB" userId="S::jblackshaw@ebi.ac.uk::ab997c36-4b20-4420-b555-2b50dac2cbd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ana Stroe" initials="OS" lastIdx="2" clrIdx="0">
    <p:extLst>
      <p:ext uri="{19B8F6BF-5375-455C-9EA6-DF929625EA0E}">
        <p15:presenceInfo xmlns:p15="http://schemas.microsoft.com/office/powerpoint/2012/main" userId="Oana Stroe" providerId="None"/>
      </p:ext>
    </p:extLst>
  </p:cmAuthor>
  <p:cmAuthor id="2" name="James Blackshaw" initials="JB" lastIdx="5" clrIdx="1">
    <p:extLst>
      <p:ext uri="{19B8F6BF-5375-455C-9EA6-DF929625EA0E}">
        <p15:presenceInfo xmlns:p15="http://schemas.microsoft.com/office/powerpoint/2012/main" userId="S::jblackshaw@ebi.ac.uk::ab997c36-4b20-4420-b555-2b50dac2cb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D9C"/>
    <a:srgbClr val="006E9C"/>
    <a:srgbClr val="9CBCC6"/>
    <a:srgbClr val="99C3CE"/>
    <a:srgbClr val="90C3D6"/>
    <a:srgbClr val="78A1B1"/>
    <a:srgbClr val="AAC9DC"/>
    <a:srgbClr val="85ACC2"/>
    <a:srgbClr val="72C7EB"/>
    <a:srgbClr val="B0B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17"/>
    <p:restoredTop sz="97222"/>
  </p:normalViewPr>
  <p:slideViewPr>
    <p:cSldViewPr snapToGrid="0" snapToObjects="1" showGuides="1">
      <p:cViewPr varScale="1">
        <p:scale>
          <a:sx n="90" d="100"/>
          <a:sy n="90" d="100"/>
        </p:scale>
        <p:origin x="216" y="16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89_716E56C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F70CCA6-4BBE-4146-990F-F9FEA96E5881}" authorId="{E85DA0F0-DBF0-3778-D615-538DF563539A}" created="2022-03-14T16:54:30.295">
    <pc:sldMkLst xmlns:pc="http://schemas.microsoft.com/office/powerpoint/2013/main/command">
      <pc:docMk/>
      <pc:sldMk cId="1903056579" sldId="393"/>
    </pc:sldMkLst>
    <p188:txBody>
      <a:bodyPr/>
      <a:lstStyle/>
      <a:p>
        <a:r>
          <a:rPr lang="en-US"/>
          <a:t>Check how probes data may differ from usual compound data here.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71956542-C623-044C-94DC-BB3181C4B641}" type="datetimeFigureOut">
              <a:rPr lang="en-GB" altLang="x-none"/>
              <a:pPr>
                <a:defRPr/>
              </a:pPr>
              <a:t>18/03/2022</a:t>
            </a:fld>
            <a:endParaRPr lang="en-GB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AABC30A3-A54A-8D40-A678-0018651FA2D9}" type="slidenum">
              <a:rPr lang="en-GB" altLang="x-none"/>
              <a:pPr>
                <a:defRPr/>
              </a:pPr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4079933B-9219-4A43-8FF1-1143B54DFF89}" type="datetimeFigureOut">
              <a:rPr lang="en-US" altLang="x-none"/>
              <a:pPr>
                <a:defRPr/>
              </a:pPr>
              <a:t>3/18/22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 noProof="0"/>
              <a:t>Click to edit Master text styles</a:t>
            </a:r>
          </a:p>
          <a:p>
            <a:pPr lvl="1"/>
            <a:r>
              <a:rPr lang="en-GB" altLang="x-none" noProof="0"/>
              <a:t>Second level</a:t>
            </a:r>
          </a:p>
          <a:p>
            <a:pPr lvl="2"/>
            <a:r>
              <a:rPr lang="en-GB" altLang="x-none" noProof="0"/>
              <a:t>Third level</a:t>
            </a:r>
          </a:p>
          <a:p>
            <a:pPr lvl="3"/>
            <a:r>
              <a:rPr lang="en-GB" altLang="x-none" noProof="0"/>
              <a:t>Fourth level</a:t>
            </a:r>
          </a:p>
          <a:p>
            <a:pPr lvl="4"/>
            <a:r>
              <a:rPr lang="en-GB" altLang="x-none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38688DC0-69FC-9E46-99A6-68B85A690F8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" panose="020B0604020202020204" pitchFamily="34" charset="0"/>
        <a:ea typeface="ＭＳ Ｐゴシック" charset="0"/>
        <a:cs typeface="ＭＳ Ｐゴシック" charset="0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688DC0-69FC-9E46-99A6-68B85A690F8C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625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12214225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8654876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480540"/>
      </p:ext>
    </p:extLst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2249912"/>
      </p:ext>
    </p:extLst>
  </p:cSld>
  <p:clrMapOvr>
    <a:masterClrMapping/>
  </p:clrMapOvr>
  <p:transition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246960"/>
      </p:ext>
    </p:extLst>
  </p:cSld>
  <p:clrMapOvr>
    <a:masterClrMapping/>
  </p:clrMapOvr>
  <p:transition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583626"/>
      </p:ext>
    </p:extLst>
  </p:cSld>
  <p:clrMapOvr>
    <a:masterClrMapping/>
  </p:clrMapOvr>
  <p:transition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406084"/>
      </p:ext>
    </p:extLst>
  </p:cSld>
  <p:clrMapOvr>
    <a:masterClrMapping/>
  </p:clrMapOvr>
  <p:transition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8628548"/>
      </p:ext>
    </p:extLst>
  </p:cSld>
  <p:clrMapOvr>
    <a:masterClrMapping/>
  </p:clrMapOvr>
  <p:transition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5929"/>
      </p:ext>
    </p:extLst>
  </p:cSld>
  <p:clrMapOvr>
    <a:masterClrMapping/>
  </p:clrMapOvr>
  <p:transition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147290"/>
      </p:ext>
    </p:extLst>
  </p:cSld>
  <p:clrMapOvr>
    <a:masterClrMapping/>
  </p:clrMapOvr>
  <p:transition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219200"/>
            <a:ext cx="5198533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1219200"/>
            <a:ext cx="5334000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6002"/>
      </p:ext>
    </p:extLst>
  </p:cSld>
  <p:clrMapOvr>
    <a:masterClrMapping/>
  </p:clrMapOvr>
  <p:transition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26035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134692"/>
      </p:ext>
    </p:extLst>
  </p:cSld>
  <p:clrMapOvr>
    <a:masterClrMapping/>
  </p:clrMapOvr>
  <p:transition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877434"/>
      </p:ext>
    </p:extLst>
  </p:cSld>
  <p:clrMapOvr>
    <a:masterClrMapping/>
  </p:clrMapOvr>
  <p:transition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219200"/>
            <a:ext cx="5198533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1219200"/>
            <a:ext cx="5334000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09264"/>
      </p:ext>
    </p:extLst>
  </p:cSld>
  <p:clrMapOvr>
    <a:masterClrMapping/>
  </p:clrMapOvr>
  <p:transition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12214225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178629-6564-934D-B339-452E6AAA85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54908"/>
      </p:ext>
    </p:extLst>
  </p:cSld>
  <p:clrMapOvr>
    <a:masterClrMapping/>
  </p:clrMapOvr>
  <p:transition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31D871-2FBF-5049-BB42-315F017919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95950"/>
      </p:ext>
    </p:extLst>
  </p:cSld>
  <p:clrMapOvr>
    <a:masterClrMapping/>
  </p:clrMapOvr>
  <p:transition>
    <p:cut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96D62D-A517-0149-A8FF-475FC760CF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61923"/>
      </p:ext>
    </p:extLst>
  </p:cSld>
  <p:clrMapOvr>
    <a:masterClrMapping/>
  </p:clrMapOvr>
  <p:transition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1E23B3-56FC-1F44-8385-EE0132FA0F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72461"/>
      </p:ext>
    </p:extLst>
  </p:cSld>
  <p:clrMapOvr>
    <a:masterClrMapping/>
  </p:clrMapOvr>
  <p:transition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51691E-EF69-BF4D-AA1C-C6E979E209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30713"/>
      </p:ext>
    </p:extLst>
  </p:cSld>
  <p:clrMapOvr>
    <a:masterClrMapping/>
  </p:clrMapOvr>
  <p:transition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E82DD9-E005-3F41-81CD-091F82C092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8098"/>
      </p:ext>
    </p:extLst>
  </p:cSld>
  <p:clrMapOvr>
    <a:masterClrMapping/>
  </p:clrMapOvr>
  <p:transition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FADCD1-9DB7-8241-8AD9-6B833A14AB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08548"/>
      </p:ext>
    </p:extLst>
  </p:cSld>
  <p:clrMapOvr>
    <a:masterClrMapping/>
  </p:clrMapOvr>
  <p:transition>
    <p:cu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A89FD8-0499-1B4A-A77F-1B3981B0D3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53269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6407908"/>
      </p:ext>
    </p:extLst>
  </p:cSld>
  <p:clrMapOvr>
    <a:masterClrMapping/>
  </p:clrMapOvr>
  <p:transition>
    <p:cut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B0C7AB-D672-414D-92D3-B28CB2F67D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72805"/>
      </p:ext>
    </p:extLst>
  </p:cSld>
  <p:clrMapOvr>
    <a:masterClrMapping/>
  </p:clrMapOvr>
  <p:transition>
    <p:cut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9139D-DAA9-B74F-A76D-16BDBF9B4E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25837"/>
      </p:ext>
    </p:extLst>
  </p:cSld>
  <p:clrMapOvr>
    <a:masterClrMapping/>
  </p:clrMapOvr>
  <p:transition>
    <p:cut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CEDEFE-169B-0B4E-875D-76D5535C05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24842"/>
      </p:ext>
    </p:extLst>
  </p:cSld>
  <p:clrMapOvr>
    <a:masterClrMapping/>
  </p:clrMapOvr>
  <p:transition>
    <p:cut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FE71A2-073B-EF48-922D-3411500E19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76968"/>
      </p:ext>
    </p:extLst>
  </p:cSld>
  <p:clrMapOvr>
    <a:masterClrMapping/>
  </p:clrMapOvr>
  <p:transition>
    <p:cut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192AAB-F98E-0F43-BCC5-4C1C97DF6A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22848"/>
      </p:ext>
    </p:extLst>
  </p:cSld>
  <p:clrMapOvr>
    <a:masterClrMapping/>
  </p:clrMapOvr>
  <p:transition>
    <p:cut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62BABA-C88B-D94D-BD67-BA3171B0AE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09970"/>
      </p:ext>
    </p:extLst>
  </p:cSld>
  <p:clrMapOvr>
    <a:masterClrMapping/>
  </p:clrMapOvr>
  <p:transition>
    <p:cut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7B2AE5-D14F-F840-A337-B2881C1FDF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88568"/>
      </p:ext>
    </p:extLst>
  </p:cSld>
  <p:clrMapOvr>
    <a:masterClrMapping/>
  </p:clrMapOvr>
  <p:transition>
    <p:cut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8936858"/>
      </p:ext>
    </p:extLst>
  </p:cSld>
  <p:clrMapOvr>
    <a:masterClrMapping/>
  </p:clrMapOvr>
  <p:transition>
    <p:cut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895045"/>
      </p:ext>
    </p:extLst>
  </p:cSld>
  <p:clrMapOvr>
    <a:masterClrMapping/>
  </p:clrMapOvr>
  <p:transition>
    <p:cut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219200"/>
            <a:ext cx="5198533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1219200"/>
            <a:ext cx="5334000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90117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3910718"/>
      </p:ext>
    </p:extLst>
  </p:cSld>
  <p:clrMapOvr>
    <a:masterClrMapping/>
  </p:clrMapOvr>
  <p:transition>
    <p:cut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0293"/>
      </p:ext>
    </p:extLst>
  </p:cSld>
  <p:clrMapOvr>
    <a:masterClrMapping/>
  </p:clrMapOvr>
  <p:transition>
    <p:cut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859227"/>
      </p:ext>
    </p:extLst>
  </p:cSld>
  <p:clrMapOvr>
    <a:masterClrMapping/>
  </p:clrMapOvr>
  <p:transition>
    <p:cut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219200"/>
            <a:ext cx="5198533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1219200"/>
            <a:ext cx="5334000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34825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4607837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339212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4993144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56552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0072" y="1797029"/>
            <a:ext cx="85344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1" y="1040419"/>
            <a:ext cx="103632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1201" y="3851276"/>
            <a:ext cx="5983817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700542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9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H="1">
            <a:off x="0" y="6210300"/>
            <a:ext cx="12192000" cy="647700"/>
          </a:xfrm>
          <a:prstGeom prst="rect">
            <a:avLst/>
          </a:prstGeom>
          <a:solidFill>
            <a:srgbClr val="0043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4115" tIns="22065" rIns="44115" bIns="22065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x-none" sz="1800"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4800"/>
            <a:ext cx="1087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Master title style</a:t>
            </a:r>
            <a:endParaRPr lang="de-DE" altLang="x-none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19200"/>
            <a:ext cx="108712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Master text styles</a:t>
            </a:r>
          </a:p>
          <a:p>
            <a:pPr lvl="1"/>
            <a:r>
              <a:rPr lang="en-GB" altLang="x-none"/>
              <a:t>Second level</a:t>
            </a:r>
          </a:p>
          <a:p>
            <a:pPr lvl="2"/>
            <a:r>
              <a:rPr lang="en-GB" altLang="x-none"/>
              <a:t>Third level</a:t>
            </a:r>
          </a:p>
          <a:p>
            <a:pPr lvl="3"/>
            <a:r>
              <a:rPr lang="en-GB" altLang="x-none"/>
              <a:t>Fourth level</a:t>
            </a:r>
          </a:p>
          <a:p>
            <a:pPr lvl="4"/>
            <a:r>
              <a:rPr lang="en-GB" altLang="x-none"/>
              <a:t>Fifth level</a:t>
            </a:r>
            <a:endParaRPr lang="de-DE" altLang="x-none" dirty="0"/>
          </a:p>
        </p:txBody>
      </p:sp>
      <p:pic>
        <p:nvPicPr>
          <p:cNvPr id="1029" name="Picture 5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26663" y="6308725"/>
            <a:ext cx="14557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  <p:sldLayoutId id="2147484254" r:id="rId12"/>
    <p:sldLayoutId id="2147484255" r:id="rId13"/>
    <p:sldLayoutId id="2147484256" r:id="rId14"/>
    <p:sldLayoutId id="2147484257" r:id="rId15"/>
    <p:sldLayoutId id="2147484237" r:id="rId16"/>
    <p:sldLayoutId id="2147484238" r:id="rId17"/>
    <p:sldLayoutId id="2147484239" r:id="rId18"/>
  </p:sldLayoutIdLst>
  <p:transition>
    <p:cut/>
  </p:transition>
  <p:hf hdr="0" ftr="0"/>
  <p:txStyles>
    <p:titleStyle>
      <a:lvl1pPr algn="l" defTabSz="952500" rtl="0" eaLnBrk="1" fontAlgn="base" hangingPunct="1">
        <a:spcBef>
          <a:spcPct val="0"/>
        </a:spcBef>
        <a:spcAft>
          <a:spcPct val="0"/>
        </a:spcAft>
        <a:defRPr sz="3200" b="0" i="0">
          <a:solidFill>
            <a:schemeClr val="accent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2pPr>
      <a:lvl3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3pPr>
      <a:lvl4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4pPr>
      <a:lvl5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5pPr>
      <a:lvl6pPr marL="220599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6pPr>
      <a:lvl7pPr marL="441176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7pPr>
      <a:lvl8pPr marL="661770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8pPr>
      <a:lvl9pPr marL="882370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9pPr>
    </p:titleStyle>
    <p:bodyStyle>
      <a:lvl1pPr marL="354013" indent="-354013" algn="l" defTabSz="952500" rtl="0" eaLnBrk="1" fontAlgn="base" hangingPunct="1">
        <a:spcBef>
          <a:spcPct val="20000"/>
        </a:spcBef>
        <a:spcAft>
          <a:spcPts val="575"/>
        </a:spcAft>
        <a:buClr>
          <a:schemeClr val="accent1"/>
        </a:buClr>
        <a:buSzPct val="120000"/>
        <a:buFont typeface="Arial" charset="0"/>
        <a:buChar char="•"/>
        <a:defRPr sz="24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631825" indent="-276225" algn="l" defTabSz="952500" rtl="0" eaLnBrk="1" fontAlgn="base" hangingPunct="1">
        <a:spcBef>
          <a:spcPct val="20000"/>
        </a:spcBef>
        <a:spcAft>
          <a:spcPts val="575"/>
        </a:spcAft>
        <a:buClr>
          <a:srgbClr val="FF8C9A"/>
        </a:buClr>
        <a:buSzPct val="100000"/>
        <a:buFont typeface="Arial" charset="0"/>
        <a:buChar char="•"/>
        <a:defRPr sz="22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marL="895350" indent="-234950" algn="l" defTabSz="952500" rtl="0" eaLnBrk="1" fontAlgn="base" hangingPunct="1">
        <a:spcBef>
          <a:spcPct val="20000"/>
        </a:spcBef>
        <a:spcAft>
          <a:spcPts val="575"/>
        </a:spcAft>
        <a:buClr>
          <a:srgbClr val="FF8C9A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1147763" indent="-234950" algn="l" defTabSz="952500" rtl="0" eaLnBrk="1" fontAlgn="base" hangingPunct="1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1400175" indent="-234950" algn="l" defTabSz="952500" rtl="0" eaLnBrk="1" fontAlgn="base" hangingPunct="1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2371346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6pPr>
      <a:lvl7pPr marL="2591945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7pPr>
      <a:lvl8pPr marL="2812522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8pPr>
      <a:lvl9pPr marL="3033117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20599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41176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617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823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0294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541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4414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473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4800"/>
            <a:ext cx="1087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x-none" dirty="0"/>
              <a:t>Click </a:t>
            </a:r>
            <a:r>
              <a:rPr lang="de-DE" altLang="x-none" dirty="0" err="1"/>
              <a:t>to</a:t>
            </a:r>
            <a:r>
              <a:rPr lang="de-DE" altLang="x-none" dirty="0"/>
              <a:t> </a:t>
            </a:r>
            <a:r>
              <a:rPr lang="de-DE" altLang="x-none" dirty="0" err="1"/>
              <a:t>edit</a:t>
            </a:r>
            <a:r>
              <a:rPr lang="de-DE" altLang="x-none" dirty="0"/>
              <a:t>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19200"/>
            <a:ext cx="108712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x-none" dirty="0"/>
              <a:t>Click </a:t>
            </a:r>
            <a:r>
              <a:rPr lang="de-DE" altLang="x-none" dirty="0" err="1"/>
              <a:t>to</a:t>
            </a:r>
            <a:r>
              <a:rPr lang="de-DE" altLang="x-none" dirty="0"/>
              <a:t> </a:t>
            </a:r>
            <a:r>
              <a:rPr lang="de-DE" altLang="x-none" dirty="0" err="1"/>
              <a:t>edit</a:t>
            </a:r>
            <a:r>
              <a:rPr lang="de-DE" altLang="x-none" dirty="0"/>
              <a:t> Master </a:t>
            </a:r>
            <a:r>
              <a:rPr lang="de-DE" altLang="x-none" dirty="0" err="1"/>
              <a:t>text</a:t>
            </a:r>
            <a:r>
              <a:rPr lang="de-DE" altLang="x-none" dirty="0"/>
              <a:t> </a:t>
            </a:r>
            <a:r>
              <a:rPr lang="de-DE" altLang="x-none" dirty="0" err="1"/>
              <a:t>styles</a:t>
            </a:r>
            <a:endParaRPr lang="de-DE" altLang="x-none" dirty="0"/>
          </a:p>
          <a:p>
            <a:pPr lvl="1"/>
            <a:r>
              <a:rPr lang="de-DE" altLang="x-none" dirty="0"/>
              <a:t>Second </a:t>
            </a:r>
            <a:r>
              <a:rPr lang="de-DE" altLang="x-none" dirty="0" err="1"/>
              <a:t>level</a:t>
            </a:r>
            <a:endParaRPr lang="de-DE" altLang="x-none" dirty="0"/>
          </a:p>
          <a:p>
            <a:pPr lvl="2"/>
            <a:r>
              <a:rPr lang="de-DE" altLang="x-none" dirty="0"/>
              <a:t>Third </a:t>
            </a:r>
            <a:r>
              <a:rPr lang="de-DE" altLang="x-none" dirty="0" err="1"/>
              <a:t>level</a:t>
            </a:r>
            <a:endParaRPr lang="de-DE" altLang="x-none" dirty="0"/>
          </a:p>
          <a:p>
            <a:pPr lvl="3"/>
            <a:r>
              <a:rPr lang="de-DE" altLang="x-none" dirty="0" err="1"/>
              <a:t>Fourth</a:t>
            </a:r>
            <a:r>
              <a:rPr lang="de-DE" altLang="x-none" dirty="0"/>
              <a:t> </a:t>
            </a:r>
            <a:r>
              <a:rPr lang="de-DE" altLang="x-none" dirty="0" err="1"/>
              <a:t>level</a:t>
            </a:r>
            <a:endParaRPr lang="de-DE" altLang="x-none" dirty="0"/>
          </a:p>
          <a:p>
            <a:pPr lvl="4"/>
            <a:r>
              <a:rPr lang="de-DE" altLang="x-none" dirty="0" err="1"/>
              <a:t>Fifth</a:t>
            </a:r>
            <a:r>
              <a:rPr lang="de-DE" altLang="x-none" dirty="0"/>
              <a:t> </a:t>
            </a:r>
            <a:r>
              <a:rPr lang="de-DE" altLang="x-none" dirty="0" err="1"/>
              <a:t>level</a:t>
            </a:r>
            <a:endParaRPr lang="de-DE" altLang="x-none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7081" y="6308725"/>
            <a:ext cx="1455319" cy="45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</p:sldLayoutIdLst>
  <p:transition>
    <p:cut/>
  </p:transition>
  <p:hf hdr="0" ftr="0"/>
  <p:txStyles>
    <p:titleStyle>
      <a:lvl1pPr algn="l" defTabSz="952500" rtl="0" eaLnBrk="0" fontAlgn="base" hangingPunct="0">
        <a:spcBef>
          <a:spcPct val="0"/>
        </a:spcBef>
        <a:spcAft>
          <a:spcPct val="0"/>
        </a:spcAft>
        <a:defRPr sz="3200" b="0" i="0">
          <a:solidFill>
            <a:schemeClr val="accent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2pPr>
      <a:lvl3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3pPr>
      <a:lvl4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4pPr>
      <a:lvl5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5pPr>
      <a:lvl6pPr marL="220599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6pPr>
      <a:lvl7pPr marL="441176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7pPr>
      <a:lvl8pPr marL="661770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8pPr>
      <a:lvl9pPr marL="882370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9pPr>
    </p:titleStyle>
    <p:bodyStyle>
      <a:lvl1pPr marL="354013" indent="-354013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SzPct val="120000"/>
        <a:buFont typeface="Arial" charset="0"/>
        <a:buChar char="•"/>
        <a:defRPr sz="24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631825" indent="-276225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SzPct val="100000"/>
        <a:buFont typeface="Arial" charset="0"/>
        <a:buChar char="•"/>
        <a:defRPr sz="22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marL="895350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1147763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1400175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2371346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6pPr>
      <a:lvl7pPr marL="2591945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7pPr>
      <a:lvl8pPr marL="2812522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8pPr>
      <a:lvl9pPr marL="3033117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20599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41176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617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823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0294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541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4414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473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H="1">
            <a:off x="0" y="6210300"/>
            <a:ext cx="12192000" cy="647700"/>
          </a:xfrm>
          <a:prstGeom prst="rect">
            <a:avLst/>
          </a:prstGeom>
          <a:solidFill>
            <a:srgbClr val="0043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4115" tIns="22065" rIns="44115" bIns="22065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x-none" sz="1800" b="0" i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4800"/>
            <a:ext cx="1087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Master title style</a:t>
            </a:r>
            <a:endParaRPr lang="de-DE" altLang="x-none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19200"/>
            <a:ext cx="108712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Master text styles</a:t>
            </a:r>
          </a:p>
          <a:p>
            <a:pPr lvl="1"/>
            <a:r>
              <a:rPr lang="en-US" altLang="x-none" dirty="0"/>
              <a:t>Second level</a:t>
            </a:r>
          </a:p>
          <a:p>
            <a:pPr lvl="2"/>
            <a:r>
              <a:rPr lang="en-US" altLang="x-none" dirty="0"/>
              <a:t>Third level</a:t>
            </a:r>
          </a:p>
          <a:p>
            <a:pPr lvl="3"/>
            <a:r>
              <a:rPr lang="en-US" altLang="x-none" dirty="0"/>
              <a:t>Fourth level</a:t>
            </a:r>
          </a:p>
          <a:p>
            <a:pPr lvl="4"/>
            <a:r>
              <a:rPr lang="en-US" altLang="x-none" dirty="0"/>
              <a:t>Fifth level</a:t>
            </a:r>
            <a:endParaRPr lang="de-DE" altLang="x-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2192D-505D-0948-8694-4C97304EE417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751" y="6308725"/>
            <a:ext cx="1025649" cy="4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5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9" r:id="rId1"/>
    <p:sldLayoutId id="2147484260" r:id="rId2"/>
    <p:sldLayoutId id="2147484261" r:id="rId3"/>
    <p:sldLayoutId id="2147484262" r:id="rId4"/>
    <p:sldLayoutId id="2147484263" r:id="rId5"/>
    <p:sldLayoutId id="2147484264" r:id="rId6"/>
    <p:sldLayoutId id="2147484265" r:id="rId7"/>
    <p:sldLayoutId id="2147484266" r:id="rId8"/>
    <p:sldLayoutId id="2147484267" r:id="rId9"/>
    <p:sldLayoutId id="2147484268" r:id="rId10"/>
    <p:sldLayoutId id="2147484269" r:id="rId11"/>
    <p:sldLayoutId id="2147484270" r:id="rId12"/>
    <p:sldLayoutId id="2147484271" r:id="rId13"/>
    <p:sldLayoutId id="2147484272" r:id="rId14"/>
    <p:sldLayoutId id="2147484273" r:id="rId15"/>
    <p:sldLayoutId id="2147484274" r:id="rId16"/>
    <p:sldLayoutId id="2147484275" r:id="rId17"/>
    <p:sldLayoutId id="2147484276" r:id="rId18"/>
  </p:sldLayoutIdLst>
  <p:transition>
    <p:cut/>
  </p:transition>
  <p:hf hdr="0" ftr="0"/>
  <p:txStyles>
    <p:titleStyle>
      <a:lvl1pPr algn="l" defTabSz="952500" rtl="0" eaLnBrk="0" fontAlgn="base" hangingPunct="0">
        <a:spcBef>
          <a:spcPct val="0"/>
        </a:spcBef>
        <a:spcAft>
          <a:spcPct val="0"/>
        </a:spcAft>
        <a:defRPr sz="3200" b="0" i="0">
          <a:solidFill>
            <a:schemeClr val="accent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2pPr>
      <a:lvl3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3pPr>
      <a:lvl4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4pPr>
      <a:lvl5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5pPr>
      <a:lvl6pPr marL="220599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6pPr>
      <a:lvl7pPr marL="441176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7pPr>
      <a:lvl8pPr marL="661770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8pPr>
      <a:lvl9pPr marL="882370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9pPr>
    </p:titleStyle>
    <p:bodyStyle>
      <a:lvl1pPr marL="354013" indent="-354013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SzPct val="120000"/>
        <a:buFont typeface="Arial" charset="0"/>
        <a:buChar char="•"/>
        <a:defRPr sz="24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631825" indent="-276225" algn="l" defTabSz="952500" rtl="0" eaLnBrk="0" fontAlgn="base" hangingPunct="0">
        <a:spcBef>
          <a:spcPct val="20000"/>
        </a:spcBef>
        <a:spcAft>
          <a:spcPts val="575"/>
        </a:spcAft>
        <a:buClr>
          <a:srgbClr val="FF8C9A"/>
        </a:buClr>
        <a:buSzPct val="100000"/>
        <a:buFont typeface="Arial" charset="0"/>
        <a:buChar char="•"/>
        <a:defRPr sz="22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marL="895350" indent="-234950" algn="l" defTabSz="952500" rtl="0" eaLnBrk="0" fontAlgn="base" hangingPunct="0">
        <a:spcBef>
          <a:spcPct val="20000"/>
        </a:spcBef>
        <a:spcAft>
          <a:spcPts val="575"/>
        </a:spcAft>
        <a:buClr>
          <a:srgbClr val="FF8C9A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1147763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1400175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2371346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6pPr>
      <a:lvl7pPr marL="2591945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7pPr>
      <a:lvl8pPr marL="2812522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8pPr>
      <a:lvl9pPr marL="3033117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20599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41176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617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823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0294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541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4414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473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4800"/>
            <a:ext cx="1087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x-none" dirty="0"/>
              <a:t>Click </a:t>
            </a:r>
            <a:r>
              <a:rPr lang="de-DE" altLang="x-none" dirty="0" err="1"/>
              <a:t>to</a:t>
            </a:r>
            <a:r>
              <a:rPr lang="de-DE" altLang="x-none" dirty="0"/>
              <a:t> </a:t>
            </a:r>
            <a:r>
              <a:rPr lang="de-DE" altLang="x-none" dirty="0" err="1"/>
              <a:t>edit</a:t>
            </a:r>
            <a:r>
              <a:rPr lang="de-DE" altLang="x-none" dirty="0"/>
              <a:t>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19200"/>
            <a:ext cx="108712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x-none" dirty="0"/>
              <a:t>Click </a:t>
            </a:r>
            <a:r>
              <a:rPr lang="de-DE" altLang="x-none" dirty="0" err="1"/>
              <a:t>to</a:t>
            </a:r>
            <a:r>
              <a:rPr lang="de-DE" altLang="x-none" dirty="0"/>
              <a:t> </a:t>
            </a:r>
            <a:r>
              <a:rPr lang="de-DE" altLang="x-none" dirty="0" err="1"/>
              <a:t>edit</a:t>
            </a:r>
            <a:r>
              <a:rPr lang="de-DE" altLang="x-none" dirty="0"/>
              <a:t> Master </a:t>
            </a:r>
            <a:r>
              <a:rPr lang="de-DE" altLang="x-none" dirty="0" err="1"/>
              <a:t>text</a:t>
            </a:r>
            <a:r>
              <a:rPr lang="de-DE" altLang="x-none" dirty="0"/>
              <a:t> </a:t>
            </a:r>
            <a:r>
              <a:rPr lang="de-DE" altLang="x-none" dirty="0" err="1"/>
              <a:t>styles</a:t>
            </a:r>
            <a:endParaRPr lang="de-DE" altLang="x-none" dirty="0"/>
          </a:p>
          <a:p>
            <a:pPr lvl="1"/>
            <a:r>
              <a:rPr lang="de-DE" altLang="x-none" dirty="0"/>
              <a:t>Second </a:t>
            </a:r>
            <a:r>
              <a:rPr lang="de-DE" altLang="x-none" dirty="0" err="1"/>
              <a:t>level</a:t>
            </a:r>
            <a:endParaRPr lang="de-DE" altLang="x-none" dirty="0"/>
          </a:p>
          <a:p>
            <a:pPr lvl="2"/>
            <a:r>
              <a:rPr lang="de-DE" altLang="x-none" dirty="0"/>
              <a:t>Third </a:t>
            </a:r>
            <a:r>
              <a:rPr lang="de-DE" altLang="x-none" dirty="0" err="1"/>
              <a:t>level</a:t>
            </a:r>
            <a:endParaRPr lang="de-DE" altLang="x-none" dirty="0"/>
          </a:p>
          <a:p>
            <a:pPr lvl="3"/>
            <a:r>
              <a:rPr lang="de-DE" altLang="x-none" dirty="0" err="1"/>
              <a:t>Fourth</a:t>
            </a:r>
            <a:r>
              <a:rPr lang="de-DE" altLang="x-none" dirty="0"/>
              <a:t> </a:t>
            </a:r>
            <a:r>
              <a:rPr lang="de-DE" altLang="x-none" dirty="0" err="1"/>
              <a:t>level</a:t>
            </a:r>
            <a:endParaRPr lang="de-DE" altLang="x-none" dirty="0"/>
          </a:p>
          <a:p>
            <a:pPr lvl="4"/>
            <a:r>
              <a:rPr lang="de-DE" altLang="x-none" dirty="0" err="1"/>
              <a:t>Fifth</a:t>
            </a:r>
            <a:r>
              <a:rPr lang="de-DE" altLang="x-none" dirty="0"/>
              <a:t> </a:t>
            </a:r>
            <a:r>
              <a:rPr lang="de-DE" altLang="x-none" dirty="0" err="1"/>
              <a:t>level</a:t>
            </a:r>
            <a:endParaRPr lang="de-DE" alt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04313-1759-E045-B28F-FD0C4051914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472" y="6308726"/>
            <a:ext cx="1051928" cy="4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0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</p:sldLayoutIdLst>
  <p:transition>
    <p:cut/>
  </p:transition>
  <p:hf hdr="0" ftr="0"/>
  <p:txStyles>
    <p:titleStyle>
      <a:lvl1pPr algn="l" defTabSz="952500" rtl="0" eaLnBrk="0" fontAlgn="base" hangingPunct="0">
        <a:spcBef>
          <a:spcPct val="0"/>
        </a:spcBef>
        <a:spcAft>
          <a:spcPct val="0"/>
        </a:spcAft>
        <a:defRPr sz="3200" b="0" i="0">
          <a:solidFill>
            <a:schemeClr val="accent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2pPr>
      <a:lvl3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3pPr>
      <a:lvl4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4pPr>
      <a:lvl5pPr algn="l" defTabSz="952500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5pPr>
      <a:lvl6pPr marL="220599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6pPr>
      <a:lvl7pPr marL="441176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7pPr>
      <a:lvl8pPr marL="661770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8pPr>
      <a:lvl9pPr marL="882370" algn="l" defTabSz="955894" rtl="0" fontAlgn="base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9pPr>
    </p:titleStyle>
    <p:bodyStyle>
      <a:lvl1pPr marL="354013" indent="-354013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SzPct val="120000"/>
        <a:buFont typeface="Arial" charset="0"/>
        <a:buChar char="•"/>
        <a:defRPr sz="24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631825" indent="-276225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SzPct val="100000"/>
        <a:buFont typeface="Arial" charset="0"/>
        <a:buChar char="•"/>
        <a:defRPr sz="22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marL="895350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1147763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1400175" indent="-234950" algn="l" defTabSz="952500" rtl="0" eaLnBrk="0" fontAlgn="base" hangingPunct="0">
        <a:spcBef>
          <a:spcPct val="20000"/>
        </a:spcBef>
        <a:spcAft>
          <a:spcPts val="575"/>
        </a:spcAft>
        <a:buClr>
          <a:schemeClr val="accent1"/>
        </a:buClr>
        <a:buFont typeface="Times" charset="0"/>
        <a:buChar char="•"/>
        <a:defRPr sz="2000" b="0" i="0">
          <a:solidFill>
            <a:srgbClr val="595959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2371346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6pPr>
      <a:lvl7pPr marL="2591945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7pPr>
      <a:lvl8pPr marL="2812522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8pPr>
      <a:lvl9pPr marL="3033117" indent="-238971" algn="l" defTabSz="955894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20599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41176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617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823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0294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541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4414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473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9_716E56C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BA92-1D42-0E4F-AAD1-5FABC9BD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ChEMBL Schema</a:t>
            </a:r>
          </a:p>
        </p:txBody>
      </p:sp>
      <p:pic>
        <p:nvPicPr>
          <p:cNvPr id="6" name="Content Placeholder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6956D54-7ADD-4842-BAD1-C85B66BA9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059" b="8712"/>
          <a:stretch/>
        </p:blipFill>
        <p:spPr>
          <a:xfrm>
            <a:off x="3159682" y="873906"/>
            <a:ext cx="5872636" cy="51101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507C2A-3061-6147-A05D-6BE2E0153482}"/>
              </a:ext>
            </a:extLst>
          </p:cNvPr>
          <p:cNvSpPr txBox="1"/>
          <p:nvPr/>
        </p:nvSpPr>
        <p:spPr>
          <a:xfrm>
            <a:off x="8645109" y="898890"/>
            <a:ext cx="31146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‘Short user defined identifiers are required for each entity and are recorded under various ID fields: CIDX (=Compound), RIDX (=Document), AIDX (=Assay).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3757D-AB66-DE44-A246-A77605DE5182}"/>
              </a:ext>
            </a:extLst>
          </p:cNvPr>
          <p:cNvSpPr txBox="1"/>
          <p:nvPr/>
        </p:nvSpPr>
        <p:spPr>
          <a:xfrm>
            <a:off x="3159682" y="4876097"/>
            <a:ext cx="2100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‘Most deposited data is classed as </a:t>
            </a:r>
            <a:r>
              <a:rPr lang="en-GB" sz="1400" dirty="0" err="1"/>
              <a:t>ref_type</a:t>
            </a:r>
            <a:r>
              <a:rPr lang="en-GB" sz="1400" dirty="0"/>
              <a:t> = ’DATASET’.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01583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0A1A21-061E-3244-8F74-2C866703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248277"/>
              </p:ext>
            </p:extLst>
          </p:nvPr>
        </p:nvGraphicFramePr>
        <p:xfrm>
          <a:off x="660400" y="1066800"/>
          <a:ext cx="10871200" cy="395625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378201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7492999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99245">
                <a:tc>
                  <a:txBody>
                    <a:bodyPr/>
                    <a:lstStyle/>
                    <a:p>
                      <a:r>
                        <a:rPr lang="en-GB" sz="2000" b="1" dirty="0"/>
                        <a:t>AIDX should not be duplicated within a given source. 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/>
                        <a:t>For example, if one panel of probes is being used on multiple sites, or be multiple collaborators, there should only be a single AIDX for "All experiments using this panel". </a:t>
                      </a:r>
                      <a:br>
                        <a:rPr lang="en-GB" sz="2000" b="0" dirty="0"/>
                      </a:br>
                      <a:r>
                        <a:rPr lang="en-GB" sz="2000" b="0" dirty="0"/>
                        <a:t>Alternatively, each site or group could have one AIDX that refers to "The experiment performed at this location". </a:t>
                      </a:r>
                      <a:endParaRPr lang="en-US" sz="2000" b="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086800058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AIDX should be maintained for additional depositions to the same source.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Subsequent data that are using the same panel or at the same location should be loaded with the same AIDX.</a:t>
                      </a:r>
                      <a:endParaRPr lang="en-US" sz="2000" b="1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3936385689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AIDXs must be unique and should be informative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effectLst/>
                        </a:rPr>
                        <a:t>e.g. a group leader's initials or a short version of the site name. It’s a text field up to 200 characters long, so you should have space. </a:t>
                      </a:r>
                      <a:endParaRPr lang="en-US" sz="2000" b="1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325252558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AIDX DEFINITION</a:t>
            </a:r>
          </a:p>
        </p:txBody>
      </p:sp>
    </p:spTree>
    <p:extLst>
      <p:ext uri="{BB962C8B-B14F-4D97-AF65-F5344CB8AC3E}">
        <p14:creationId xmlns:p14="http://schemas.microsoft.com/office/powerpoint/2010/main" val="2570760326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0A1A21-061E-3244-8F74-2C866703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364637"/>
              </p:ext>
            </p:extLst>
          </p:nvPr>
        </p:nvGraphicFramePr>
        <p:xfrm>
          <a:off x="660399" y="2566851"/>
          <a:ext cx="10871200" cy="26335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846287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7024913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07640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effectLst/>
                        </a:rPr>
                        <a:t>This file describes the assay parameters. </a:t>
                      </a:r>
                      <a:endParaRPr lang="en-GB" sz="2000" b="1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effectLst/>
                        </a:rPr>
                        <a:t>For example, here the first two records show the concentration of compound used.</a:t>
                      </a:r>
                      <a:endParaRPr lang="en-US" sz="2000" b="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479075963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AIDX and TYPE are both mandatory. 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effectLst/>
                        </a:rPr>
                        <a:t>Depositors can set their own TYPE categories, but should not use the same TYPE value for different sorts of data.</a:t>
                      </a:r>
                      <a:endParaRPr lang="en-US" sz="2000" b="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791523053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effectLst/>
                        </a:rPr>
                        <a:t>It is a many-to-one mapping</a:t>
                      </a:r>
                      <a:endParaRPr lang="en-GB" sz="2000" b="1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effectLst/>
                        </a:rPr>
                        <a:t>You can store multiple parameters for one assay. </a:t>
                      </a:r>
                      <a:endParaRPr lang="en-GB" sz="2000" b="1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227670550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r>
                        <a:rPr lang="en-GB" sz="2000" b="1" dirty="0"/>
                        <a:t>AIDX is a link to your assays</a:t>
                      </a:r>
                      <a:endParaRPr lang="en-US" sz="2000" b="1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It must match an existing AIDX owned by the depositor.</a:t>
                      </a:r>
                      <a:endParaRPr lang="en-US" sz="200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281261722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ASSAY_PARAM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BD29EC-FB29-2D42-8D53-71198DBDD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04874"/>
              </p:ext>
            </p:extLst>
          </p:nvPr>
        </p:nvGraphicFramePr>
        <p:xfrm>
          <a:off x="2773193" y="1014873"/>
          <a:ext cx="6645611" cy="128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73">
                  <a:extLst>
                    <a:ext uri="{9D8B030D-6E8A-4147-A177-3AD203B41FA5}">
                      <a16:colId xmlns:a16="http://schemas.microsoft.com/office/drawing/2014/main" val="4256069758"/>
                    </a:ext>
                  </a:extLst>
                </a:gridCol>
                <a:gridCol w="949373">
                  <a:extLst>
                    <a:ext uri="{9D8B030D-6E8A-4147-A177-3AD203B41FA5}">
                      <a16:colId xmlns:a16="http://schemas.microsoft.com/office/drawing/2014/main" val="1202810188"/>
                    </a:ext>
                  </a:extLst>
                </a:gridCol>
                <a:gridCol w="949373">
                  <a:extLst>
                    <a:ext uri="{9D8B030D-6E8A-4147-A177-3AD203B41FA5}">
                      <a16:colId xmlns:a16="http://schemas.microsoft.com/office/drawing/2014/main" val="1462450427"/>
                    </a:ext>
                  </a:extLst>
                </a:gridCol>
                <a:gridCol w="949373">
                  <a:extLst>
                    <a:ext uri="{9D8B030D-6E8A-4147-A177-3AD203B41FA5}">
                      <a16:colId xmlns:a16="http://schemas.microsoft.com/office/drawing/2014/main" val="2025410482"/>
                    </a:ext>
                  </a:extLst>
                </a:gridCol>
                <a:gridCol w="747174">
                  <a:extLst>
                    <a:ext uri="{9D8B030D-6E8A-4147-A177-3AD203B41FA5}">
                      <a16:colId xmlns:a16="http://schemas.microsoft.com/office/drawing/2014/main" val="4213649344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2214275101"/>
                    </a:ext>
                  </a:extLst>
                </a:gridCol>
                <a:gridCol w="979716">
                  <a:extLst>
                    <a:ext uri="{9D8B030D-6E8A-4147-A177-3AD203B41FA5}">
                      <a16:colId xmlns:a16="http://schemas.microsoft.com/office/drawing/2014/main" val="3896569934"/>
                    </a:ext>
                  </a:extLst>
                </a:gridCol>
              </a:tblGrid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TEXT_VALUE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039418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8190568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8978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869457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0A1A21-061E-3244-8F74-2C866703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925849"/>
              </p:ext>
            </p:extLst>
          </p:nvPr>
        </p:nvGraphicFramePr>
        <p:xfrm>
          <a:off x="660400" y="3381995"/>
          <a:ext cx="10871200" cy="273705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378201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7492999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99245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It is possible to load data without a CTAB file.</a:t>
                      </a:r>
                      <a:endParaRPr lang="en-US" sz="2000" b="1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/>
                        <a:t>If you include a CTAB file or will be loading structure data later, the CIDX fields in the CTAB must match the CIDX IDs here.</a:t>
                      </a:r>
                      <a:endParaRPr lang="en-US" sz="2000" b="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086800058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ACT_ID links to other tables.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/>
                        <a:t>ACT_ID </a:t>
                      </a:r>
                      <a:r>
                        <a:rPr lang="en-GB" sz="2000" dirty="0"/>
                        <a:t>is mandatory if providing an ACTIVITY_</a:t>
                      </a:r>
                      <a:r>
                        <a:rPr lang="en-GB" sz="2000" i="0" dirty="0"/>
                        <a:t>PROPERTIES or ACTIVITY_SUPPLEMENTAR</a:t>
                      </a:r>
                      <a:r>
                        <a:rPr lang="en-GB" sz="2000" dirty="0"/>
                        <a:t>Y record that maps to a given line.</a:t>
                      </a:r>
                      <a:endParaRPr lang="en-GB" sz="2000" b="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3936385689"/>
                  </a:ext>
                </a:extLst>
              </a:tr>
              <a:tr h="346470">
                <a:tc>
                  <a:txBody>
                    <a:bodyPr/>
                    <a:lstStyle/>
                    <a:p>
                      <a:r>
                        <a:rPr lang="en-US" sz="2000" b="1" dirty="0"/>
                        <a:t>Other notes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This table will take non-numerical activity values is submitted in the </a:t>
                      </a:r>
                      <a:r>
                        <a:rPr lang="en-GB" sz="2000" b="1" dirty="0"/>
                        <a:t>ACTIVITY_COMMENT</a:t>
                      </a:r>
                      <a:r>
                        <a:rPr lang="en-GB" sz="2000" dirty="0"/>
                        <a:t> field. </a:t>
                      </a:r>
                      <a:r>
                        <a:rPr lang="en-GB" sz="2000" b="1" dirty="0"/>
                        <a:t>CRIDX</a:t>
                      </a:r>
                      <a:r>
                        <a:rPr lang="en-GB" sz="2000" dirty="0"/>
                        <a:t> should generally be identical to </a:t>
                      </a:r>
                      <a:r>
                        <a:rPr lang="en-GB" sz="2000" b="1" dirty="0"/>
                        <a:t>RIDX.</a:t>
                      </a:r>
                      <a:endParaRPr lang="en-US" sz="200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262413544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ASSAY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DEB4427-AA03-EA45-9EDB-8F06C6D29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179531"/>
              </p:ext>
            </p:extLst>
          </p:nvPr>
        </p:nvGraphicFramePr>
        <p:xfrm>
          <a:off x="711200" y="882955"/>
          <a:ext cx="10769600" cy="2388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420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  <a:gridCol w="478408">
                  <a:extLst>
                    <a:ext uri="{9D8B030D-6E8A-4147-A177-3AD203B41FA5}">
                      <a16:colId xmlns:a16="http://schemas.microsoft.com/office/drawing/2014/main" val="1200160178"/>
                    </a:ext>
                  </a:extLst>
                </a:gridCol>
                <a:gridCol w="1301995">
                  <a:extLst>
                    <a:ext uri="{9D8B030D-6E8A-4147-A177-3AD203B41FA5}">
                      <a16:colId xmlns:a16="http://schemas.microsoft.com/office/drawing/2014/main" val="2751680202"/>
                    </a:ext>
                  </a:extLst>
                </a:gridCol>
                <a:gridCol w="688657">
                  <a:extLst>
                    <a:ext uri="{9D8B030D-6E8A-4147-A177-3AD203B41FA5}">
                      <a16:colId xmlns:a16="http://schemas.microsoft.com/office/drawing/2014/main" val="1616580055"/>
                    </a:ext>
                  </a:extLst>
                </a:gridCol>
                <a:gridCol w="949488">
                  <a:extLst>
                    <a:ext uri="{9D8B030D-6E8A-4147-A177-3AD203B41FA5}">
                      <a16:colId xmlns:a16="http://schemas.microsoft.com/office/drawing/2014/main" val="1879759153"/>
                    </a:ext>
                  </a:extLst>
                </a:gridCol>
                <a:gridCol w="975391">
                  <a:extLst>
                    <a:ext uri="{9D8B030D-6E8A-4147-A177-3AD203B41FA5}">
                      <a16:colId xmlns:a16="http://schemas.microsoft.com/office/drawing/2014/main" val="1729638089"/>
                    </a:ext>
                  </a:extLst>
                </a:gridCol>
                <a:gridCol w="684505">
                  <a:extLst>
                    <a:ext uri="{9D8B030D-6E8A-4147-A177-3AD203B41FA5}">
                      <a16:colId xmlns:a16="http://schemas.microsoft.com/office/drawing/2014/main" val="3179076675"/>
                    </a:ext>
                  </a:extLst>
                </a:gridCol>
                <a:gridCol w="769484">
                  <a:extLst>
                    <a:ext uri="{9D8B030D-6E8A-4147-A177-3AD203B41FA5}">
                      <a16:colId xmlns:a16="http://schemas.microsoft.com/office/drawing/2014/main" val="4075305003"/>
                    </a:ext>
                  </a:extLst>
                </a:gridCol>
                <a:gridCol w="822338">
                  <a:extLst>
                    <a:ext uri="{9D8B030D-6E8A-4147-A177-3AD203B41FA5}">
                      <a16:colId xmlns:a16="http://schemas.microsoft.com/office/drawing/2014/main" val="2083352098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516779723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427095241"/>
                    </a:ext>
                  </a:extLst>
                </a:gridCol>
                <a:gridCol w="791337">
                  <a:extLst>
                    <a:ext uri="{9D8B030D-6E8A-4147-A177-3AD203B41FA5}">
                      <a16:colId xmlns:a16="http://schemas.microsoft.com/office/drawing/2014/main" val="1902893691"/>
                    </a:ext>
                  </a:extLst>
                </a:gridCol>
                <a:gridCol w="729034">
                  <a:extLst>
                    <a:ext uri="{9D8B030D-6E8A-4147-A177-3AD203B41FA5}">
                      <a16:colId xmlns:a16="http://schemas.microsoft.com/office/drawing/2014/main" val="3813983918"/>
                    </a:ext>
                  </a:extLst>
                </a:gridCol>
              </a:tblGrid>
              <a:tr h="47573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7183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 was evaluated for the inhibition of human FECH at 10uM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vitro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 sapiens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P22830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 sapiens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9890686"/>
                  </a:ext>
                </a:extLst>
              </a:tr>
              <a:tr h="11712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 was evaluated for the inhibition of human HMBS at  100uM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vitro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 sapiens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P08397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 sapiens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271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871891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7EB7-4AFF-E449-B990-485522B9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659E-079F-BD45-BE6C-A319F46AB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Assay type</a:t>
            </a:r>
          </a:p>
          <a:p>
            <a:r>
              <a:rPr lang="en-GB" dirty="0"/>
              <a:t>Assay test type (‘in vivo’, ‘in vitro’, ‘ex vivo')</a:t>
            </a:r>
          </a:p>
          <a:p>
            <a:r>
              <a:rPr lang="en-GB" dirty="0" err="1"/>
              <a:t>Assay_strain</a:t>
            </a:r>
            <a:r>
              <a:rPr lang="en-GB" dirty="0"/>
              <a:t>: The organism strain, </a:t>
            </a:r>
            <a:r>
              <a:rPr lang="en-GB" dirty="0" err="1"/>
              <a:t>e.g.‘BALB</a:t>
            </a:r>
            <a:r>
              <a:rPr lang="en-GB" dirty="0"/>
              <a:t>/c’ for a mouse assay.</a:t>
            </a:r>
          </a:p>
          <a:p>
            <a:r>
              <a:rPr lang="en-GB" dirty="0" err="1"/>
              <a:t>Assay_cell_type</a:t>
            </a:r>
            <a:r>
              <a:rPr lang="en-GB" dirty="0"/>
              <a:t>: The name of the cell line used.</a:t>
            </a:r>
          </a:p>
          <a:p>
            <a:r>
              <a:rPr lang="en-GB" dirty="0" err="1"/>
              <a:t>Assay_organism</a:t>
            </a:r>
            <a:r>
              <a:rPr lang="en-GB" dirty="0"/>
              <a:t>: The species targeted by the assay/</a:t>
            </a:r>
          </a:p>
          <a:p>
            <a:r>
              <a:rPr lang="en-GB" dirty="0"/>
              <a:t>TAX_IDs should be present in NCBI taxonomy browser.</a:t>
            </a:r>
          </a:p>
          <a:p>
            <a:r>
              <a:rPr lang="en-GB" dirty="0"/>
              <a:t>Target type: We have a list of categories for this. E.g. PROTEIN/SUBCELLULAR/CELL_LINE.</a:t>
            </a:r>
          </a:p>
          <a:p>
            <a:r>
              <a:rPr lang="en-GB" dirty="0" err="1"/>
              <a:t>Target_name</a:t>
            </a:r>
            <a:r>
              <a:rPr lang="en-GB" dirty="0"/>
              <a:t> (for proteins, this is often the gene symbol)</a:t>
            </a:r>
          </a:p>
          <a:p>
            <a:r>
              <a:rPr lang="en-GB" dirty="0"/>
              <a:t>Accession (from </a:t>
            </a:r>
            <a:r>
              <a:rPr lang="en-GB" dirty="0" err="1"/>
              <a:t>UniProt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0187245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0A1A21-061E-3244-8F74-2C866703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150457"/>
              </p:ext>
            </p:extLst>
          </p:nvPr>
        </p:nvGraphicFramePr>
        <p:xfrm>
          <a:off x="660399" y="2566851"/>
          <a:ext cx="10871200" cy="318059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846287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7024913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99245">
                <a:tc>
                  <a:txBody>
                    <a:bodyPr/>
                    <a:lstStyle/>
                    <a:p>
                      <a:r>
                        <a:rPr lang="en-GB" sz="1600" b="1" dirty="0"/>
                        <a:t>CIDX, AIDX, CRIDX and TYPE are mandatory.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086800058"/>
                  </a:ext>
                </a:extLst>
              </a:tr>
              <a:tr h="699245">
                <a:tc>
                  <a:txBody>
                    <a:bodyPr/>
                    <a:lstStyle/>
                    <a:p>
                      <a:r>
                        <a:rPr lang="en-GB" sz="1600" b="1" dirty="0"/>
                        <a:t>Text results should be submitted to ACTIVITY_COMMENT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This table will take non-numerical activity values if submitted in the </a:t>
                      </a:r>
                      <a:r>
                        <a:rPr lang="en-GB" sz="1600" b="1" dirty="0"/>
                        <a:t>ACTIVITY_COMMENT</a:t>
                      </a:r>
                      <a:r>
                        <a:rPr lang="en-GB" sz="1600" dirty="0"/>
                        <a:t> field.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2775492976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r>
                        <a:rPr lang="en-GB" sz="1600" b="1" dirty="0">
                          <a:effectLst/>
                        </a:rPr>
                        <a:t>It is possible to load data without a CTAB file.</a:t>
                      </a:r>
                      <a:endParaRPr lang="en-GB" sz="1600" b="1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If you include a CTAB file or will be loading structure data later, the CIDX fields in the CTAB </a:t>
                      </a:r>
                      <a:r>
                        <a:rPr lang="en-GB" sz="1600" b="1" dirty="0"/>
                        <a:t>must</a:t>
                      </a:r>
                      <a:r>
                        <a:rPr lang="en-GB" sz="1600" dirty="0"/>
                        <a:t> match the CIDX IDs here.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3936385689"/>
                  </a:ext>
                </a:extLst>
              </a:tr>
              <a:tr h="346470">
                <a:tc>
                  <a:txBody>
                    <a:bodyPr/>
                    <a:lstStyle/>
                    <a:p>
                      <a:r>
                        <a:rPr lang="en-GB" sz="1600" b="1" dirty="0"/>
                        <a:t>RIDX is optional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If included it must be an RIDX owned by the depositor. </a:t>
                      </a:r>
                      <a:r>
                        <a:rPr lang="en-GB" sz="1600" b="1" dirty="0"/>
                        <a:t>CRIDX</a:t>
                      </a:r>
                      <a:r>
                        <a:rPr lang="en-GB" sz="1600" dirty="0"/>
                        <a:t> should generally be identical to </a:t>
                      </a:r>
                      <a:r>
                        <a:rPr lang="en-GB" sz="1600" b="1" dirty="0"/>
                        <a:t>RIDX.</a:t>
                      </a:r>
                      <a:endParaRPr lang="en-GB" sz="160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2624135447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r>
                        <a:rPr lang="en-GB" sz="1600" b="1" dirty="0"/>
                        <a:t>ACT_ID may be mandatory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ACT_ID </a:t>
                      </a:r>
                      <a:r>
                        <a:rPr lang="en-GB" sz="1600" dirty="0"/>
                        <a:t>is mandatory if providing an </a:t>
                      </a:r>
                      <a:r>
                        <a:rPr lang="en-GB" sz="1600" i="0" dirty="0"/>
                        <a:t>ACTIVITY_PROPERTIES </a:t>
                      </a:r>
                      <a:r>
                        <a:rPr lang="en-GB" sz="1600" i="1" dirty="0"/>
                        <a:t>or </a:t>
                      </a:r>
                      <a:r>
                        <a:rPr lang="en-GB" sz="1600" i="0" dirty="0"/>
                        <a:t>ACTIVITY_SUPPLEMENTARY </a:t>
                      </a:r>
                      <a:r>
                        <a:rPr lang="en-GB" sz="1600" dirty="0"/>
                        <a:t>record that maps to a given line.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79152305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BD29EC-FB29-2D42-8D53-71198DBDD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99948"/>
              </p:ext>
            </p:extLst>
          </p:nvPr>
        </p:nvGraphicFramePr>
        <p:xfrm>
          <a:off x="919480" y="966215"/>
          <a:ext cx="10353035" cy="142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185">
                  <a:extLst>
                    <a:ext uri="{9D8B030D-6E8A-4147-A177-3AD203B41FA5}">
                      <a16:colId xmlns:a16="http://schemas.microsoft.com/office/drawing/2014/main" val="4256069758"/>
                    </a:ext>
                  </a:extLst>
                </a:gridCol>
                <a:gridCol w="941185">
                  <a:extLst>
                    <a:ext uri="{9D8B030D-6E8A-4147-A177-3AD203B41FA5}">
                      <a16:colId xmlns:a16="http://schemas.microsoft.com/office/drawing/2014/main" val="2025410482"/>
                    </a:ext>
                  </a:extLst>
                </a:gridCol>
                <a:gridCol w="941185">
                  <a:extLst>
                    <a:ext uri="{9D8B030D-6E8A-4147-A177-3AD203B41FA5}">
                      <a16:colId xmlns:a16="http://schemas.microsoft.com/office/drawing/2014/main" val="4213649344"/>
                    </a:ext>
                  </a:extLst>
                </a:gridCol>
                <a:gridCol w="941185">
                  <a:extLst>
                    <a:ext uri="{9D8B030D-6E8A-4147-A177-3AD203B41FA5}">
                      <a16:colId xmlns:a16="http://schemas.microsoft.com/office/drawing/2014/main" val="2214275101"/>
                    </a:ext>
                  </a:extLst>
                </a:gridCol>
                <a:gridCol w="941185">
                  <a:extLst>
                    <a:ext uri="{9D8B030D-6E8A-4147-A177-3AD203B41FA5}">
                      <a16:colId xmlns:a16="http://schemas.microsoft.com/office/drawing/2014/main" val="2344897657"/>
                    </a:ext>
                  </a:extLst>
                </a:gridCol>
                <a:gridCol w="739107">
                  <a:extLst>
                    <a:ext uri="{9D8B030D-6E8A-4147-A177-3AD203B41FA5}">
                      <a16:colId xmlns:a16="http://schemas.microsoft.com/office/drawing/2014/main" val="3896569934"/>
                    </a:ext>
                  </a:extLst>
                </a:gridCol>
                <a:gridCol w="786740">
                  <a:extLst>
                    <a:ext uri="{9D8B030D-6E8A-4147-A177-3AD203B41FA5}">
                      <a16:colId xmlns:a16="http://schemas.microsoft.com/office/drawing/2014/main" val="3567084466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2800111782"/>
                    </a:ext>
                  </a:extLst>
                </a:gridCol>
                <a:gridCol w="980902">
                  <a:extLst>
                    <a:ext uri="{9D8B030D-6E8A-4147-A177-3AD203B41FA5}">
                      <a16:colId xmlns:a16="http://schemas.microsoft.com/office/drawing/2014/main" val="547460535"/>
                    </a:ext>
                  </a:extLst>
                </a:gridCol>
                <a:gridCol w="698269">
                  <a:extLst>
                    <a:ext uri="{9D8B030D-6E8A-4147-A177-3AD203B41FA5}">
                      <a16:colId xmlns:a16="http://schemas.microsoft.com/office/drawing/2014/main" val="568710274"/>
                    </a:ext>
                  </a:extLst>
                </a:gridCol>
                <a:gridCol w="1768761">
                  <a:extLst>
                    <a:ext uri="{9D8B030D-6E8A-4147-A177-3AD203B41FA5}">
                      <a16:colId xmlns:a16="http://schemas.microsoft.com/office/drawing/2014/main" val="491340546"/>
                    </a:ext>
                  </a:extLst>
                </a:gridCol>
              </a:tblGrid>
              <a:tr h="3556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UPPER_VALUE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ACTIVITY_COMMENT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039418"/>
                  </a:ext>
                </a:extLst>
              </a:tr>
              <a:tr h="3556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SGC1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MMV161996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Inhibition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active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8978211"/>
                  </a:ext>
                </a:extLst>
              </a:tr>
              <a:tr h="3556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GB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SGC1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MMV202458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Inhibition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active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8508763"/>
                  </a:ext>
                </a:extLst>
              </a:tr>
              <a:tr h="3556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SGC1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MMV676395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EUBSGC1_3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Inhibition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active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836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474173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0A1A21-061E-3244-8F74-2C866703B5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0399" y="2566851"/>
          <a:ext cx="10871200" cy="3446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846287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7024913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99245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Can be used to supply additional activity information</a:t>
                      </a:r>
                      <a:endParaRPr lang="en-US" sz="2000" b="1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/>
                        <a:t>For example the Hill slope of a curve.</a:t>
                      </a:r>
                      <a:endParaRPr lang="en-US" sz="2000" b="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086800058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Should contain information necessary for interpretation of the ACTIVITY table data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Raw results and supporting info belong in the ACTIVITY_SUPPLEMENTARY table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3936385689"/>
                  </a:ext>
                </a:extLst>
              </a:tr>
              <a:tr h="346470">
                <a:tc>
                  <a:txBody>
                    <a:bodyPr/>
                    <a:lstStyle/>
                    <a:p>
                      <a:r>
                        <a:rPr lang="en-GB" sz="2000" b="1" dirty="0">
                          <a:effectLst/>
                        </a:rPr>
                        <a:t>Can contain dependent or independent variables</a:t>
                      </a:r>
                      <a:endParaRPr lang="en-US" sz="2000" b="1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If RESULT_FLAG is set to 1, it shows the record is a dependent variable/result (e.g., slope) rather than an independent variable/parameter.</a:t>
                      </a:r>
                      <a:endParaRPr lang="en-US" sz="200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2624135447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r>
                        <a:rPr lang="en-US" sz="2000" b="1" dirty="0"/>
                        <a:t>TYPE is depositor-defined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effectLst/>
                        </a:rPr>
                        <a:t>Depositors can set their own TYPE categories, but should not use the same TYPE value for different sorts of data.</a:t>
                      </a:r>
                      <a:endParaRPr lang="en-US" sz="2000" b="1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79152305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ACTIVITY_PROPERTIES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BD29EC-FB29-2D42-8D53-71198DBDD985}"/>
              </a:ext>
            </a:extLst>
          </p:cNvPr>
          <p:cNvGraphicFramePr>
            <a:graphicFrameLocks noGrp="1"/>
          </p:cNvGraphicFramePr>
          <p:nvPr/>
        </p:nvGraphicFramePr>
        <p:xfrm>
          <a:off x="1904733" y="1388361"/>
          <a:ext cx="8382532" cy="85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17">
                  <a:extLst>
                    <a:ext uri="{9D8B030D-6E8A-4147-A177-3AD203B41FA5}">
                      <a16:colId xmlns:a16="http://schemas.microsoft.com/office/drawing/2014/main" val="4256069758"/>
                    </a:ext>
                  </a:extLst>
                </a:gridCol>
                <a:gridCol w="1047817">
                  <a:extLst>
                    <a:ext uri="{9D8B030D-6E8A-4147-A177-3AD203B41FA5}">
                      <a16:colId xmlns:a16="http://schemas.microsoft.com/office/drawing/2014/main" val="2025410482"/>
                    </a:ext>
                  </a:extLst>
                </a:gridCol>
                <a:gridCol w="1047817">
                  <a:extLst>
                    <a:ext uri="{9D8B030D-6E8A-4147-A177-3AD203B41FA5}">
                      <a16:colId xmlns:a16="http://schemas.microsoft.com/office/drawing/2014/main" val="4213649344"/>
                    </a:ext>
                  </a:extLst>
                </a:gridCol>
                <a:gridCol w="1047817">
                  <a:extLst>
                    <a:ext uri="{9D8B030D-6E8A-4147-A177-3AD203B41FA5}">
                      <a16:colId xmlns:a16="http://schemas.microsoft.com/office/drawing/2014/main" val="2214275101"/>
                    </a:ext>
                  </a:extLst>
                </a:gridCol>
                <a:gridCol w="822845">
                  <a:extLst>
                    <a:ext uri="{9D8B030D-6E8A-4147-A177-3AD203B41FA5}">
                      <a16:colId xmlns:a16="http://schemas.microsoft.com/office/drawing/2014/main" val="3896569934"/>
                    </a:ext>
                  </a:extLst>
                </a:gridCol>
                <a:gridCol w="1272785">
                  <a:extLst>
                    <a:ext uri="{9D8B030D-6E8A-4147-A177-3AD203B41FA5}">
                      <a16:colId xmlns:a16="http://schemas.microsoft.com/office/drawing/2014/main" val="3567084466"/>
                    </a:ext>
                  </a:extLst>
                </a:gridCol>
                <a:gridCol w="1047817">
                  <a:extLst>
                    <a:ext uri="{9D8B030D-6E8A-4147-A177-3AD203B41FA5}">
                      <a16:colId xmlns:a16="http://schemas.microsoft.com/office/drawing/2014/main" val="2800111782"/>
                    </a:ext>
                  </a:extLst>
                </a:gridCol>
                <a:gridCol w="1047817">
                  <a:extLst>
                    <a:ext uri="{9D8B030D-6E8A-4147-A177-3AD203B41FA5}">
                      <a16:colId xmlns:a16="http://schemas.microsoft.com/office/drawing/2014/main" val="547460535"/>
                    </a:ext>
                  </a:extLst>
                </a:gridCol>
              </a:tblGrid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TEXT_VALUE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TEXT_VALUE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RESULT_FLAG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039418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HILL_SLOPE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8978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354620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0A1A21-061E-3244-8F74-2C866703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567983"/>
              </p:ext>
            </p:extLst>
          </p:nvPr>
        </p:nvGraphicFramePr>
        <p:xfrm>
          <a:off x="660400" y="3429000"/>
          <a:ext cx="10871200" cy="20279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857171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7014029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99245">
                <a:tc>
                  <a:txBody>
                    <a:bodyPr/>
                    <a:lstStyle/>
                    <a:p>
                      <a:r>
                        <a:rPr lang="en-US" sz="2000" b="1" dirty="0"/>
                        <a:t>Links ACTIVITY and ACTIVITY_SUPPLEMENTARY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This is the correct table for raw results and other supporting info. </a:t>
                      </a:r>
                      <a:r>
                        <a:rPr lang="en-GB" sz="2000" b="0" dirty="0"/>
                        <a:t>It is not necessary to supply, for example, all the points on a curve. 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086800058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effectLst/>
                        </a:rPr>
                        <a:t>It is a many-to-one mapping</a:t>
                      </a:r>
                      <a:endParaRPr lang="en-GB" sz="2000" b="1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effectLst/>
                        </a:rPr>
                        <a:t>You can assign multiple ACT_IDs to one SAM_ID, e.g. multiple results from a single animal (or multiple results from one multiplex plate). </a:t>
                      </a:r>
                      <a:endParaRPr lang="en-GB" sz="2000" b="1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393638568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ACTIVITY_SUPP_MAP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BD29EC-FB29-2D42-8D53-71198DBDD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57811"/>
              </p:ext>
            </p:extLst>
          </p:nvPr>
        </p:nvGraphicFramePr>
        <p:xfrm>
          <a:off x="5029347" y="1066800"/>
          <a:ext cx="2133306" cy="2147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725">
                  <a:extLst>
                    <a:ext uri="{9D8B030D-6E8A-4147-A177-3AD203B41FA5}">
                      <a16:colId xmlns:a16="http://schemas.microsoft.com/office/drawing/2014/main" val="4256069758"/>
                    </a:ext>
                  </a:extLst>
                </a:gridCol>
                <a:gridCol w="992581">
                  <a:extLst>
                    <a:ext uri="{9D8B030D-6E8A-4147-A177-3AD203B41FA5}">
                      <a16:colId xmlns:a16="http://schemas.microsoft.com/office/drawing/2014/main" val="4213649344"/>
                    </a:ext>
                  </a:extLst>
                </a:gridCol>
              </a:tblGrid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sng" strike="noStrike" dirty="0">
                          <a:solidFill>
                            <a:srgbClr val="000000"/>
                          </a:solidFill>
                          <a:effectLst/>
                        </a:rPr>
                        <a:t>ACT_ID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sng" strike="noStrike" dirty="0">
                          <a:solidFill>
                            <a:srgbClr val="000000"/>
                          </a:solidFill>
                          <a:effectLst/>
                        </a:rPr>
                        <a:t>SAMID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039418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8978211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017654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EUBSGC1_3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872735"/>
                  </a:ext>
                </a:extLst>
              </a:tr>
              <a:tr h="43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EUBSGC1_4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16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857893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0A1A21-061E-3244-8F74-2C866703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3959"/>
              </p:ext>
            </p:extLst>
          </p:nvPr>
        </p:nvGraphicFramePr>
        <p:xfrm>
          <a:off x="660400" y="3429000"/>
          <a:ext cx="10871200" cy="212745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88194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8083006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99245">
                <a:tc>
                  <a:txBody>
                    <a:bodyPr/>
                    <a:lstStyle/>
                    <a:p>
                      <a:r>
                        <a:rPr lang="en-US" sz="2000" b="1" dirty="0"/>
                        <a:t>Contains supplementary data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This is the correct table for raw results and other supporting info. </a:t>
                      </a:r>
                      <a:r>
                        <a:rPr lang="en-GB" sz="2000" b="0" dirty="0"/>
                        <a:t>It is not necessary to supply, for example, all the points on a curve. 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086800058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Can be grouped by REGID and SAMID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REGID groups by a group, SAMID groups by sample. You can map many ACT_IDS to one sample in the ACT_SUPP_MAP table. 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3936385689"/>
                  </a:ext>
                </a:extLst>
              </a:tr>
              <a:tr h="346470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Useful for fine-detail data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It is more useful with datasets such as</a:t>
                      </a:r>
                      <a:r>
                        <a:rPr lang="en-GB" sz="2000" i="1" dirty="0"/>
                        <a:t> in vivo </a:t>
                      </a:r>
                      <a:r>
                        <a:rPr lang="en-GB" sz="2000" dirty="0"/>
                        <a:t>studies where animal-level data is submitted.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262413544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ACTIVITY_SUPPLEMENTARY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BD29EC-FB29-2D42-8D53-71198DBDD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1451"/>
              </p:ext>
            </p:extLst>
          </p:nvPr>
        </p:nvGraphicFramePr>
        <p:xfrm>
          <a:off x="1533100" y="1014548"/>
          <a:ext cx="8133218" cy="2157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12">
                  <a:extLst>
                    <a:ext uri="{9D8B030D-6E8A-4147-A177-3AD203B41FA5}">
                      <a16:colId xmlns:a16="http://schemas.microsoft.com/office/drawing/2014/main" val="2202246038"/>
                    </a:ext>
                  </a:extLst>
                </a:gridCol>
                <a:gridCol w="1000412">
                  <a:extLst>
                    <a:ext uri="{9D8B030D-6E8A-4147-A177-3AD203B41FA5}">
                      <a16:colId xmlns:a16="http://schemas.microsoft.com/office/drawing/2014/main" val="4256069758"/>
                    </a:ext>
                  </a:extLst>
                </a:gridCol>
                <a:gridCol w="1000412">
                  <a:extLst>
                    <a:ext uri="{9D8B030D-6E8A-4147-A177-3AD203B41FA5}">
                      <a16:colId xmlns:a16="http://schemas.microsoft.com/office/drawing/2014/main" val="2025410482"/>
                    </a:ext>
                  </a:extLst>
                </a:gridCol>
                <a:gridCol w="1214345">
                  <a:extLst>
                    <a:ext uri="{9D8B030D-6E8A-4147-A177-3AD203B41FA5}">
                      <a16:colId xmlns:a16="http://schemas.microsoft.com/office/drawing/2014/main" val="2214275101"/>
                    </a:ext>
                  </a:extLst>
                </a:gridCol>
                <a:gridCol w="916401">
                  <a:extLst>
                    <a:ext uri="{9D8B030D-6E8A-4147-A177-3AD203B41FA5}">
                      <a16:colId xmlns:a16="http://schemas.microsoft.com/office/drawing/2014/main" val="3896569934"/>
                    </a:ext>
                  </a:extLst>
                </a:gridCol>
                <a:gridCol w="1000412">
                  <a:extLst>
                    <a:ext uri="{9D8B030D-6E8A-4147-A177-3AD203B41FA5}">
                      <a16:colId xmlns:a16="http://schemas.microsoft.com/office/drawing/2014/main" val="3423052440"/>
                    </a:ext>
                  </a:extLst>
                </a:gridCol>
                <a:gridCol w="1000412">
                  <a:extLst>
                    <a:ext uri="{9D8B030D-6E8A-4147-A177-3AD203B41FA5}">
                      <a16:colId xmlns:a16="http://schemas.microsoft.com/office/drawing/2014/main" val="3681955079"/>
                    </a:ext>
                  </a:extLst>
                </a:gridCol>
                <a:gridCol w="1000412">
                  <a:extLst>
                    <a:ext uri="{9D8B030D-6E8A-4147-A177-3AD203B41FA5}">
                      <a16:colId xmlns:a16="http://schemas.microsoft.com/office/drawing/2014/main" val="3592608751"/>
                    </a:ext>
                  </a:extLst>
                </a:gridCol>
              </a:tblGrid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SAMID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REGID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RELATION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TEXT_VALUE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UNITS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COMMENTS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039418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Treatment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8978211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Treatment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017654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Treatment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872735"/>
                  </a:ext>
                </a:extLst>
              </a:tr>
              <a:tr h="43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Side Effect (Y,N)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Y,N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16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814491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0BDF-4F16-8143-9405-3C4EDA2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TARGET_TYPES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2F9A-8277-2043-8B2A-AD797B12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NUCLEIC-ACID NUCLEIC ACID</a:t>
            </a:r>
          </a:p>
          <a:p>
            <a:r>
              <a:rPr lang="en-GB" dirty="0"/>
              <a:t>TISSUE, PROTEIN, ORGANISM, </a:t>
            </a:r>
          </a:p>
          <a:p>
            <a:r>
              <a:rPr lang="en-GB" dirty="0"/>
              <a:t>CELL-LINE, CELL_LINE, CELL LINE</a:t>
            </a:r>
          </a:p>
          <a:p>
            <a:r>
              <a:rPr lang="en-GB" dirty="0"/>
              <a:t>ADMET, UNKNOWN, UNCHECKED, SUBCELLULAR, NO TARGET</a:t>
            </a:r>
          </a:p>
          <a:p>
            <a:r>
              <a:rPr lang="en-GB" dirty="0"/>
              <a:t>PROTEIN COMPLEX, PROTEIN FAMILY, PROTEIN COMPLEX GROUP, CHIMERIC PROTEIN, SELECTIVITY GROUP, PROTEIN\-PROTEIN INTERACTION, SINGLE PROTEIN</a:t>
            </a:r>
          </a:p>
          <a:p>
            <a:r>
              <a:rPr lang="en-GB" dirty="0"/>
              <a:t>MOLECULAR, NON\-MOLECULAR, UNDEFINED, PHENOTYPE, PROTEIN NUCLEIC-ACID COMPLEX</a:t>
            </a:r>
          </a:p>
          <a:p>
            <a:r>
              <a:rPr lang="en-GB" dirty="0"/>
              <a:t>SMALL MOLECULE, OLIGOSACCHARIDE, METAL, LIPID, MACROMOLECULE,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84273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1A60-EEAA-2641-BC3D-1FDEBB67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ASSAY_TYPES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2673F-55B8-E540-BB6D-5A915FEF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Binding (B) - Data measuring binding of compound to a molecular target, e.g. Ki, IC50, </a:t>
            </a:r>
            <a:r>
              <a:rPr lang="en-GB" dirty="0" err="1"/>
              <a:t>Kd</a:t>
            </a:r>
            <a:r>
              <a:rPr lang="en-GB" dirty="0"/>
              <a:t>.</a:t>
            </a:r>
          </a:p>
          <a:p>
            <a:r>
              <a:rPr lang="en-GB" dirty="0"/>
              <a:t>Functional (F) - Data measuring the biological effect of a compound, e.g. %cell death in a cell line, rat weight.</a:t>
            </a:r>
          </a:p>
          <a:p>
            <a:r>
              <a:rPr lang="en-GB" dirty="0"/>
              <a:t>ADMET (A) - ADME data e.g. t1/2, oral bioavailability.</a:t>
            </a:r>
          </a:p>
          <a:p>
            <a:r>
              <a:rPr lang="en-GB" dirty="0"/>
              <a:t>Toxicity (T) - Data measuring toxicity of a compound, e.g., cytotoxicity.</a:t>
            </a:r>
          </a:p>
          <a:p>
            <a:r>
              <a:rPr lang="en-GB" dirty="0"/>
              <a:t>Physicochemical (P) - Assays measuring physicochemical properties of the compounds in the absence of biological material </a:t>
            </a:r>
          </a:p>
          <a:p>
            <a:r>
              <a:rPr lang="en-GB" dirty="0"/>
              <a:t>Unclassified (U) - A small proportion of assays cannot be classified into one of the above categories e.g., ratio of binding vs efficacy.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975082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7EA45C-7C83-DD4A-A0D5-66AF3E14543B}"/>
              </a:ext>
            </a:extLst>
          </p:cNvPr>
          <p:cNvSpPr/>
          <p:nvPr/>
        </p:nvSpPr>
        <p:spPr bwMode="auto">
          <a:xfrm>
            <a:off x="711200" y="1249680"/>
            <a:ext cx="4154187" cy="4795520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A3C1C-41A8-034A-B4C8-A6E09F5AD40E}"/>
              </a:ext>
            </a:extLst>
          </p:cNvPr>
          <p:cNvSpPr/>
          <p:nvPr/>
        </p:nvSpPr>
        <p:spPr bwMode="auto">
          <a:xfrm>
            <a:off x="4937759" y="1249680"/>
            <a:ext cx="6935153" cy="4795520"/>
          </a:xfrm>
          <a:prstGeom prst="rect">
            <a:avLst/>
          </a:prstGeom>
          <a:solidFill>
            <a:srgbClr val="2B5D9C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0E443-CBD0-CF42-8D36-A158B909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tables for </a:t>
            </a:r>
            <a:r>
              <a:rPr lang="en-US" dirty="0" err="1"/>
              <a:t>EUbOPEN</a:t>
            </a:r>
            <a:r>
              <a:rPr lang="en-US" dirty="0"/>
              <a:t> data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C2B7C70-FB11-7649-848A-03DD016A5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970703"/>
              </p:ext>
            </p:extLst>
          </p:nvPr>
        </p:nvGraphicFramePr>
        <p:xfrm>
          <a:off x="994920" y="3077789"/>
          <a:ext cx="3586745" cy="136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6745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</a:tblGrid>
              <a:tr h="2428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3287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Records for individual observations (e.g. cell counts) within a multiplex assay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753373"/>
                  </a:ext>
                </a:extLst>
              </a:tr>
              <a:tr h="27724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Stores the highest level-data.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9122746"/>
                  </a:ext>
                </a:extLst>
              </a:tr>
              <a:tr h="47171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ACTIVITY_SUPPLEMENTARY can contain data for individual points used to generate a summary statistic.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36682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D7FD80-B9B9-4042-9ABF-92C13023A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24298"/>
              </p:ext>
            </p:extLst>
          </p:nvPr>
        </p:nvGraphicFramePr>
        <p:xfrm>
          <a:off x="995415" y="1445944"/>
          <a:ext cx="3586745" cy="1435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6745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</a:tblGrid>
              <a:tr h="4171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3407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 of a particular multiplex assay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753373"/>
                  </a:ext>
                </a:extLst>
              </a:tr>
              <a:tr h="3388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Species, cell line used, etc.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9122746"/>
                  </a:ext>
                </a:extLst>
              </a:tr>
              <a:tr h="3388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do not have a specific assay type for multiplex data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3668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F506ED-8106-6541-93DE-F56FF43BF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807409"/>
              </p:ext>
            </p:extLst>
          </p:nvPr>
        </p:nvGraphicFramePr>
        <p:xfrm>
          <a:off x="5295882" y="1414916"/>
          <a:ext cx="3101043" cy="1948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043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</a:tblGrid>
              <a:tr h="56593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ASSAY_PARAM</a:t>
                      </a:r>
                    </a:p>
                  </a:txBody>
                  <a:tcPr marL="9525" marR="9525" marT="9525" marB="0" anchor="ctr">
                    <a:solidFill>
                      <a:srgbClr val="006E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46262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Records for variables related to  the assay</a:t>
                      </a:r>
                    </a:p>
                  </a:txBody>
                  <a:tcPr marL="9525" marR="9525" marT="9525" marB="0" anchor="ctr">
                    <a:solidFill>
                      <a:srgbClr val="90C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753373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Concentration, incubation time, etc.</a:t>
                      </a:r>
                    </a:p>
                  </a:txBody>
                  <a:tcPr marL="9525" marR="9525" marT="9525" marB="0" anchor="ctr">
                    <a:solidFill>
                      <a:srgbClr val="AA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22746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be a numeric or a text value</a:t>
                      </a:r>
                    </a:p>
                  </a:txBody>
                  <a:tcPr marL="9525" marR="9525" marT="9525" marB="0" anchor="ctr">
                    <a:solidFill>
                      <a:srgbClr val="90C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6682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76D8288-3F86-1846-B5CD-B75C7B5F9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493874"/>
              </p:ext>
            </p:extLst>
          </p:nvPr>
        </p:nvGraphicFramePr>
        <p:xfrm>
          <a:off x="5200652" y="3542331"/>
          <a:ext cx="3300413" cy="2003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413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</a:tblGrid>
              <a:tr h="4854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ACTIVITY_PROPERTIES</a:t>
                      </a:r>
                    </a:p>
                  </a:txBody>
                  <a:tcPr marL="9525" marR="9525" marT="9525" marB="0" anchor="ctr">
                    <a:solidFill>
                      <a:srgbClr val="006E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4309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dirty="0"/>
                        <a:t>Information necessary for interpretation of the ACTIVITY table data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0C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753373"/>
                  </a:ext>
                </a:extLst>
              </a:tr>
              <a:tr h="5409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be independent variables or dependent variables.</a:t>
                      </a:r>
                    </a:p>
                  </a:txBody>
                  <a:tcPr marL="9525" marR="9525" marT="9525" marB="0" anchor="ctr">
                    <a:solidFill>
                      <a:srgbClr val="AA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22746"/>
                  </a:ext>
                </a:extLst>
              </a:tr>
              <a:tr h="540965">
                <a:tc>
                  <a:txBody>
                    <a:bodyPr/>
                    <a:lstStyle/>
                    <a:p>
                      <a:pPr marL="0" marR="0" lvl="0" indent="0" algn="ctr" defTabSz="4411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/>
                        <a:t>Can be used to supply additional activity information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e.g. Hill slope of a curve</a:t>
                      </a:r>
                      <a:endParaRPr lang="en-US" sz="1400" b="0" dirty="0"/>
                    </a:p>
                  </a:txBody>
                  <a:tcPr marL="9525" marR="9525" marT="9525" marB="0" anchor="ctr">
                    <a:solidFill>
                      <a:srgbClr val="90C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6682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EA11203-0196-6640-92FC-47C791C6A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263815"/>
              </p:ext>
            </p:extLst>
          </p:nvPr>
        </p:nvGraphicFramePr>
        <p:xfrm>
          <a:off x="8659963" y="3542330"/>
          <a:ext cx="2970065" cy="163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65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</a:tblGrid>
              <a:tr h="5216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ACTIVITY_SUPPLEMENTARY</a:t>
                      </a:r>
                    </a:p>
                  </a:txBody>
                  <a:tcPr marL="9525" marR="9525" marT="9525" marB="0" anchor="ctr">
                    <a:solidFill>
                      <a:srgbClr val="006E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4633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 fine-detail or supplementary data on an assay. </a:t>
                      </a:r>
                    </a:p>
                  </a:txBody>
                  <a:tcPr marL="9525" marR="9525" marT="9525" marB="0" anchor="ctr">
                    <a:solidFill>
                      <a:srgbClr val="90C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753373"/>
                  </a:ext>
                </a:extLst>
              </a:tr>
              <a:tr h="4853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e.g. points on a curve, individual  information from each animal (for an animal assay)</a:t>
                      </a:r>
                    </a:p>
                  </a:txBody>
                  <a:tcPr marL="9525" marR="9525" marT="9525" marB="0" anchor="ctr">
                    <a:solidFill>
                      <a:srgbClr val="AA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22746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8F9D1A4D-EF3E-8E4D-A2A9-15FA37C26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317297"/>
              </p:ext>
            </p:extLst>
          </p:nvPr>
        </p:nvGraphicFramePr>
        <p:xfrm>
          <a:off x="995414" y="4593973"/>
          <a:ext cx="3586745" cy="132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6745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</a:tblGrid>
              <a:tr h="2428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3287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on a particular series of depositions.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753373"/>
                  </a:ext>
                </a:extLst>
              </a:tr>
              <a:tr h="277243">
                <a:tc>
                  <a:txBody>
                    <a:bodyPr/>
                    <a:lstStyle/>
                    <a:p>
                      <a:pPr marL="0" marR="0" lvl="0" indent="0" algn="ctr" defTabSz="4411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e.g. ‘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EUbOPEN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Chemogenomics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Library wave 1’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9122746"/>
                  </a:ext>
                </a:extLst>
              </a:tr>
              <a:tr h="47171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take a dataset or a publication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3668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BA85F1-979C-3C4A-A765-0C0D2CFC2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04207"/>
              </p:ext>
            </p:extLst>
          </p:nvPr>
        </p:nvGraphicFramePr>
        <p:xfrm>
          <a:off x="8659963" y="1472065"/>
          <a:ext cx="2970065" cy="150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65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</a:tblGrid>
              <a:tr h="50851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ACTIVITY_SUPP_MAP</a:t>
                      </a:r>
                    </a:p>
                  </a:txBody>
                  <a:tcPr marL="9525" marR="9525" marT="9525" marB="0" anchor="ctr">
                    <a:solidFill>
                      <a:srgbClr val="006E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45171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Links ACTIVITY and ACTIVITY_SUPPLEMENTARY</a:t>
                      </a:r>
                    </a:p>
                  </a:txBody>
                  <a:tcPr marL="99549" marR="99549" marT="49775" marB="49775">
                    <a:solidFill>
                      <a:srgbClr val="90C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753373"/>
                  </a:ext>
                </a:extLst>
              </a:tr>
              <a:tr h="473165">
                <a:tc>
                  <a:txBody>
                    <a:bodyPr/>
                    <a:lstStyle/>
                    <a:p>
                      <a:pPr marL="0" marR="0" lvl="0" indent="0" algn="ctr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effectLst/>
                        </a:rPr>
                        <a:t>It is a many-to-one mapping</a:t>
                      </a:r>
                      <a:endParaRPr lang="en-GB" sz="1400" b="0" dirty="0"/>
                    </a:p>
                  </a:txBody>
                  <a:tcPr marL="99549" marR="99549" marT="49775" marB="49775">
                    <a:solidFill>
                      <a:srgbClr val="AA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2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0582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BFED-754E-4F4F-9FBE-B097EE1E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Multiplex data structure (ASSAY)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9AFC49-072C-294D-81AD-A9AB85B9B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86461"/>
              </p:ext>
            </p:extLst>
          </p:nvPr>
        </p:nvGraphicFramePr>
        <p:xfrm>
          <a:off x="660400" y="1852612"/>
          <a:ext cx="10871200" cy="225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27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  <a:gridCol w="631118">
                  <a:extLst>
                    <a:ext uri="{9D8B030D-6E8A-4147-A177-3AD203B41FA5}">
                      <a16:colId xmlns:a16="http://schemas.microsoft.com/office/drawing/2014/main" val="1018956609"/>
                    </a:ext>
                  </a:extLst>
                </a:gridCol>
                <a:gridCol w="1626118">
                  <a:extLst>
                    <a:ext uri="{9D8B030D-6E8A-4147-A177-3AD203B41FA5}">
                      <a16:colId xmlns:a16="http://schemas.microsoft.com/office/drawing/2014/main" val="3173423642"/>
                    </a:ext>
                  </a:extLst>
                </a:gridCol>
                <a:gridCol w="697293">
                  <a:extLst>
                    <a:ext uri="{9D8B030D-6E8A-4147-A177-3AD203B41FA5}">
                      <a16:colId xmlns:a16="http://schemas.microsoft.com/office/drawing/2014/main" val="41544698"/>
                    </a:ext>
                  </a:extLst>
                </a:gridCol>
                <a:gridCol w="924185">
                  <a:extLst>
                    <a:ext uri="{9D8B030D-6E8A-4147-A177-3AD203B41FA5}">
                      <a16:colId xmlns:a16="http://schemas.microsoft.com/office/drawing/2014/main" val="1688303862"/>
                    </a:ext>
                  </a:extLst>
                </a:gridCol>
                <a:gridCol w="959856">
                  <a:extLst>
                    <a:ext uri="{9D8B030D-6E8A-4147-A177-3AD203B41FA5}">
                      <a16:colId xmlns:a16="http://schemas.microsoft.com/office/drawing/2014/main" val="3749144587"/>
                    </a:ext>
                  </a:extLst>
                </a:gridCol>
                <a:gridCol w="954768">
                  <a:extLst>
                    <a:ext uri="{9D8B030D-6E8A-4147-A177-3AD203B41FA5}">
                      <a16:colId xmlns:a16="http://schemas.microsoft.com/office/drawing/2014/main" val="1053526876"/>
                    </a:ext>
                  </a:extLst>
                </a:gridCol>
                <a:gridCol w="741417">
                  <a:extLst>
                    <a:ext uri="{9D8B030D-6E8A-4147-A177-3AD203B41FA5}">
                      <a16:colId xmlns:a16="http://schemas.microsoft.com/office/drawing/2014/main" val="3722443874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416704949"/>
                    </a:ext>
                  </a:extLst>
                </a:gridCol>
                <a:gridCol w="1242260">
                  <a:extLst>
                    <a:ext uri="{9D8B030D-6E8A-4147-A177-3AD203B41FA5}">
                      <a16:colId xmlns:a16="http://schemas.microsoft.com/office/drawing/2014/main" val="2708840591"/>
                    </a:ext>
                  </a:extLst>
                </a:gridCol>
                <a:gridCol w="1300120">
                  <a:extLst>
                    <a:ext uri="{9D8B030D-6E8A-4147-A177-3AD203B41FA5}">
                      <a16:colId xmlns:a16="http://schemas.microsoft.com/office/drawing/2014/main" val="2937690976"/>
                    </a:ext>
                  </a:extLst>
                </a:gridCol>
              </a:tblGrid>
              <a:tr h="69402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ASSAY_TAX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_TISSUE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ASSAY_CELL_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15576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2035684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Multiplex assay against human fibroblast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vitro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 sapiens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Fibroblast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MULTI_CQ1-ctf003_human fibroblast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EUbOPEN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Chemogenomics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Library wave 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753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0BAF60-D099-0442-AF8F-A25D99B18815}"/>
              </a:ext>
            </a:extLst>
          </p:cNvPr>
          <p:cNvSpPr txBox="1"/>
          <p:nvPr/>
        </p:nvSpPr>
        <p:spPr>
          <a:xfrm>
            <a:off x="1460500" y="4659303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This is where data describing what the assay is should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094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E9EC-E0A1-5A46-834F-28CA2A07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Multiplex data structure (ASSAY)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6DDED9B9-7F7E-E043-87A8-96380F16A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81206"/>
              </p:ext>
            </p:extLst>
          </p:nvPr>
        </p:nvGraphicFramePr>
        <p:xfrm>
          <a:off x="644041" y="982282"/>
          <a:ext cx="11005518" cy="503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13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  <a:gridCol w="835580">
                  <a:extLst>
                    <a:ext uri="{9D8B030D-6E8A-4147-A177-3AD203B41FA5}">
                      <a16:colId xmlns:a16="http://schemas.microsoft.com/office/drawing/2014/main" val="1200160178"/>
                    </a:ext>
                  </a:extLst>
                </a:gridCol>
                <a:gridCol w="2322736">
                  <a:extLst>
                    <a:ext uri="{9D8B030D-6E8A-4147-A177-3AD203B41FA5}">
                      <a16:colId xmlns:a16="http://schemas.microsoft.com/office/drawing/2014/main" val="2751680202"/>
                    </a:ext>
                  </a:extLst>
                </a:gridCol>
                <a:gridCol w="1514832">
                  <a:extLst>
                    <a:ext uri="{9D8B030D-6E8A-4147-A177-3AD203B41FA5}">
                      <a16:colId xmlns:a16="http://schemas.microsoft.com/office/drawing/2014/main" val="1616580055"/>
                    </a:ext>
                  </a:extLst>
                </a:gridCol>
                <a:gridCol w="1830418">
                  <a:extLst>
                    <a:ext uri="{9D8B030D-6E8A-4147-A177-3AD203B41FA5}">
                      <a16:colId xmlns:a16="http://schemas.microsoft.com/office/drawing/2014/main" val="1879759153"/>
                    </a:ext>
                  </a:extLst>
                </a:gridCol>
                <a:gridCol w="1880354">
                  <a:extLst>
                    <a:ext uri="{9D8B030D-6E8A-4147-A177-3AD203B41FA5}">
                      <a16:colId xmlns:a16="http://schemas.microsoft.com/office/drawing/2014/main" val="1729638089"/>
                    </a:ext>
                  </a:extLst>
                </a:gridCol>
                <a:gridCol w="1319585">
                  <a:extLst>
                    <a:ext uri="{9D8B030D-6E8A-4147-A177-3AD203B41FA5}">
                      <a16:colId xmlns:a16="http://schemas.microsoft.com/office/drawing/2014/main" val="3179076675"/>
                    </a:ext>
                  </a:extLst>
                </a:gridCol>
              </a:tblGrid>
              <a:tr h="2848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ACTIVITY_COMMENT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5531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2035691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Normal (%)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EUbOPEN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Chemogenomics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Library wave 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9122746"/>
                  </a:ext>
                </a:extLst>
              </a:tr>
              <a:tr h="5531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2035691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Pyknosed Nuclei (%)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EUbOPEN Chemogenomics Library wave 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366829"/>
                  </a:ext>
                </a:extLst>
              </a:tr>
              <a:tr h="5531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2035691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Tubulin-Different-Phenotype (%)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EUbOPEN Chemogenomics Library wave 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0158635"/>
                  </a:ext>
                </a:extLst>
              </a:tr>
              <a:tr h="5531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2035691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Cell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EUbOPEN Chemogenomics Library wave 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528845"/>
                  </a:ext>
                </a:extLst>
              </a:tr>
              <a:tr h="5531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2035691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Dmso Apoptotic Cells (%)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EUbOPEN Chemogenomics Library wave 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5406113"/>
                  </a:ext>
                </a:extLst>
              </a:tr>
              <a:tr h="5531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2035691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Dmso Fragmented Nuclei 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EUbOPEN Chemogenomics Library wave 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4140907"/>
                  </a:ext>
                </a:extLst>
              </a:tr>
              <a:tr h="7012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2035691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Dmso Growth 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EUbOPEN Chemogenomics Library wave 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9890686"/>
                  </a:ext>
                </a:extLst>
              </a:tr>
              <a:tr h="70124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2035691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Dmso Healthy Nuclei (%)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EUbOPEN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Chemogenomics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Library wave 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271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061613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1386-A779-564F-91AC-C281F006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Supplementary data (ACTIVITY)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E767C82-03CA-214A-BB09-6F6073570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91606"/>
              </p:ext>
            </p:extLst>
          </p:nvPr>
        </p:nvGraphicFramePr>
        <p:xfrm>
          <a:off x="644039" y="1066800"/>
          <a:ext cx="11005522" cy="260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46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  <a:gridCol w="710346">
                  <a:extLst>
                    <a:ext uri="{9D8B030D-6E8A-4147-A177-3AD203B41FA5}">
                      <a16:colId xmlns:a16="http://schemas.microsoft.com/office/drawing/2014/main" val="248796058"/>
                    </a:ext>
                  </a:extLst>
                </a:gridCol>
                <a:gridCol w="710346">
                  <a:extLst>
                    <a:ext uri="{9D8B030D-6E8A-4147-A177-3AD203B41FA5}">
                      <a16:colId xmlns:a16="http://schemas.microsoft.com/office/drawing/2014/main" val="1447761881"/>
                    </a:ext>
                  </a:extLst>
                </a:gridCol>
                <a:gridCol w="710346">
                  <a:extLst>
                    <a:ext uri="{9D8B030D-6E8A-4147-A177-3AD203B41FA5}">
                      <a16:colId xmlns:a16="http://schemas.microsoft.com/office/drawing/2014/main" val="1849593575"/>
                    </a:ext>
                  </a:extLst>
                </a:gridCol>
                <a:gridCol w="710346">
                  <a:extLst>
                    <a:ext uri="{9D8B030D-6E8A-4147-A177-3AD203B41FA5}">
                      <a16:colId xmlns:a16="http://schemas.microsoft.com/office/drawing/2014/main" val="1176509261"/>
                    </a:ext>
                  </a:extLst>
                </a:gridCol>
                <a:gridCol w="455872">
                  <a:extLst>
                    <a:ext uri="{9D8B030D-6E8A-4147-A177-3AD203B41FA5}">
                      <a16:colId xmlns:a16="http://schemas.microsoft.com/office/drawing/2014/main" val="1200160178"/>
                    </a:ext>
                  </a:extLst>
                </a:gridCol>
                <a:gridCol w="1267227">
                  <a:extLst>
                    <a:ext uri="{9D8B030D-6E8A-4147-A177-3AD203B41FA5}">
                      <a16:colId xmlns:a16="http://schemas.microsoft.com/office/drawing/2014/main" val="2751680202"/>
                    </a:ext>
                  </a:extLst>
                </a:gridCol>
                <a:gridCol w="826455">
                  <a:extLst>
                    <a:ext uri="{9D8B030D-6E8A-4147-A177-3AD203B41FA5}">
                      <a16:colId xmlns:a16="http://schemas.microsoft.com/office/drawing/2014/main" val="1616580055"/>
                    </a:ext>
                  </a:extLst>
                </a:gridCol>
                <a:gridCol w="998631">
                  <a:extLst>
                    <a:ext uri="{9D8B030D-6E8A-4147-A177-3AD203B41FA5}">
                      <a16:colId xmlns:a16="http://schemas.microsoft.com/office/drawing/2014/main" val="1879759153"/>
                    </a:ext>
                  </a:extLst>
                </a:gridCol>
                <a:gridCol w="1025875">
                  <a:extLst>
                    <a:ext uri="{9D8B030D-6E8A-4147-A177-3AD203B41FA5}">
                      <a16:colId xmlns:a16="http://schemas.microsoft.com/office/drawing/2014/main" val="1729638089"/>
                    </a:ext>
                  </a:extLst>
                </a:gridCol>
                <a:gridCol w="719933">
                  <a:extLst>
                    <a:ext uri="{9D8B030D-6E8A-4147-A177-3AD203B41FA5}">
                      <a16:colId xmlns:a16="http://schemas.microsoft.com/office/drawing/2014/main" val="3179076675"/>
                    </a:ext>
                  </a:extLst>
                </a:gridCol>
                <a:gridCol w="719933">
                  <a:extLst>
                    <a:ext uri="{9D8B030D-6E8A-4147-A177-3AD203B41FA5}">
                      <a16:colId xmlns:a16="http://schemas.microsoft.com/office/drawing/2014/main" val="3268749274"/>
                    </a:ext>
                  </a:extLst>
                </a:gridCol>
                <a:gridCol w="834223">
                  <a:extLst>
                    <a:ext uri="{9D8B030D-6E8A-4147-A177-3AD203B41FA5}">
                      <a16:colId xmlns:a16="http://schemas.microsoft.com/office/drawing/2014/main" val="2866764430"/>
                    </a:ext>
                  </a:extLst>
                </a:gridCol>
                <a:gridCol w="605643">
                  <a:extLst>
                    <a:ext uri="{9D8B030D-6E8A-4147-A177-3AD203B41FA5}">
                      <a16:colId xmlns:a16="http://schemas.microsoft.com/office/drawing/2014/main" val="7303721"/>
                    </a:ext>
                  </a:extLst>
                </a:gridCol>
              </a:tblGrid>
              <a:tr h="2848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TEXT_VALUE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_RELATION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STANDARD_UNITS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STANDARD_TEXT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_FLAG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2848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5336623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17876445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HILLSLOPE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1.85140564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HILLSLOPE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753373"/>
                  </a:ext>
                </a:extLst>
              </a:tr>
              <a:tr h="5531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5336628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17876447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HILLSLOPE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1.00104977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HILLSLOPE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9122746"/>
                  </a:ext>
                </a:extLst>
              </a:tr>
              <a:tr h="5531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7564212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23071299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± SEM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growth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± SEM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growth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366829"/>
                  </a:ext>
                </a:extLst>
              </a:tr>
              <a:tr h="5531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7564213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23071300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± SEM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growth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± SEM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growth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0158635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92110FE-6793-EC4F-8F20-D4BF6703F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205052"/>
              </p:ext>
            </p:extLst>
          </p:nvPr>
        </p:nvGraphicFramePr>
        <p:xfrm>
          <a:off x="711200" y="3840462"/>
          <a:ext cx="10871200" cy="69924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6959600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99245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The ACTIVITY data stores the highest levels of activity data.</a:t>
                      </a:r>
                      <a:endParaRPr lang="en-US" sz="1600" b="0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The Activity table is being used here to store the Hill slope coefficients, but if you had individual points they could go in ACTIVITY_SUPPLEMENTARY.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543250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85381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BFED-754E-4F4F-9FBE-B097EE1E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Multiplex data structure (ACTIVITY_PROPERTIES)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9AFC49-072C-294D-81AD-A9AB85B9B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1649"/>
              </p:ext>
            </p:extLst>
          </p:nvPr>
        </p:nvGraphicFramePr>
        <p:xfrm>
          <a:off x="767314" y="1410910"/>
          <a:ext cx="10657372" cy="367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41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  <a:gridCol w="1127441">
                  <a:extLst>
                    <a:ext uri="{9D8B030D-6E8A-4147-A177-3AD203B41FA5}">
                      <a16:colId xmlns:a16="http://schemas.microsoft.com/office/drawing/2014/main" val="248796058"/>
                    </a:ext>
                  </a:extLst>
                </a:gridCol>
                <a:gridCol w="1127441">
                  <a:extLst>
                    <a:ext uri="{9D8B030D-6E8A-4147-A177-3AD203B41FA5}">
                      <a16:colId xmlns:a16="http://schemas.microsoft.com/office/drawing/2014/main" val="1447761881"/>
                    </a:ext>
                  </a:extLst>
                </a:gridCol>
                <a:gridCol w="1127441">
                  <a:extLst>
                    <a:ext uri="{9D8B030D-6E8A-4147-A177-3AD203B41FA5}">
                      <a16:colId xmlns:a16="http://schemas.microsoft.com/office/drawing/2014/main" val="1849593575"/>
                    </a:ext>
                  </a:extLst>
                </a:gridCol>
                <a:gridCol w="1127441">
                  <a:extLst>
                    <a:ext uri="{9D8B030D-6E8A-4147-A177-3AD203B41FA5}">
                      <a16:colId xmlns:a16="http://schemas.microsoft.com/office/drawing/2014/main" val="1176509261"/>
                    </a:ext>
                  </a:extLst>
                </a:gridCol>
                <a:gridCol w="723547">
                  <a:extLst>
                    <a:ext uri="{9D8B030D-6E8A-4147-A177-3AD203B41FA5}">
                      <a16:colId xmlns:a16="http://schemas.microsoft.com/office/drawing/2014/main" val="1200160178"/>
                    </a:ext>
                  </a:extLst>
                </a:gridCol>
                <a:gridCol w="2011306">
                  <a:extLst>
                    <a:ext uri="{9D8B030D-6E8A-4147-A177-3AD203B41FA5}">
                      <a16:colId xmlns:a16="http://schemas.microsoft.com/office/drawing/2014/main" val="2751680202"/>
                    </a:ext>
                  </a:extLst>
                </a:gridCol>
                <a:gridCol w="1142657">
                  <a:extLst>
                    <a:ext uri="{9D8B030D-6E8A-4147-A177-3AD203B41FA5}">
                      <a16:colId xmlns:a16="http://schemas.microsoft.com/office/drawing/2014/main" val="2866764430"/>
                    </a:ext>
                  </a:extLst>
                </a:gridCol>
                <a:gridCol w="1142657">
                  <a:extLst>
                    <a:ext uri="{9D8B030D-6E8A-4147-A177-3AD203B41FA5}">
                      <a16:colId xmlns:a16="http://schemas.microsoft.com/office/drawing/2014/main" val="7303721"/>
                    </a:ext>
                  </a:extLst>
                </a:gridCol>
              </a:tblGrid>
              <a:tr h="5309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TEXT_VALUE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7896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7126355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22579952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 concentration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753373"/>
                  </a:ext>
                </a:extLst>
              </a:tr>
              <a:tr h="78260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7126354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22579952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Growth Rate (GR)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9122746"/>
                  </a:ext>
                </a:extLst>
              </a:tr>
              <a:tr h="78260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7126356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22579952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366829"/>
                  </a:ext>
                </a:extLst>
              </a:tr>
              <a:tr h="7896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7126324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22579742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 concentration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015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613696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0A1A21-061E-3244-8F74-2C866703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874879"/>
              </p:ext>
            </p:extLst>
          </p:nvPr>
        </p:nvGraphicFramePr>
        <p:xfrm>
          <a:off x="660399" y="3686175"/>
          <a:ext cx="10871200" cy="212745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88194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8083006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99245">
                <a:tc>
                  <a:txBody>
                    <a:bodyPr/>
                    <a:lstStyle/>
                    <a:p>
                      <a:r>
                        <a:rPr lang="en-US" sz="2000" b="1" dirty="0"/>
                        <a:t>Contains supplementary data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This is the correct table for raw results and other supporting info. </a:t>
                      </a:r>
                      <a:r>
                        <a:rPr lang="en-GB" sz="2000" b="0" dirty="0"/>
                        <a:t>It is not necessary to supply, for example, all the points on a curve. 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086800058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Can be grouped by REGID and SAMID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REGID groups by a group, SAMID groups by sample. You can map many ACT_IDS to one sample in the ACT_SUPP_MAP table. 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3936385689"/>
                  </a:ext>
                </a:extLst>
              </a:tr>
              <a:tr h="346470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Useful for fine-detail data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It is more useful with datasets such as</a:t>
                      </a:r>
                      <a:r>
                        <a:rPr lang="en-GB" sz="2000" i="1" dirty="0"/>
                        <a:t> in vivo </a:t>
                      </a:r>
                      <a:r>
                        <a:rPr lang="en-GB" sz="2000" dirty="0"/>
                        <a:t>studies where animal-level data is submitted.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262413544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Supplementary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BD29EC-FB29-2D42-8D53-71198DBDD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84413"/>
              </p:ext>
            </p:extLst>
          </p:nvPr>
        </p:nvGraphicFramePr>
        <p:xfrm>
          <a:off x="1640468" y="897315"/>
          <a:ext cx="8911061" cy="2588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089">
                  <a:extLst>
                    <a:ext uri="{9D8B030D-6E8A-4147-A177-3AD203B41FA5}">
                      <a16:colId xmlns:a16="http://schemas.microsoft.com/office/drawing/2014/main" val="2202246038"/>
                    </a:ext>
                  </a:extLst>
                </a:gridCol>
                <a:gridCol w="1096089">
                  <a:extLst>
                    <a:ext uri="{9D8B030D-6E8A-4147-A177-3AD203B41FA5}">
                      <a16:colId xmlns:a16="http://schemas.microsoft.com/office/drawing/2014/main" val="4256069758"/>
                    </a:ext>
                  </a:extLst>
                </a:gridCol>
                <a:gridCol w="1096089">
                  <a:extLst>
                    <a:ext uri="{9D8B030D-6E8A-4147-A177-3AD203B41FA5}">
                      <a16:colId xmlns:a16="http://schemas.microsoft.com/office/drawing/2014/main" val="2025410482"/>
                    </a:ext>
                  </a:extLst>
                </a:gridCol>
                <a:gridCol w="665034">
                  <a:extLst>
                    <a:ext uri="{9D8B030D-6E8A-4147-A177-3AD203B41FA5}">
                      <a16:colId xmlns:a16="http://schemas.microsoft.com/office/drawing/2014/main" val="2214275101"/>
                    </a:ext>
                  </a:extLst>
                </a:gridCol>
                <a:gridCol w="1669493">
                  <a:extLst>
                    <a:ext uri="{9D8B030D-6E8A-4147-A177-3AD203B41FA5}">
                      <a16:colId xmlns:a16="http://schemas.microsoft.com/office/drawing/2014/main" val="3896569934"/>
                    </a:ext>
                  </a:extLst>
                </a:gridCol>
                <a:gridCol w="1096089">
                  <a:extLst>
                    <a:ext uri="{9D8B030D-6E8A-4147-A177-3AD203B41FA5}">
                      <a16:colId xmlns:a16="http://schemas.microsoft.com/office/drawing/2014/main" val="3423052440"/>
                    </a:ext>
                  </a:extLst>
                </a:gridCol>
                <a:gridCol w="1096089">
                  <a:extLst>
                    <a:ext uri="{9D8B030D-6E8A-4147-A177-3AD203B41FA5}">
                      <a16:colId xmlns:a16="http://schemas.microsoft.com/office/drawing/2014/main" val="3681955079"/>
                    </a:ext>
                  </a:extLst>
                </a:gridCol>
                <a:gridCol w="1096089">
                  <a:extLst>
                    <a:ext uri="{9D8B030D-6E8A-4147-A177-3AD203B41FA5}">
                      <a16:colId xmlns:a16="http://schemas.microsoft.com/office/drawing/2014/main" val="3592608751"/>
                    </a:ext>
                  </a:extLst>
                </a:gridCol>
              </a:tblGrid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sng" strike="noStrike" dirty="0">
                          <a:solidFill>
                            <a:srgbClr val="000000"/>
                          </a:solidFill>
                          <a:effectLst/>
                        </a:rPr>
                        <a:t>SAMID</a:t>
                      </a:r>
                      <a:endParaRPr lang="en-GB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REGID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RELATION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TEXT_VALUE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UNITS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COMMENTS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039418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Inhibition at 0.1mM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inhibition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8978211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411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Inhibition at 1mM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411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inhibition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017654"/>
                  </a:ext>
                </a:extLst>
              </a:tr>
              <a:tr h="42846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411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Inhibition at 2mM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411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inhibition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872735"/>
                  </a:ext>
                </a:extLst>
              </a:tr>
              <a:tr h="43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411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Inhibition at 3mM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411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inhibition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168650"/>
                  </a:ext>
                </a:extLst>
              </a:tr>
              <a:tr h="4336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411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Inhibition at 10mM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4117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inhibition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0645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37840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0A1A21-061E-3244-8F74-2C866703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998725"/>
              </p:ext>
            </p:extLst>
          </p:nvPr>
        </p:nvGraphicFramePr>
        <p:xfrm>
          <a:off x="660400" y="3251182"/>
          <a:ext cx="10871200" cy="19059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152649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7718551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99245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The ACTIVITY_SUPPLEMENTARY table stores individual points on the curve.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543250543"/>
                  </a:ext>
                </a:extLst>
              </a:tr>
              <a:tr h="699245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The ACT_SUPP_MAP links ACTIVITY records to sample IDs</a:t>
                      </a:r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/>
                        <a:t>For example, if you had HILLSLOPE and SEM measurements from the same plate, these could share a SAMPLE ID.</a:t>
                      </a:r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08680005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COMPOUND_RECORD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DEB4427-AA03-EA45-9EDB-8F06C6D29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54233"/>
              </p:ext>
            </p:extLst>
          </p:nvPr>
        </p:nvGraphicFramePr>
        <p:xfrm>
          <a:off x="2135414" y="1277901"/>
          <a:ext cx="7921171" cy="1484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635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  <a:gridCol w="1506136">
                  <a:extLst>
                    <a:ext uri="{9D8B030D-6E8A-4147-A177-3AD203B41FA5}">
                      <a16:colId xmlns:a16="http://schemas.microsoft.com/office/drawing/2014/main" val="1200160178"/>
                    </a:ext>
                  </a:extLst>
                </a:gridCol>
                <a:gridCol w="3079212">
                  <a:extLst>
                    <a:ext uri="{9D8B030D-6E8A-4147-A177-3AD203B41FA5}">
                      <a16:colId xmlns:a16="http://schemas.microsoft.com/office/drawing/2014/main" val="2751680202"/>
                    </a:ext>
                  </a:extLst>
                </a:gridCol>
                <a:gridCol w="2008188">
                  <a:extLst>
                    <a:ext uri="{9D8B030D-6E8A-4147-A177-3AD203B41FA5}">
                      <a16:colId xmlns:a16="http://schemas.microsoft.com/office/drawing/2014/main" val="1616580055"/>
                    </a:ext>
                  </a:extLst>
                </a:gridCol>
              </a:tblGrid>
              <a:tr h="1809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COMPOUND_KEY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3948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MMV010764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MMVCompound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010764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MMV010764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1293699"/>
                  </a:ext>
                </a:extLst>
              </a:tr>
              <a:tr h="4207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MMV026468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MMVCompound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026468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MMV026468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9890686"/>
                  </a:ext>
                </a:extLst>
              </a:tr>
              <a:tr h="44558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MMV011229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MMVCompound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011229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MMV011229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271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056579"/>
      </p:ext>
    </p:extLst>
  </p:cSld>
  <p:clrMapOvr>
    <a:masterClrMapping/>
  </p:clrMapOvr>
  <p:transition>
    <p:cut/>
  </p:transition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30A1A21-061E-3244-8F74-2C866703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894628"/>
              </p:ext>
            </p:extLst>
          </p:nvPr>
        </p:nvGraphicFramePr>
        <p:xfrm>
          <a:off x="660399" y="4047308"/>
          <a:ext cx="10871200" cy="14183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378201">
                  <a:extLst>
                    <a:ext uri="{9D8B030D-6E8A-4147-A177-3AD203B41FA5}">
                      <a16:colId xmlns:a16="http://schemas.microsoft.com/office/drawing/2014/main" val="1341398336"/>
                    </a:ext>
                  </a:extLst>
                </a:gridCol>
                <a:gridCol w="7492999">
                  <a:extLst>
                    <a:ext uri="{9D8B030D-6E8A-4147-A177-3AD203B41FA5}">
                      <a16:colId xmlns:a16="http://schemas.microsoft.com/office/drawing/2014/main" val="1160798947"/>
                    </a:ext>
                  </a:extLst>
                </a:gridCol>
              </a:tblGrid>
              <a:tr h="699245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effectLst/>
                        </a:rPr>
                        <a:t>This file provides a brief description of the assay, </a:t>
                      </a:r>
                      <a:endParaRPr lang="en-US" sz="2000" b="1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effectLst/>
                        </a:rPr>
                        <a:t>Includes data on the target organism, tissue, cellular fraction etc.</a:t>
                      </a:r>
                      <a:endParaRPr lang="en-US" sz="2000" b="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1086800058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effectLst/>
                        </a:rPr>
                        <a:t>RIDX is optional</a:t>
                      </a:r>
                      <a:endParaRPr lang="en-US" sz="2000" b="1" dirty="0"/>
                    </a:p>
                  </a:txBody>
                  <a:tcPr marL="99549" marR="99549" marT="49775" marB="49775"/>
                </a:tc>
                <a:tc>
                  <a:txBody>
                    <a:bodyPr/>
                    <a:lstStyle/>
                    <a:p>
                      <a:pPr marL="0" marR="0" lvl="0" indent="0" algn="l" defTabSz="4411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/>
                        <a:t>If included it must be an RIDX owned by the depositor. Either one in this set of files or one already loaded into ChEMBL.</a:t>
                      </a:r>
                      <a:endParaRPr lang="en-US" sz="2000" b="0" dirty="0"/>
                    </a:p>
                  </a:txBody>
                  <a:tcPr marL="99549" marR="99549" marT="49775" marB="49775"/>
                </a:tc>
                <a:extLst>
                  <a:ext uri="{0D108BD9-81ED-4DB2-BD59-A6C34878D82A}">
                    <a16:rowId xmlns:a16="http://schemas.microsoft.com/office/drawing/2014/main" val="393638568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ASSAY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DEB4427-AA03-EA45-9EDB-8F06C6D29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66507"/>
              </p:ext>
            </p:extLst>
          </p:nvPr>
        </p:nvGraphicFramePr>
        <p:xfrm>
          <a:off x="711200" y="882955"/>
          <a:ext cx="10769600" cy="281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390">
                  <a:extLst>
                    <a:ext uri="{9D8B030D-6E8A-4147-A177-3AD203B41FA5}">
                      <a16:colId xmlns:a16="http://schemas.microsoft.com/office/drawing/2014/main" val="2707236107"/>
                    </a:ext>
                  </a:extLst>
                </a:gridCol>
                <a:gridCol w="433438">
                  <a:extLst>
                    <a:ext uri="{9D8B030D-6E8A-4147-A177-3AD203B41FA5}">
                      <a16:colId xmlns:a16="http://schemas.microsoft.com/office/drawing/2014/main" val="1200160178"/>
                    </a:ext>
                  </a:extLst>
                </a:gridCol>
                <a:gridCol w="1204867">
                  <a:extLst>
                    <a:ext uri="{9D8B030D-6E8A-4147-A177-3AD203B41FA5}">
                      <a16:colId xmlns:a16="http://schemas.microsoft.com/office/drawing/2014/main" val="2751680202"/>
                    </a:ext>
                  </a:extLst>
                </a:gridCol>
                <a:gridCol w="785785">
                  <a:extLst>
                    <a:ext uri="{9D8B030D-6E8A-4147-A177-3AD203B41FA5}">
                      <a16:colId xmlns:a16="http://schemas.microsoft.com/office/drawing/2014/main" val="1616580055"/>
                    </a:ext>
                  </a:extLst>
                </a:gridCol>
                <a:gridCol w="949488">
                  <a:extLst>
                    <a:ext uri="{9D8B030D-6E8A-4147-A177-3AD203B41FA5}">
                      <a16:colId xmlns:a16="http://schemas.microsoft.com/office/drawing/2014/main" val="1879759153"/>
                    </a:ext>
                  </a:extLst>
                </a:gridCol>
                <a:gridCol w="975391">
                  <a:extLst>
                    <a:ext uri="{9D8B030D-6E8A-4147-A177-3AD203B41FA5}">
                      <a16:colId xmlns:a16="http://schemas.microsoft.com/office/drawing/2014/main" val="1729638089"/>
                    </a:ext>
                  </a:extLst>
                </a:gridCol>
                <a:gridCol w="684505">
                  <a:extLst>
                    <a:ext uri="{9D8B030D-6E8A-4147-A177-3AD203B41FA5}">
                      <a16:colId xmlns:a16="http://schemas.microsoft.com/office/drawing/2014/main" val="3179076675"/>
                    </a:ext>
                  </a:extLst>
                </a:gridCol>
                <a:gridCol w="769484">
                  <a:extLst>
                    <a:ext uri="{9D8B030D-6E8A-4147-A177-3AD203B41FA5}">
                      <a16:colId xmlns:a16="http://schemas.microsoft.com/office/drawing/2014/main" val="4075305003"/>
                    </a:ext>
                  </a:extLst>
                </a:gridCol>
                <a:gridCol w="822338">
                  <a:extLst>
                    <a:ext uri="{9D8B030D-6E8A-4147-A177-3AD203B41FA5}">
                      <a16:colId xmlns:a16="http://schemas.microsoft.com/office/drawing/2014/main" val="2083352098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516779723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427095241"/>
                    </a:ext>
                  </a:extLst>
                </a:gridCol>
                <a:gridCol w="791337">
                  <a:extLst>
                    <a:ext uri="{9D8B030D-6E8A-4147-A177-3AD203B41FA5}">
                      <a16:colId xmlns:a16="http://schemas.microsoft.com/office/drawing/2014/main" val="1902893691"/>
                    </a:ext>
                  </a:extLst>
                </a:gridCol>
                <a:gridCol w="729034">
                  <a:extLst>
                    <a:ext uri="{9D8B030D-6E8A-4147-A177-3AD203B41FA5}">
                      <a16:colId xmlns:a16="http://schemas.microsoft.com/office/drawing/2014/main" val="3813983918"/>
                    </a:ext>
                  </a:extLst>
                </a:gridCol>
              </a:tblGrid>
              <a:tr h="47573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ASSAY_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TARGET_</a:t>
                      </a:r>
                      <a:b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3277"/>
                  </a:ext>
                </a:extLst>
              </a:tr>
              <a:tr h="11712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 was evaluated for the inhibition of human FECH at 10uM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vitro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 sapiens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P22830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 sapiens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9890686"/>
                  </a:ext>
                </a:extLst>
              </a:tr>
              <a:tr h="11712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EUBSGC2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 was evaluated for the inhibition of human HMBS at  100uM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vitro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 sapiens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P08397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 sapiens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271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087036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EMBL-EBI_slide_template_July_2015">
  <a:themeElements>
    <a:clrScheme name="">
      <a:dk1>
        <a:srgbClr val="000000"/>
      </a:dk1>
      <a:lt1>
        <a:srgbClr val="FFFFFF"/>
      </a:lt1>
      <a:dk2>
        <a:srgbClr val="007E82"/>
      </a:dk2>
      <a:lt2>
        <a:srgbClr val="7D7D7D"/>
      </a:lt2>
      <a:accent1>
        <a:srgbClr val="72AD46"/>
      </a:accent1>
      <a:accent2>
        <a:srgbClr val="DF001A"/>
      </a:accent2>
      <a:accent3>
        <a:srgbClr val="FFFFFF"/>
      </a:accent3>
      <a:accent4>
        <a:srgbClr val="000000"/>
      </a:accent4>
      <a:accent5>
        <a:srgbClr val="BCD3B0"/>
      </a:accent5>
      <a:accent6>
        <a:srgbClr val="CA0016"/>
      </a:accent6>
      <a:hlink>
        <a:srgbClr val="007E82"/>
      </a:hlink>
      <a:folHlink>
        <a:srgbClr val="72AD46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MBL-EBI and EMBL_widescreen_slide_template_2020" id="{E9ED46FA-F2DE-7047-A983-3F8CFFF8D4DA}" vid="{BBB38D69-F5AA-A744-B18A-4DB8DD1AA6F6}"/>
    </a:ext>
  </a:extLst>
</a:theme>
</file>

<file path=ppt/theme/theme2.xml><?xml version="1.0" encoding="utf-8"?>
<a:theme xmlns:a="http://schemas.openxmlformats.org/drawingml/2006/main" name="1_Leere Präsentation">
  <a:themeElements>
    <a:clrScheme name="">
      <a:dk1>
        <a:srgbClr val="000000"/>
      </a:dk1>
      <a:lt1>
        <a:srgbClr val="FFFFFF"/>
      </a:lt1>
      <a:dk2>
        <a:srgbClr val="007E82"/>
      </a:dk2>
      <a:lt2>
        <a:srgbClr val="7D7D7D"/>
      </a:lt2>
      <a:accent1>
        <a:srgbClr val="72AD46"/>
      </a:accent1>
      <a:accent2>
        <a:srgbClr val="DF001A"/>
      </a:accent2>
      <a:accent3>
        <a:srgbClr val="FFFFFF"/>
      </a:accent3>
      <a:accent4>
        <a:srgbClr val="000000"/>
      </a:accent4>
      <a:accent5>
        <a:srgbClr val="BCD3B0"/>
      </a:accent5>
      <a:accent6>
        <a:srgbClr val="CA0016"/>
      </a:accent6>
      <a:hlink>
        <a:srgbClr val="007E82"/>
      </a:hlink>
      <a:folHlink>
        <a:srgbClr val="72AD46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MBL-EBI and EMBL_widescreen_slide_template_2020" id="{E9ED46FA-F2DE-7047-A983-3F8CFFF8D4DA}" vid="{CC44CB89-9800-0941-8ECC-CB9266D4EBC4}"/>
    </a:ext>
  </a:extLst>
</a:theme>
</file>

<file path=ppt/theme/theme3.xml><?xml version="1.0" encoding="utf-8"?>
<a:theme xmlns:a="http://schemas.openxmlformats.org/drawingml/2006/main" name="1_EMBL-EBI_slide_template_July_2015">
  <a:themeElements>
    <a:clrScheme name="">
      <a:dk1>
        <a:srgbClr val="000000"/>
      </a:dk1>
      <a:lt1>
        <a:srgbClr val="FFFFFF"/>
      </a:lt1>
      <a:dk2>
        <a:srgbClr val="007E82"/>
      </a:dk2>
      <a:lt2>
        <a:srgbClr val="7D7D7D"/>
      </a:lt2>
      <a:accent1>
        <a:srgbClr val="72AD46"/>
      </a:accent1>
      <a:accent2>
        <a:srgbClr val="DF001A"/>
      </a:accent2>
      <a:accent3>
        <a:srgbClr val="FFFFFF"/>
      </a:accent3>
      <a:accent4>
        <a:srgbClr val="000000"/>
      </a:accent4>
      <a:accent5>
        <a:srgbClr val="BCD3B0"/>
      </a:accent5>
      <a:accent6>
        <a:srgbClr val="CA0016"/>
      </a:accent6>
      <a:hlink>
        <a:srgbClr val="007E82"/>
      </a:hlink>
      <a:folHlink>
        <a:srgbClr val="72AD46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MBL-EBI and EMBL_widescreen_slide_template_2020" id="{E9ED46FA-F2DE-7047-A983-3F8CFFF8D4DA}" vid="{26ADEBC2-7D48-6A4E-A5A8-3798DE85B088}"/>
    </a:ext>
  </a:extLst>
</a:theme>
</file>

<file path=ppt/theme/theme4.xml><?xml version="1.0" encoding="utf-8"?>
<a:theme xmlns:a="http://schemas.openxmlformats.org/drawingml/2006/main" name="2_Leere Präsentation">
  <a:themeElements>
    <a:clrScheme name="">
      <a:dk1>
        <a:srgbClr val="000000"/>
      </a:dk1>
      <a:lt1>
        <a:srgbClr val="FFFFFF"/>
      </a:lt1>
      <a:dk2>
        <a:srgbClr val="007E82"/>
      </a:dk2>
      <a:lt2>
        <a:srgbClr val="7D7D7D"/>
      </a:lt2>
      <a:accent1>
        <a:srgbClr val="72AD46"/>
      </a:accent1>
      <a:accent2>
        <a:srgbClr val="DF001A"/>
      </a:accent2>
      <a:accent3>
        <a:srgbClr val="FFFFFF"/>
      </a:accent3>
      <a:accent4>
        <a:srgbClr val="000000"/>
      </a:accent4>
      <a:accent5>
        <a:srgbClr val="BCD3B0"/>
      </a:accent5>
      <a:accent6>
        <a:srgbClr val="CA0016"/>
      </a:accent6>
      <a:hlink>
        <a:srgbClr val="007E82"/>
      </a:hlink>
      <a:folHlink>
        <a:srgbClr val="72AD46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MBL-EBI and EMBL_widescreen_slide_template_2020" id="{E9ED46FA-F2DE-7047-A983-3F8CFFF8D4DA}" vid="{A605A994-E6CA-FB41-9058-6E42B4B7AB4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EMBL-EBI_slide_template_July_2015</Template>
  <TotalTime>2498</TotalTime>
  <Words>2338</Words>
  <Application>Microsoft Macintosh PowerPoint</Application>
  <PresentationFormat>Widescreen</PresentationFormat>
  <Paragraphs>531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HelveticaNeueLT Pro 45 Lt</vt:lpstr>
      <vt:lpstr>Times</vt:lpstr>
      <vt:lpstr>EMBL-EBI_slide_template_July_2015</vt:lpstr>
      <vt:lpstr>1_Leere Präsentation</vt:lpstr>
      <vt:lpstr>1_EMBL-EBI_slide_template_July_2015</vt:lpstr>
      <vt:lpstr>2_Leere Präsentation</vt:lpstr>
      <vt:lpstr>ChEMBL Schema</vt:lpstr>
      <vt:lpstr>Use of tables for EUbOPEN data</vt:lpstr>
      <vt:lpstr>Current Multiplex data structure (ASSAY)</vt:lpstr>
      <vt:lpstr>Current Multiplex data structure (ASSAY)</vt:lpstr>
      <vt:lpstr>Example of Supplementary data (ACTIVITY)</vt:lpstr>
      <vt:lpstr>Current Multiplex data structure (ACTIVITY_PROPERTIES)</vt:lpstr>
      <vt:lpstr>Example of Supplementary data</vt:lpstr>
      <vt:lpstr>COMPOUND_RECORD</vt:lpstr>
      <vt:lpstr>ASSAY</vt:lpstr>
      <vt:lpstr>AIDX DEFINITION</vt:lpstr>
      <vt:lpstr>ASSAY_PARAM</vt:lpstr>
      <vt:lpstr>ASSAY </vt:lpstr>
      <vt:lpstr>ASSAY</vt:lpstr>
      <vt:lpstr>ACTIVITY</vt:lpstr>
      <vt:lpstr>ACTIVITY_PROPERTIES</vt:lpstr>
      <vt:lpstr>ACTIVITY_SUPP_MAP</vt:lpstr>
      <vt:lpstr>ACTIVITY_SUPPLEMENTARY</vt:lpstr>
      <vt:lpstr>TARGET_TYPES</vt:lpstr>
      <vt:lpstr>ASSAY_TYPES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UniChem Interface</dc:title>
  <dc:creator>James Blackshaw</dc:creator>
  <cp:lastModifiedBy>James Blackshaw</cp:lastModifiedBy>
  <cp:revision>76</cp:revision>
  <dcterms:created xsi:type="dcterms:W3CDTF">2021-10-07T15:44:20Z</dcterms:created>
  <dcterms:modified xsi:type="dcterms:W3CDTF">2022-03-18T14:53:51Z</dcterms:modified>
</cp:coreProperties>
</file>