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0" r:id="rId4"/>
    <p:sldId id="262" r:id="rId5"/>
    <p:sldId id="259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Van Staveren" initials="MVS" lastIdx="1" clrIdx="0">
    <p:extLst>
      <p:ext uri="{19B8F6BF-5375-455C-9EA6-DF929625EA0E}">
        <p15:presenceInfo xmlns:p15="http://schemas.microsoft.com/office/powerpoint/2012/main" userId="Marie Van Stave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00"/>
    <a:srgbClr val="FF5050"/>
    <a:srgbClr val="007176"/>
    <a:srgbClr val="CCFF33"/>
    <a:srgbClr val="DA2128"/>
    <a:srgbClr val="FD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33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19:00:57.055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5320.46289"/>
      <inkml:brushProperty name="anchorY" value="-4660.83984"/>
      <inkml:brushProperty name="scaleFactor" value="0.5"/>
    </inkml:brush>
  </inkml:definitions>
  <inkml:trace contextRef="#ctx0" brushRef="#br0">1150 1527 4409,'-1'-2'1960,"-1"-2"-1278,0-2-139,0-1-189,0-1-336,2-2 47,0-1-38,1 1-13,-3 1 22,-1 0-16,-3 2 15,-2 0-14,-2 1 5,0 2 7,0 0 26,-1 0 2,-1-2 95,-2-2 3,-2-3 52,-3-1-10,-2-1-58,-1-2-19,-2-1-55,0 0 2,-2-1-6,0 1 27,-3 0 29,0-1 22,-2 0 34,1-2 4,1 0-36,1-1-16,2-1-71,2-2-12,2-2-20,0-3 10,-1-4 4,0-4 8,0-1-20,0-2-3,2 0-18,-1 0 13,3-1-24,0 0 16,2 0 4,2-1-11,1-1 23,2-2-7,2 0 13,1-3-13,1 0-14,0 0 13,0 3 4,-1 5 8,-2 5 26,-1 5-6,-1 3-5,0 4-7,-1 3-17,1 1-6,2 3-9,1 0-8,3 1 1,2-1 9,3 0-4,1 0 12,1-1 24,0 1 32,0-1 58,-2 2 5,1 0 33,-1 3-25,1 2-65,-1 2-9,1 3-50,0 2-18,1 0 1,0 2-4,0 1 0,0-1 0,0 0 0,1 2 0,3 0 0,9 8 0,5 3-10,2 2 13,3 0-4,-1-2 1,1-2 0,0-4 0,1-2 0,-1-2 0,1 0-10,2 2 13,2 2-4,4 3 1,0 2-10,1 4 13,-2 1-4,-3-1 1,-3-1 0,-1-3 9,-1-2-2,0-1-9,-1-3 13,-1 1-14,-2-1 14,-2 1 5,-4 1-1,-3-2 10,-3-1-2,-5-1 10,-2-1-2,-2-1-9,-1-1-15,-5 0 4,-10 5-3,-6 0 0,-3 2 0,-2 1 0,-2 1-10,0 3 4,-2 0-2,-1 0 0,-1 0 9,-1-2-2,-1 0-9,1-1 4,0 0-2,1-1 0,-1 1 0,1 0 0,0 1-10,2 1 4,1 1-2,1 1-10,2 1 4,1 0-2,1 1 18,3-2-4,4-1 11,3-4-2,4-2-9,4-4-6,2-3 2,4-2-2,1 0 0,2-2 9,2-3-2,8-11 1,4-4-10,2-2 4,2-2 7,1 0-12,1 0 14,1-2-4,0-1 1,0-2 0,-2 0 0,-1-2 0,-3 0 0,-2 0 0,-2 2 0,-2 2 0,-2 4 0,-2 4 0,-1 5-10,-1 4-6,0 3-17,-1 5 4,-1 1-3,-1 3 0,2 2 18,3 11 5,0 5 9,-2 3-1,-2 2 1,-3 0 0,-4-1 9,-3 0-2,-3-1 1,-1 2-10,-3 0 4,0 1-2,-1 2 0,-1-2 0,2 1 0,2-1 0,4-4 0,6-3 0,5-7 0,6-5 0,6-9 0,5-7-10,4-7 13,1-7-4,3-6 1,-1-2 0,0-1 0,-1 1 9,-4 5-12,-2 5-5,-3 6-8,-2 7-8,-3 6 11,-2 6-14,-2 6 23,-1 3-16,-1 2 24,-1 3-6,1 1 2,0 0 9,3-2-2,1-5-9,2-3 13,2-5-14,2-4 14,1-3-14,1-3 14,2-2-14,0-2 5,1-1-2,-1 1 0,0 0-10,-3 1 13,-1 1-14,-3 2 14,-2 1-14,-1 2 5,-2 1-2,-2 2 0,-2 1 0,0 0 9,-2 2-12,0 2 14,0 1 5,0 4 8,0 6-1,-1 1 1,-3-1-10,-2-4 4,-2-1-2,-1-2-10,-1-1 13,0-1-4,-1-1 10,-4-2 7,-3-2-11,-2 0 5,-2-1-12,0 0 4,-2 0-12,1 1 4,0 0-2,0 1 9,1 0-12,1 2 5,0 0 7,0 0 16,-1 1-13,1-2 24,2-1-16,3-3-13,4-1 4,4-1-22,3 0 6,2 0-3,2 1-10,1 1 13,2 0-4,2 0 1,2 1-10,10 0 13,1 1-4,2 1-9,1 3 4,-2 3-21,-2 0-4,-2 0-261,1 5-599,1 7 818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347A-62B6-4270-9D48-A52CBE2BB65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C125D-FF9D-4F00-A5CC-BEFC0801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for Chemists and Biochemists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924DE-4ABA-4935-549F-0DEF0E054148}"/>
              </a:ext>
            </a:extLst>
          </p:cNvPr>
          <p:cNvSpPr/>
          <p:nvPr/>
        </p:nvSpPr>
        <p:spPr>
          <a:xfrm>
            <a:off x="318407" y="2965676"/>
            <a:ext cx="2220686" cy="1567543"/>
          </a:xfrm>
          <a:prstGeom prst="rect">
            <a:avLst/>
          </a:prstGeom>
          <a:solidFill>
            <a:srgbClr val="DA2128"/>
          </a:solidFill>
          <a:ln>
            <a:solidFill>
              <a:srgbClr val="03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a sticky note of each color (pink, green, blue)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7EB97-053A-C71D-DD31-CCA82EA52B4D}"/>
              </a:ext>
            </a:extLst>
          </p:cNvPr>
          <p:cNvSpPr/>
          <p:nvPr/>
        </p:nvSpPr>
        <p:spPr>
          <a:xfrm>
            <a:off x="6056199" y="2965676"/>
            <a:ext cx="2220686" cy="1567543"/>
          </a:xfrm>
          <a:prstGeom prst="rect">
            <a:avLst/>
          </a:prstGeom>
          <a:solidFill>
            <a:srgbClr val="DA2128"/>
          </a:solidFill>
          <a:ln>
            <a:solidFill>
              <a:srgbClr val="03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seat where you can see the screen and get your laptop out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Introduce yourself to your neighbors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BF2A-36DC-CAAF-4CE0-8EE0C9FC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How’d we get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EC58-873D-521E-F202-CEAFB544C5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Grad work: modeling four wave mixing experiments using Python</a:t>
            </a:r>
          </a:p>
          <a:p>
            <a:r>
              <a:rPr lang="en-US" dirty="0"/>
              <a:t>Connected to the astronomy Python community, Software Carpentry</a:t>
            </a:r>
          </a:p>
          <a:p>
            <a:r>
              <a:rPr lang="en-US" dirty="0"/>
              <a:t>Attended </a:t>
            </a:r>
            <a:r>
              <a:rPr lang="en-US" dirty="0" err="1"/>
              <a:t>MolSSI</a:t>
            </a:r>
            <a:r>
              <a:rPr lang="en-US" dirty="0"/>
              <a:t> Train the Trainers workshop at BCCE this summer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DAE32-0362-42A0-A1F2-6F1148A08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58904"/>
            <a:ext cx="4038600" cy="1512526"/>
          </a:xfrm>
          <a:prstGeom prst="rect">
            <a:avLst/>
          </a:prstGeom>
        </p:spPr>
      </p:pic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83B8B9C-3653-5A3A-F5DF-69EBAFF45A94}"/>
                  </a:ext>
                </a:extLst>
              </p14:cNvPr>
              <p14:cNvContentPartPr/>
              <p14:nvPr/>
            </p14:nvContentPartPr>
            <p14:xfrm>
              <a:off x="5178986" y="3277260"/>
              <a:ext cx="414000" cy="550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83B8B9C-3653-5A3A-F5DF-69EBAFF45A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3346" y="3241260"/>
                <a:ext cx="485640" cy="6217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99C2C9A-683B-FE8A-CE75-346CCB12230E}"/>
              </a:ext>
            </a:extLst>
          </p:cNvPr>
          <p:cNvSpPr txBox="1"/>
          <p:nvPr/>
        </p:nvSpPr>
        <p:spPr>
          <a:xfrm>
            <a:off x="5666013" y="3731079"/>
            <a:ext cx="2645229" cy="923330"/>
          </a:xfrm>
          <a:prstGeom prst="rect">
            <a:avLst/>
          </a:prstGeom>
          <a:solidFill>
            <a:srgbClr val="FDB41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Thought maybe the grads should catch up to our undergrads…</a:t>
            </a:r>
          </a:p>
        </p:txBody>
      </p:sp>
    </p:spTree>
    <p:extLst>
      <p:ext uri="{BB962C8B-B14F-4D97-AF65-F5344CB8AC3E}">
        <p14:creationId xmlns:p14="http://schemas.microsoft.com/office/powerpoint/2010/main" val="155023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D8328-DF49-C355-DE9B-643B79FFE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709" y="1081087"/>
            <a:ext cx="5330582" cy="2984500"/>
          </a:xfrm>
        </p:spPr>
      </p:pic>
    </p:spTree>
    <p:extLst>
      <p:ext uri="{BB962C8B-B14F-4D97-AF65-F5344CB8AC3E}">
        <p14:creationId xmlns:p14="http://schemas.microsoft.com/office/powerpoint/2010/main" val="196593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2B13-3F99-4599-BDA2-DB50BD0D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1BBE-65A6-96EC-66EA-7B7C474AD8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The standard in many areas of science and engineering</a:t>
            </a:r>
          </a:p>
          <a:p>
            <a:pPr lvl="1"/>
            <a:r>
              <a:rPr lang="en-US" dirty="0"/>
              <a:t>Robust stack of libraries to solve almost any scientific problem</a:t>
            </a:r>
          </a:p>
          <a:p>
            <a:pPr lvl="1"/>
            <a:r>
              <a:rPr lang="en-US" dirty="0"/>
              <a:t>Good Monty Python Jokes</a:t>
            </a:r>
          </a:p>
          <a:p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Like a lab notebook</a:t>
            </a:r>
          </a:p>
          <a:p>
            <a:pPr lvl="1"/>
            <a:r>
              <a:rPr lang="en-US" dirty="0"/>
              <a:t>Less intimidating for scientists</a:t>
            </a:r>
          </a:p>
          <a:p>
            <a:pPr lvl="1"/>
            <a:r>
              <a:rPr lang="en-US" dirty="0"/>
              <a:t>The method for analyzing data from JWST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C1CD5B-F00B-6ECD-2E32-546664501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4892"/>
          <a:stretch/>
        </p:blipFill>
        <p:spPr>
          <a:xfrm>
            <a:off x="4825093" y="1714428"/>
            <a:ext cx="3437164" cy="264650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84C7AD-F6CC-1EE6-D1EC-1025C71E2CE6}"/>
              </a:ext>
            </a:extLst>
          </p:cNvPr>
          <p:cNvSpPr/>
          <p:nvPr/>
        </p:nvSpPr>
        <p:spPr>
          <a:xfrm>
            <a:off x="4759779" y="1575707"/>
            <a:ext cx="3567792" cy="2865149"/>
          </a:xfrm>
          <a:prstGeom prst="rect">
            <a:avLst/>
          </a:prstGeom>
          <a:noFill/>
          <a:ln>
            <a:solidFill>
              <a:srgbClr val="DA21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Sticky notes: Put them on your laptop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475" y="1935956"/>
            <a:ext cx="1735931" cy="1550194"/>
          </a:xfrm>
          <a:prstGeom prst="rect">
            <a:avLst/>
          </a:prstGeom>
          <a:solidFill>
            <a:srgbClr val="CCFF33"/>
          </a:solidFill>
          <a:ln>
            <a:solidFill>
              <a:srgbClr val="007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0000"/>
                </a:solidFill>
              </a:rPr>
              <a:t>This one means you’re good</a:t>
            </a:r>
            <a:endParaRPr lang="en-US" dirty="0">
              <a:solidFill>
                <a:srgbClr val="03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8751" y="1935956"/>
            <a:ext cx="1735931" cy="1550194"/>
          </a:xfrm>
          <a:prstGeom prst="rect">
            <a:avLst/>
          </a:prstGeom>
          <a:solidFill>
            <a:srgbClr val="FF5050"/>
          </a:solidFill>
          <a:ln>
            <a:solidFill>
              <a:srgbClr val="007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0000"/>
                </a:solidFill>
              </a:rPr>
              <a:t>This one means you need help</a:t>
            </a:r>
            <a:endParaRPr lang="en-US" dirty="0">
              <a:solidFill>
                <a:srgbClr val="03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145</Words>
  <Application>Microsoft Office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Python for Chemists and Biochemists</vt:lpstr>
      <vt:lpstr>Introduce yourself to your neighbors</vt:lpstr>
      <vt:lpstr>How’d we get here</vt:lpstr>
      <vt:lpstr>PowerPoint Presentation</vt:lpstr>
      <vt:lpstr>The language</vt:lpstr>
      <vt:lpstr>Sticky notes: Put them on your laptop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Marie van Staveren</cp:lastModifiedBy>
  <cp:revision>46</cp:revision>
  <dcterms:created xsi:type="dcterms:W3CDTF">2019-02-27T15:38:32Z</dcterms:created>
  <dcterms:modified xsi:type="dcterms:W3CDTF">2023-01-17T16:01:56Z</dcterms:modified>
</cp:coreProperties>
</file>