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448" r:id="rId3"/>
    <p:sldId id="455" r:id="rId4"/>
    <p:sldId id="339" r:id="rId5"/>
    <p:sldId id="482" r:id="rId6"/>
    <p:sldId id="457" r:id="rId7"/>
    <p:sldId id="484" r:id="rId8"/>
    <p:sldId id="257" r:id="rId9"/>
    <p:sldId id="483" r:id="rId10"/>
    <p:sldId id="456" r:id="rId11"/>
    <p:sldId id="258" r:id="rId12"/>
    <p:sldId id="4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CE"/>
    <a:srgbClr val="FF6D5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07"/>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79329-5207-0C41-ADB5-19C67A13CB83}" type="datetimeFigureOut">
              <a:rPr lang="en-US" smtClean="0"/>
              <a:t>3/10/23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3C9E2-70A5-CF4C-A6B3-2E6868C78EA8}" type="slidenum">
              <a:rPr lang="en-US" smtClean="0"/>
              <a:t>‹#›</a:t>
            </a:fld>
            <a:endParaRPr lang="en-US"/>
          </a:p>
        </p:txBody>
      </p:sp>
    </p:spTree>
    <p:extLst>
      <p:ext uri="{BB962C8B-B14F-4D97-AF65-F5344CB8AC3E}">
        <p14:creationId xmlns:p14="http://schemas.microsoft.com/office/powerpoint/2010/main" val="366725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answer is yes. With growth of protein sequence database, we can now extract information from, and even design new members in a protein family. For example, if we have a dataset of protein sequences, containing many paralogs, and we want to design synthetic proteins of a specific function, what should we do? </a:t>
            </a:r>
          </a:p>
        </p:txBody>
      </p:sp>
      <p:sp>
        <p:nvSpPr>
          <p:cNvPr id="4" name="Slide Number Placeholder 3"/>
          <p:cNvSpPr>
            <a:spLocks noGrp="1"/>
          </p:cNvSpPr>
          <p:nvPr>
            <p:ph type="sldNum" sz="quarter" idx="5"/>
          </p:nvPr>
        </p:nvSpPr>
        <p:spPr/>
        <p:txBody>
          <a:bodyPr/>
          <a:lstStyle/>
          <a:p>
            <a:fld id="{F4FACD41-B143-9544-A594-9A5B0BA2B84C}" type="slidenum">
              <a:rPr lang="en-US" smtClean="0"/>
              <a:t>2</a:t>
            </a:fld>
            <a:endParaRPr lang="en-US"/>
          </a:p>
        </p:txBody>
      </p:sp>
    </p:spTree>
    <p:extLst>
      <p:ext uri="{BB962C8B-B14F-4D97-AF65-F5344CB8AC3E}">
        <p14:creationId xmlns:p14="http://schemas.microsoft.com/office/powerpoint/2010/main" val="133161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need a protein design tool and a model system. Let’s firstly talk about the model system</a:t>
            </a:r>
            <a:r>
              <a:rPr lang="en-US" dirty="0">
                <a:effectLst/>
              </a:rPr>
              <a:t> </a:t>
            </a:r>
            <a:endParaRPr lang="en-US" dirty="0"/>
          </a:p>
        </p:txBody>
      </p:sp>
      <p:sp>
        <p:nvSpPr>
          <p:cNvPr id="4" name="Slide Number Placeholder 3"/>
          <p:cNvSpPr>
            <a:spLocks noGrp="1"/>
          </p:cNvSpPr>
          <p:nvPr>
            <p:ph type="sldNum" sz="quarter" idx="5"/>
          </p:nvPr>
        </p:nvSpPr>
        <p:spPr/>
        <p:txBody>
          <a:bodyPr/>
          <a:lstStyle/>
          <a:p>
            <a:fld id="{F4FACD41-B143-9544-A594-9A5B0BA2B84C}" type="slidenum">
              <a:rPr lang="en-US" smtClean="0"/>
              <a:t>3</a:t>
            </a:fld>
            <a:endParaRPr lang="en-US"/>
          </a:p>
        </p:txBody>
      </p:sp>
    </p:spTree>
    <p:extLst>
      <p:ext uri="{BB962C8B-B14F-4D97-AF65-F5344CB8AC3E}">
        <p14:creationId xmlns:p14="http://schemas.microsoft.com/office/powerpoint/2010/main" val="309845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So how about the distribution in the latent space? We scattered designed and natural sequences together. Designed functional sequences overlapped with natural sequences. And filled the gap between the natural sequences caused by divergence in different phylogeny groups, also extended to the outside area where natural sequences never explored. This is a sign that our model can not only use but also extend the natural constraints of functionality.</a:t>
            </a:r>
          </a:p>
        </p:txBody>
      </p:sp>
      <p:sp>
        <p:nvSpPr>
          <p:cNvPr id="4" name="Slide Number Placeholder 3"/>
          <p:cNvSpPr>
            <a:spLocks noGrp="1"/>
          </p:cNvSpPr>
          <p:nvPr>
            <p:ph type="sldNum" sz="quarter" idx="5"/>
          </p:nvPr>
        </p:nvSpPr>
        <p:spPr/>
        <p:txBody>
          <a:bodyPr/>
          <a:lstStyle/>
          <a:p>
            <a:fld id="{F4FACD41-B143-9544-A594-9A5B0BA2B84C}" type="slidenum">
              <a:rPr lang="en-US" smtClean="0"/>
              <a:t>4</a:t>
            </a:fld>
            <a:endParaRPr lang="en-US"/>
          </a:p>
        </p:txBody>
      </p:sp>
    </p:spTree>
    <p:extLst>
      <p:ext uri="{BB962C8B-B14F-4D97-AF65-F5344CB8AC3E}">
        <p14:creationId xmlns:p14="http://schemas.microsoft.com/office/powerpoint/2010/main" val="397328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64AA-AF05-BEEB-725D-38E2B1B64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FA928-B97A-AA21-FB4A-A3F4D3F11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A09551-10FB-2CDA-680C-836A05BF0F5A}"/>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DCF6B8E3-731B-93DE-C636-7D031DFC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0C9A2-E91B-E012-6C5F-9FBC88DD6448}"/>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407755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B895-C699-4BF5-CA4E-A602CD64F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6D483-FEF3-C705-4BD3-200ADE4EA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96229-9311-2651-47AF-D2DC6F7ECD8B}"/>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CAB43827-0F4B-932B-ED5A-2EEF206EB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D3AA-8756-D055-1C14-05F33A7F6C59}"/>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103485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DA3EE-5C84-E93A-90E2-F04389EECB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5A3B94-FFC6-2897-4000-524F5B7AD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06444-F255-123C-BC4E-93E8296B91B8}"/>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CBB3B095-F85B-695A-D808-2DC5F0D8C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B9176-9CA5-B44D-3E4F-08F4C25DFAC1}"/>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2167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5040-850F-5571-6E87-AAFB543E3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09B81-7FB8-8659-C35D-671D7FAC1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F7F30-1F5D-D6AB-10B7-27C3D0AAA4E5}"/>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134B64E5-6DA9-B367-702E-5F331373D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97D7D-3330-5998-5CDE-64E145044024}"/>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52332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B9F-DA07-E9B5-72A0-AD0CD5DCA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068F9D-0EB0-D32D-E785-1914E5576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1952D-A7AB-4682-62FA-3377D8AAA34B}"/>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E9297D3A-96BF-7C77-FB83-836492AF4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1273C-31B2-B6E9-CAC1-7E14190A0AAC}"/>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180717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469B-D4C3-7009-7577-9D15E887F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3BE76-8D8C-B011-C1C7-E6EA5CEA4D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91CF9-8850-DC9A-0252-54B1573CA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E325E-75B7-FE16-E7B8-E32F65A888BA}"/>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6" name="Footer Placeholder 5">
            <a:extLst>
              <a:ext uri="{FF2B5EF4-FFF2-40B4-BE49-F238E27FC236}">
                <a16:creationId xmlns:a16="http://schemas.microsoft.com/office/drawing/2014/main" id="{AF7D6F9B-3882-413B-49F4-18EA93A77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46F5F-354F-4FCC-ACDD-F4EB65780DE9}"/>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289270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C394-AF5D-2C0E-11B7-411F65FF27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DAC2-C70A-772E-82E8-0A968271F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B326F-CB24-6A1C-7ECB-3CA9487D5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FDDA3-D073-EE20-9B7F-0D19FF817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B48716-4F26-052D-FD13-26CBE0FE1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B44A6-91CA-F467-7A32-5E099C9E8D74}"/>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8" name="Footer Placeholder 7">
            <a:extLst>
              <a:ext uri="{FF2B5EF4-FFF2-40B4-BE49-F238E27FC236}">
                <a16:creationId xmlns:a16="http://schemas.microsoft.com/office/drawing/2014/main" id="{238B6CF8-6877-F957-A619-FA255B9AD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2CEC7-2A91-6B17-6C30-36A040E60360}"/>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308224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30B2-02F2-A5C7-EB3C-5029FCFF6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7D6F4-730A-C271-D625-049D0DFDFFE7}"/>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4" name="Footer Placeholder 3">
            <a:extLst>
              <a:ext uri="{FF2B5EF4-FFF2-40B4-BE49-F238E27FC236}">
                <a16:creationId xmlns:a16="http://schemas.microsoft.com/office/drawing/2014/main" id="{2FE65349-5A18-F17B-A8AD-86E77AD46C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BC03D0-94CF-D399-5F32-BBC52A954FF8}"/>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27400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CD41B-3B63-9655-2398-5431ED60A3C7}"/>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3" name="Footer Placeholder 2">
            <a:extLst>
              <a:ext uri="{FF2B5EF4-FFF2-40B4-BE49-F238E27FC236}">
                <a16:creationId xmlns:a16="http://schemas.microsoft.com/office/drawing/2014/main" id="{6244C23C-B1CB-2F3A-9145-85702F522D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912D0-EBFB-AFF6-409A-6C0524F1F3A8}"/>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90711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CC00-27B5-60F7-54A8-828AC834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1BDE3-F8BA-3947-B0D9-342BE548C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3B561-0156-FBDF-D0B1-0C0BC65A1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7DEC2-B40F-12D7-4AC8-2185CCF4EAD4}"/>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6" name="Footer Placeholder 5">
            <a:extLst>
              <a:ext uri="{FF2B5EF4-FFF2-40B4-BE49-F238E27FC236}">
                <a16:creationId xmlns:a16="http://schemas.microsoft.com/office/drawing/2014/main" id="{F34952D6-EEB8-DB21-195B-8A514058D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8B319-E85F-528E-1577-944FBC53F231}"/>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302596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74B4-5353-51F6-D629-3DB26E9FA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5A5A8-8988-9B99-817C-953659CCF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61E6B9-A2E2-7CB5-A8E1-A627EEE53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88F45-288D-B0B0-63E5-C5EF830D5C7E}"/>
              </a:ext>
            </a:extLst>
          </p:cNvPr>
          <p:cNvSpPr>
            <a:spLocks noGrp="1"/>
          </p:cNvSpPr>
          <p:nvPr>
            <p:ph type="dt" sz="half" idx="10"/>
          </p:nvPr>
        </p:nvSpPr>
        <p:spPr/>
        <p:txBody>
          <a:bodyPr/>
          <a:lstStyle/>
          <a:p>
            <a:fld id="{BBD1A565-800D-4B4F-AF8E-7CF7A93E6CDB}" type="datetimeFigureOut">
              <a:rPr lang="en-US" smtClean="0"/>
              <a:t>3/10/23</a:t>
            </a:fld>
            <a:endParaRPr lang="en-US"/>
          </a:p>
        </p:txBody>
      </p:sp>
      <p:sp>
        <p:nvSpPr>
          <p:cNvPr id="6" name="Footer Placeholder 5">
            <a:extLst>
              <a:ext uri="{FF2B5EF4-FFF2-40B4-BE49-F238E27FC236}">
                <a16:creationId xmlns:a16="http://schemas.microsoft.com/office/drawing/2014/main" id="{B34CEC6F-F601-095F-48BC-F3F2EFA74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2219B-8D69-8E02-80A8-5B43182AF967}"/>
              </a:ext>
            </a:extLst>
          </p:cNvPr>
          <p:cNvSpPr>
            <a:spLocks noGrp="1"/>
          </p:cNvSpPr>
          <p:nvPr>
            <p:ph type="sldNum" sz="quarter" idx="12"/>
          </p:nvPr>
        </p:nvSpPr>
        <p:spPr/>
        <p:txBody>
          <a:bodyPr/>
          <a:lstStyle/>
          <a:p>
            <a:fld id="{8D8F204A-384E-C043-8695-E14288626A21}" type="slidenum">
              <a:rPr lang="en-US" smtClean="0"/>
              <a:t>‹#›</a:t>
            </a:fld>
            <a:endParaRPr lang="en-US"/>
          </a:p>
        </p:txBody>
      </p:sp>
    </p:spTree>
    <p:extLst>
      <p:ext uri="{BB962C8B-B14F-4D97-AF65-F5344CB8AC3E}">
        <p14:creationId xmlns:p14="http://schemas.microsoft.com/office/powerpoint/2010/main" val="212644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35649-9606-2393-C969-F3621F42F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758AD5-47FC-0DE0-6BC8-CE56BE84EF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704A7-4753-03AF-A734-8347CC2C2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1A565-800D-4B4F-AF8E-7CF7A93E6CDB}" type="datetimeFigureOut">
              <a:rPr lang="en-US" smtClean="0"/>
              <a:t>3/10/23</a:t>
            </a:fld>
            <a:endParaRPr lang="en-US"/>
          </a:p>
        </p:txBody>
      </p:sp>
      <p:sp>
        <p:nvSpPr>
          <p:cNvPr id="5" name="Footer Placeholder 4">
            <a:extLst>
              <a:ext uri="{FF2B5EF4-FFF2-40B4-BE49-F238E27FC236}">
                <a16:creationId xmlns:a16="http://schemas.microsoft.com/office/drawing/2014/main" id="{D95BE949-B8B8-DEAA-C72C-BF4322E4D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ACFA6-23E5-E162-63A9-E8F44EF5E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F204A-384E-C043-8695-E14288626A21}" type="slidenum">
              <a:rPr lang="en-US" smtClean="0"/>
              <a:t>‹#›</a:t>
            </a:fld>
            <a:endParaRPr lang="en-US"/>
          </a:p>
        </p:txBody>
      </p:sp>
    </p:spTree>
    <p:extLst>
      <p:ext uri="{BB962C8B-B14F-4D97-AF65-F5344CB8AC3E}">
        <p14:creationId xmlns:p14="http://schemas.microsoft.com/office/powerpoint/2010/main" val="338296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1302-76EA-8704-F22E-DA47367D7DA3}"/>
              </a:ext>
            </a:extLst>
          </p:cNvPr>
          <p:cNvSpPr>
            <a:spLocks noGrp="1"/>
          </p:cNvSpPr>
          <p:nvPr>
            <p:ph type="ctrTitle"/>
          </p:nvPr>
        </p:nvSpPr>
        <p:spPr/>
        <p:txBody>
          <a:bodyPr>
            <a:noAutofit/>
          </a:bodyPr>
          <a:lstStyle/>
          <a:p>
            <a:r>
              <a:rPr lang="en-US" sz="4400" dirty="0"/>
              <a:t>Gaussian Process Regression and Bayesian Optimization on Latent Embedding of Protein Sequences</a:t>
            </a:r>
          </a:p>
        </p:txBody>
      </p:sp>
      <p:sp>
        <p:nvSpPr>
          <p:cNvPr id="3" name="Subtitle 2">
            <a:extLst>
              <a:ext uri="{FF2B5EF4-FFF2-40B4-BE49-F238E27FC236}">
                <a16:creationId xmlns:a16="http://schemas.microsoft.com/office/drawing/2014/main" id="{572BBC49-6549-9092-5A90-35D131713F2D}"/>
              </a:ext>
            </a:extLst>
          </p:cNvPr>
          <p:cNvSpPr>
            <a:spLocks noGrp="1"/>
          </p:cNvSpPr>
          <p:nvPr>
            <p:ph type="subTitle" idx="1"/>
          </p:nvPr>
        </p:nvSpPr>
        <p:spPr>
          <a:xfrm>
            <a:off x="1524000" y="3602037"/>
            <a:ext cx="9144000" cy="2740147"/>
          </a:xfrm>
        </p:spPr>
        <p:txBody>
          <a:bodyPr/>
          <a:lstStyle/>
          <a:p>
            <a:r>
              <a:rPr lang="en-US" dirty="0"/>
              <a:t>Xinran Lian</a:t>
            </a:r>
          </a:p>
          <a:p>
            <a:r>
              <a:rPr lang="en-US" dirty="0"/>
              <a:t>Department of Chemistry</a:t>
            </a:r>
          </a:p>
          <a:p>
            <a:r>
              <a:rPr lang="en-US" dirty="0"/>
              <a:t>University of Chicago</a:t>
            </a:r>
          </a:p>
          <a:p>
            <a:r>
              <a:rPr lang="en-US" dirty="0"/>
              <a:t>2023/3/2</a:t>
            </a:r>
          </a:p>
        </p:txBody>
      </p:sp>
    </p:spTree>
    <p:extLst>
      <p:ext uri="{BB962C8B-B14F-4D97-AF65-F5344CB8AC3E}">
        <p14:creationId xmlns:p14="http://schemas.microsoft.com/office/powerpoint/2010/main" val="41022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438DC50-384E-688C-944F-54561D6FC395}"/>
              </a:ext>
            </a:extLst>
          </p:cNvPr>
          <p:cNvPicPr>
            <a:picLocks noChangeAspect="1" noChangeArrowheads="1"/>
          </p:cNvPicPr>
          <p:nvPr/>
        </p:nvPicPr>
        <p:blipFill rotWithShape="1">
          <a:blip r:embed="rId2"/>
          <a:srcRect r="22457"/>
          <a:stretch/>
        </p:blipFill>
        <p:spPr bwMode="auto">
          <a:xfrm>
            <a:off x="1659705" y="1180089"/>
            <a:ext cx="356003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855BE87-0B35-5FC9-A488-BFC5D27F356E}"/>
              </a:ext>
            </a:extLst>
          </p:cNvPr>
          <p:cNvPicPr>
            <a:picLocks noChangeAspect="1" noChangeArrowheads="1"/>
          </p:cNvPicPr>
          <p:nvPr/>
        </p:nvPicPr>
        <p:blipFill>
          <a:blip r:embed="rId3"/>
          <a:srcRect/>
          <a:stretch/>
        </p:blipFill>
        <p:spPr bwMode="auto">
          <a:xfrm>
            <a:off x="5219740" y="1180089"/>
            <a:ext cx="459105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56A08D8-8450-094F-86D4-C8A17CF617F9}"/>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BO sampled latent variables (blue)</a:t>
            </a:r>
          </a:p>
        </p:txBody>
      </p:sp>
      <p:pic>
        <p:nvPicPr>
          <p:cNvPr id="2" name="Picture 1" descr="page18image15198784">
            <a:extLst>
              <a:ext uri="{FF2B5EF4-FFF2-40B4-BE49-F238E27FC236}">
                <a16:creationId xmlns:a16="http://schemas.microsoft.com/office/drawing/2014/main" id="{86ACFEAC-CEE4-449F-669D-2D24E27FB4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61" r="15512" b="1"/>
          <a:stretch/>
        </p:blipFill>
        <p:spPr bwMode="auto">
          <a:xfrm>
            <a:off x="8140353" y="4644932"/>
            <a:ext cx="3560035" cy="193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70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86AA025-7149-F61D-6A9D-19DA8B605062}"/>
              </a:ext>
            </a:extLst>
          </p:cNvPr>
          <p:cNvPicPr>
            <a:picLocks noGrp="1" noChangeAspect="1"/>
          </p:cNvPicPr>
          <p:nvPr>
            <p:ph idx="1"/>
          </p:nvPr>
        </p:nvPicPr>
        <p:blipFill>
          <a:blip r:embed="rId2"/>
          <a:stretch>
            <a:fillRect/>
          </a:stretch>
        </p:blipFill>
        <p:spPr>
          <a:xfrm>
            <a:off x="120131" y="1212849"/>
            <a:ext cx="6426060" cy="3657600"/>
          </a:xfrm>
        </p:spPr>
      </p:pic>
      <p:pic>
        <p:nvPicPr>
          <p:cNvPr id="11" name="Picture 10">
            <a:extLst>
              <a:ext uri="{FF2B5EF4-FFF2-40B4-BE49-F238E27FC236}">
                <a16:creationId xmlns:a16="http://schemas.microsoft.com/office/drawing/2014/main" id="{06C9194E-9317-4A2E-AD53-8C9174F4302B}"/>
              </a:ext>
            </a:extLst>
          </p:cNvPr>
          <p:cNvPicPr>
            <a:picLocks noChangeAspect="1"/>
          </p:cNvPicPr>
          <p:nvPr/>
        </p:nvPicPr>
        <p:blipFill>
          <a:blip r:embed="rId3"/>
          <a:stretch>
            <a:fillRect/>
          </a:stretch>
        </p:blipFill>
        <p:spPr>
          <a:xfrm>
            <a:off x="4916017" y="1212849"/>
            <a:ext cx="6426060" cy="3657600"/>
          </a:xfrm>
          <a:prstGeom prst="rect">
            <a:avLst/>
          </a:prstGeom>
        </p:spPr>
      </p:pic>
      <p:sp>
        <p:nvSpPr>
          <p:cNvPr id="12" name="Content Placeholder 2">
            <a:extLst>
              <a:ext uri="{FF2B5EF4-FFF2-40B4-BE49-F238E27FC236}">
                <a16:creationId xmlns:a16="http://schemas.microsoft.com/office/drawing/2014/main" id="{5AF0551A-5891-2EE4-3309-B38BDA12FF48}"/>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err="1"/>
              <a:t>AlphaFold</a:t>
            </a:r>
            <a:r>
              <a:rPr lang="en-US" sz="2200" b="1" dirty="0"/>
              <a:t> prediction of BO sampled sequences </a:t>
            </a:r>
          </a:p>
        </p:txBody>
      </p:sp>
      <p:sp>
        <p:nvSpPr>
          <p:cNvPr id="14" name="TextBox 13">
            <a:extLst>
              <a:ext uri="{FF2B5EF4-FFF2-40B4-BE49-F238E27FC236}">
                <a16:creationId xmlns:a16="http://schemas.microsoft.com/office/drawing/2014/main" id="{03FC35B5-424E-AA17-277C-64D8FA174DA9}"/>
              </a:ext>
            </a:extLst>
          </p:cNvPr>
          <p:cNvSpPr txBox="1"/>
          <p:nvPr/>
        </p:nvSpPr>
        <p:spPr>
          <a:xfrm>
            <a:off x="251675" y="5982811"/>
            <a:ext cx="6236387" cy="369332"/>
          </a:xfrm>
          <a:prstGeom prst="rect">
            <a:avLst/>
          </a:prstGeom>
          <a:noFill/>
        </p:spPr>
        <p:txBody>
          <a:bodyPr wrap="none" rtlCol="0">
            <a:spAutoFit/>
          </a:bodyPr>
          <a:lstStyle/>
          <a:p>
            <a:r>
              <a:rPr lang="en-US" dirty="0">
                <a:solidFill>
                  <a:srgbClr val="FF6D56"/>
                </a:solidFill>
              </a:rPr>
              <a:t>Red: wild-type functional protein in budding yeast (PDB ID:2VKN)</a:t>
            </a:r>
          </a:p>
        </p:txBody>
      </p:sp>
      <p:sp>
        <p:nvSpPr>
          <p:cNvPr id="15" name="TextBox 14">
            <a:extLst>
              <a:ext uri="{FF2B5EF4-FFF2-40B4-BE49-F238E27FC236}">
                <a16:creationId xmlns:a16="http://schemas.microsoft.com/office/drawing/2014/main" id="{CC5A99F4-5923-919A-DDBC-72053E7E5911}"/>
              </a:ext>
            </a:extLst>
          </p:cNvPr>
          <p:cNvSpPr txBox="1"/>
          <p:nvPr/>
        </p:nvSpPr>
        <p:spPr>
          <a:xfrm>
            <a:off x="2485293" y="4861367"/>
            <a:ext cx="2008755" cy="923330"/>
          </a:xfrm>
          <a:prstGeom prst="rect">
            <a:avLst/>
          </a:prstGeom>
          <a:noFill/>
        </p:spPr>
        <p:txBody>
          <a:bodyPr wrap="none" rtlCol="0">
            <a:spAutoFit/>
          </a:bodyPr>
          <a:lstStyle/>
          <a:p>
            <a:r>
              <a:rPr lang="en-US" dirty="0">
                <a:solidFill>
                  <a:srgbClr val="00D2CE"/>
                </a:solidFill>
              </a:rPr>
              <a:t>Sequence 1 </a:t>
            </a:r>
          </a:p>
          <a:p>
            <a:r>
              <a:rPr lang="en-US" dirty="0"/>
              <a:t>Top natural ID: 83%</a:t>
            </a:r>
          </a:p>
          <a:p>
            <a:r>
              <a:rPr lang="en-US" dirty="0">
                <a:solidFill>
                  <a:srgbClr val="FF6D56"/>
                </a:solidFill>
              </a:rPr>
              <a:t>2VKN ID: 56%</a:t>
            </a:r>
          </a:p>
        </p:txBody>
      </p:sp>
      <p:sp>
        <p:nvSpPr>
          <p:cNvPr id="16" name="TextBox 15">
            <a:extLst>
              <a:ext uri="{FF2B5EF4-FFF2-40B4-BE49-F238E27FC236}">
                <a16:creationId xmlns:a16="http://schemas.microsoft.com/office/drawing/2014/main" id="{C726DC37-1540-47A4-F767-6FD0612955F4}"/>
              </a:ext>
            </a:extLst>
          </p:cNvPr>
          <p:cNvSpPr txBox="1"/>
          <p:nvPr/>
        </p:nvSpPr>
        <p:spPr>
          <a:xfrm>
            <a:off x="7306741" y="4861367"/>
            <a:ext cx="2008755" cy="923330"/>
          </a:xfrm>
          <a:prstGeom prst="rect">
            <a:avLst/>
          </a:prstGeom>
          <a:noFill/>
        </p:spPr>
        <p:txBody>
          <a:bodyPr wrap="none" rtlCol="0">
            <a:spAutoFit/>
          </a:bodyPr>
          <a:lstStyle/>
          <a:p>
            <a:r>
              <a:rPr lang="en-US" dirty="0">
                <a:solidFill>
                  <a:srgbClr val="00D2CE"/>
                </a:solidFill>
              </a:rPr>
              <a:t>Sequence 2 </a:t>
            </a:r>
          </a:p>
          <a:p>
            <a:r>
              <a:rPr lang="en-US" dirty="0"/>
              <a:t>Top natural ID: 85%</a:t>
            </a:r>
          </a:p>
          <a:p>
            <a:r>
              <a:rPr lang="en-US" dirty="0">
                <a:solidFill>
                  <a:srgbClr val="FF6D56"/>
                </a:solidFill>
              </a:rPr>
              <a:t>2VKN ID: 59%</a:t>
            </a:r>
          </a:p>
        </p:txBody>
      </p:sp>
      <p:sp>
        <p:nvSpPr>
          <p:cNvPr id="17" name="TextBox 16">
            <a:extLst>
              <a:ext uri="{FF2B5EF4-FFF2-40B4-BE49-F238E27FC236}">
                <a16:creationId xmlns:a16="http://schemas.microsoft.com/office/drawing/2014/main" id="{52F1D3D2-7C7F-D1B9-1B4F-0DB41CFFBD99}"/>
              </a:ext>
            </a:extLst>
          </p:cNvPr>
          <p:cNvSpPr txBox="1"/>
          <p:nvPr/>
        </p:nvSpPr>
        <p:spPr>
          <a:xfrm>
            <a:off x="268200" y="6352143"/>
            <a:ext cx="6094800" cy="307777"/>
          </a:xfrm>
          <a:prstGeom prst="rect">
            <a:avLst/>
          </a:prstGeom>
          <a:noFill/>
        </p:spPr>
        <p:txBody>
          <a:bodyPr wrap="square">
            <a:spAutoFit/>
          </a:bodyPr>
          <a:lstStyle/>
          <a:p>
            <a:r>
              <a:rPr lang="en-US" sz="1400" b="0" i="0" u="none" strike="noStrike" dirty="0" err="1">
                <a:solidFill>
                  <a:srgbClr val="00D2CE"/>
                </a:solidFill>
                <a:effectLst/>
                <a:latin typeface="Helvetica Neue" panose="02000503000000020004" pitchFamily="2" charset="0"/>
              </a:rPr>
              <a:t>ColabFold</a:t>
            </a:r>
            <a:endParaRPr lang="en-US" sz="1400" b="0" i="0" u="none" strike="noStrike" dirty="0">
              <a:solidFill>
                <a:srgbClr val="00D2CE"/>
              </a:solidFill>
              <a:effectLst/>
              <a:latin typeface="Helvetica Neue" panose="02000503000000020004" pitchFamily="2" charset="0"/>
            </a:endParaRPr>
          </a:p>
        </p:txBody>
      </p:sp>
      <p:sp>
        <p:nvSpPr>
          <p:cNvPr id="2" name="TextBox 1">
            <a:extLst>
              <a:ext uri="{FF2B5EF4-FFF2-40B4-BE49-F238E27FC236}">
                <a16:creationId xmlns:a16="http://schemas.microsoft.com/office/drawing/2014/main" id="{DDCACA91-9866-0CF0-9AE1-F6881B202BB8}"/>
              </a:ext>
            </a:extLst>
          </p:cNvPr>
          <p:cNvSpPr txBox="1"/>
          <p:nvPr/>
        </p:nvSpPr>
        <p:spPr>
          <a:xfrm>
            <a:off x="1669701" y="1242192"/>
            <a:ext cx="4945585" cy="400110"/>
          </a:xfrm>
          <a:prstGeom prst="rect">
            <a:avLst/>
          </a:prstGeom>
          <a:noFill/>
        </p:spPr>
        <p:txBody>
          <a:bodyPr wrap="none" rtlCol="0">
            <a:spAutoFit/>
          </a:bodyPr>
          <a:lstStyle/>
          <a:p>
            <a:r>
              <a:rPr lang="en-US" sz="2000" b="1" dirty="0"/>
              <a:t>A 					B</a:t>
            </a:r>
            <a:endParaRPr lang="en-US" b="1" dirty="0"/>
          </a:p>
        </p:txBody>
      </p:sp>
    </p:spTree>
    <p:extLst>
      <p:ext uri="{BB962C8B-B14F-4D97-AF65-F5344CB8AC3E}">
        <p14:creationId xmlns:p14="http://schemas.microsoft.com/office/powerpoint/2010/main" val="145926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A56CF-0A2F-3F66-2151-96525F72B2F1}"/>
              </a:ext>
            </a:extLst>
          </p:cNvPr>
          <p:cNvSpPr>
            <a:spLocks noGrp="1"/>
          </p:cNvSpPr>
          <p:nvPr>
            <p:ph idx="1"/>
          </p:nvPr>
        </p:nvSpPr>
        <p:spPr>
          <a:xfrm>
            <a:off x="838200" y="1365662"/>
            <a:ext cx="10515600" cy="4811301"/>
          </a:xfrm>
        </p:spPr>
        <p:txBody>
          <a:bodyPr>
            <a:normAutofit/>
          </a:bodyPr>
          <a:lstStyle/>
          <a:p>
            <a:pPr marL="457200" indent="-457200">
              <a:buFont typeface="+mj-lt"/>
              <a:buAutoNum type="arabicPeriod"/>
            </a:pPr>
            <a:r>
              <a:rPr lang="en-US" sz="2000" dirty="0"/>
              <a:t>GPR and SVR has comparable performance on function prediction (but GPR is much slower) </a:t>
            </a:r>
          </a:p>
          <a:p>
            <a:pPr marL="457200" indent="-457200">
              <a:buFont typeface="+mj-lt"/>
              <a:buAutoNum type="arabicPeriod"/>
            </a:pPr>
            <a:endParaRPr lang="en-US" sz="2000" dirty="0"/>
          </a:p>
          <a:p>
            <a:pPr marL="457200" indent="-457200">
              <a:buFont typeface="+mj-lt"/>
              <a:buAutoNum type="arabicPeriod"/>
            </a:pPr>
            <a:r>
              <a:rPr lang="en-US" sz="2000" dirty="0"/>
              <a:t>BO sampled sequences are with viable ligand-binding structure predicted by </a:t>
            </a:r>
            <a:r>
              <a:rPr lang="en-US" sz="2000" dirty="0" err="1"/>
              <a:t>AlphaFold</a:t>
            </a:r>
            <a:r>
              <a:rPr lang="en-US" sz="2000" dirty="0"/>
              <a:t>.</a:t>
            </a:r>
          </a:p>
        </p:txBody>
      </p:sp>
      <p:sp>
        <p:nvSpPr>
          <p:cNvPr id="4" name="Content Placeholder 2">
            <a:extLst>
              <a:ext uri="{FF2B5EF4-FFF2-40B4-BE49-F238E27FC236}">
                <a16:creationId xmlns:a16="http://schemas.microsoft.com/office/drawing/2014/main" id="{ABC2015D-3D4E-538D-7033-A6E54F7583BA}"/>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Conclusions</a:t>
            </a:r>
          </a:p>
        </p:txBody>
      </p:sp>
    </p:spTree>
    <p:extLst>
      <p:ext uri="{BB962C8B-B14F-4D97-AF65-F5344CB8AC3E}">
        <p14:creationId xmlns:p14="http://schemas.microsoft.com/office/powerpoint/2010/main" val="79401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20D13A-6331-BF46-92BE-776E7F91B20E}"/>
              </a:ext>
            </a:extLst>
          </p:cNvPr>
          <p:cNvSpPr>
            <a:spLocks noGrp="1"/>
          </p:cNvSpPr>
          <p:nvPr>
            <p:ph type="sldNum" sz="quarter" idx="12"/>
          </p:nvPr>
        </p:nvSpPr>
        <p:spPr/>
        <p:txBody>
          <a:bodyPr/>
          <a:lstStyle/>
          <a:p>
            <a:fld id="{597390E4-085E-044D-923E-4B3C37EC5DB9}" type="slidenum">
              <a:rPr lang="en-US" smtClean="0"/>
              <a:t>2</a:t>
            </a:fld>
            <a:endParaRPr lang="en-US"/>
          </a:p>
        </p:txBody>
      </p:sp>
      <p:sp>
        <p:nvSpPr>
          <p:cNvPr id="7" name="TextBox 6">
            <a:extLst>
              <a:ext uri="{FF2B5EF4-FFF2-40B4-BE49-F238E27FC236}">
                <a16:creationId xmlns:a16="http://schemas.microsoft.com/office/drawing/2014/main" id="{52EA6B84-D0F1-2043-8584-B75DA37FB4BF}"/>
              </a:ext>
            </a:extLst>
          </p:cNvPr>
          <p:cNvSpPr txBox="1"/>
          <p:nvPr/>
        </p:nvSpPr>
        <p:spPr>
          <a:xfrm>
            <a:off x="268200" y="6352143"/>
            <a:ext cx="6094800" cy="307777"/>
          </a:xfrm>
          <a:prstGeom prst="rect">
            <a:avLst/>
          </a:prstGeom>
          <a:noFill/>
        </p:spPr>
        <p:txBody>
          <a:bodyPr wrap="square">
            <a:spAutoFit/>
          </a:bodyPr>
          <a:lstStyle/>
          <a:p>
            <a:r>
              <a:rPr lang="en-US" sz="1400" b="0" i="0" u="none" strike="noStrike" dirty="0">
                <a:solidFill>
                  <a:srgbClr val="333333"/>
                </a:solidFill>
                <a:effectLst/>
                <a:latin typeface="Helvetica Neue" panose="02000503000000020004" pitchFamily="2" charset="0"/>
              </a:rPr>
              <a:t>PDB </a:t>
            </a:r>
            <a:r>
              <a:rPr lang="en-US" sz="1400" dirty="0">
                <a:solidFill>
                  <a:srgbClr val="333333"/>
                </a:solidFill>
                <a:latin typeface="Helvetica Neue" panose="02000503000000020004" pitchFamily="2" charset="0"/>
              </a:rPr>
              <a:t>(Protein Data Bank) Statistics</a:t>
            </a:r>
            <a:endParaRPr lang="en-US" sz="1400" b="0" i="0" u="none" strike="noStrike" dirty="0">
              <a:solidFill>
                <a:srgbClr val="333333"/>
              </a:solidFill>
              <a:effectLst/>
              <a:latin typeface="Helvetica Neue" panose="02000503000000020004" pitchFamily="2" charset="0"/>
            </a:endParaRPr>
          </a:p>
        </p:txBody>
      </p:sp>
      <p:sp>
        <p:nvSpPr>
          <p:cNvPr id="8" name="Content Placeholder 2">
            <a:extLst>
              <a:ext uri="{FF2B5EF4-FFF2-40B4-BE49-F238E27FC236}">
                <a16:creationId xmlns:a16="http://schemas.microsoft.com/office/drawing/2014/main" id="{3D9C2493-1B70-6442-8FAA-6F1D03D0AE54}"/>
              </a:ext>
            </a:extLst>
          </p:cNvPr>
          <p:cNvSpPr txBox="1">
            <a:spLocks/>
          </p:cNvSpPr>
          <p:nvPr/>
        </p:nvSpPr>
        <p:spPr>
          <a:xfrm>
            <a:off x="251675" y="444572"/>
            <a:ext cx="7437598"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Growth of protein database and data-driven protein design</a:t>
            </a:r>
          </a:p>
        </p:txBody>
      </p:sp>
      <p:pic>
        <p:nvPicPr>
          <p:cNvPr id="9" name="Picture 8" descr="A picture containing logo&#10;&#10;Description automatically generated">
            <a:extLst>
              <a:ext uri="{FF2B5EF4-FFF2-40B4-BE49-F238E27FC236}">
                <a16:creationId xmlns:a16="http://schemas.microsoft.com/office/drawing/2014/main" id="{88258E0D-F49B-D44A-B1ED-DE5705056D77}"/>
              </a:ext>
            </a:extLst>
          </p:cNvPr>
          <p:cNvPicPr>
            <a:picLocks noChangeAspect="1"/>
          </p:cNvPicPr>
          <p:nvPr/>
        </p:nvPicPr>
        <p:blipFill>
          <a:blip r:embed="rId3">
            <a:duotone>
              <a:schemeClr val="accent4">
                <a:shade val="45000"/>
                <a:satMod val="135000"/>
              </a:schemeClr>
              <a:prstClr val="white"/>
            </a:duotone>
          </a:blip>
          <a:stretch>
            <a:fillRect/>
          </a:stretch>
        </p:blipFill>
        <p:spPr>
          <a:xfrm>
            <a:off x="7684931" y="2507628"/>
            <a:ext cx="1138194" cy="1101028"/>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04F0737B-B149-0841-ADAF-59BDF8CD5878}"/>
              </a:ext>
            </a:extLst>
          </p:cNvPr>
          <p:cNvPicPr>
            <a:picLocks noChangeAspect="1"/>
          </p:cNvPicPr>
          <p:nvPr/>
        </p:nvPicPr>
        <p:blipFill>
          <a:blip r:embed="rId3">
            <a:duotone>
              <a:schemeClr val="accent6">
                <a:shade val="45000"/>
                <a:satMod val="135000"/>
              </a:schemeClr>
              <a:prstClr val="white"/>
            </a:duotone>
          </a:blip>
          <a:stretch>
            <a:fillRect/>
          </a:stretch>
        </p:blipFill>
        <p:spPr>
          <a:xfrm>
            <a:off x="7472406" y="3608656"/>
            <a:ext cx="1138194" cy="1101028"/>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8E0D149F-CE71-944B-BF21-FEF3E0FD0CC2}"/>
              </a:ext>
            </a:extLst>
          </p:cNvPr>
          <p:cNvPicPr>
            <a:picLocks noChangeAspect="1"/>
          </p:cNvPicPr>
          <p:nvPr/>
        </p:nvPicPr>
        <p:blipFill>
          <a:blip r:embed="rId3">
            <a:duotone>
              <a:schemeClr val="accent1">
                <a:shade val="45000"/>
                <a:satMod val="135000"/>
              </a:schemeClr>
              <a:prstClr val="white"/>
            </a:duotone>
          </a:blip>
          <a:stretch>
            <a:fillRect/>
          </a:stretch>
        </p:blipFill>
        <p:spPr>
          <a:xfrm>
            <a:off x="9035650" y="2635533"/>
            <a:ext cx="1138194" cy="1101028"/>
          </a:xfrm>
          <a:prstGeom prst="rect">
            <a:avLst/>
          </a:prstGeom>
        </p:spPr>
      </p:pic>
      <p:sp>
        <p:nvSpPr>
          <p:cNvPr id="13" name="TextBox 12">
            <a:extLst>
              <a:ext uri="{FF2B5EF4-FFF2-40B4-BE49-F238E27FC236}">
                <a16:creationId xmlns:a16="http://schemas.microsoft.com/office/drawing/2014/main" id="{F79444E8-6E66-9C49-8819-0A59D78D533C}"/>
              </a:ext>
            </a:extLst>
          </p:cNvPr>
          <p:cNvSpPr txBox="1"/>
          <p:nvPr/>
        </p:nvSpPr>
        <p:spPr>
          <a:xfrm>
            <a:off x="7057339" y="1673659"/>
            <a:ext cx="3815468" cy="2308324"/>
          </a:xfrm>
          <a:prstGeom prst="rect">
            <a:avLst/>
          </a:prstGeom>
          <a:noFill/>
        </p:spPr>
        <p:txBody>
          <a:bodyPr wrap="none" rtlCol="0">
            <a:spAutoFit/>
          </a:bodyPr>
          <a:lstStyle/>
          <a:p>
            <a:r>
              <a:rPr lang="en-US" dirty="0"/>
              <a:t>Our dataset</a:t>
            </a:r>
            <a:r>
              <a:rPr lang="zh-CN" altLang="en-US" dirty="0"/>
              <a:t> </a:t>
            </a:r>
            <a:r>
              <a:rPr lang="en-US" altLang="zh-CN" dirty="0"/>
              <a:t>of protein homolog family</a:t>
            </a:r>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10" name="Picture 9" descr="A picture containing logo&#10;&#10;Description automatically generated">
            <a:extLst>
              <a:ext uri="{FF2B5EF4-FFF2-40B4-BE49-F238E27FC236}">
                <a16:creationId xmlns:a16="http://schemas.microsoft.com/office/drawing/2014/main" id="{B0008FE1-FEB8-3149-9443-CABB1CED302F}"/>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8948010" y="3929573"/>
            <a:ext cx="1134319" cy="1097280"/>
          </a:xfrm>
          <a:prstGeom prst="rect">
            <a:avLst/>
          </a:prstGeom>
        </p:spPr>
      </p:pic>
      <p:sp>
        <p:nvSpPr>
          <p:cNvPr id="14" name="Oval 13">
            <a:extLst>
              <a:ext uri="{FF2B5EF4-FFF2-40B4-BE49-F238E27FC236}">
                <a16:creationId xmlns:a16="http://schemas.microsoft.com/office/drawing/2014/main" id="{069594B0-5598-8645-A9E9-0BB9963B19B1}"/>
              </a:ext>
            </a:extLst>
          </p:cNvPr>
          <p:cNvSpPr/>
          <p:nvPr/>
        </p:nvSpPr>
        <p:spPr>
          <a:xfrm>
            <a:off x="8823125" y="3785982"/>
            <a:ext cx="1372963" cy="1333468"/>
          </a:xfrm>
          <a:prstGeom prst="ellipse">
            <a:avLst/>
          </a:prstGeom>
          <a:no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D6FED18-7A56-1647-8B59-ECD0ADA76B3C}"/>
              </a:ext>
            </a:extLst>
          </p:cNvPr>
          <p:cNvPicPr>
            <a:picLocks noChangeAspect="1"/>
          </p:cNvPicPr>
          <p:nvPr/>
        </p:nvPicPr>
        <p:blipFill>
          <a:blip r:embed="rId6"/>
          <a:stretch>
            <a:fillRect/>
          </a:stretch>
        </p:blipFill>
        <p:spPr>
          <a:xfrm>
            <a:off x="1234786" y="1968500"/>
            <a:ext cx="4673600" cy="2921000"/>
          </a:xfrm>
          <a:prstGeom prst="rect">
            <a:avLst/>
          </a:prstGeom>
        </p:spPr>
      </p:pic>
      <p:sp>
        <p:nvSpPr>
          <p:cNvPr id="18" name="TextBox 17">
            <a:extLst>
              <a:ext uri="{FF2B5EF4-FFF2-40B4-BE49-F238E27FC236}">
                <a16:creationId xmlns:a16="http://schemas.microsoft.com/office/drawing/2014/main" id="{A5B9BB1F-1E9E-364D-8D8F-F448892A3545}"/>
              </a:ext>
            </a:extLst>
          </p:cNvPr>
          <p:cNvSpPr txBox="1"/>
          <p:nvPr/>
        </p:nvSpPr>
        <p:spPr>
          <a:xfrm>
            <a:off x="8231088" y="5168871"/>
            <a:ext cx="2557035" cy="584775"/>
          </a:xfrm>
          <a:prstGeom prst="rect">
            <a:avLst/>
          </a:prstGeom>
          <a:noFill/>
        </p:spPr>
        <p:txBody>
          <a:bodyPr wrap="square" rtlCol="0">
            <a:spAutoFit/>
          </a:bodyPr>
          <a:lstStyle/>
          <a:p>
            <a:pPr algn="ctr"/>
            <a:r>
              <a:rPr lang="en-US" sz="1600" dirty="0">
                <a:solidFill>
                  <a:srgbClr val="F57A7A"/>
                </a:solidFill>
              </a:rPr>
              <a:t>Design the member with a specific function</a:t>
            </a:r>
          </a:p>
        </p:txBody>
      </p:sp>
    </p:spTree>
    <p:extLst>
      <p:ext uri="{BB962C8B-B14F-4D97-AF65-F5344CB8AC3E}">
        <p14:creationId xmlns:p14="http://schemas.microsoft.com/office/powerpoint/2010/main" val="19849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3C6DB1-5D60-9843-8B64-35D886EC4195}"/>
              </a:ext>
            </a:extLst>
          </p:cNvPr>
          <p:cNvSpPr>
            <a:spLocks noGrp="1"/>
          </p:cNvSpPr>
          <p:nvPr>
            <p:ph type="sldNum" sz="quarter" idx="12"/>
          </p:nvPr>
        </p:nvSpPr>
        <p:spPr/>
        <p:txBody>
          <a:bodyPr/>
          <a:lstStyle/>
          <a:p>
            <a:fld id="{597390E4-085E-044D-923E-4B3C37EC5DB9}" type="slidenum">
              <a:rPr lang="en-US" smtClean="0"/>
              <a:t>3</a:t>
            </a:fld>
            <a:endParaRPr lang="en-US"/>
          </a:p>
        </p:txBody>
      </p:sp>
      <p:pic>
        <p:nvPicPr>
          <p:cNvPr id="9" name="Picture 8" descr="Diagram&#10;&#10;Description automatically generated">
            <a:extLst>
              <a:ext uri="{FF2B5EF4-FFF2-40B4-BE49-F238E27FC236}">
                <a16:creationId xmlns:a16="http://schemas.microsoft.com/office/drawing/2014/main" id="{FF00C44C-B6C9-9741-8CC4-F0E76F4354F3}"/>
              </a:ext>
            </a:extLst>
          </p:cNvPr>
          <p:cNvPicPr>
            <a:picLocks noChangeAspect="1"/>
          </p:cNvPicPr>
          <p:nvPr/>
        </p:nvPicPr>
        <p:blipFill rotWithShape="1">
          <a:blip r:embed="rId3"/>
          <a:srcRect l="4012" t="22224" b="47945"/>
          <a:stretch/>
        </p:blipFill>
        <p:spPr>
          <a:xfrm>
            <a:off x="1962573" y="2004826"/>
            <a:ext cx="8019627" cy="2848348"/>
          </a:xfrm>
          <a:prstGeom prst="rect">
            <a:avLst/>
          </a:prstGeom>
        </p:spPr>
      </p:pic>
      <p:sp>
        <p:nvSpPr>
          <p:cNvPr id="5" name="Content Placeholder 2">
            <a:extLst>
              <a:ext uri="{FF2B5EF4-FFF2-40B4-BE49-F238E27FC236}">
                <a16:creationId xmlns:a16="http://schemas.microsoft.com/office/drawing/2014/main" id="{248E3E3B-3771-B444-A9E5-ACFCACCCF65B}"/>
              </a:ext>
            </a:extLst>
          </p:cNvPr>
          <p:cNvSpPr txBox="1">
            <a:spLocks/>
          </p:cNvSpPr>
          <p:nvPr/>
        </p:nvSpPr>
        <p:spPr>
          <a:xfrm>
            <a:off x="251675" y="444572"/>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Design proteins with a latent space model – Variational Autoencoder (VAE)</a:t>
            </a:r>
          </a:p>
        </p:txBody>
      </p:sp>
      <p:cxnSp>
        <p:nvCxnSpPr>
          <p:cNvPr id="6" name="Straight Arrow Connector 5">
            <a:extLst>
              <a:ext uri="{FF2B5EF4-FFF2-40B4-BE49-F238E27FC236}">
                <a16:creationId xmlns:a16="http://schemas.microsoft.com/office/drawing/2014/main" id="{6119455E-8E20-224F-8ECE-92519C1EB362}"/>
              </a:ext>
            </a:extLst>
          </p:cNvPr>
          <p:cNvCxnSpPr>
            <a:cxnSpLocks/>
          </p:cNvCxnSpPr>
          <p:nvPr/>
        </p:nvCxnSpPr>
        <p:spPr>
          <a:xfrm>
            <a:off x="3531470" y="2317170"/>
            <a:ext cx="8509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8CB1C41-C534-BB4A-8E82-7E4C0D04566C}"/>
                  </a:ext>
                </a:extLst>
              </p:cNvPr>
              <p:cNvSpPr txBox="1"/>
              <p:nvPr/>
            </p:nvSpPr>
            <p:spPr>
              <a:xfrm>
                <a:off x="2161304" y="4707437"/>
                <a:ext cx="7435835" cy="1077218"/>
              </a:xfrm>
              <a:prstGeom prst="rect">
                <a:avLst/>
              </a:prstGeom>
              <a:noFill/>
            </p:spPr>
            <p:txBody>
              <a:bodyPr wrap="square" rtlCol="0">
                <a:spAutoFit/>
              </a:bodyPr>
              <a:lstStyle/>
              <a:p>
                <a:r>
                  <a:rPr lang="en-US" sz="1600" dirty="0">
                    <a:solidFill>
                      <a:schemeClr val="tx1"/>
                    </a:solidFill>
                  </a:rPr>
                  <a:t>           </a:t>
                </a:r>
                <a14:m>
                  <m:oMath xmlns:m="http://schemas.openxmlformats.org/officeDocument/2006/math">
                    <m:r>
                      <a:rPr lang="en-US" sz="1600" b="0" i="1" smtClean="0">
                        <a:solidFill>
                          <a:schemeClr val="tx1"/>
                        </a:solidFill>
                        <a:latin typeface="Cambria Math" panose="02040503050406030204" pitchFamily="18" charset="0"/>
                      </a:rPr>
                      <m:t>𝑥</m:t>
                    </m:r>
                  </m:oMath>
                </a14:m>
                <a:r>
                  <a:rPr lang="en-US" sz="1600" dirty="0">
                    <a:solidFill>
                      <a:schemeClr val="tx1"/>
                    </a:solidFill>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𝜓</m:t>
                    </m:r>
                  </m:oMath>
                </a14:m>
                <a:r>
                  <a:rPr lang="en-US" sz="1600" dirty="0">
                    <a:solidFill>
                      <a:schemeClr val="tx1"/>
                    </a:solidFill>
                  </a:rPr>
                  <a:t>          </a:t>
                </a:r>
                <a:r>
                  <a:rPr lang="en-US" sz="1600" b="1" dirty="0">
                    <a:solidFill>
                      <a:schemeClr val="tx1"/>
                    </a:solidFill>
                  </a:rPr>
                  <a:t> </a:t>
                </a:r>
                <a14:m>
                  <m:oMath xmlns:m="http://schemas.openxmlformats.org/officeDocument/2006/math">
                    <m:r>
                      <a:rPr lang="en-US" sz="1600" b="1" i="1" dirty="0" smtClean="0">
                        <a:solidFill>
                          <a:schemeClr val="tx1"/>
                        </a:solidFill>
                        <a:latin typeface="Cambria Math" panose="02040503050406030204" pitchFamily="18" charset="0"/>
                      </a:rPr>
                      <m:t>𝒁</m:t>
                    </m:r>
                    <m:r>
                      <a:rPr lang="en-US" sz="1600" b="0" i="0" dirty="0" smtClean="0">
                        <a:solidFill>
                          <a:schemeClr val="tx1"/>
                        </a:solidFill>
                        <a:latin typeface="Cambria Math" panose="02040503050406030204" pitchFamily="18" charset="0"/>
                      </a:rPr>
                      <m:t>=</m:t>
                    </m:r>
                    <m:r>
                      <m:rPr>
                        <m:nor/>
                      </m:rPr>
                      <a:rPr lang="en-US" sz="1600" b="1" dirty="0">
                        <a:latin typeface="Cambria Math" panose="02040503050406030204" pitchFamily="18" charset="0"/>
                        <a:ea typeface="Cambria Math" panose="02040503050406030204" pitchFamily="18" charset="0"/>
                      </a:rPr>
                      <m:t>𝚳</m:t>
                    </m:r>
                    <m:r>
                      <m:rPr>
                        <m:nor/>
                      </m:rPr>
                      <a:rPr lang="en-US" sz="1600" dirty="0">
                        <a:sym typeface="Symbol" pitchFamily="2" charset="2"/>
                      </a:rPr>
                      <m:t> + </m:t>
                    </m:r>
                    <m:r>
                      <m:rPr>
                        <m:nor/>
                      </m:rPr>
                      <a:rPr lang="en-US" sz="1600" b="1" i="1" dirty="0">
                        <a:ea typeface="Calibri" panose="020F0502020204030204" pitchFamily="34" charset="0"/>
                        <a:cs typeface="Times New Roman" panose="02020603050405020304" pitchFamily="18" charset="0"/>
                        <a:sym typeface="Symbol" pitchFamily="2" charset="2"/>
                      </a:rPr>
                      <m:t></m:t>
                    </m:r>
                    <m:r>
                      <a:rPr lang="en-US" sz="1600" i="1" dirty="0">
                        <a:latin typeface="Cambria Math" panose="02040503050406030204" pitchFamily="18" charset="0"/>
                        <a:ea typeface="Calibri" panose="020F0502020204030204" pitchFamily="34" charset="0"/>
                        <a:cs typeface="Times New Roman" panose="02020603050405020304" pitchFamily="18" charset="0"/>
                        <a:sym typeface="Symbol" pitchFamily="2" charset="2"/>
                      </a:rPr>
                      <m:t> </m:t>
                    </m:r>
                    <m:r>
                      <a:rPr lang="en-US" sz="1600" i="1" dirty="0" smtClean="0">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m:t>
                    </m:r>
                    <m:r>
                      <m:rPr>
                        <m:sty m:val="p"/>
                      </m:rPr>
                      <a:rPr lang="el-GR" sz="1600" i="1" dirty="0" smtClean="0">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Σ</m:t>
                    </m:r>
                  </m:oMath>
                </a14:m>
                <a:r>
                  <a:rPr lang="en-US" sz="1600" dirty="0">
                    <a:solidFill>
                      <a:schemeClr val="tx1"/>
                    </a:solidFill>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Θ</m:t>
                    </m:r>
                  </m:oMath>
                </a14:m>
                <a:r>
                  <a:rPr lang="en-US" sz="1600" dirty="0">
                    <a:solidFill>
                      <a:schemeClr val="tx1"/>
                    </a:solidFill>
                  </a:rPr>
                  <a:t>	  	</a:t>
                </a:r>
                <a14:m>
                  <m:oMath xmlns:m="http://schemas.openxmlformats.org/officeDocument/2006/math">
                    <m:acc>
                      <m:accPr>
                        <m:chr m:val="̂"/>
                        <m:ctrlPr>
                          <a:rPr lang="en-US" sz="1600" b="1" i="1" smtClean="0">
                            <a:solidFill>
                              <a:schemeClr val="tx1"/>
                            </a:solidFill>
                            <a:latin typeface="Cambria Math" panose="02040503050406030204" pitchFamily="18" charset="0"/>
                          </a:rPr>
                        </m:ctrlPr>
                      </m:accPr>
                      <m:e>
                        <m:r>
                          <a:rPr lang="en-US" sz="1600" b="1" i="1" smtClean="0">
                            <a:solidFill>
                              <a:schemeClr val="tx1"/>
                            </a:solidFill>
                            <a:latin typeface="Cambria Math" panose="02040503050406030204" pitchFamily="18" charset="0"/>
                          </a:rPr>
                          <m:t>𝒙</m:t>
                        </m:r>
                      </m:e>
                    </m:acc>
                  </m:oMath>
                </a14:m>
                <a:endParaRPr lang="en-US" sz="1600" b="1" dirty="0">
                  <a:solidFill>
                    <a:schemeClr val="tx1"/>
                  </a:solidFill>
                </a:endParaRPr>
              </a:p>
              <a:p>
                <a:pPr algn="ctr"/>
                <a14:m>
                  <m:oMathPara xmlns:m="http://schemas.openxmlformats.org/officeDocument/2006/math">
                    <m:oMathParaPr>
                      <m:jc m:val="centerGroup"/>
                    </m:oMathParaPr>
                    <m:oMath xmlns:m="http://schemas.openxmlformats.org/officeDocument/2006/math">
                      <m:r>
                        <m:rPr>
                          <m:sty m:val="p"/>
                        </m:rPr>
                        <a:rPr lang="el-GR" sz="1600" i="1" dirty="0">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Σ</m:t>
                      </m:r>
                      <m:r>
                        <a:rPr lang="el-GR" sz="1600" i="1" dirty="0">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 </m:t>
                      </m:r>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m:t>
                      </m:r>
                      <m:r>
                        <a:rPr lang="en-US" sz="1600" b="0" i="1" dirty="0" smtClean="0">
                          <a:effectLst/>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𝒩</m:t>
                      </m:r>
                      <m:r>
                        <a:rPr lang="en-US" sz="1600" b="0" i="1" dirty="0" smtClean="0">
                          <a:effectLst/>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(0,</m:t>
                      </m:r>
                      <m:r>
                        <a:rPr lang="en-US" sz="1600" b="0" i="1" dirty="0" smtClean="0">
                          <a:effectLst/>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𝐼</m:t>
                      </m:r>
                      <m:r>
                        <a:rPr lang="en-US" sz="1600" b="0" i="1" dirty="0" smtClean="0">
                          <a:effectLst/>
                          <a:latin typeface="Cambria Math" panose="02040503050406030204" pitchFamily="18" charset="0"/>
                          <a:ea typeface="Cambria Math" panose="02040503050406030204" pitchFamily="18" charset="0"/>
                          <a:cs typeface="Times New Roman" panose="02020603050405020304" pitchFamily="18" charset="0"/>
                          <a:sym typeface="Symbol" pitchFamily="2" charset="2"/>
                        </a:rPr>
                        <m:t>)</m:t>
                      </m:r>
                    </m:oMath>
                  </m:oMathPara>
                </a14:m>
                <a:endParaRPr lang="en-US" sz="1600" dirty="0">
                  <a:solidFill>
                    <a:schemeClr val="tx1"/>
                  </a:solidFill>
                </a:endParaRPr>
              </a:p>
              <a:p>
                <a:pPr algn="ctr"/>
                <a:endParaRPr lang="en-US" sz="1600" dirty="0">
                  <a:solidFill>
                    <a:schemeClr val="tx1"/>
                  </a:solidFill>
                </a:endParaRPr>
              </a:p>
              <a:p>
                <a:r>
                  <a:rPr lang="en-US" sz="1600" dirty="0">
                    <a:solidFill>
                      <a:schemeClr val="tx1"/>
                    </a:solidFill>
                  </a:rPr>
                  <a:t>High dim.       </a:t>
                </a:r>
                <a:r>
                  <a:rPr lang="en-US" sz="1600" dirty="0">
                    <a:solidFill>
                      <a:schemeClr val="tx1"/>
                    </a:solidFill>
                    <a:sym typeface="Wingdings" pitchFamily="2" charset="2"/>
                  </a:rPr>
                  <a:t>     neural network      </a:t>
                </a:r>
                <a:r>
                  <a:rPr lang="en-US" sz="1600" dirty="0">
                    <a:solidFill>
                      <a:schemeClr val="tx1"/>
                    </a:solidFill>
                  </a:rPr>
                  <a:t>Low dim.  </a:t>
                </a:r>
                <a:r>
                  <a:rPr lang="en-US" sz="1600" dirty="0">
                    <a:solidFill>
                      <a:schemeClr val="tx1"/>
                    </a:solidFill>
                    <a:sym typeface="Wingdings" pitchFamily="2" charset="2"/>
                  </a:rPr>
                  <a:t>  neural network        </a:t>
                </a:r>
                <a:r>
                  <a:rPr lang="en-US" sz="1600" dirty="0">
                    <a:solidFill>
                      <a:schemeClr val="tx1"/>
                    </a:solidFill>
                  </a:rPr>
                  <a:t>High dim.</a:t>
                </a:r>
              </a:p>
            </p:txBody>
          </p:sp>
        </mc:Choice>
        <mc:Fallback xmlns="">
          <p:sp>
            <p:nvSpPr>
              <p:cNvPr id="2" name="TextBox 1">
                <a:extLst>
                  <a:ext uri="{FF2B5EF4-FFF2-40B4-BE49-F238E27FC236}">
                    <a16:creationId xmlns:a16="http://schemas.microsoft.com/office/drawing/2014/main" id="{28CB1C41-C534-BB4A-8E82-7E4C0D04566C}"/>
                  </a:ext>
                </a:extLst>
              </p:cNvPr>
              <p:cNvSpPr txBox="1">
                <a:spLocks noRot="1" noChangeAspect="1" noMove="1" noResize="1" noEditPoints="1" noAdjustHandles="1" noChangeArrowheads="1" noChangeShapeType="1" noTextEdit="1"/>
              </p:cNvSpPr>
              <p:nvPr/>
            </p:nvSpPr>
            <p:spPr>
              <a:xfrm>
                <a:off x="2161304" y="4707437"/>
                <a:ext cx="7435835" cy="1077218"/>
              </a:xfrm>
              <a:prstGeom prst="rect">
                <a:avLst/>
              </a:prstGeom>
              <a:blipFill>
                <a:blip r:embed="rId4"/>
                <a:stretch>
                  <a:fillRect l="-512" t="-1163" b="-581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F5CC0927-5797-0587-C707-F056C7E21841}"/>
              </a:ext>
            </a:extLst>
          </p:cNvPr>
          <p:cNvSpPr/>
          <p:nvPr/>
        </p:nvSpPr>
        <p:spPr>
          <a:xfrm>
            <a:off x="3389194" y="2004826"/>
            <a:ext cx="4816103" cy="643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3B7E2D5-593A-5764-F937-ACD2C9822833}"/>
              </a:ext>
            </a:extLst>
          </p:cNvPr>
          <p:cNvSpPr txBox="1"/>
          <p:nvPr/>
        </p:nvSpPr>
        <p:spPr>
          <a:xfrm>
            <a:off x="5904273" y="3248410"/>
            <a:ext cx="319318" cy="215444"/>
          </a:xfrm>
          <a:prstGeom prst="rect">
            <a:avLst/>
          </a:prstGeom>
          <a:solidFill>
            <a:srgbClr val="D9ECFF"/>
          </a:solidFill>
        </p:spPr>
        <p:txBody>
          <a:bodyPr wrap="none" rtlCol="0">
            <a:spAutoFit/>
          </a:bodyPr>
          <a:lstStyle/>
          <a:p>
            <a:r>
              <a:rPr lang="en-US" sz="800" dirty="0"/>
              <a:t>      </a:t>
            </a:r>
          </a:p>
        </p:txBody>
      </p:sp>
      <p:sp>
        <p:nvSpPr>
          <p:cNvPr id="10" name="TextBox 9">
            <a:extLst>
              <a:ext uri="{FF2B5EF4-FFF2-40B4-BE49-F238E27FC236}">
                <a16:creationId xmlns:a16="http://schemas.microsoft.com/office/drawing/2014/main" id="{BBB3B9EF-0646-0508-D59D-4B959E031E6E}"/>
              </a:ext>
            </a:extLst>
          </p:cNvPr>
          <p:cNvSpPr txBox="1"/>
          <p:nvPr/>
        </p:nvSpPr>
        <p:spPr>
          <a:xfrm>
            <a:off x="1962573" y="4338105"/>
            <a:ext cx="343364"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41706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A2456E-CA87-6849-A614-7DD40674839A}"/>
              </a:ext>
            </a:extLst>
          </p:cNvPr>
          <p:cNvSpPr>
            <a:spLocks noGrp="1"/>
          </p:cNvSpPr>
          <p:nvPr>
            <p:ph type="sldNum" sz="quarter" idx="12"/>
          </p:nvPr>
        </p:nvSpPr>
        <p:spPr/>
        <p:txBody>
          <a:bodyPr/>
          <a:lstStyle/>
          <a:p>
            <a:fld id="{597390E4-085E-044D-923E-4B3C37EC5DB9}" type="slidenum">
              <a:rPr lang="en-US" smtClean="0"/>
              <a:t>4</a:t>
            </a:fld>
            <a:endParaRPr lang="en-US"/>
          </a:p>
        </p:txBody>
      </p:sp>
      <p:sp>
        <p:nvSpPr>
          <p:cNvPr id="8" name="TextBox 7">
            <a:extLst>
              <a:ext uri="{FF2B5EF4-FFF2-40B4-BE49-F238E27FC236}">
                <a16:creationId xmlns:a16="http://schemas.microsoft.com/office/drawing/2014/main" id="{4A906D9F-62E1-B44A-935D-549CE4E9B4C4}"/>
              </a:ext>
            </a:extLst>
          </p:cNvPr>
          <p:cNvSpPr txBox="1"/>
          <p:nvPr/>
        </p:nvSpPr>
        <p:spPr>
          <a:xfrm>
            <a:off x="251675" y="1803400"/>
            <a:ext cx="466322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VAE latent space, designed functional sequences locate in the same area as the natural ones.</a:t>
            </a:r>
          </a:p>
        </p:txBody>
      </p:sp>
      <p:sp>
        <p:nvSpPr>
          <p:cNvPr id="6" name="Oval 5">
            <a:extLst>
              <a:ext uri="{FF2B5EF4-FFF2-40B4-BE49-F238E27FC236}">
                <a16:creationId xmlns:a16="http://schemas.microsoft.com/office/drawing/2014/main" id="{C3DD9D63-7399-B44B-9F8F-A52A3900C65F}"/>
              </a:ext>
            </a:extLst>
          </p:cNvPr>
          <p:cNvSpPr/>
          <p:nvPr/>
        </p:nvSpPr>
        <p:spPr>
          <a:xfrm>
            <a:off x="2183852" y="5265027"/>
            <a:ext cx="165100" cy="165100"/>
          </a:xfrm>
          <a:prstGeom prst="ellipse">
            <a:avLst/>
          </a:prstGeom>
          <a:solidFill>
            <a:srgbClr val="649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5FF5143-32DE-FE41-8F55-7F487C5A3B82}"/>
              </a:ext>
            </a:extLst>
          </p:cNvPr>
          <p:cNvSpPr/>
          <p:nvPr/>
        </p:nvSpPr>
        <p:spPr>
          <a:xfrm>
            <a:off x="2183852" y="5011027"/>
            <a:ext cx="165100" cy="165100"/>
          </a:xfrm>
          <a:prstGeom prst="ellipse">
            <a:avLst/>
          </a:prstGeom>
          <a:solidFill>
            <a:srgbClr val="F8F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D424A74-BDED-9C4E-90D5-20526A22A0F1}"/>
              </a:ext>
            </a:extLst>
          </p:cNvPr>
          <p:cNvSpPr/>
          <p:nvPr/>
        </p:nvSpPr>
        <p:spPr>
          <a:xfrm>
            <a:off x="2183852" y="5545498"/>
            <a:ext cx="165100" cy="165100"/>
          </a:xfrm>
          <a:prstGeom prst="ellipse">
            <a:avLst/>
          </a:prstGeom>
          <a:solidFill>
            <a:srgbClr val="F5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4C7BF-B5C1-104A-A78F-46EC4640AD46}"/>
              </a:ext>
            </a:extLst>
          </p:cNvPr>
          <p:cNvSpPr txBox="1"/>
          <p:nvPr/>
        </p:nvSpPr>
        <p:spPr>
          <a:xfrm>
            <a:off x="2425564" y="4903077"/>
            <a:ext cx="2489336" cy="923330"/>
          </a:xfrm>
          <a:prstGeom prst="rect">
            <a:avLst/>
          </a:prstGeom>
          <a:noFill/>
        </p:spPr>
        <p:txBody>
          <a:bodyPr wrap="none" rtlCol="0">
            <a:spAutoFit/>
          </a:bodyPr>
          <a:lstStyle/>
          <a:p>
            <a:r>
              <a:rPr lang="en-US" dirty="0"/>
              <a:t>Designed functional</a:t>
            </a:r>
          </a:p>
          <a:p>
            <a:r>
              <a:rPr lang="en-US" dirty="0"/>
              <a:t>Designed non-functional</a:t>
            </a:r>
          </a:p>
          <a:p>
            <a:r>
              <a:rPr lang="en-US" dirty="0"/>
              <a:t>Natural functional</a:t>
            </a:r>
          </a:p>
        </p:txBody>
      </p:sp>
      <p:pic>
        <p:nvPicPr>
          <p:cNvPr id="2" name="Picture 1" descr="page18image15198784">
            <a:extLst>
              <a:ext uri="{FF2B5EF4-FFF2-40B4-BE49-F238E27FC236}">
                <a16:creationId xmlns:a16="http://schemas.microsoft.com/office/drawing/2014/main" id="{B2358B12-D093-2F48-2E0E-8A4D1D8706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20"/>
          <a:stretch/>
        </p:blipFill>
        <p:spPr bwMode="auto">
          <a:xfrm>
            <a:off x="4772297" y="1534187"/>
            <a:ext cx="7033599" cy="42922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7A0A2F-9BA5-0FD4-2A65-BE3A4E68B11F}"/>
              </a:ext>
            </a:extLst>
          </p:cNvPr>
          <p:cNvSpPr txBox="1"/>
          <p:nvPr/>
        </p:nvSpPr>
        <p:spPr>
          <a:xfrm>
            <a:off x="268200" y="6352143"/>
            <a:ext cx="6094800" cy="307777"/>
          </a:xfrm>
          <a:prstGeom prst="rect">
            <a:avLst/>
          </a:prstGeom>
          <a:noFill/>
        </p:spPr>
        <p:txBody>
          <a:bodyPr wrap="square">
            <a:spAutoFit/>
          </a:bodyPr>
          <a:lstStyle/>
          <a:p>
            <a:r>
              <a:rPr lang="en-US" sz="1400" b="0" i="0" u="none" strike="noStrike" dirty="0">
                <a:solidFill>
                  <a:srgbClr val="333333"/>
                </a:solidFill>
                <a:effectLst/>
                <a:latin typeface="Helvetica Neue" panose="02000503000000020004" pitchFamily="2" charset="0"/>
              </a:rPr>
              <a:t>Lian et al. </a:t>
            </a:r>
            <a:r>
              <a:rPr lang="en-US" sz="1400" b="0" i="1" u="none" strike="noStrike" dirty="0" err="1">
                <a:solidFill>
                  <a:srgbClr val="333333"/>
                </a:solidFill>
                <a:effectLst/>
                <a:latin typeface="Helvetica Neue" panose="02000503000000020004" pitchFamily="2" charset="0"/>
              </a:rPr>
              <a:t>Biorxiv</a:t>
            </a:r>
            <a:r>
              <a:rPr lang="en-US" sz="1400" b="0" i="0" u="none" strike="noStrike" dirty="0">
                <a:solidFill>
                  <a:srgbClr val="333333"/>
                </a:solidFill>
                <a:effectLst/>
                <a:latin typeface="Helvetica Neue" panose="02000503000000020004" pitchFamily="2" charset="0"/>
              </a:rPr>
              <a:t>, 2022</a:t>
            </a:r>
          </a:p>
        </p:txBody>
      </p:sp>
      <p:sp>
        <p:nvSpPr>
          <p:cNvPr id="9" name="Content Placeholder 2">
            <a:extLst>
              <a:ext uri="{FF2B5EF4-FFF2-40B4-BE49-F238E27FC236}">
                <a16:creationId xmlns:a16="http://schemas.microsoft.com/office/drawing/2014/main" id="{45995365-EF40-C3DD-630A-95027B79E29C}"/>
              </a:ext>
            </a:extLst>
          </p:cNvPr>
          <p:cNvSpPr txBox="1">
            <a:spLocks/>
          </p:cNvSpPr>
          <p:nvPr/>
        </p:nvSpPr>
        <p:spPr>
          <a:xfrm>
            <a:off x="251675" y="444572"/>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Design proteins with a latent space model – Variational Autoencoder (VAE)</a:t>
            </a:r>
          </a:p>
        </p:txBody>
      </p:sp>
    </p:spTree>
    <p:extLst>
      <p:ext uri="{BB962C8B-B14F-4D97-AF65-F5344CB8AC3E}">
        <p14:creationId xmlns:p14="http://schemas.microsoft.com/office/powerpoint/2010/main" val="380040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Diagram, engineering drawing&#10;&#10;Description automatically generated">
            <a:extLst>
              <a:ext uri="{FF2B5EF4-FFF2-40B4-BE49-F238E27FC236}">
                <a16:creationId xmlns:a16="http://schemas.microsoft.com/office/drawing/2014/main" id="{AF029C70-56DA-EFF3-E7C2-EA4FE2A1A5DF}"/>
              </a:ext>
            </a:extLst>
          </p:cNvPr>
          <p:cNvPicPr>
            <a:picLocks noChangeAspect="1"/>
          </p:cNvPicPr>
          <p:nvPr/>
        </p:nvPicPr>
        <p:blipFill rotWithShape="1">
          <a:blip r:embed="rId2"/>
          <a:srcRect b="27489"/>
          <a:stretch/>
        </p:blipFill>
        <p:spPr>
          <a:xfrm>
            <a:off x="4099136" y="319630"/>
            <a:ext cx="6131597" cy="6256635"/>
          </a:xfrm>
          <a:prstGeom prst="rect">
            <a:avLst/>
          </a:prstGeom>
        </p:spPr>
      </p:pic>
      <p:sp>
        <p:nvSpPr>
          <p:cNvPr id="4" name="Slide Number Placeholder 3">
            <a:extLst>
              <a:ext uri="{FF2B5EF4-FFF2-40B4-BE49-F238E27FC236}">
                <a16:creationId xmlns:a16="http://schemas.microsoft.com/office/drawing/2014/main" id="{CBE48B7B-CEF3-F9D1-7724-53689804AD4D}"/>
              </a:ext>
            </a:extLst>
          </p:cNvPr>
          <p:cNvSpPr>
            <a:spLocks noGrp="1"/>
          </p:cNvSpPr>
          <p:nvPr>
            <p:ph type="sldNum" sz="quarter" idx="12"/>
          </p:nvPr>
        </p:nvSpPr>
        <p:spPr/>
        <p:txBody>
          <a:bodyPr/>
          <a:lstStyle/>
          <a:p>
            <a:fld id="{33D75365-B2BA-FB44-AB0C-664F228C2910}" type="slidenum">
              <a:rPr lang="en-US" smtClean="0"/>
              <a:t>5</a:t>
            </a:fld>
            <a:endParaRPr lang="en-US"/>
          </a:p>
        </p:txBody>
      </p:sp>
      <p:sp>
        <p:nvSpPr>
          <p:cNvPr id="5" name="Oval 4">
            <a:extLst>
              <a:ext uri="{FF2B5EF4-FFF2-40B4-BE49-F238E27FC236}">
                <a16:creationId xmlns:a16="http://schemas.microsoft.com/office/drawing/2014/main" id="{76C20A41-B28A-CD75-E92B-5B092439F8A7}"/>
              </a:ext>
            </a:extLst>
          </p:cNvPr>
          <p:cNvSpPr/>
          <p:nvPr/>
        </p:nvSpPr>
        <p:spPr>
          <a:xfrm>
            <a:off x="1695726" y="2147115"/>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195BCE-06B6-4E0B-2521-D11C1E00BF4E}"/>
              </a:ext>
            </a:extLst>
          </p:cNvPr>
          <p:cNvSpPr/>
          <p:nvPr/>
        </p:nvSpPr>
        <p:spPr>
          <a:xfrm>
            <a:off x="1924735" y="3032539"/>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522B0A7-817F-63E9-219B-243E64FC4FEB}"/>
              </a:ext>
            </a:extLst>
          </p:cNvPr>
          <p:cNvCxnSpPr>
            <a:cxnSpLocks/>
          </p:cNvCxnSpPr>
          <p:nvPr/>
        </p:nvCxnSpPr>
        <p:spPr>
          <a:xfrm flipH="1">
            <a:off x="1170403" y="1759663"/>
            <a:ext cx="442773" cy="405930"/>
          </a:xfrm>
          <a:prstGeom prst="line">
            <a:avLst/>
          </a:prstGeom>
          <a:ln w="3810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6A72882-4A24-5D98-9D4A-1C93A604A71F}"/>
              </a:ext>
            </a:extLst>
          </p:cNvPr>
          <p:cNvCxnSpPr>
            <a:cxnSpLocks/>
            <a:endCxn id="21" idx="4"/>
          </p:cNvCxnSpPr>
          <p:nvPr/>
        </p:nvCxnSpPr>
        <p:spPr>
          <a:xfrm flipH="1">
            <a:off x="1170403" y="2145124"/>
            <a:ext cx="18812" cy="1217615"/>
          </a:xfrm>
          <a:prstGeom prst="line">
            <a:avLst/>
          </a:prstGeom>
          <a:ln w="3810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8C37C32-58C6-60A3-3C4C-38E60AF8739A}"/>
              </a:ext>
            </a:extLst>
          </p:cNvPr>
          <p:cNvCxnSpPr>
            <a:cxnSpLocks/>
            <a:endCxn id="23" idx="2"/>
          </p:cNvCxnSpPr>
          <p:nvPr/>
        </p:nvCxnSpPr>
        <p:spPr>
          <a:xfrm>
            <a:off x="1161145" y="3297409"/>
            <a:ext cx="812116" cy="332007"/>
          </a:xfrm>
          <a:prstGeom prst="line">
            <a:avLst/>
          </a:prstGeom>
          <a:ln w="3810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34E2E5-AB56-713B-DA0D-C9BD5D59EFFC}"/>
              </a:ext>
            </a:extLst>
          </p:cNvPr>
          <p:cNvCxnSpPr>
            <a:cxnSpLocks/>
            <a:endCxn id="19" idx="3"/>
          </p:cNvCxnSpPr>
          <p:nvPr/>
        </p:nvCxnSpPr>
        <p:spPr>
          <a:xfrm flipV="1">
            <a:off x="2037417" y="2632999"/>
            <a:ext cx="462047" cy="996417"/>
          </a:xfrm>
          <a:prstGeom prst="line">
            <a:avLst/>
          </a:prstGeom>
          <a:ln w="38100">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46A50B5-2430-709D-30E3-10D8675CC1C1}"/>
              </a:ext>
            </a:extLst>
          </p:cNvPr>
          <p:cNvCxnSpPr>
            <a:cxnSpLocks/>
            <a:endCxn id="19" idx="1"/>
          </p:cNvCxnSpPr>
          <p:nvPr/>
        </p:nvCxnSpPr>
        <p:spPr>
          <a:xfrm>
            <a:off x="1615130" y="1772251"/>
            <a:ext cx="884334" cy="744004"/>
          </a:xfrm>
          <a:prstGeom prst="line">
            <a:avLst/>
          </a:prstGeom>
          <a:ln w="38100">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E926DF22-F9EB-DE6F-9E54-4AABDA2A4FEA}"/>
              </a:ext>
            </a:extLst>
          </p:cNvPr>
          <p:cNvSpPr/>
          <p:nvPr/>
        </p:nvSpPr>
        <p:spPr>
          <a:xfrm>
            <a:off x="1338891" y="2757498"/>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18566AF-1B36-52E5-7016-75035FBC39ED}"/>
              </a:ext>
            </a:extLst>
          </p:cNvPr>
          <p:cNvSpPr txBox="1"/>
          <p:nvPr/>
        </p:nvSpPr>
        <p:spPr>
          <a:xfrm>
            <a:off x="1088821" y="3921854"/>
            <a:ext cx="1544010" cy="400110"/>
          </a:xfrm>
          <a:prstGeom prst="rect">
            <a:avLst/>
          </a:prstGeom>
          <a:noFill/>
        </p:spPr>
        <p:txBody>
          <a:bodyPr wrap="square">
            <a:spAutoFit/>
          </a:bodyPr>
          <a:lstStyle/>
          <a:p>
            <a:r>
              <a:rPr lang="en-US" sz="2000" b="1" dirty="0"/>
              <a:t>Convex hull </a:t>
            </a:r>
            <a:endParaRPr lang="en-US" sz="2000" dirty="0"/>
          </a:p>
        </p:txBody>
      </p:sp>
      <p:sp>
        <p:nvSpPr>
          <p:cNvPr id="14" name="Oval 13">
            <a:extLst>
              <a:ext uri="{FF2B5EF4-FFF2-40B4-BE49-F238E27FC236}">
                <a16:creationId xmlns:a16="http://schemas.microsoft.com/office/drawing/2014/main" id="{E04A839C-F479-B0AF-92ED-150F425C585B}"/>
              </a:ext>
            </a:extLst>
          </p:cNvPr>
          <p:cNvSpPr/>
          <p:nvPr/>
        </p:nvSpPr>
        <p:spPr>
          <a:xfrm>
            <a:off x="799599" y="5344034"/>
            <a:ext cx="165100" cy="165100"/>
          </a:xfrm>
          <a:prstGeom prst="ellipse">
            <a:avLst/>
          </a:prstGeom>
          <a:solidFill>
            <a:srgbClr val="649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45EAAB9-1289-14BB-55D7-5C6265E62DDF}"/>
              </a:ext>
            </a:extLst>
          </p:cNvPr>
          <p:cNvSpPr/>
          <p:nvPr/>
        </p:nvSpPr>
        <p:spPr>
          <a:xfrm>
            <a:off x="799599" y="5090034"/>
            <a:ext cx="165100" cy="165100"/>
          </a:xfrm>
          <a:prstGeom prst="ellipse">
            <a:avLst/>
          </a:prstGeom>
          <a:solidFill>
            <a:srgbClr val="F8F5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6CE7A9-77BE-BCFF-99D1-490692D050B9}"/>
              </a:ext>
            </a:extLst>
          </p:cNvPr>
          <p:cNvSpPr/>
          <p:nvPr/>
        </p:nvSpPr>
        <p:spPr>
          <a:xfrm>
            <a:off x="799599" y="5624505"/>
            <a:ext cx="165100" cy="165100"/>
          </a:xfrm>
          <a:prstGeom prst="ellipse">
            <a:avLst/>
          </a:prstGeom>
          <a:solidFill>
            <a:srgbClr val="F57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6A1CA0A-7961-2F28-2D9B-E8511EA1DABB}"/>
              </a:ext>
            </a:extLst>
          </p:cNvPr>
          <p:cNvSpPr txBox="1"/>
          <p:nvPr/>
        </p:nvSpPr>
        <p:spPr>
          <a:xfrm>
            <a:off x="1041311" y="4982084"/>
            <a:ext cx="2489336" cy="923330"/>
          </a:xfrm>
          <a:prstGeom prst="rect">
            <a:avLst/>
          </a:prstGeom>
          <a:noFill/>
        </p:spPr>
        <p:txBody>
          <a:bodyPr wrap="none" rtlCol="0">
            <a:spAutoFit/>
          </a:bodyPr>
          <a:lstStyle/>
          <a:p>
            <a:r>
              <a:rPr lang="en-US" dirty="0"/>
              <a:t>Designed functional</a:t>
            </a:r>
          </a:p>
          <a:p>
            <a:r>
              <a:rPr lang="en-US" dirty="0"/>
              <a:t>Designed non-functional</a:t>
            </a:r>
          </a:p>
          <a:p>
            <a:r>
              <a:rPr lang="en-US" dirty="0"/>
              <a:t>Natural functional</a:t>
            </a:r>
          </a:p>
        </p:txBody>
      </p:sp>
      <p:sp>
        <p:nvSpPr>
          <p:cNvPr id="18" name="Content Placeholder 2">
            <a:extLst>
              <a:ext uri="{FF2B5EF4-FFF2-40B4-BE49-F238E27FC236}">
                <a16:creationId xmlns:a16="http://schemas.microsoft.com/office/drawing/2014/main" id="{2E63A4B5-90A8-9FE4-1EF2-621EB0A2EF70}"/>
              </a:ext>
            </a:extLst>
          </p:cNvPr>
          <p:cNvSpPr txBox="1">
            <a:spLocks/>
          </p:cNvSpPr>
          <p:nvPr/>
        </p:nvSpPr>
        <p:spPr>
          <a:xfrm>
            <a:off x="318889" y="350046"/>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Convex hull: evaluate the function by location in the latent space</a:t>
            </a:r>
          </a:p>
        </p:txBody>
      </p:sp>
      <p:sp>
        <p:nvSpPr>
          <p:cNvPr id="19" name="Oval 18">
            <a:extLst>
              <a:ext uri="{FF2B5EF4-FFF2-40B4-BE49-F238E27FC236}">
                <a16:creationId xmlns:a16="http://schemas.microsoft.com/office/drawing/2014/main" id="{BB4CC563-B28B-AE2E-E8BD-9EA308649BF0}"/>
              </a:ext>
            </a:extLst>
          </p:cNvPr>
          <p:cNvSpPr/>
          <p:nvPr/>
        </p:nvSpPr>
        <p:spPr>
          <a:xfrm>
            <a:off x="2475286" y="2492077"/>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1F333-9D15-49E2-B3D9-A6D5B5DA4F25}"/>
              </a:ext>
            </a:extLst>
          </p:cNvPr>
          <p:cNvSpPr/>
          <p:nvPr/>
        </p:nvSpPr>
        <p:spPr>
          <a:xfrm>
            <a:off x="1533409" y="1669562"/>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8B1775A-936E-3DE5-B712-16EC50A809D6}"/>
              </a:ext>
            </a:extLst>
          </p:cNvPr>
          <p:cNvSpPr/>
          <p:nvPr/>
        </p:nvSpPr>
        <p:spPr>
          <a:xfrm>
            <a:off x="1087853" y="3197639"/>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71600D5-BC34-FB8E-8750-C0ADC473ACD8}"/>
              </a:ext>
            </a:extLst>
          </p:cNvPr>
          <p:cNvSpPr/>
          <p:nvPr/>
        </p:nvSpPr>
        <p:spPr>
          <a:xfrm>
            <a:off x="1087853" y="2082779"/>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2426A35-2108-9C62-0931-FF0264E18686}"/>
              </a:ext>
            </a:extLst>
          </p:cNvPr>
          <p:cNvSpPr/>
          <p:nvPr/>
        </p:nvSpPr>
        <p:spPr>
          <a:xfrm>
            <a:off x="1973261" y="3546866"/>
            <a:ext cx="165100" cy="165100"/>
          </a:xfrm>
          <a:prstGeom prst="ellipse">
            <a:avLst/>
          </a:prstGeom>
          <a:solidFill>
            <a:srgbClr val="F57A7A"/>
          </a:solidFill>
          <a:ln w="28575">
            <a:solidFill>
              <a:srgbClr val="F5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E5A896-8DFE-FBD8-359E-F8EFA918A69C}"/>
                  </a:ext>
                </a:extLst>
              </p:cNvPr>
              <p:cNvSpPr>
                <a:spLocks noGrp="1"/>
              </p:cNvSpPr>
              <p:nvPr>
                <p:ph idx="1"/>
              </p:nvPr>
            </p:nvSpPr>
            <p:spPr/>
            <p:txBody>
              <a:bodyPr>
                <a:normAutofit/>
              </a:bodyPr>
              <a:lstStyle/>
              <a:p>
                <a14:m>
                  <m:oMath xmlns:m="http://schemas.openxmlformats.org/officeDocument/2006/math">
                    <m:r>
                      <a:rPr lang="en-US" sz="2000" b="0" i="1" smtClean="0">
                        <a:latin typeface="Cambria Math" panose="02040503050406030204" pitchFamily="18" charset="0"/>
                      </a:rPr>
                      <m:t>𝑋</m:t>
                    </m:r>
                  </m:oMath>
                </a14:m>
                <a:r>
                  <a:rPr lang="en-US" sz="2000" dirty="0"/>
                  <a:t>: latent variables </a:t>
                </a:r>
                <a14:m>
                  <m:oMath xmlns:m="http://schemas.openxmlformats.org/officeDocument/2006/math">
                    <m:r>
                      <a:rPr lang="en-US" sz="2000" b="0" i="1" smtClean="0">
                        <a:latin typeface="Cambria Math" panose="02040503050406030204" pitchFamily="18" charset="0"/>
                      </a:rPr>
                      <m:t>𝑍</m:t>
                    </m:r>
                  </m:oMath>
                </a14:m>
                <a:r>
                  <a:rPr lang="en-US" sz="2000" dirty="0"/>
                  <a:t> of shape </a:t>
                </a:r>
                <a14:m>
                  <m:oMath xmlns:m="http://schemas.openxmlformats.org/officeDocument/2006/math">
                    <m:r>
                      <a:rPr lang="en-US" sz="2000" b="0" i="1" smtClean="0">
                        <a:latin typeface="Cambria Math" panose="02040503050406030204" pitchFamily="18" charset="0"/>
                      </a:rPr>
                      <m:t>5090</m:t>
                    </m:r>
                    <m:r>
                      <a:rPr lang="en-US" sz="2000" b="0" i="1" smtClean="0">
                        <a:latin typeface="Cambria Math" panose="02040503050406030204" pitchFamily="18" charset="0"/>
                        <a:ea typeface="Cambria Math" panose="02040503050406030204" pitchFamily="18" charset="0"/>
                      </a:rPr>
                      <m:t>×3</m:t>
                    </m:r>
                  </m:oMath>
                </a14:m>
                <a:endParaRPr lang="en-US" sz="2000" dirty="0"/>
              </a:p>
              <a:p>
                <a14:m>
                  <m:oMath xmlns:m="http://schemas.openxmlformats.org/officeDocument/2006/math">
                    <m:r>
                      <a:rPr lang="en-US" sz="2000" b="0" i="1" smtClean="0">
                        <a:latin typeface="Cambria Math" panose="02040503050406030204" pitchFamily="18" charset="0"/>
                      </a:rPr>
                      <m:t>𝑦</m:t>
                    </m:r>
                  </m:oMath>
                </a14:m>
                <a:r>
                  <a:rPr lang="en-US" sz="2000" dirty="0"/>
                  <a:t>: protein function score of shape </a:t>
                </a:r>
                <a14:m>
                  <m:oMath xmlns:m="http://schemas.openxmlformats.org/officeDocument/2006/math">
                    <m:r>
                      <a:rPr lang="en-US" sz="2000" i="1">
                        <a:latin typeface="Cambria Math" panose="02040503050406030204" pitchFamily="18" charset="0"/>
                      </a:rPr>
                      <m:t>5090</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oMath>
                </a14:m>
                <a:endParaRPr lang="en-US" sz="2000" dirty="0"/>
              </a:p>
              <a:p>
                <a:endParaRPr lang="en-US" sz="2000" dirty="0"/>
              </a:p>
              <a:p>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𝑡𝑟𝑎𝑖𝑛</m:t>
                        </m:r>
                      </m:sub>
                    </m:sSub>
                  </m:oMath>
                </a14:m>
                <a:r>
                  <a:rPr lang="en-US" sz="2000" dirty="0"/>
                  <a:t>: </a:t>
                </a:r>
                <a14:m>
                  <m:oMath xmlns:m="http://schemas.openxmlformats.org/officeDocument/2006/math">
                    <m:r>
                      <a:rPr lang="en-US" sz="2000" b="0" i="1" smtClean="0">
                        <a:latin typeface="Cambria Math" panose="02040503050406030204" pitchFamily="18" charset="0"/>
                      </a:rPr>
                      <m:t>𝑍</m:t>
                    </m:r>
                    <m:r>
                      <a:rPr lang="en-US" sz="2000" b="0" i="1" smtClean="0">
                        <a:latin typeface="Cambria Math" panose="02040503050406030204" pitchFamily="18" charset="0"/>
                      </a:rPr>
                      <m:t> </m:t>
                    </m:r>
                  </m:oMath>
                </a14:m>
                <a:r>
                  <a:rPr lang="en-US" sz="2000" dirty="0"/>
                  <a:t>of 80% of the natural sequences</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𝑡𝑒𝑠𝑡</m:t>
                        </m:r>
                      </m:sub>
                    </m:sSub>
                  </m:oMath>
                </a14:m>
                <a:r>
                  <a:rPr lang="en-US" sz="2000" dirty="0"/>
                  <a:t>  : </a:t>
                </a:r>
                <a14:m>
                  <m:oMath xmlns:m="http://schemas.openxmlformats.org/officeDocument/2006/math">
                    <m:r>
                      <a:rPr lang="en-US" sz="2000" b="0" i="1" smtClean="0">
                        <a:latin typeface="Cambria Math" panose="02040503050406030204" pitchFamily="18" charset="0"/>
                      </a:rPr>
                      <m:t>𝑍</m:t>
                    </m:r>
                  </m:oMath>
                </a14:m>
                <a:r>
                  <a:rPr lang="en-US" sz="2000" dirty="0"/>
                  <a:t> of designed sequences of shape </a:t>
                </a:r>
                <a14:m>
                  <m:oMath xmlns:m="http://schemas.openxmlformats.org/officeDocument/2006/math">
                    <m:r>
                      <a:rPr lang="en-US" sz="2000" i="1" dirty="0" smtClean="0">
                        <a:latin typeface="Cambria Math" panose="02040503050406030204" pitchFamily="18" charset="0"/>
                      </a:rPr>
                      <m:t>2</m:t>
                    </m:r>
                    <m:r>
                      <a:rPr lang="en-US" sz="2000" b="0" i="1" dirty="0" smtClean="0">
                        <a:latin typeface="Cambria Math" panose="02040503050406030204" pitchFamily="18" charset="0"/>
                      </a:rPr>
                      <m:t>855</m:t>
                    </m:r>
                    <m:r>
                      <a:rPr lang="en-US" sz="2000" i="1">
                        <a:latin typeface="Cambria Math" panose="02040503050406030204" pitchFamily="18" charset="0"/>
                        <a:ea typeface="Cambria Math" panose="02040503050406030204" pitchFamily="18" charset="0"/>
                      </a:rPr>
                      <m:t>×3</m:t>
                    </m:r>
                  </m:oMath>
                </a14:m>
                <a:endParaRPr lang="en-US" sz="2000" dirty="0"/>
              </a:p>
              <a:p>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46E5A896-8DFE-FBD8-359E-F8EFA918A69C}"/>
                  </a:ext>
                </a:extLst>
              </p:cNvPr>
              <p:cNvSpPr>
                <a:spLocks noGrp="1" noRot="1" noChangeAspect="1" noMove="1" noResize="1" noEditPoints="1" noAdjustHandles="1" noChangeArrowheads="1" noChangeShapeType="1" noTextEdit="1"/>
              </p:cNvSpPr>
              <p:nvPr>
                <p:ph idx="1"/>
              </p:nvPr>
            </p:nvSpPr>
            <p:spPr>
              <a:blipFill>
                <a:blip r:embed="rId2"/>
                <a:stretch>
                  <a:fillRect l="-603" t="-1453"/>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13073165-4AC8-B1DB-5B8C-1F0BCD779F2D}"/>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The training and test set for GPR and SVR</a:t>
            </a:r>
          </a:p>
        </p:txBody>
      </p:sp>
    </p:spTree>
    <p:extLst>
      <p:ext uri="{BB962C8B-B14F-4D97-AF65-F5344CB8AC3E}">
        <p14:creationId xmlns:p14="http://schemas.microsoft.com/office/powerpoint/2010/main" val="53622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26D1-5FF4-9322-BC3C-B95EA86589B8}"/>
              </a:ext>
            </a:extLst>
          </p:cNvPr>
          <p:cNvSpPr>
            <a:spLocks noGrp="1"/>
          </p:cNvSpPr>
          <p:nvPr>
            <p:ph idx="1"/>
          </p:nvPr>
        </p:nvSpPr>
        <p:spPr>
          <a:xfrm>
            <a:off x="251675" y="1289538"/>
            <a:ext cx="11799648" cy="5029200"/>
          </a:xfrm>
        </p:spPr>
        <p:txBody>
          <a:bodyPr>
            <a:normAutofit/>
          </a:bodyPr>
          <a:lstStyle/>
          <a:p>
            <a:pPr marL="0" indent="0">
              <a:buNone/>
            </a:pPr>
            <a:r>
              <a:rPr lang="en-US" sz="1600" dirty="0" err="1">
                <a:solidFill>
                  <a:srgbClr val="C00000"/>
                </a:solidFill>
                <a:latin typeface="Consolas" panose="020B0609020204030204" pitchFamily="49" charset="0"/>
                <a:cs typeface="Consolas" panose="020B0609020204030204" pitchFamily="49" charset="0"/>
              </a:rPr>
              <a:t>noise_prior</a:t>
            </a:r>
            <a:r>
              <a:rPr lang="en-US" sz="1600" dirty="0">
                <a:solidFill>
                  <a:srgbClr val="C00000"/>
                </a:solidFill>
                <a:latin typeface="Consolas" panose="020B0609020204030204" pitchFamily="49" charset="0"/>
                <a:cs typeface="Consolas" panose="020B0609020204030204" pitchFamily="49" charset="0"/>
              </a:rPr>
              <a:t> = </a:t>
            </a:r>
            <a:r>
              <a:rPr lang="en-US" sz="1600" dirty="0" err="1">
                <a:solidFill>
                  <a:srgbClr val="C00000"/>
                </a:solidFill>
                <a:latin typeface="Consolas" panose="020B0609020204030204" pitchFamily="49" charset="0"/>
                <a:cs typeface="Consolas" panose="020B0609020204030204" pitchFamily="49" charset="0"/>
              </a:rPr>
              <a:t>gpy.priors.NormalPrior</a:t>
            </a:r>
            <a:r>
              <a:rPr lang="en-US" sz="1600" dirty="0">
                <a:solidFill>
                  <a:srgbClr val="C00000"/>
                </a:solidFill>
                <a:latin typeface="Consolas" panose="020B0609020204030204" pitchFamily="49" charset="0"/>
                <a:cs typeface="Consolas" panose="020B0609020204030204" pitchFamily="49" charset="0"/>
              </a:rPr>
              <a:t>(0,1)</a:t>
            </a:r>
          </a:p>
          <a:p>
            <a:pPr marL="0" indent="0">
              <a:buNone/>
            </a:pPr>
            <a:r>
              <a:rPr lang="en-US" sz="1600" dirty="0" err="1">
                <a:solidFill>
                  <a:srgbClr val="0070C0"/>
                </a:solidFill>
                <a:latin typeface="Consolas" panose="020B0609020204030204" pitchFamily="49" charset="0"/>
                <a:cs typeface="Consolas" panose="020B0609020204030204" pitchFamily="49" charset="0"/>
              </a:rPr>
              <a:t>lengthscale_prior</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rgbClr val="0070C0"/>
                </a:solidFill>
                <a:latin typeface="Consolas" panose="020B0609020204030204" pitchFamily="49" charset="0"/>
                <a:cs typeface="Consolas" panose="020B0609020204030204" pitchFamily="49" charset="0"/>
              </a:rPr>
              <a:t>gpy.priors.GammaPrior</a:t>
            </a:r>
            <a:r>
              <a:rPr lang="en-US" sz="1600" dirty="0">
                <a:solidFill>
                  <a:srgbClr val="0070C0"/>
                </a:solidFill>
                <a:latin typeface="Consolas" panose="020B0609020204030204" pitchFamily="49" charset="0"/>
                <a:cs typeface="Consolas" panose="020B0609020204030204" pitchFamily="49" charset="0"/>
              </a:rPr>
              <a:t>(2, 0.5)</a:t>
            </a:r>
          </a:p>
          <a:p>
            <a:pPr marL="0" indent="0">
              <a:buNone/>
            </a:pPr>
            <a:r>
              <a:rPr lang="en-US" sz="1600" dirty="0" err="1">
                <a:latin typeface="Consolas" panose="020B0609020204030204" pitchFamily="49" charset="0"/>
                <a:cs typeface="Consolas" panose="020B0609020204030204" pitchFamily="49" charset="0"/>
              </a:rPr>
              <a:t>outputscale_prior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gpy.priors.GammaPrior</a:t>
            </a:r>
            <a:r>
              <a:rPr lang="en-US" sz="1600" dirty="0">
                <a:latin typeface="Consolas" panose="020B0609020204030204" pitchFamily="49" charset="0"/>
                <a:cs typeface="Consolas" panose="020B0609020204030204" pitchFamily="49" charset="0"/>
              </a:rPr>
              <a:t>(2, 0.1)</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rgbClr val="C00000"/>
                </a:solidFill>
                <a:latin typeface="Consolas" panose="020B0609020204030204" pitchFamily="49" charset="0"/>
                <a:cs typeface="Consolas" panose="020B0609020204030204" pitchFamily="49" charset="0"/>
              </a:rPr>
              <a:t>likelihood = </a:t>
            </a:r>
            <a:r>
              <a:rPr lang="en-US" sz="1600" dirty="0" err="1">
                <a:solidFill>
                  <a:srgbClr val="C00000"/>
                </a:solidFill>
                <a:latin typeface="Consolas" panose="020B0609020204030204" pitchFamily="49" charset="0"/>
                <a:cs typeface="Consolas" panose="020B0609020204030204" pitchFamily="49" charset="0"/>
              </a:rPr>
              <a:t>gpy.likelihoods.GaussianLikelihood</a:t>
            </a:r>
            <a:r>
              <a:rPr lang="en-US" sz="1600" dirty="0">
                <a:solidFill>
                  <a:srgbClr val="C00000"/>
                </a:solidFill>
                <a:latin typeface="Consolas" panose="020B0609020204030204" pitchFamily="49" charset="0"/>
                <a:cs typeface="Consolas" panose="020B0609020204030204" pitchFamily="49" charset="0"/>
              </a:rPr>
              <a:t>(</a:t>
            </a:r>
          </a:p>
          <a:p>
            <a:pPr marL="0" indent="0">
              <a:buNone/>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noise_prior</a:t>
            </a:r>
            <a:r>
              <a:rPr lang="en-US" sz="1600" dirty="0">
                <a:solidFill>
                  <a:srgbClr val="C00000"/>
                </a:solidFill>
                <a:latin typeface="Consolas" panose="020B0609020204030204" pitchFamily="49" charset="0"/>
                <a:cs typeface="Consolas" panose="020B0609020204030204" pitchFamily="49" charset="0"/>
              </a:rPr>
              <a:t> = </a:t>
            </a:r>
            <a:r>
              <a:rPr lang="en-US" sz="1600" dirty="0" err="1">
                <a:solidFill>
                  <a:srgbClr val="C00000"/>
                </a:solidFill>
                <a:latin typeface="Consolas" panose="020B0609020204030204" pitchFamily="49" charset="0"/>
                <a:cs typeface="Consolas" panose="020B0609020204030204" pitchFamily="49" charset="0"/>
              </a:rPr>
              <a:t>noise_prior</a:t>
            </a:r>
            <a:r>
              <a:rPr lang="en-US" sz="1600" dirty="0">
                <a:solidFill>
                  <a:srgbClr val="C00000"/>
                </a:solidFill>
                <a:latin typeface="Consolas" panose="020B0609020204030204" pitchFamily="49" charset="0"/>
                <a:cs typeface="Consolas" panose="020B0609020204030204" pitchFamily="49" charset="0"/>
              </a:rPr>
              <a:t>,</a:t>
            </a:r>
          </a:p>
          <a:p>
            <a:pPr marL="0" indent="0">
              <a:buNone/>
            </a:pPr>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noise_contraint</a:t>
            </a:r>
            <a:r>
              <a:rPr lang="en-US" sz="1600" dirty="0">
                <a:solidFill>
                  <a:srgbClr val="C00000"/>
                </a:solidFill>
                <a:latin typeface="Consolas" panose="020B0609020204030204" pitchFamily="49" charset="0"/>
                <a:cs typeface="Consolas" panose="020B0609020204030204" pitchFamily="49" charset="0"/>
              </a:rPr>
              <a:t> = </a:t>
            </a:r>
            <a:r>
              <a:rPr lang="en-US" sz="1600" dirty="0" err="1">
                <a:solidFill>
                  <a:srgbClr val="C00000"/>
                </a:solidFill>
                <a:latin typeface="Consolas" panose="020B0609020204030204" pitchFamily="49" charset="0"/>
                <a:cs typeface="Consolas" panose="020B0609020204030204" pitchFamily="49" charset="0"/>
              </a:rPr>
              <a:t>gpy.constraints.GreaterThan</a:t>
            </a:r>
            <a:r>
              <a:rPr lang="en-US" sz="1600" dirty="0">
                <a:solidFill>
                  <a:srgbClr val="C00000"/>
                </a:solidFill>
                <a:latin typeface="Consolas" panose="020B0609020204030204" pitchFamily="49" charset="0"/>
                <a:cs typeface="Consolas" panose="020B0609020204030204" pitchFamily="49" charset="0"/>
              </a:rPr>
              <a:t>(1e-4))</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err="1">
                <a:solidFill>
                  <a:srgbClr val="0070C0"/>
                </a:solidFill>
                <a:latin typeface="Consolas" panose="020B0609020204030204" pitchFamily="49" charset="0"/>
                <a:cs typeface="Consolas" panose="020B0609020204030204" pitchFamily="49" charset="0"/>
              </a:rPr>
              <a:t>covar_module</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rgbClr val="0070C0"/>
                </a:solidFill>
                <a:latin typeface="Consolas" panose="020B0609020204030204" pitchFamily="49" charset="0"/>
                <a:cs typeface="Consolas" panose="020B0609020204030204" pitchFamily="49" charset="0"/>
              </a:rPr>
              <a:t>gpy.kernels.MaternKernel</a:t>
            </a:r>
            <a:r>
              <a:rPr lang="en-US" sz="1600" dirty="0">
                <a:solidFill>
                  <a:srgbClr val="0070C0"/>
                </a:solidFill>
                <a:latin typeface="Consolas" panose="020B0609020204030204" pitchFamily="49" charset="0"/>
                <a:cs typeface="Consolas" panose="020B0609020204030204" pitchFamily="49" charset="0"/>
              </a:rPr>
              <a:t>(nu = 2.5,</a:t>
            </a:r>
          </a:p>
          <a:p>
            <a:pPr marL="0" indent="0">
              <a:buNone/>
            </a:pP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lengthscale_prior</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rgbClr val="0070C0"/>
                </a:solidFill>
                <a:latin typeface="Consolas" panose="020B0609020204030204" pitchFamily="49" charset="0"/>
                <a:cs typeface="Consolas" panose="020B0609020204030204" pitchFamily="49" charset="0"/>
              </a:rPr>
              <a:t>lengthscale_prior</a:t>
            </a:r>
            <a:r>
              <a:rPr lang="en-US" sz="1600" dirty="0">
                <a:solidFill>
                  <a:srgbClr val="0070C0"/>
                </a:solidFill>
                <a:latin typeface="Consolas" panose="020B0609020204030204" pitchFamily="49" charset="0"/>
                <a:cs typeface="Consolas" panose="020B0609020204030204" pitchFamily="49" charset="0"/>
              </a:rPr>
              <a:t>,</a:t>
            </a:r>
          </a:p>
          <a:p>
            <a:pPr marL="0" indent="0">
              <a:buNone/>
            </a:pP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lengthscale_constraint</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rgbClr val="0070C0"/>
                </a:solidFill>
                <a:latin typeface="Consolas" panose="020B0609020204030204" pitchFamily="49" charset="0"/>
                <a:cs typeface="Consolas" panose="020B0609020204030204" pitchFamily="49" charset="0"/>
              </a:rPr>
              <a:t>gpy.constraints.GreaterThan</a:t>
            </a:r>
            <a:r>
              <a:rPr lang="en-US" sz="1600" dirty="0">
                <a:solidFill>
                  <a:srgbClr val="0070C0"/>
                </a:solidFill>
                <a:latin typeface="Consolas" panose="020B0609020204030204" pitchFamily="49" charset="0"/>
                <a:cs typeface="Consolas" panose="020B0609020204030204" pitchFamily="49" charset="0"/>
              </a:rPr>
              <a:t>(0.001))</a:t>
            </a:r>
          </a:p>
          <a:p>
            <a:pPr marL="0" indent="0">
              <a:buNone/>
            </a:pPr>
            <a:endParaRPr lang="en-US" sz="1600" dirty="0">
              <a:solidFill>
                <a:srgbClr val="0070C0"/>
              </a:solidFill>
              <a:latin typeface="Consolas" panose="020B0609020204030204" pitchFamily="49" charset="0"/>
              <a:cs typeface="Consolas" panose="020B0609020204030204" pitchFamily="49" charset="0"/>
            </a:endParaRPr>
          </a:p>
          <a:p>
            <a:pPr marL="0" indent="0">
              <a:buNone/>
            </a:pPr>
            <a:r>
              <a:rPr lang="en-US" sz="1600" dirty="0" err="1">
                <a:latin typeface="Consolas" panose="020B0609020204030204" pitchFamily="49" charset="0"/>
                <a:cs typeface="Consolas" panose="020B0609020204030204" pitchFamily="49" charset="0"/>
              </a:rPr>
              <a:t>covar_module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gpy.kernels.ScaleKernel</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covar_module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outputscale_prior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outputscale_prior</a:t>
            </a:r>
            <a:r>
              <a:rPr lang="en-US" sz="1600" dirty="0">
                <a:latin typeface="Consolas" panose="020B0609020204030204" pitchFamily="49" charset="0"/>
                <a:cs typeface="Consolas" panose="020B0609020204030204" pitchFamily="49" charset="0"/>
              </a:rPr>
              <a:t>)</a:t>
            </a:r>
          </a:p>
        </p:txBody>
      </p:sp>
      <p:sp>
        <p:nvSpPr>
          <p:cNvPr id="4" name="Content Placeholder 2">
            <a:extLst>
              <a:ext uri="{FF2B5EF4-FFF2-40B4-BE49-F238E27FC236}">
                <a16:creationId xmlns:a16="http://schemas.microsoft.com/office/drawing/2014/main" id="{4BEA4403-CC80-8736-7A2A-8D41877CA36D}"/>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Kernel function of a single-task GP</a:t>
            </a:r>
          </a:p>
        </p:txBody>
      </p:sp>
    </p:spTree>
    <p:extLst>
      <p:ext uri="{BB962C8B-B14F-4D97-AF65-F5344CB8AC3E}">
        <p14:creationId xmlns:p14="http://schemas.microsoft.com/office/powerpoint/2010/main" val="93472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E21D8E6-EB86-7BC5-C091-A0DD70DC0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92" y="1037981"/>
            <a:ext cx="4855914"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2DA1F5F-3423-8A42-5CEA-CFA5EC7DA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228" y="1037981"/>
            <a:ext cx="5002767" cy="457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6D937D-8BA6-3866-CDEA-67B75269194E}"/>
                  </a:ext>
                </a:extLst>
              </p:cNvPr>
              <p:cNvSpPr txBox="1"/>
              <p:nvPr/>
            </p:nvSpPr>
            <p:spPr>
              <a:xfrm>
                <a:off x="2184622" y="5795363"/>
                <a:ext cx="22060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1=0.806±0.009</m:t>
                      </m:r>
                    </m:oMath>
                  </m:oMathPara>
                </a14:m>
                <a:endParaRPr lang="en-US" dirty="0"/>
              </a:p>
            </p:txBody>
          </p:sp>
        </mc:Choice>
        <mc:Fallback xmlns="">
          <p:sp>
            <p:nvSpPr>
              <p:cNvPr id="4" name="TextBox 3">
                <a:extLst>
                  <a:ext uri="{FF2B5EF4-FFF2-40B4-BE49-F238E27FC236}">
                    <a16:creationId xmlns:a16="http://schemas.microsoft.com/office/drawing/2014/main" id="{216D937D-8BA6-3866-CDEA-67B75269194E}"/>
                  </a:ext>
                </a:extLst>
              </p:cNvPr>
              <p:cNvSpPr txBox="1">
                <a:spLocks noRot="1" noChangeAspect="1" noMove="1" noResize="1" noEditPoints="1" noAdjustHandles="1" noChangeArrowheads="1" noChangeShapeType="1" noTextEdit="1"/>
              </p:cNvSpPr>
              <p:nvPr/>
            </p:nvSpPr>
            <p:spPr>
              <a:xfrm>
                <a:off x="2184622" y="5795363"/>
                <a:ext cx="2206053" cy="369332"/>
              </a:xfrm>
              <a:prstGeom prst="rect">
                <a:avLst/>
              </a:prstGeom>
              <a:blipFill>
                <a:blip r:embed="rId4"/>
                <a:stretch>
                  <a:fillRect b="-333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FA3CF77-2858-EFC5-68D4-8F4D712E0033}"/>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Train GPR and SVR on natural sequences to predict designed sequences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7195E7-9734-0F81-5449-5429CE97AB11}"/>
                  </a:ext>
                </a:extLst>
              </p:cNvPr>
              <p:cNvSpPr txBox="1"/>
              <p:nvPr/>
            </p:nvSpPr>
            <p:spPr>
              <a:xfrm>
                <a:off x="7801325" y="5795363"/>
                <a:ext cx="22060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1=0.819±0.004</m:t>
                      </m:r>
                    </m:oMath>
                  </m:oMathPara>
                </a14:m>
                <a:endParaRPr lang="en-US" dirty="0"/>
              </a:p>
            </p:txBody>
          </p:sp>
        </mc:Choice>
        <mc:Fallback xmlns="">
          <p:sp>
            <p:nvSpPr>
              <p:cNvPr id="7" name="TextBox 6">
                <a:extLst>
                  <a:ext uri="{FF2B5EF4-FFF2-40B4-BE49-F238E27FC236}">
                    <a16:creationId xmlns:a16="http://schemas.microsoft.com/office/drawing/2014/main" id="{AF7195E7-9734-0F81-5449-5429CE97AB11}"/>
                  </a:ext>
                </a:extLst>
              </p:cNvPr>
              <p:cNvSpPr txBox="1">
                <a:spLocks noRot="1" noChangeAspect="1" noMove="1" noResize="1" noEditPoints="1" noAdjustHandles="1" noChangeArrowheads="1" noChangeShapeType="1" noTextEdit="1"/>
              </p:cNvSpPr>
              <p:nvPr/>
            </p:nvSpPr>
            <p:spPr>
              <a:xfrm>
                <a:off x="7801325" y="5795363"/>
                <a:ext cx="2206053" cy="369332"/>
              </a:xfrm>
              <a:prstGeom prst="rect">
                <a:avLst/>
              </a:prstGeom>
              <a:blipFill>
                <a:blip r:embed="rId5"/>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250823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073165-4AC8-B1DB-5B8C-1F0BCD779F2D}"/>
              </a:ext>
            </a:extLst>
          </p:cNvPr>
          <p:cNvSpPr txBox="1">
            <a:spLocks/>
          </p:cNvSpPr>
          <p:nvPr/>
        </p:nvSpPr>
        <p:spPr>
          <a:xfrm>
            <a:off x="251675" y="281734"/>
            <a:ext cx="11554221" cy="570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BO query in the latent space</a:t>
            </a:r>
          </a:p>
        </p:txBody>
      </p:sp>
      <p:pic>
        <p:nvPicPr>
          <p:cNvPr id="5" name="Picture 4">
            <a:extLst>
              <a:ext uri="{FF2B5EF4-FFF2-40B4-BE49-F238E27FC236}">
                <a16:creationId xmlns:a16="http://schemas.microsoft.com/office/drawing/2014/main" id="{4E26A92E-BB37-88E8-768A-83812FBA8E56}"/>
              </a:ext>
            </a:extLst>
          </p:cNvPr>
          <p:cNvPicPr>
            <a:picLocks noChangeAspect="1"/>
          </p:cNvPicPr>
          <p:nvPr/>
        </p:nvPicPr>
        <p:blipFill>
          <a:blip r:embed="rId2"/>
          <a:stretch>
            <a:fillRect/>
          </a:stretch>
        </p:blipFill>
        <p:spPr>
          <a:xfrm>
            <a:off x="2394195" y="1330378"/>
            <a:ext cx="6951683" cy="4197243"/>
          </a:xfrm>
          <a:prstGeom prst="rect">
            <a:avLst/>
          </a:prstGeom>
        </p:spPr>
      </p:pic>
    </p:spTree>
    <p:extLst>
      <p:ext uri="{BB962C8B-B14F-4D97-AF65-F5344CB8AC3E}">
        <p14:creationId xmlns:p14="http://schemas.microsoft.com/office/powerpoint/2010/main" val="994931503"/>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6700</TotalTime>
  <Words>630</Words>
  <Application>Microsoft Macintosh PowerPoint</Application>
  <PresentationFormat>Widescreen</PresentationFormat>
  <Paragraphs>84</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Consolas</vt:lpstr>
      <vt:lpstr>Helvetica Neue</vt:lpstr>
      <vt:lpstr>Office Theme 2013 - 2022</vt:lpstr>
      <vt:lpstr>Gaussian Process Regression and Bayesian Optimization on Latent Embedding of Protein Sequences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and Bayesian Optimization on Latent Embedding of Protein Sequences</dc:title>
  <dc:creator>Xinran Lian</dc:creator>
  <cp:lastModifiedBy>Xinran Lian</cp:lastModifiedBy>
  <cp:revision>115</cp:revision>
  <dcterms:created xsi:type="dcterms:W3CDTF">2023-03-03T05:04:22Z</dcterms:created>
  <dcterms:modified xsi:type="dcterms:W3CDTF">2023-03-11T03:39:05Z</dcterms:modified>
</cp:coreProperties>
</file>