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0" r:id="rId3"/>
    <p:sldId id="266" r:id="rId4"/>
    <p:sldId id="257" r:id="rId5"/>
    <p:sldId id="259" r:id="rId6"/>
    <p:sldId id="263" r:id="rId7"/>
    <p:sldId id="258" r:id="rId8"/>
    <p:sldId id="264" r:id="rId9"/>
    <p:sldId id="265" r:id="rId10"/>
    <p:sldId id="271" r:id="rId11"/>
    <p:sldId id="272" r:id="rId12"/>
    <p:sldId id="276" r:id="rId13"/>
    <p:sldId id="270" r:id="rId14"/>
    <p:sldId id="278" r:id="rId15"/>
    <p:sldId id="273" r:id="rId16"/>
    <p:sldId id="279" r:id="rId17"/>
    <p:sldId id="267" r:id="rId18"/>
    <p:sldId id="274" r:id="rId19"/>
    <p:sldId id="275" r:id="rId20"/>
    <p:sldId id="261" r:id="rId21"/>
    <p:sldId id="280" r:id="rId22"/>
    <p:sldId id="268" r:id="rId23"/>
    <p:sldId id="262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07"/>
  </p:normalViewPr>
  <p:slideViewPr>
    <p:cSldViewPr snapToGrid="0">
      <p:cViewPr varScale="1">
        <p:scale>
          <a:sx n="108" d="100"/>
          <a:sy n="108" d="100"/>
        </p:scale>
        <p:origin x="1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114AB4-43AD-7C41-BD7F-0266D664AB49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13A1BCFB-1311-854F-B426-CC99CBDAFD86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38100"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An initial set of </a:t>
          </a:r>
          <a:r>
            <a:rPr lang="en-US" b="1" dirty="0">
              <a:solidFill>
                <a:schemeClr val="tx1"/>
              </a:solidFill>
            </a:rPr>
            <a:t>states</a:t>
          </a:r>
          <a:r>
            <a:rPr lang="en-US" dirty="0">
              <a:solidFill>
                <a:schemeClr val="tx1"/>
              </a:solidFill>
            </a:rPr>
            <a:t> and </a:t>
          </a:r>
          <a:r>
            <a:rPr lang="en-US" b="1" dirty="0">
              <a:solidFill>
                <a:schemeClr val="tx1"/>
              </a:solidFill>
            </a:rPr>
            <a:t>actions</a:t>
          </a:r>
          <a:r>
            <a:rPr lang="en-US" dirty="0">
              <a:solidFill>
                <a:schemeClr val="tx1"/>
              </a:solidFill>
            </a:rPr>
            <a:t> known to be safe</a:t>
          </a:r>
        </a:p>
      </dgm:t>
    </dgm:pt>
    <dgm:pt modelId="{14CF01E8-605E-D946-A9E3-B5E07A5229C0}" type="parTrans" cxnId="{86754897-D097-6642-B2A4-0423E1180059}">
      <dgm:prSet/>
      <dgm:spPr/>
      <dgm:t>
        <a:bodyPr/>
        <a:lstStyle/>
        <a:p>
          <a:endParaRPr lang="en-US"/>
        </a:p>
      </dgm:t>
    </dgm:pt>
    <dgm:pt modelId="{5C2B0052-AFFA-024E-AA21-B92913420EAA}" type="sibTrans" cxnId="{86754897-D097-6642-B2A4-0423E1180059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383AC00E-8E7D-BB40-BC7D-0E894658C500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 w="38100"/>
      </dgm:spPr>
      <dgm:t>
        <a:bodyPr/>
        <a:lstStyle/>
        <a:p>
          <a:r>
            <a:rPr lang="en-US" dirty="0"/>
            <a:t>Exploit regularity assumptions on the safety function</a:t>
          </a:r>
        </a:p>
      </dgm:t>
    </dgm:pt>
    <dgm:pt modelId="{DE5B27F1-6B31-054E-B3AB-59C6695A54F5}" type="parTrans" cxnId="{87925281-9A13-974F-AD21-3DFE72FA590F}">
      <dgm:prSet/>
      <dgm:spPr/>
      <dgm:t>
        <a:bodyPr/>
        <a:lstStyle/>
        <a:p>
          <a:endParaRPr lang="en-US"/>
        </a:p>
      </dgm:t>
    </dgm:pt>
    <dgm:pt modelId="{8D297D00-D878-B54E-B8AD-A8C6E9CEEC43}" type="sibTrans" cxnId="{87925281-9A13-974F-AD21-3DFE72FA590F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1EAED8A6-0167-6E48-940D-7C298BC3D41D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38100">
          <a:solidFill>
            <a:schemeClr val="tx1"/>
          </a:solidFill>
        </a:ln>
      </dgm:spPr>
      <dgm:t>
        <a:bodyPr/>
        <a:lstStyle/>
        <a:p>
          <a:r>
            <a:rPr lang="en-US" dirty="0"/>
            <a:t>Determine if nearby unvisited stated are safe</a:t>
          </a:r>
        </a:p>
      </dgm:t>
    </dgm:pt>
    <dgm:pt modelId="{917E3D22-1549-C84F-9A89-34A3D87E8BAA}" type="parTrans" cxnId="{FCABCB2F-968C-E84A-ADA6-007258EB2C7D}">
      <dgm:prSet/>
      <dgm:spPr/>
      <dgm:t>
        <a:bodyPr/>
        <a:lstStyle/>
        <a:p>
          <a:endParaRPr lang="en-US"/>
        </a:p>
      </dgm:t>
    </dgm:pt>
    <dgm:pt modelId="{E16458E2-FC09-2746-BF49-0CD810A019D9}" type="sibTrans" cxnId="{FCABCB2F-968C-E84A-ADA6-007258EB2C7D}">
      <dgm:prSet/>
      <dgm:spPr/>
      <dgm:t>
        <a:bodyPr/>
        <a:lstStyle/>
        <a:p>
          <a:endParaRPr lang="en-US"/>
        </a:p>
      </dgm:t>
    </dgm:pt>
    <dgm:pt modelId="{45DF7F47-1DE6-AA46-9F67-83A7D81BF52D}" type="pres">
      <dgm:prSet presAssocID="{95114AB4-43AD-7C41-BD7F-0266D664AB49}" presName="Name0" presStyleCnt="0">
        <dgm:presLayoutVars>
          <dgm:dir/>
          <dgm:resizeHandles val="exact"/>
        </dgm:presLayoutVars>
      </dgm:prSet>
      <dgm:spPr/>
    </dgm:pt>
    <dgm:pt modelId="{8FE9B938-A7F8-7B4D-806D-4D4EB84B0A18}" type="pres">
      <dgm:prSet presAssocID="{13A1BCFB-1311-854F-B426-CC99CBDAFD86}" presName="node" presStyleLbl="node1" presStyleIdx="0" presStyleCnt="3">
        <dgm:presLayoutVars>
          <dgm:bulletEnabled val="1"/>
        </dgm:presLayoutVars>
      </dgm:prSet>
      <dgm:spPr/>
    </dgm:pt>
    <dgm:pt modelId="{A4DB8E06-E647-6F43-8BB7-0AD9AE8C4D05}" type="pres">
      <dgm:prSet presAssocID="{5C2B0052-AFFA-024E-AA21-B92913420EAA}" presName="sibTrans" presStyleLbl="sibTrans2D1" presStyleIdx="0" presStyleCnt="2"/>
      <dgm:spPr/>
    </dgm:pt>
    <dgm:pt modelId="{484C9211-8383-6149-9EE3-48CE6687A008}" type="pres">
      <dgm:prSet presAssocID="{5C2B0052-AFFA-024E-AA21-B92913420EAA}" presName="connectorText" presStyleLbl="sibTrans2D1" presStyleIdx="0" presStyleCnt="2"/>
      <dgm:spPr/>
    </dgm:pt>
    <dgm:pt modelId="{CB629762-9712-0B44-9952-230E96C6AA89}" type="pres">
      <dgm:prSet presAssocID="{383AC00E-8E7D-BB40-BC7D-0E894658C500}" presName="node" presStyleLbl="node1" presStyleIdx="1" presStyleCnt="3">
        <dgm:presLayoutVars>
          <dgm:bulletEnabled val="1"/>
        </dgm:presLayoutVars>
      </dgm:prSet>
      <dgm:spPr/>
    </dgm:pt>
    <dgm:pt modelId="{43F7F08D-6BCC-8B44-8376-F58951F833A0}" type="pres">
      <dgm:prSet presAssocID="{8D297D00-D878-B54E-B8AD-A8C6E9CEEC43}" presName="sibTrans" presStyleLbl="sibTrans2D1" presStyleIdx="1" presStyleCnt="2"/>
      <dgm:spPr/>
    </dgm:pt>
    <dgm:pt modelId="{6855A65C-AE59-5E4D-8C95-D8F533718B2C}" type="pres">
      <dgm:prSet presAssocID="{8D297D00-D878-B54E-B8AD-A8C6E9CEEC43}" presName="connectorText" presStyleLbl="sibTrans2D1" presStyleIdx="1" presStyleCnt="2"/>
      <dgm:spPr/>
    </dgm:pt>
    <dgm:pt modelId="{C58BB643-B2DF-5746-8525-08C64862A81A}" type="pres">
      <dgm:prSet presAssocID="{1EAED8A6-0167-6E48-940D-7C298BC3D41D}" presName="node" presStyleLbl="node1" presStyleIdx="2" presStyleCnt="3">
        <dgm:presLayoutVars>
          <dgm:bulletEnabled val="1"/>
        </dgm:presLayoutVars>
      </dgm:prSet>
      <dgm:spPr/>
    </dgm:pt>
  </dgm:ptLst>
  <dgm:cxnLst>
    <dgm:cxn modelId="{1D981B2E-04C8-2249-85E8-5E83B3D8C82E}" type="presOf" srcId="{8D297D00-D878-B54E-B8AD-A8C6E9CEEC43}" destId="{6855A65C-AE59-5E4D-8C95-D8F533718B2C}" srcOrd="1" destOrd="0" presId="urn:microsoft.com/office/officeart/2005/8/layout/process1"/>
    <dgm:cxn modelId="{FCABCB2F-968C-E84A-ADA6-007258EB2C7D}" srcId="{95114AB4-43AD-7C41-BD7F-0266D664AB49}" destId="{1EAED8A6-0167-6E48-940D-7C298BC3D41D}" srcOrd="2" destOrd="0" parTransId="{917E3D22-1549-C84F-9A89-34A3D87E8BAA}" sibTransId="{E16458E2-FC09-2746-BF49-0CD810A019D9}"/>
    <dgm:cxn modelId="{624EFF5A-451C-0147-8670-04BDAA286DCD}" type="presOf" srcId="{5C2B0052-AFFA-024E-AA21-B92913420EAA}" destId="{A4DB8E06-E647-6F43-8BB7-0AD9AE8C4D05}" srcOrd="0" destOrd="0" presId="urn:microsoft.com/office/officeart/2005/8/layout/process1"/>
    <dgm:cxn modelId="{B7692572-D7A9-AD48-8804-454AE46E725E}" type="presOf" srcId="{8D297D00-D878-B54E-B8AD-A8C6E9CEEC43}" destId="{43F7F08D-6BCC-8B44-8376-F58951F833A0}" srcOrd="0" destOrd="0" presId="urn:microsoft.com/office/officeart/2005/8/layout/process1"/>
    <dgm:cxn modelId="{F2BC0977-A9E1-7B4A-99E7-B562D05661DB}" type="presOf" srcId="{1EAED8A6-0167-6E48-940D-7C298BC3D41D}" destId="{C58BB643-B2DF-5746-8525-08C64862A81A}" srcOrd="0" destOrd="0" presId="urn:microsoft.com/office/officeart/2005/8/layout/process1"/>
    <dgm:cxn modelId="{87925281-9A13-974F-AD21-3DFE72FA590F}" srcId="{95114AB4-43AD-7C41-BD7F-0266D664AB49}" destId="{383AC00E-8E7D-BB40-BC7D-0E894658C500}" srcOrd="1" destOrd="0" parTransId="{DE5B27F1-6B31-054E-B3AB-59C6695A54F5}" sibTransId="{8D297D00-D878-B54E-B8AD-A8C6E9CEEC43}"/>
    <dgm:cxn modelId="{4883CA92-8110-C642-9679-31DB9727CB13}" type="presOf" srcId="{5C2B0052-AFFA-024E-AA21-B92913420EAA}" destId="{484C9211-8383-6149-9EE3-48CE6687A008}" srcOrd="1" destOrd="0" presId="urn:microsoft.com/office/officeart/2005/8/layout/process1"/>
    <dgm:cxn modelId="{86754897-D097-6642-B2A4-0423E1180059}" srcId="{95114AB4-43AD-7C41-BD7F-0266D664AB49}" destId="{13A1BCFB-1311-854F-B426-CC99CBDAFD86}" srcOrd="0" destOrd="0" parTransId="{14CF01E8-605E-D946-A9E3-B5E07A5229C0}" sibTransId="{5C2B0052-AFFA-024E-AA21-B92913420EAA}"/>
    <dgm:cxn modelId="{BB7B10B6-E8E3-AC4D-B211-26E72AA97E73}" type="presOf" srcId="{383AC00E-8E7D-BB40-BC7D-0E894658C500}" destId="{CB629762-9712-0B44-9952-230E96C6AA89}" srcOrd="0" destOrd="0" presId="urn:microsoft.com/office/officeart/2005/8/layout/process1"/>
    <dgm:cxn modelId="{30EDF2DC-3A7E-B24D-A6E3-CB80EE40295E}" type="presOf" srcId="{13A1BCFB-1311-854F-B426-CC99CBDAFD86}" destId="{8FE9B938-A7F8-7B4D-806D-4D4EB84B0A18}" srcOrd="0" destOrd="0" presId="urn:microsoft.com/office/officeart/2005/8/layout/process1"/>
    <dgm:cxn modelId="{2BB969E4-B83F-8B44-8932-A61D750348F0}" type="presOf" srcId="{95114AB4-43AD-7C41-BD7F-0266D664AB49}" destId="{45DF7F47-1DE6-AA46-9F67-83A7D81BF52D}" srcOrd="0" destOrd="0" presId="urn:microsoft.com/office/officeart/2005/8/layout/process1"/>
    <dgm:cxn modelId="{9CE131B0-5A70-3D4F-81A8-DE77C101C5B0}" type="presParOf" srcId="{45DF7F47-1DE6-AA46-9F67-83A7D81BF52D}" destId="{8FE9B938-A7F8-7B4D-806D-4D4EB84B0A18}" srcOrd="0" destOrd="0" presId="urn:microsoft.com/office/officeart/2005/8/layout/process1"/>
    <dgm:cxn modelId="{CDD823FD-634A-1842-832C-C30B458B4F19}" type="presParOf" srcId="{45DF7F47-1DE6-AA46-9F67-83A7D81BF52D}" destId="{A4DB8E06-E647-6F43-8BB7-0AD9AE8C4D05}" srcOrd="1" destOrd="0" presId="urn:microsoft.com/office/officeart/2005/8/layout/process1"/>
    <dgm:cxn modelId="{CCB7F67E-DE99-F745-AA98-B889EE90E208}" type="presParOf" srcId="{A4DB8E06-E647-6F43-8BB7-0AD9AE8C4D05}" destId="{484C9211-8383-6149-9EE3-48CE6687A008}" srcOrd="0" destOrd="0" presId="urn:microsoft.com/office/officeart/2005/8/layout/process1"/>
    <dgm:cxn modelId="{B5F6856A-4C91-2E46-B062-A2E04F09D5D9}" type="presParOf" srcId="{45DF7F47-1DE6-AA46-9F67-83A7D81BF52D}" destId="{CB629762-9712-0B44-9952-230E96C6AA89}" srcOrd="2" destOrd="0" presId="urn:microsoft.com/office/officeart/2005/8/layout/process1"/>
    <dgm:cxn modelId="{AF24480E-B23B-6947-9228-7F3E6A980CF1}" type="presParOf" srcId="{45DF7F47-1DE6-AA46-9F67-83A7D81BF52D}" destId="{43F7F08D-6BCC-8B44-8376-F58951F833A0}" srcOrd="3" destOrd="0" presId="urn:microsoft.com/office/officeart/2005/8/layout/process1"/>
    <dgm:cxn modelId="{D53A9160-268A-264F-B629-12FA0CD4D764}" type="presParOf" srcId="{43F7F08D-6BCC-8B44-8376-F58951F833A0}" destId="{6855A65C-AE59-5E4D-8C95-D8F533718B2C}" srcOrd="0" destOrd="0" presId="urn:microsoft.com/office/officeart/2005/8/layout/process1"/>
    <dgm:cxn modelId="{7F865C6C-EA0B-3944-888B-F3C0AF5154ED}" type="presParOf" srcId="{45DF7F47-1DE6-AA46-9F67-83A7D81BF52D}" destId="{C58BB643-B2DF-5746-8525-08C64862A81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E9B938-A7F8-7B4D-806D-4D4EB84B0A18}">
      <dsp:nvSpPr>
        <dsp:cNvPr id="0" name=""/>
        <dsp:cNvSpPr/>
      </dsp:nvSpPr>
      <dsp:spPr>
        <a:xfrm>
          <a:off x="6931" y="1554129"/>
          <a:ext cx="2071799" cy="1243079"/>
        </a:xfrm>
        <a:prstGeom prst="roundRect">
          <a:avLst>
            <a:gd name="adj" fmla="val 10000"/>
          </a:avLst>
        </a:prstGeom>
        <a:solidFill>
          <a:schemeClr val="lt1"/>
        </a:solidFill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</a:rPr>
            <a:t>An initial set of </a:t>
          </a:r>
          <a:r>
            <a:rPr lang="en-US" sz="1900" b="1" kern="1200" dirty="0">
              <a:solidFill>
                <a:schemeClr val="tx1"/>
              </a:solidFill>
            </a:rPr>
            <a:t>states</a:t>
          </a:r>
          <a:r>
            <a:rPr lang="en-US" sz="1900" kern="1200" dirty="0">
              <a:solidFill>
                <a:schemeClr val="tx1"/>
              </a:solidFill>
            </a:rPr>
            <a:t> and </a:t>
          </a:r>
          <a:r>
            <a:rPr lang="en-US" sz="1900" b="1" kern="1200" dirty="0">
              <a:solidFill>
                <a:schemeClr val="tx1"/>
              </a:solidFill>
            </a:rPr>
            <a:t>actions</a:t>
          </a:r>
          <a:r>
            <a:rPr lang="en-US" sz="1900" kern="1200" dirty="0">
              <a:solidFill>
                <a:schemeClr val="tx1"/>
              </a:solidFill>
            </a:rPr>
            <a:t> known to be safe</a:t>
          </a:r>
        </a:p>
      </dsp:txBody>
      <dsp:txXfrm>
        <a:off x="43340" y="1590538"/>
        <a:ext cx="1998981" cy="1170261"/>
      </dsp:txXfrm>
    </dsp:sp>
    <dsp:sp modelId="{A4DB8E06-E647-6F43-8BB7-0AD9AE8C4D05}">
      <dsp:nvSpPr>
        <dsp:cNvPr id="0" name=""/>
        <dsp:cNvSpPr/>
      </dsp:nvSpPr>
      <dsp:spPr>
        <a:xfrm>
          <a:off x="2285910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2285910" y="2021526"/>
        <a:ext cx="307455" cy="308284"/>
      </dsp:txXfrm>
    </dsp:sp>
    <dsp:sp modelId="{CB629762-9712-0B44-9952-230E96C6AA89}">
      <dsp:nvSpPr>
        <dsp:cNvPr id="0" name=""/>
        <dsp:cNvSpPr/>
      </dsp:nvSpPr>
      <dsp:spPr>
        <a:xfrm>
          <a:off x="2907450" y="1554129"/>
          <a:ext cx="2071799" cy="1243079"/>
        </a:xfrm>
        <a:prstGeom prst="roundRect">
          <a:avLst>
            <a:gd name="adj" fmla="val 10000"/>
          </a:avLst>
        </a:prstGeom>
        <a:solidFill>
          <a:schemeClr val="lt1"/>
        </a:solidFill>
        <a:ln w="381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Exploit regularity assumptions on the safety function</a:t>
          </a:r>
        </a:p>
      </dsp:txBody>
      <dsp:txXfrm>
        <a:off x="2943859" y="1590538"/>
        <a:ext cx="1998981" cy="1170261"/>
      </dsp:txXfrm>
    </dsp:sp>
    <dsp:sp modelId="{43F7F08D-6BCC-8B44-8376-F58951F833A0}">
      <dsp:nvSpPr>
        <dsp:cNvPr id="0" name=""/>
        <dsp:cNvSpPr/>
      </dsp:nvSpPr>
      <dsp:spPr>
        <a:xfrm>
          <a:off x="5186429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5186429" y="2021526"/>
        <a:ext cx="307455" cy="308284"/>
      </dsp:txXfrm>
    </dsp:sp>
    <dsp:sp modelId="{C58BB643-B2DF-5746-8525-08C64862A81A}">
      <dsp:nvSpPr>
        <dsp:cNvPr id="0" name=""/>
        <dsp:cNvSpPr/>
      </dsp:nvSpPr>
      <dsp:spPr>
        <a:xfrm>
          <a:off x="5807969" y="1554129"/>
          <a:ext cx="2071799" cy="1243079"/>
        </a:xfrm>
        <a:prstGeom prst="roundRect">
          <a:avLst>
            <a:gd name="adj" fmla="val 10000"/>
          </a:avLst>
        </a:prstGeom>
        <a:solidFill>
          <a:schemeClr val="lt1"/>
        </a:solidFill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Determine if nearby unvisited stated are safe</a:t>
          </a:r>
        </a:p>
      </dsp:txBody>
      <dsp:txXfrm>
        <a:off x="5844378" y="1590538"/>
        <a:ext cx="1998981" cy="11702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1C06-F376-9647-A904-729A1E004E6B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7E9E9-FD52-9347-B79D-70BAC5243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54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1C06-F376-9647-A904-729A1E004E6B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7E9E9-FD52-9347-B79D-70BAC5243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30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1C06-F376-9647-A904-729A1E004E6B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7E9E9-FD52-9347-B79D-70BAC5243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6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1C06-F376-9647-A904-729A1E004E6B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7E9E9-FD52-9347-B79D-70BAC5243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15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1C06-F376-9647-A904-729A1E004E6B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7E9E9-FD52-9347-B79D-70BAC5243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76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1C06-F376-9647-A904-729A1E004E6B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7E9E9-FD52-9347-B79D-70BAC5243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2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1C06-F376-9647-A904-729A1E004E6B}" type="datetimeFigureOut">
              <a:rPr lang="en-US" smtClean="0"/>
              <a:t>1/30/23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7E9E9-FD52-9347-B79D-70BAC5243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48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1C06-F376-9647-A904-729A1E004E6B}" type="datetimeFigureOut">
              <a:rPr lang="en-US" smtClean="0"/>
              <a:t>1/30/23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7E9E9-FD52-9347-B79D-70BAC5243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6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1C06-F376-9647-A904-729A1E004E6B}" type="datetimeFigureOut">
              <a:rPr lang="en-US" smtClean="0"/>
              <a:t>1/30/23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7E9E9-FD52-9347-B79D-70BAC5243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1C06-F376-9647-A904-729A1E004E6B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7E9E9-FD52-9347-B79D-70BAC5243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9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1C06-F376-9647-A904-729A1E004E6B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7E9E9-FD52-9347-B79D-70BAC5243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86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B1C06-F376-9647-A904-729A1E004E6B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7E9E9-FD52-9347-B79D-70BAC5243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71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1606.04753" TargetMode="External"/><Relationship Id="rId2" Type="http://schemas.openxmlformats.org/officeDocument/2006/relationships/hyperlink" Target="https://ccs.neu.edu/home/rplatt/cs5335_fall2017/slides/mdps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efelix/SafeMDP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incompleteideas.net/book/ebook/node28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0CA1B-0E57-2CF1-237C-45203F365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763487"/>
            <a:ext cx="6858000" cy="2100308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Safe Exploration</a:t>
            </a:r>
            <a:br>
              <a:rPr lang="en-US" sz="3600" b="1" dirty="0">
                <a:solidFill>
                  <a:schemeClr val="accent1"/>
                </a:solidFill>
              </a:rPr>
            </a:br>
            <a:r>
              <a:rPr lang="en-US" sz="3600" dirty="0"/>
              <a:t>in </a:t>
            </a:r>
            <a:br>
              <a:rPr lang="en-US" sz="3600" dirty="0"/>
            </a:br>
            <a:r>
              <a:rPr lang="en-US" sz="3600" dirty="0">
                <a:solidFill>
                  <a:srgbClr val="C00000"/>
                </a:solidFill>
              </a:rPr>
              <a:t>Finite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rgbClr val="C00000"/>
                </a:solidFill>
              </a:rPr>
              <a:t>Markov Decision Processes </a:t>
            </a:r>
            <a:br>
              <a:rPr lang="en-US" sz="3600" b="1" dirty="0">
                <a:solidFill>
                  <a:srgbClr val="C00000"/>
                </a:solidFill>
              </a:rPr>
            </a:br>
            <a:r>
              <a:rPr lang="en-US" sz="3600" dirty="0"/>
              <a:t>with </a:t>
            </a:r>
            <a:br>
              <a:rPr lang="en-US" sz="3600" dirty="0"/>
            </a:b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Gaussian Processes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623D6D-AD72-E72F-87A1-4EEFFC80A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375314"/>
            <a:ext cx="6858000" cy="1342654"/>
          </a:xfrm>
        </p:spPr>
        <p:txBody>
          <a:bodyPr>
            <a:normAutofit/>
          </a:bodyPr>
          <a:lstStyle/>
          <a:p>
            <a:r>
              <a:rPr lang="en-US" sz="2000" dirty="0"/>
              <a:t>Authors: Matteo </a:t>
            </a:r>
            <a:r>
              <a:rPr lang="en-US" sz="2000" dirty="0" err="1"/>
              <a:t>Turchetta</a:t>
            </a:r>
            <a:r>
              <a:rPr lang="en-US" sz="2000" dirty="0"/>
              <a:t>, Felix </a:t>
            </a:r>
            <a:r>
              <a:rPr lang="en-US" sz="2000" dirty="0" err="1"/>
              <a:t>Berkenkamp</a:t>
            </a:r>
            <a:r>
              <a:rPr lang="en-US" sz="2000" dirty="0"/>
              <a:t>, Andreas Krause </a:t>
            </a:r>
          </a:p>
          <a:p>
            <a:r>
              <a:rPr lang="en-US" sz="2000" dirty="0"/>
              <a:t>Presenter: Xinran Lian</a:t>
            </a:r>
          </a:p>
          <a:p>
            <a:r>
              <a:rPr lang="en-US" sz="2000" dirty="0"/>
              <a:t>2/9/2023</a:t>
            </a:r>
          </a:p>
        </p:txBody>
      </p:sp>
    </p:spTree>
    <p:extLst>
      <p:ext uri="{BB962C8B-B14F-4D97-AF65-F5344CB8AC3E}">
        <p14:creationId xmlns:p14="http://schemas.microsoft.com/office/powerpoint/2010/main" val="610840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5C60D-17D7-1421-0A3D-0B7DEFF23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</a:t>
            </a:r>
            <a:r>
              <a:rPr lang="en-US" dirty="0" err="1"/>
              <a:t>safeMDP</a:t>
            </a:r>
            <a:r>
              <a:rPr lang="en-US" dirty="0"/>
              <a:t> work?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BE60EFA-F6DD-6E0A-5251-40254963544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56006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645B718-733E-3B41-211F-96B4C540A9B2}"/>
              </a:ext>
            </a:extLst>
          </p:cNvPr>
          <p:cNvSpPr txBox="1"/>
          <p:nvPr/>
        </p:nvSpPr>
        <p:spPr>
          <a:xfrm>
            <a:off x="1175658" y="2370763"/>
            <a:ext cx="700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Start					Exploit				Explore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778C2B-C526-3864-D221-D18AAA0DABF4}"/>
              </a:ext>
            </a:extLst>
          </p:cNvPr>
          <p:cNvSpPr txBox="1"/>
          <p:nvPr/>
        </p:nvSpPr>
        <p:spPr>
          <a:xfrm>
            <a:off x="641268" y="5428498"/>
            <a:ext cx="69114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LiberationSans"/>
              </a:rPr>
              <a:t>By </a:t>
            </a:r>
            <a:r>
              <a:rPr lang="en-US" sz="2400" b="1" dirty="0">
                <a:effectLst/>
                <a:latin typeface="LiberationSans"/>
              </a:rPr>
              <a:t>MDP</a:t>
            </a:r>
            <a:endParaRPr lang="en-US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0412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D6C7D-5B27-677F-7034-5143C85DC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new states must…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4B2150-D4FD-8368-8B5F-792B70ADB5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/>
                  <a:t>Be Safe</a:t>
                </a:r>
              </a:p>
              <a:p>
                <a:pPr lvl="1"/>
                <a:r>
                  <a:rPr lang="en-US" sz="2000" dirty="0"/>
                  <a:t>But have to be reachable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/>
                  <a:t>Can be reached from current safe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within one step</a:t>
                </a:r>
              </a:p>
              <a:p>
                <a:pPr lvl="1"/>
                <a:r>
                  <a:rPr lang="en-US" sz="2000" dirty="0"/>
                  <a:t>But cannot stuck without any safe actions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/>
                  <a:t>Can return to the safe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by only visiting safe states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Example…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4B2150-D4FD-8368-8B5F-792B70ADB5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318" name="Picture 6" descr="Mars Exploration Rover - Wikipedia">
            <a:extLst>
              <a:ext uri="{FF2B5EF4-FFF2-40B4-BE49-F238E27FC236}">
                <a16:creationId xmlns:a16="http://schemas.microsoft.com/office/drawing/2014/main" id="{BCABACDA-850B-4860-9EA9-72B94E521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513" y="4032430"/>
            <a:ext cx="2849336" cy="227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94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FA4A0-7780-A4C2-2934-5DC40FD3F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2D grid world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A29CC220-0167-FE36-B82A-09C25AA5F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540" y="1986742"/>
            <a:ext cx="5485658" cy="4297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D784CCA-15FB-533B-594F-F3C838A4A960}"/>
              </a:ext>
            </a:extLst>
          </p:cNvPr>
          <p:cNvCxnSpPr>
            <a:cxnSpLocks/>
          </p:cNvCxnSpPr>
          <p:nvPr/>
        </p:nvCxnSpPr>
        <p:spPr>
          <a:xfrm flipH="1">
            <a:off x="3879273" y="1888178"/>
            <a:ext cx="193963" cy="415511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C60D7B1-2939-66EA-2BAE-C6321E36E0A2}"/>
              </a:ext>
            </a:extLst>
          </p:cNvPr>
          <p:cNvSpPr txBox="1"/>
          <p:nvPr/>
        </p:nvSpPr>
        <p:spPr>
          <a:xfrm>
            <a:off x="2802577" y="1483934"/>
            <a:ext cx="3122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A hill the rover cannot climb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E1BF073-48CF-6769-065E-E2D5F60184D9}"/>
              </a:ext>
            </a:extLst>
          </p:cNvPr>
          <p:cNvCxnSpPr>
            <a:cxnSpLocks/>
          </p:cNvCxnSpPr>
          <p:nvPr/>
        </p:nvCxnSpPr>
        <p:spPr>
          <a:xfrm flipH="1" flipV="1">
            <a:off x="5565709" y="5804930"/>
            <a:ext cx="1048847" cy="2752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A79E85D-7F5E-318A-7995-B283E2C5F6A9}"/>
              </a:ext>
            </a:extLst>
          </p:cNvPr>
          <p:cNvSpPr txBox="1"/>
          <p:nvPr/>
        </p:nvSpPr>
        <p:spPr>
          <a:xfrm>
            <a:off x="4853191" y="6072427"/>
            <a:ext cx="3835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 crater once entered cannot leave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0677B0-381E-DD16-8378-B62388ADC329}"/>
              </a:ext>
            </a:extLst>
          </p:cNvPr>
          <p:cNvSpPr txBox="1"/>
          <p:nvPr/>
        </p:nvSpPr>
        <p:spPr>
          <a:xfrm rot="5400000">
            <a:off x="6858183" y="3773666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altitude</a:t>
            </a:r>
          </a:p>
        </p:txBody>
      </p:sp>
    </p:spTree>
    <p:extLst>
      <p:ext uri="{BB962C8B-B14F-4D97-AF65-F5344CB8AC3E}">
        <p14:creationId xmlns:p14="http://schemas.microsoft.com/office/powerpoint/2010/main" val="3543758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EF2617-072C-EFDE-1358-7D8B567AAC76}"/>
              </a:ext>
            </a:extLst>
          </p:cNvPr>
          <p:cNvSpPr txBox="1"/>
          <p:nvPr/>
        </p:nvSpPr>
        <p:spPr>
          <a:xfrm>
            <a:off x="7315942" y="6369691"/>
            <a:ext cx="18280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/>
            <a:r>
              <a:rPr lang="en-US" sz="1200" dirty="0" err="1">
                <a:solidFill>
                  <a:srgbClr val="0F75FF"/>
                </a:solidFill>
                <a:latin typeface="Lato" panose="020F0502020204030204" pitchFamily="34" charset="0"/>
              </a:rPr>
              <a:t>Turchetta</a:t>
            </a:r>
            <a:r>
              <a:rPr lang="en-US" sz="1200" dirty="0">
                <a:solidFill>
                  <a:srgbClr val="0F75FF"/>
                </a:solidFill>
                <a:latin typeface="Lato" panose="020F0502020204030204" pitchFamily="34" charset="0"/>
              </a:rPr>
              <a:t> et al., 2016</a:t>
            </a:r>
            <a:endParaRPr lang="en-US" sz="1200" dirty="0">
              <a:latin typeface="CMSY1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E4B581-4D6F-79BD-B27C-435781511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655" y="1877880"/>
            <a:ext cx="7280316" cy="310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696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077EC5-8F82-3785-FD2E-B90B5D5E95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/>
                  <a:t>Explore newly available safe states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/>
                  <a:t>Gain new knowledge about the safe features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/>
                  <a:t>Potentially further enlarge the safe set</a:t>
                </a:r>
              </a:p>
              <a:p>
                <a:pPr lvl="1"/>
                <a:r>
                  <a:rPr lang="en-US" sz="2000" dirty="0"/>
                  <a:t>Until the size of the safe state is bounded by surrounding unsafe states or number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077EC5-8F82-3785-FD2E-B90B5D5E95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11F01BD4-BA17-28E3-9867-DDF6ED080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The algorithm should…</a:t>
            </a:r>
          </a:p>
        </p:txBody>
      </p:sp>
    </p:spTree>
    <p:extLst>
      <p:ext uri="{BB962C8B-B14F-4D97-AF65-F5344CB8AC3E}">
        <p14:creationId xmlns:p14="http://schemas.microsoft.com/office/powerpoint/2010/main" val="90146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77EC5-8F82-3785-FD2E-B90B5D5E9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Initialization</a:t>
            </a:r>
          </a:p>
          <a:p>
            <a:pPr lvl="1"/>
            <a:r>
              <a:rPr lang="en-US" sz="2000" dirty="0"/>
              <a:t>Initialize a starting safe set to explore MDP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Classification</a:t>
            </a:r>
          </a:p>
          <a:p>
            <a:pPr lvl="1"/>
            <a:r>
              <a:rPr lang="en-US" sz="2000" dirty="0"/>
              <a:t>Determine which states are safe without visiting them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Expanders</a:t>
            </a:r>
          </a:p>
          <a:p>
            <a:pPr lvl="1"/>
            <a:r>
              <a:rPr lang="en-US" sz="2000" dirty="0"/>
              <a:t>Identify and explore states that might expand </a:t>
            </a:r>
            <a:r>
              <a:rPr lang="en-US" sz="2000" b="1" dirty="0"/>
              <a:t>the set of states that can be classified as safe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Sampling and shortest safe path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/>
              <a:t>Finally select safe states to evaluate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/>
              <a:t>Find a safe path in MDP towards the safe states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Terminate when reach desired accuracy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F01BD4-BA17-28E3-9867-DDF6ED080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The algorithm…</a:t>
            </a:r>
          </a:p>
        </p:txBody>
      </p:sp>
    </p:spTree>
    <p:extLst>
      <p:ext uri="{BB962C8B-B14F-4D97-AF65-F5344CB8AC3E}">
        <p14:creationId xmlns:p14="http://schemas.microsoft.com/office/powerpoint/2010/main" val="137423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DBF52F-6566-E14B-EAD4-08E6F7ADD5B2}"/>
              </a:ext>
            </a:extLst>
          </p:cNvPr>
          <p:cNvSpPr txBox="1"/>
          <p:nvPr/>
        </p:nvSpPr>
        <p:spPr>
          <a:xfrm>
            <a:off x="7315942" y="6369691"/>
            <a:ext cx="18280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/>
            <a:r>
              <a:rPr lang="en-US" sz="1200" dirty="0" err="1">
                <a:solidFill>
                  <a:srgbClr val="0F75FF"/>
                </a:solidFill>
                <a:latin typeface="Lato" panose="020F0502020204030204" pitchFamily="34" charset="0"/>
              </a:rPr>
              <a:t>Turchetta</a:t>
            </a:r>
            <a:r>
              <a:rPr lang="en-US" sz="1200" dirty="0">
                <a:solidFill>
                  <a:srgbClr val="0F75FF"/>
                </a:solidFill>
                <a:latin typeface="Lato" panose="020F0502020204030204" pitchFamily="34" charset="0"/>
              </a:rPr>
              <a:t> et al., 2016</a:t>
            </a:r>
            <a:endParaRPr lang="en-US" sz="1200" dirty="0">
              <a:latin typeface="CMSY1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94AD4C-E70F-5B52-94DB-DBAFCBB3D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42" y="1803833"/>
            <a:ext cx="8211715" cy="389160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FA6DFD8-B3BA-8DA8-B1F8-0F4E1B6BF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The algorithm…</a:t>
            </a:r>
          </a:p>
        </p:txBody>
      </p:sp>
    </p:spTree>
    <p:extLst>
      <p:ext uri="{BB962C8B-B14F-4D97-AF65-F5344CB8AC3E}">
        <p14:creationId xmlns:p14="http://schemas.microsoft.com/office/powerpoint/2010/main" val="2845931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DBF52F-6566-E14B-EAD4-08E6F7ADD5B2}"/>
              </a:ext>
            </a:extLst>
          </p:cNvPr>
          <p:cNvSpPr txBox="1"/>
          <p:nvPr/>
        </p:nvSpPr>
        <p:spPr>
          <a:xfrm>
            <a:off x="7315942" y="6369691"/>
            <a:ext cx="18280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/>
            <a:r>
              <a:rPr lang="en-US" sz="1200" dirty="0" err="1">
                <a:solidFill>
                  <a:srgbClr val="0F75FF"/>
                </a:solidFill>
                <a:latin typeface="Lato" panose="020F0502020204030204" pitchFamily="34" charset="0"/>
              </a:rPr>
              <a:t>Turchetta</a:t>
            </a:r>
            <a:r>
              <a:rPr lang="en-US" sz="1200" dirty="0">
                <a:solidFill>
                  <a:srgbClr val="0F75FF"/>
                </a:solidFill>
                <a:latin typeface="Lato" panose="020F0502020204030204" pitchFamily="34" charset="0"/>
              </a:rPr>
              <a:t> et al., 2016</a:t>
            </a:r>
            <a:endParaRPr lang="en-US" sz="1200" dirty="0">
              <a:latin typeface="CMSY1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94AD4C-E70F-5B52-94DB-DBAFCBB3D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42" y="1803833"/>
            <a:ext cx="8211715" cy="389160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FA6DFD8-B3BA-8DA8-B1F8-0F4E1B6BF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The algorithm…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9205C8-B61F-0D98-948B-F7DACF02B7FF}"/>
                  </a:ext>
                </a:extLst>
              </p:cNvPr>
              <p:cNvSpPr txBox="1"/>
              <p:nvPr/>
            </p:nvSpPr>
            <p:spPr>
              <a:xfrm>
                <a:off x="628650" y="2755076"/>
                <a:ext cx="804079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Compute the </a:t>
                </a:r>
                <a:r>
                  <a:rPr lang="en-US" b="1" dirty="0">
                    <a:solidFill>
                      <a:srgbClr val="FF0000"/>
                    </a:solidFill>
                  </a:rPr>
                  <a:t>safety constraint function </a:t>
                </a:r>
                <a:r>
                  <a:rPr lang="en-US" dirty="0">
                    <a:solidFill>
                      <a:srgbClr val="FF0000"/>
                    </a:solidFill>
                  </a:rPr>
                  <a:t>(CI) to define the initial safe seed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(CI &gt; h)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9205C8-B61F-0D98-948B-F7DACF02B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755076"/>
                <a:ext cx="8040791" cy="369332"/>
              </a:xfrm>
              <a:prstGeom prst="rect">
                <a:avLst/>
              </a:prstGeom>
              <a:blipFill>
                <a:blip r:embed="rId3"/>
                <a:stretch>
                  <a:fillRect l="-631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6CAAC4-8523-F814-DD4B-C50DEF5B7835}"/>
                  </a:ext>
                </a:extLst>
              </p:cNvPr>
              <p:cNvSpPr txBox="1"/>
              <p:nvPr/>
            </p:nvSpPr>
            <p:spPr>
              <a:xfrm>
                <a:off x="1040268" y="3309527"/>
                <a:ext cx="490711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Compute all safety sites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					  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6CAAC4-8523-F814-DD4B-C50DEF5B7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268" y="3309527"/>
                <a:ext cx="4907113" cy="369332"/>
              </a:xfrm>
              <a:prstGeom prst="rect">
                <a:avLst/>
              </a:prstGeom>
              <a:blipFill>
                <a:blip r:embed="rId4"/>
                <a:stretch>
                  <a:fillRect l="-1292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27DC1F2-1071-E1EA-591F-A623C9DBAFED}"/>
                  </a:ext>
                </a:extLst>
              </p:cNvPr>
              <p:cNvSpPr txBox="1"/>
              <p:nvPr/>
            </p:nvSpPr>
            <p:spPr>
              <a:xfrm>
                <a:off x="1040267" y="3662575"/>
                <a:ext cx="6528967" cy="37875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Compute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reachable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itself may not be safe)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27DC1F2-1071-E1EA-591F-A623C9DBA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267" y="3662575"/>
                <a:ext cx="6528967" cy="378758"/>
              </a:xfrm>
              <a:prstGeom prst="rect">
                <a:avLst/>
              </a:prstGeom>
              <a:blipFill>
                <a:blip r:embed="rId5"/>
                <a:stretch>
                  <a:fillRect l="-971" t="-3226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0995C9-736B-0F30-5FC1-C8799FBEAE85}"/>
                  </a:ext>
                </a:extLst>
              </p:cNvPr>
              <p:cNvSpPr txBox="1"/>
              <p:nvPr/>
            </p:nvSpPr>
            <p:spPr>
              <a:xfrm>
                <a:off x="1040266" y="3980649"/>
                <a:ext cx="6742167" cy="37875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Compute and visit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could expands the safe region if visited 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0995C9-736B-0F30-5FC1-C8799FBEA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266" y="3980649"/>
                <a:ext cx="6742167" cy="378758"/>
              </a:xfrm>
              <a:prstGeom prst="rect">
                <a:avLst/>
              </a:prstGeom>
              <a:blipFill>
                <a:blip r:embed="rId6"/>
                <a:stretch>
                  <a:fillRect l="-942" t="-3226" r="-565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ABDF9B51-060D-9CD6-898A-70E91B8E0AF8}"/>
              </a:ext>
            </a:extLst>
          </p:cNvPr>
          <p:cNvSpPr txBox="1"/>
          <p:nvPr/>
        </p:nvSpPr>
        <p:spPr>
          <a:xfrm>
            <a:off x="5330633" y="4410883"/>
            <a:ext cx="2899338" cy="92333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Dijkstra: an algorithm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en-US" dirty="0">
                <a:solidFill>
                  <a:srgbClr val="FF0000"/>
                </a:solidFill>
              </a:rPr>
              <a:t> find the shortest path between nodes in a graph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CFFEAC-72E3-E295-7736-38AEDF6EB5D3}"/>
              </a:ext>
            </a:extLst>
          </p:cNvPr>
          <p:cNvSpPr txBox="1"/>
          <p:nvPr/>
        </p:nvSpPr>
        <p:spPr>
          <a:xfrm>
            <a:off x="2902713" y="4248243"/>
            <a:ext cx="134679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uncertainty</a:t>
            </a:r>
          </a:p>
        </p:txBody>
      </p:sp>
    </p:spTree>
    <p:extLst>
      <p:ext uri="{BB962C8B-B14F-4D97-AF65-F5344CB8AC3E}">
        <p14:creationId xmlns:p14="http://schemas.microsoft.com/office/powerpoint/2010/main" val="330422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09252FF-9158-60D4-424C-14FA45402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algorithm…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DB7300-1052-4F1C-EBC2-3D179937A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55532"/>
            <a:ext cx="7772400" cy="286193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4E5CB61-5A5F-7086-7C79-F38570F43115}"/>
              </a:ext>
            </a:extLst>
          </p:cNvPr>
          <p:cNvCxnSpPr/>
          <p:nvPr/>
        </p:nvCxnSpPr>
        <p:spPr>
          <a:xfrm flipV="1">
            <a:off x="1959429" y="4180115"/>
            <a:ext cx="653142" cy="8075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389C689-2C63-310F-290D-A2DFDAC8482D}"/>
              </a:ext>
            </a:extLst>
          </p:cNvPr>
          <p:cNvSpPr txBox="1"/>
          <p:nvPr/>
        </p:nvSpPr>
        <p:spPr>
          <a:xfrm>
            <a:off x="1288875" y="4906054"/>
            <a:ext cx="1323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Safe states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A3B3E65-A79A-9484-6339-23B1B74A9126}"/>
              </a:ext>
            </a:extLst>
          </p:cNvPr>
          <p:cNvCxnSpPr>
            <a:cxnSpLocks/>
          </p:cNvCxnSpPr>
          <p:nvPr/>
        </p:nvCxnSpPr>
        <p:spPr>
          <a:xfrm flipH="1" flipV="1">
            <a:off x="3821875" y="3933690"/>
            <a:ext cx="275112" cy="10539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6916764-AC4D-854D-7B07-8D4852A46ABF}"/>
                  </a:ext>
                </a:extLst>
              </p:cNvPr>
              <p:cNvSpPr txBox="1"/>
              <p:nvPr/>
            </p:nvSpPr>
            <p:spPr>
              <a:xfrm>
                <a:off x="3959431" y="4921443"/>
                <a:ext cx="25773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(expanded region at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6916764-AC4D-854D-7B07-8D4852A46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431" y="4921443"/>
                <a:ext cx="2577309" cy="369332"/>
              </a:xfrm>
              <a:prstGeom prst="rect">
                <a:avLst/>
              </a:prstGeom>
              <a:blipFill>
                <a:blip r:embed="rId3"/>
                <a:stretch>
                  <a:fillRect t="-6667" r="-98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74D4AAD-86A4-FAC2-F3D3-3F5A6D9BDF6E}"/>
              </a:ext>
            </a:extLst>
          </p:cNvPr>
          <p:cNvCxnSpPr/>
          <p:nvPr/>
        </p:nvCxnSpPr>
        <p:spPr>
          <a:xfrm flipV="1">
            <a:off x="2161309" y="1548186"/>
            <a:ext cx="0" cy="224004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B4053AB-14E9-288E-7F8D-38BA5C539E33}"/>
              </a:ext>
            </a:extLst>
          </p:cNvPr>
          <p:cNvCxnSpPr>
            <a:cxnSpLocks/>
          </p:cNvCxnSpPr>
          <p:nvPr/>
        </p:nvCxnSpPr>
        <p:spPr>
          <a:xfrm flipV="1">
            <a:off x="3945576" y="2351315"/>
            <a:ext cx="0" cy="143691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8838628-644A-4F0B-1A20-E559A096AADE}"/>
                  </a:ext>
                </a:extLst>
              </p:cNvPr>
              <p:cNvSpPr txBox="1"/>
              <p:nvPr/>
            </p:nvSpPr>
            <p:spPr>
              <a:xfrm>
                <a:off x="2470068" y="1686298"/>
                <a:ext cx="1897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Uncertainty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8838628-644A-4F0B-1A20-E559A096A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068" y="1686298"/>
                <a:ext cx="1897699" cy="369332"/>
              </a:xfrm>
              <a:prstGeom prst="rect">
                <a:avLst/>
              </a:prstGeom>
              <a:blipFill>
                <a:blip r:embed="rId4"/>
                <a:stretch>
                  <a:fillRect l="-2667" t="-6667" r="-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D0D46E7-7775-ACB9-DE38-B32500B75D6A}"/>
              </a:ext>
            </a:extLst>
          </p:cNvPr>
          <p:cNvCxnSpPr>
            <a:cxnSpLocks/>
          </p:cNvCxnSpPr>
          <p:nvPr/>
        </p:nvCxnSpPr>
        <p:spPr>
          <a:xfrm>
            <a:off x="7477496" y="1717420"/>
            <a:ext cx="0" cy="6338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78B21D1-4F43-D989-B7BB-878E6D26FC8B}"/>
              </a:ext>
            </a:extLst>
          </p:cNvPr>
          <p:cNvSpPr txBox="1"/>
          <p:nvPr/>
        </p:nvSpPr>
        <p:spPr>
          <a:xfrm>
            <a:off x="7294593" y="1376161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CI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6485957-1D78-D61A-B2A0-91B5D28559C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107"/>
          <a:stretch/>
        </p:blipFill>
        <p:spPr>
          <a:xfrm>
            <a:off x="743012" y="5541575"/>
            <a:ext cx="3739117" cy="105394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822BB60-F7CB-E0C8-BB4F-EAB87355E003}"/>
              </a:ext>
            </a:extLst>
          </p:cNvPr>
          <p:cNvSpPr txBox="1"/>
          <p:nvPr/>
        </p:nvSpPr>
        <p:spPr>
          <a:xfrm>
            <a:off x="7315942" y="6369691"/>
            <a:ext cx="18280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/>
            <a:r>
              <a:rPr lang="en-US" sz="1200" dirty="0" err="1">
                <a:solidFill>
                  <a:srgbClr val="0F75FF"/>
                </a:solidFill>
                <a:latin typeface="Lato" panose="020F0502020204030204" pitchFamily="34" charset="0"/>
              </a:rPr>
              <a:t>Turchetta</a:t>
            </a:r>
            <a:r>
              <a:rPr lang="en-US" sz="1200" dirty="0">
                <a:solidFill>
                  <a:srgbClr val="0F75FF"/>
                </a:solidFill>
                <a:latin typeface="Lato" panose="020F0502020204030204" pitchFamily="34" charset="0"/>
              </a:rPr>
              <a:t> et al., 2016</a:t>
            </a:r>
            <a:endParaRPr lang="en-US" sz="1200" dirty="0">
              <a:latin typeface="CMSY10"/>
            </a:endParaRPr>
          </a:p>
        </p:txBody>
      </p:sp>
    </p:spTree>
    <p:extLst>
      <p:ext uri="{BB962C8B-B14F-4D97-AF65-F5344CB8AC3E}">
        <p14:creationId xmlns:p14="http://schemas.microsoft.com/office/powerpoint/2010/main" val="357935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DB3DD-BB2A-222C-0255-47244C9CA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2B3B1B-8E8B-AA7C-CB73-CCDBF6B29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90689"/>
            <a:ext cx="7772400" cy="42183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E1D2F0-746A-997C-858B-6EC8964608B9}"/>
              </a:ext>
            </a:extLst>
          </p:cNvPr>
          <p:cNvSpPr txBox="1"/>
          <p:nvPr/>
        </p:nvSpPr>
        <p:spPr>
          <a:xfrm>
            <a:off x="7315942" y="6369691"/>
            <a:ext cx="18280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/>
            <a:r>
              <a:rPr lang="en-US" sz="1200" dirty="0" err="1">
                <a:solidFill>
                  <a:srgbClr val="0F75FF"/>
                </a:solidFill>
                <a:latin typeface="Lato" panose="020F0502020204030204" pitchFamily="34" charset="0"/>
              </a:rPr>
              <a:t>Turchetta</a:t>
            </a:r>
            <a:r>
              <a:rPr lang="en-US" sz="1200" dirty="0">
                <a:solidFill>
                  <a:srgbClr val="0F75FF"/>
                </a:solidFill>
                <a:latin typeface="Lato" panose="020F0502020204030204" pitchFamily="34" charset="0"/>
              </a:rPr>
              <a:t> et al., 2016</a:t>
            </a:r>
            <a:endParaRPr lang="en-US" sz="1200" dirty="0">
              <a:latin typeface="CMSY1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771A3A-E03E-9B66-D3EC-F061843864CF}"/>
              </a:ext>
            </a:extLst>
          </p:cNvPr>
          <p:cNvSpPr txBox="1"/>
          <p:nvPr/>
        </p:nvSpPr>
        <p:spPr>
          <a:xfrm>
            <a:off x="6572992" y="1552189"/>
            <a:ext cx="18280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F75FF"/>
                </a:solidFill>
                <a:latin typeface="Lato" panose="020F0502020204030204" pitchFamily="34" charset="0"/>
              </a:rPr>
              <a:t>Schreiter</a:t>
            </a:r>
            <a:r>
              <a:rPr lang="en-US" sz="1200" dirty="0">
                <a:solidFill>
                  <a:srgbClr val="0F75FF"/>
                </a:solidFill>
                <a:latin typeface="Lato" panose="020F0502020204030204" pitchFamily="34" charset="0"/>
              </a:rPr>
              <a:t> et al., 2015</a:t>
            </a:r>
            <a:endParaRPr lang="en-US" sz="1200" dirty="0">
              <a:latin typeface="CMSY10"/>
            </a:endParaRPr>
          </a:p>
        </p:txBody>
      </p:sp>
    </p:spTree>
    <p:extLst>
      <p:ext uri="{BB962C8B-B14F-4D97-AF65-F5344CB8AC3E}">
        <p14:creationId xmlns:p14="http://schemas.microsoft.com/office/powerpoint/2010/main" val="3119961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C3144C-DB76-61AB-EC00-D555E47D4D46}"/>
              </a:ext>
            </a:extLst>
          </p:cNvPr>
          <p:cNvSpPr txBox="1"/>
          <p:nvPr/>
        </p:nvSpPr>
        <p:spPr>
          <a:xfrm>
            <a:off x="475013" y="685010"/>
            <a:ext cx="6494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This</a:t>
            </a:r>
            <a:r>
              <a:rPr lang="zh-CN" altLang="en-US" sz="2000" dirty="0"/>
              <a:t> </a:t>
            </a:r>
            <a:r>
              <a:rPr lang="en-US" altLang="zh-CN" sz="2000" dirty="0"/>
              <a:t>paper seems to be the combination of two other papers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6394AD-F9F7-7D1F-FF71-C5B48AD1D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13" y="4533488"/>
            <a:ext cx="7772400" cy="4687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E27869-5813-0196-57A4-3008334DA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88" y="5252115"/>
            <a:ext cx="7772400" cy="6104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7A610A-461C-24A4-A311-0AF58403D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205428"/>
            <a:ext cx="7772400" cy="282535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0A813F0-C20A-92BE-E2DE-B494D6222669}"/>
              </a:ext>
            </a:extLst>
          </p:cNvPr>
          <p:cNvCxnSpPr>
            <a:cxnSpLocks/>
          </p:cNvCxnSpPr>
          <p:nvPr/>
        </p:nvCxnSpPr>
        <p:spPr>
          <a:xfrm>
            <a:off x="783771" y="2074423"/>
            <a:ext cx="2386941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05D743F-AAE5-F5D3-C194-A0520AC551C4}"/>
              </a:ext>
            </a:extLst>
          </p:cNvPr>
          <p:cNvCxnSpPr>
            <a:cxnSpLocks/>
          </p:cNvCxnSpPr>
          <p:nvPr/>
        </p:nvCxnSpPr>
        <p:spPr>
          <a:xfrm>
            <a:off x="3916877" y="4765880"/>
            <a:ext cx="1165762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83CDB1D-3AFF-DC2D-C2EE-73269DE1FCF4}"/>
              </a:ext>
            </a:extLst>
          </p:cNvPr>
          <p:cNvCxnSpPr>
            <a:cxnSpLocks/>
          </p:cNvCxnSpPr>
          <p:nvPr/>
        </p:nvCxnSpPr>
        <p:spPr>
          <a:xfrm>
            <a:off x="5446815" y="5452361"/>
            <a:ext cx="1165762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A7AD42-BA24-92AB-2459-328C8AFC63D9}"/>
              </a:ext>
            </a:extLst>
          </p:cNvPr>
          <p:cNvCxnSpPr>
            <a:cxnSpLocks/>
          </p:cNvCxnSpPr>
          <p:nvPr/>
        </p:nvCxnSpPr>
        <p:spPr>
          <a:xfrm>
            <a:off x="4499758" y="2074423"/>
            <a:ext cx="374765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B6F63B-4AA5-A461-7F13-542F548F0464}"/>
              </a:ext>
            </a:extLst>
          </p:cNvPr>
          <p:cNvCxnSpPr>
            <a:cxnSpLocks/>
          </p:cNvCxnSpPr>
          <p:nvPr/>
        </p:nvCxnSpPr>
        <p:spPr>
          <a:xfrm>
            <a:off x="5269675" y="4765880"/>
            <a:ext cx="185552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B4B6119-4BE2-3278-533C-434DBEE54CA4}"/>
              </a:ext>
            </a:extLst>
          </p:cNvPr>
          <p:cNvCxnSpPr>
            <a:cxnSpLocks/>
          </p:cNvCxnSpPr>
          <p:nvPr/>
        </p:nvCxnSpPr>
        <p:spPr>
          <a:xfrm>
            <a:off x="3560618" y="2456329"/>
            <a:ext cx="2636817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2BF4A20-0909-3F94-075C-A9A6768A04AC}"/>
              </a:ext>
            </a:extLst>
          </p:cNvPr>
          <p:cNvCxnSpPr>
            <a:cxnSpLocks/>
          </p:cNvCxnSpPr>
          <p:nvPr/>
        </p:nvCxnSpPr>
        <p:spPr>
          <a:xfrm>
            <a:off x="900051" y="5652571"/>
            <a:ext cx="1439388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890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B5AFFF8-0CB9-A5B0-D300-C1EAB5675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968" y="2709635"/>
            <a:ext cx="7352064" cy="354438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C076619-88A4-E36B-C58A-643886EBEEA3}"/>
              </a:ext>
            </a:extLst>
          </p:cNvPr>
          <p:cNvSpPr/>
          <p:nvPr/>
        </p:nvSpPr>
        <p:spPr>
          <a:xfrm>
            <a:off x="1484416" y="5320145"/>
            <a:ext cx="6377049" cy="9338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F627B88-4AF6-7B6A-0924-DFE123F5B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967" y="603982"/>
            <a:ext cx="7352063" cy="19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0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FCD99-BA4F-912A-351E-18CBBB53F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748A0-D2F9-5175-AB30-592E2900B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MDP tutorial </a:t>
            </a:r>
            <a:r>
              <a:rPr lang="en-US" sz="2000" dirty="0">
                <a:hlinkClick r:id="rId2"/>
              </a:rPr>
              <a:t>https://ccs.neu.edu/home/rplatt/cs5335_fall2017/slides/mdps.pdf</a:t>
            </a:r>
            <a:r>
              <a:rPr lang="en-US" sz="2000" dirty="0"/>
              <a:t> </a:t>
            </a:r>
          </a:p>
          <a:p>
            <a:r>
              <a:rPr lang="en-US" sz="2000" b="1" dirty="0" err="1"/>
              <a:t>SafeMDP</a:t>
            </a:r>
            <a:r>
              <a:rPr lang="en-US" sz="2000" b="1" dirty="0"/>
              <a:t> paper </a:t>
            </a:r>
            <a:r>
              <a:rPr lang="en-US" sz="2000" dirty="0">
                <a:hlinkClick r:id="rId3"/>
              </a:rPr>
              <a:t>http://arxiv.org/abs/1606.04753</a:t>
            </a:r>
            <a:r>
              <a:rPr lang="en-US" sz="2000" dirty="0"/>
              <a:t> </a:t>
            </a:r>
          </a:p>
          <a:p>
            <a:r>
              <a:rPr lang="en-US" sz="2000" b="1" dirty="0" err="1"/>
              <a:t>SafeMDP</a:t>
            </a:r>
            <a:r>
              <a:rPr lang="en-US" sz="2000" b="1" dirty="0"/>
              <a:t> GitHub </a:t>
            </a:r>
            <a:r>
              <a:rPr lang="en-US" sz="2000" dirty="0">
                <a:hlinkClick r:id="rId4"/>
              </a:rPr>
              <a:t>https://github.com/befelix/SafeMDP</a:t>
            </a:r>
            <a:r>
              <a:rPr lang="en-US" sz="2000" dirty="0"/>
              <a:t> </a:t>
            </a:r>
          </a:p>
          <a:p>
            <a:r>
              <a:rPr lang="en-US" sz="2000" dirty="0" err="1"/>
              <a:t>Schreiter</a:t>
            </a:r>
            <a:r>
              <a:rPr lang="en-US" sz="2000" dirty="0"/>
              <a:t>, J. et al. Safe exploration for active learning with Gaussian processes (2015)</a:t>
            </a:r>
          </a:p>
          <a:p>
            <a:r>
              <a:rPr lang="en-US" sz="2000" b="0" i="0" u="none" strike="noStrike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Sui, Y., </a:t>
            </a:r>
            <a:r>
              <a:rPr lang="en-US" sz="2000" b="0" i="0" u="none" strike="noStrike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Gotovos</a:t>
            </a:r>
            <a:r>
              <a:rPr lang="en-US" sz="2000" b="0" i="0" u="none" strike="noStrike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A., Burdick, J., &amp; Krause, Safe exploration for optimization with Gaussian processes (2015) </a:t>
            </a:r>
            <a:endParaRPr lang="en-US" sz="2000" dirty="0"/>
          </a:p>
          <a:p>
            <a:r>
              <a:rPr lang="en-US" sz="2000" b="0" i="0" u="none" strike="noStrike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Moldovan, T. M., &amp; </a:t>
            </a:r>
            <a:r>
              <a:rPr lang="en-US" sz="2000" b="0" i="0" u="none" strike="noStrike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Abbeel</a:t>
            </a:r>
            <a:r>
              <a:rPr lang="en-US" sz="2000" b="0" i="0" u="none" strike="noStrike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P. Safe exploration in </a:t>
            </a:r>
            <a:r>
              <a:rPr lang="en-US" sz="2000" b="0" i="0" u="none" strike="noStrike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markov</a:t>
            </a:r>
            <a:r>
              <a:rPr lang="en-US" sz="2000" b="0" i="0" u="none" strike="noStrike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decision processes (2012)</a:t>
            </a:r>
          </a:p>
          <a:p>
            <a:r>
              <a:rPr lang="en-US" sz="2000" dirty="0" err="1"/>
              <a:t>ChatGPT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4132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CAB07-5B04-61B3-4C24-AE1FB54A6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88AE6-BAED-1D89-5EF5-5EDC953B5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63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9CCC4C-0902-9E7E-D150-1F5175D65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336" y="0"/>
            <a:ext cx="66033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481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EC2E4-0A82-55B2-5C3F-510ECB500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5F6B5-A3AB-A318-5743-11000BE0A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Tutorial of Markov Decision Processes (MDP)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Theory of </a:t>
            </a:r>
            <a:r>
              <a:rPr lang="en-US" b="1" dirty="0" err="1"/>
              <a:t>safeMDP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Code demonstration with </a:t>
            </a:r>
            <a:r>
              <a:rPr lang="en-US" dirty="0" err="1"/>
              <a:t>Jupyter</a:t>
            </a:r>
            <a:r>
              <a:rPr lang="en-US" dirty="0"/>
              <a:t> Notebook </a:t>
            </a:r>
          </a:p>
        </p:txBody>
      </p:sp>
    </p:spTree>
    <p:extLst>
      <p:ext uri="{BB962C8B-B14F-4D97-AF65-F5344CB8AC3E}">
        <p14:creationId xmlns:p14="http://schemas.microsoft.com/office/powerpoint/2010/main" val="2458354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page2image1861113168">
            <a:extLst>
              <a:ext uri="{FF2B5EF4-FFF2-40B4-BE49-F238E27FC236}">
                <a16:creationId xmlns:a16="http://schemas.microsoft.com/office/drawing/2014/main" id="{82E90D61-1A6A-662B-D7AA-1A5E6DAE8C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2033289"/>
            <a:ext cx="5295900" cy="3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2DF851-3DB4-0F4F-325F-BD29F83F7374}"/>
              </a:ext>
            </a:extLst>
          </p:cNvPr>
          <p:cNvSpPr txBox="1"/>
          <p:nvPr/>
        </p:nvSpPr>
        <p:spPr>
          <a:xfrm>
            <a:off x="641268" y="641268"/>
            <a:ext cx="67194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Assuming we are exploring unknown stochastic environments…</a:t>
            </a:r>
          </a:p>
          <a:p>
            <a:endParaRPr lang="en-US" sz="2000" dirty="0"/>
          </a:p>
          <a:p>
            <a:r>
              <a:rPr lang="en-US" sz="2000" dirty="0"/>
              <a:t>e.g. robot planning, </a:t>
            </a:r>
            <a:r>
              <a:rPr lang="en-US" altLang="zh-CN" sz="2000" dirty="0"/>
              <a:t>autopilot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F5E082-66E7-39F2-C0FE-9B86C11B0EBB}"/>
              </a:ext>
            </a:extLst>
          </p:cNvPr>
          <p:cNvSpPr txBox="1"/>
          <p:nvPr/>
        </p:nvSpPr>
        <p:spPr>
          <a:xfrm>
            <a:off x="4411683" y="627017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ccs.neu.edu</a:t>
            </a:r>
            <a:r>
              <a:rPr lang="en-US" sz="1400" dirty="0"/>
              <a:t>/home/</a:t>
            </a:r>
            <a:r>
              <a:rPr lang="en-US" sz="1400" dirty="0" err="1"/>
              <a:t>rplatt</a:t>
            </a:r>
            <a:r>
              <a:rPr lang="en-US" sz="1400" dirty="0"/>
              <a:t>/cs5335_fall2017/slides/</a:t>
            </a:r>
            <a:r>
              <a:rPr lang="en-US" sz="1400" dirty="0" err="1"/>
              <a:t>mdps.pdf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96433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age3image2021344624">
            <a:extLst>
              <a:ext uri="{FF2B5EF4-FFF2-40B4-BE49-F238E27FC236}">
                <a16:creationId xmlns:a16="http://schemas.microsoft.com/office/drawing/2014/main" id="{F1B3ACAE-F3E5-014A-28B6-CF219A05B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429" y="1660198"/>
            <a:ext cx="4880758" cy="353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799CB7-08D5-993E-E5C6-88453D1D1CC3}"/>
              </a:ext>
            </a:extLst>
          </p:cNvPr>
          <p:cNvSpPr txBox="1"/>
          <p:nvPr/>
        </p:nvSpPr>
        <p:spPr>
          <a:xfrm>
            <a:off x="641268" y="641268"/>
            <a:ext cx="5841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if there is no safety constrains in the algorithm?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657831-AD0C-2FCC-C60F-BC4B94400E8D}"/>
              </a:ext>
            </a:extLst>
          </p:cNvPr>
          <p:cNvSpPr txBox="1"/>
          <p:nvPr/>
        </p:nvSpPr>
        <p:spPr>
          <a:xfrm>
            <a:off x="641268" y="5487873"/>
            <a:ext cx="69114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LiberationSans"/>
              </a:rPr>
              <a:t>We are going to introduce a new framework for exploring stochastic environment: the </a:t>
            </a:r>
            <a:r>
              <a:rPr lang="en-US" sz="1800" b="1" dirty="0">
                <a:effectLst/>
                <a:latin typeface="LiberationSans"/>
              </a:rPr>
              <a:t>Markov Decision Process (MDP) </a:t>
            </a:r>
            <a:endParaRPr lang="en-US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5813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3F4D2-7460-913D-F29D-A813DD6B0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Finite-discrete-time Markov decision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37035-3F19-EE5A-F7EA-63E11FF5C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004" y="1603169"/>
            <a:ext cx="8704614" cy="245819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Helvetica" pitchFamily="2" charset="0"/>
              </a:rPr>
              <a:t>The environment evolves </a:t>
            </a:r>
            <a:r>
              <a:rPr lang="en-US" sz="1800" i="1" dirty="0">
                <a:effectLst/>
                <a:latin typeface="Helvetica" pitchFamily="2" charset="0"/>
              </a:rPr>
              <a:t>probabilistically</a:t>
            </a:r>
            <a:r>
              <a:rPr lang="en-US" sz="1800" dirty="0">
                <a:effectLst/>
                <a:latin typeface="Helvetica" pitchFamily="2" charset="0"/>
              </a:rPr>
              <a:t>, occupying a finite set of discrete states.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Helvetica" pitchFamily="2" charset="0"/>
              </a:rPr>
              <a:t>The state does not contain past statistics, even though these statistics could be useful to the agent.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Helvetica" pitchFamily="2" charset="0"/>
              </a:rPr>
              <a:t>﻿﻿For each environmental stage, there is a </a:t>
            </a:r>
            <a:r>
              <a:rPr lang="en-US" sz="1800" i="1" dirty="0">
                <a:effectLst/>
                <a:latin typeface="Helvetica" pitchFamily="2" charset="0"/>
              </a:rPr>
              <a:t>finite set of possible </a:t>
            </a:r>
            <a:r>
              <a:rPr lang="en-US" sz="1800" dirty="0">
                <a:effectLst/>
                <a:latin typeface="Helvetica" pitchFamily="2" charset="0"/>
              </a:rPr>
              <a:t>actions that may be taken by the agent.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Helvetica" pitchFamily="2" charset="0"/>
              </a:rPr>
              <a:t>﻿﻿Every time the agent takes an action, a certain </a:t>
            </a:r>
            <a:r>
              <a:rPr lang="en-US" sz="1800" i="1" dirty="0">
                <a:effectLst/>
                <a:latin typeface="Helvetica" pitchFamily="2" charset="0"/>
              </a:rPr>
              <a:t>reward</a:t>
            </a:r>
            <a:r>
              <a:rPr lang="en-US" sz="1800" dirty="0">
                <a:effectLst/>
                <a:latin typeface="Helvetica" pitchFamily="2" charset="0"/>
              </a:rPr>
              <a:t> is raised.</a:t>
            </a:r>
          </a:p>
          <a:p>
            <a:r>
              <a:rPr lang="en-US" sz="1800" dirty="0">
                <a:effectLst/>
                <a:latin typeface="Helvetica" pitchFamily="2" charset="0"/>
              </a:rPr>
              <a:t>﻿﻿States are observed, actions are taken, and rewards </a:t>
            </a:r>
            <a:r>
              <a:rPr lang="en-US" sz="1800" dirty="0">
                <a:latin typeface="Helvetica" pitchFamily="2" charset="0"/>
              </a:rPr>
              <a:t>are raised </a:t>
            </a:r>
            <a:r>
              <a:rPr lang="en-US" sz="1800" dirty="0">
                <a:effectLst/>
                <a:latin typeface="Helvetica" pitchFamily="2" charset="0"/>
              </a:rPr>
              <a:t>at </a:t>
            </a:r>
            <a:r>
              <a:rPr lang="en-US" sz="1800" i="1" dirty="0">
                <a:effectLst/>
                <a:latin typeface="Helvetica" pitchFamily="2" charset="0"/>
              </a:rPr>
              <a:t>discrete times</a:t>
            </a:r>
            <a:r>
              <a:rPr lang="en-US" sz="1800" dirty="0">
                <a:effectLst/>
                <a:latin typeface="Helvetica" pitchFamily="2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FC4457-EDE9-7B03-DC17-243C0AF8B1A5}"/>
              </a:ext>
            </a:extLst>
          </p:cNvPr>
          <p:cNvSpPr txBox="1"/>
          <p:nvPr/>
        </p:nvSpPr>
        <p:spPr>
          <a:xfrm>
            <a:off x="4458441" y="6176963"/>
            <a:ext cx="44361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Haykin</a:t>
            </a:r>
            <a:r>
              <a:rPr lang="en-US" sz="1400" b="0" i="0" u="none" strike="noStrike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S. (2009). </a:t>
            </a:r>
            <a:r>
              <a:rPr lang="en-US" sz="1400" b="0" i="1" u="none" strike="noStrike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Neural networks and learning machines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http://incompleteideas.net/book/ebook/node28.html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E6E33E4-AE15-25C8-1457-76EF4E2AB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478" y="4317663"/>
            <a:ext cx="3705926" cy="149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61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D800E46-A418-5366-62D7-917CC3370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08278"/>
            <a:ext cx="7772400" cy="462842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6A0A984-BD12-6EAC-8C1C-E1F5ED3A74D3}"/>
              </a:ext>
            </a:extLst>
          </p:cNvPr>
          <p:cNvSpPr/>
          <p:nvPr/>
        </p:nvSpPr>
        <p:spPr>
          <a:xfrm>
            <a:off x="4049486" y="4524499"/>
            <a:ext cx="4275117" cy="486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423D00-BE9C-9F0D-4780-05AAEC3BA0BA}"/>
              </a:ext>
            </a:extLst>
          </p:cNvPr>
          <p:cNvSpPr txBox="1"/>
          <p:nvPr/>
        </p:nvSpPr>
        <p:spPr>
          <a:xfrm>
            <a:off x="4411683" y="627017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ccs.neu.edu</a:t>
            </a:r>
            <a:r>
              <a:rPr lang="en-US" sz="1400" dirty="0"/>
              <a:t>/home/</a:t>
            </a:r>
            <a:r>
              <a:rPr lang="en-US" sz="1400" dirty="0" err="1"/>
              <a:t>rplatt</a:t>
            </a:r>
            <a:r>
              <a:rPr lang="en-US" sz="1400" dirty="0"/>
              <a:t>/cs5335_fall2017/slides/</a:t>
            </a:r>
            <a:r>
              <a:rPr lang="en-US" sz="1400" dirty="0" err="1"/>
              <a:t>mdps.pdf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35941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0D91B-5C5B-11DC-3711-697F69588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40" y="557028"/>
            <a:ext cx="7772400" cy="57439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725E08-D259-A48C-7867-8BDB073673FD}"/>
              </a:ext>
            </a:extLst>
          </p:cNvPr>
          <p:cNvSpPr txBox="1"/>
          <p:nvPr/>
        </p:nvSpPr>
        <p:spPr>
          <a:xfrm>
            <a:off x="4411683" y="627017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ccs.neu.edu</a:t>
            </a:r>
            <a:r>
              <a:rPr lang="en-US" sz="1400" dirty="0"/>
              <a:t>/home/</a:t>
            </a:r>
            <a:r>
              <a:rPr lang="en-US" sz="1400" dirty="0" err="1"/>
              <a:t>rplatt</a:t>
            </a:r>
            <a:r>
              <a:rPr lang="en-US" sz="1400" dirty="0"/>
              <a:t>/cs5335_fall2017/slides/</a:t>
            </a:r>
            <a:r>
              <a:rPr lang="en-US" sz="1400" dirty="0" err="1"/>
              <a:t>mdps.pdf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3EA9BC-AE30-6E17-1FFC-C4FCBB5CEFA4}"/>
              </a:ext>
            </a:extLst>
          </p:cNvPr>
          <p:cNvSpPr/>
          <p:nvPr/>
        </p:nvSpPr>
        <p:spPr>
          <a:xfrm>
            <a:off x="4049486" y="1365662"/>
            <a:ext cx="4275117" cy="4762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BA6E9C-DEDE-0C6B-C81E-8819F7004D26}"/>
              </a:ext>
            </a:extLst>
          </p:cNvPr>
          <p:cNvSpPr/>
          <p:nvPr/>
        </p:nvSpPr>
        <p:spPr>
          <a:xfrm>
            <a:off x="3821876" y="1935678"/>
            <a:ext cx="3303319" cy="4057516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This paper only discuss finite, deterministic MDP</a:t>
            </a:r>
          </a:p>
        </p:txBody>
      </p:sp>
    </p:spTree>
    <p:extLst>
      <p:ext uri="{BB962C8B-B14F-4D97-AF65-F5344CB8AC3E}">
        <p14:creationId xmlns:p14="http://schemas.microsoft.com/office/powerpoint/2010/main" val="404312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25B36DB-09C7-3F06-F2AD-9BFDE28CB6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270"/>
          <a:stretch/>
        </p:blipFill>
        <p:spPr>
          <a:xfrm>
            <a:off x="685800" y="627908"/>
            <a:ext cx="7772400" cy="446660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71BE749-DB52-8991-9869-EEFEE32A7F53}"/>
              </a:ext>
            </a:extLst>
          </p:cNvPr>
          <p:cNvSpPr/>
          <p:nvPr/>
        </p:nvSpPr>
        <p:spPr>
          <a:xfrm>
            <a:off x="795647" y="2838202"/>
            <a:ext cx="7772400" cy="2078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F4CA57-81C7-33ED-0230-9DF28E69E653}"/>
              </a:ext>
            </a:extLst>
          </p:cNvPr>
          <p:cNvSpPr txBox="1"/>
          <p:nvPr/>
        </p:nvSpPr>
        <p:spPr>
          <a:xfrm>
            <a:off x="4411683" y="627017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ccs.neu.edu</a:t>
            </a:r>
            <a:r>
              <a:rPr lang="en-US" sz="1400" dirty="0"/>
              <a:t>/home/</a:t>
            </a:r>
            <a:r>
              <a:rPr lang="en-US" sz="1400" dirty="0" err="1"/>
              <a:t>rplatt</a:t>
            </a:r>
            <a:r>
              <a:rPr lang="en-US" sz="1400" dirty="0"/>
              <a:t>/cs5335_fall2017/slides/</a:t>
            </a:r>
            <a:r>
              <a:rPr lang="en-US" sz="1400" dirty="0" err="1"/>
              <a:t>mdps.pdf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4317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Theme 2013 - 2022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12668</TotalTime>
  <Words>756</Words>
  <Application>Microsoft Macintosh PowerPoint</Application>
  <PresentationFormat>On-screen Show (4:3)</PresentationFormat>
  <Paragraphs>91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CMSY10</vt:lpstr>
      <vt:lpstr>LiberationSans</vt:lpstr>
      <vt:lpstr>Arial</vt:lpstr>
      <vt:lpstr>Calibri</vt:lpstr>
      <vt:lpstr>Calibri Light</vt:lpstr>
      <vt:lpstr>Cambria Math</vt:lpstr>
      <vt:lpstr>Helvetica</vt:lpstr>
      <vt:lpstr>Lato</vt:lpstr>
      <vt:lpstr>Office Theme 2013 - 2022</vt:lpstr>
      <vt:lpstr>Safe Exploration in  Finite Markov Decision Processes  with  Gaussian Processes </vt:lpstr>
      <vt:lpstr>PowerPoint Presentation</vt:lpstr>
      <vt:lpstr>Outline</vt:lpstr>
      <vt:lpstr>PowerPoint Presentation</vt:lpstr>
      <vt:lpstr>PowerPoint Presentation</vt:lpstr>
      <vt:lpstr>Finite-discrete-time Markov decision process</vt:lpstr>
      <vt:lpstr>PowerPoint Presentation</vt:lpstr>
      <vt:lpstr>PowerPoint Presentation</vt:lpstr>
      <vt:lpstr>PowerPoint Presentation</vt:lpstr>
      <vt:lpstr>How does safeMDP work?</vt:lpstr>
      <vt:lpstr>Each new states must…</vt:lpstr>
      <vt:lpstr>Example 2D grid world</vt:lpstr>
      <vt:lpstr>PowerPoint Presentation</vt:lpstr>
      <vt:lpstr>The algorithm should…</vt:lpstr>
      <vt:lpstr>The algorithm…</vt:lpstr>
      <vt:lpstr>The algorithm…</vt:lpstr>
      <vt:lpstr>The algorithm…</vt:lpstr>
      <vt:lpstr>The algorithm…</vt:lpstr>
      <vt:lpstr>Performance</vt:lpstr>
      <vt:lpstr>PowerPoint Presentation</vt:lpstr>
      <vt:lpstr>References</vt:lpstr>
      <vt:lpstr>Backup slides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SafeMDP</dc:title>
  <dc:creator>Xinran Lian</dc:creator>
  <cp:lastModifiedBy>Xinran Lian</cp:lastModifiedBy>
  <cp:revision>257</cp:revision>
  <dcterms:created xsi:type="dcterms:W3CDTF">2023-01-31T05:06:22Z</dcterms:created>
  <dcterms:modified xsi:type="dcterms:W3CDTF">2023-02-09T00:14:31Z</dcterms:modified>
</cp:coreProperties>
</file>